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76" r:id="rId4"/>
    <p:sldMasterId id="2147483690" r:id="rId5"/>
    <p:sldMasterId id="2147483702" r:id="rId6"/>
    <p:sldMasterId id="2147483717" r:id="rId7"/>
    <p:sldMasterId id="2147483730" r:id="rId8"/>
    <p:sldMasterId id="2147483745" r:id="rId9"/>
    <p:sldMasterId id="2147483760" r:id="rId10"/>
    <p:sldMasterId id="2147483775" r:id="rId11"/>
    <p:sldMasterId id="2147483790" r:id="rId12"/>
    <p:sldMasterId id="2147483802" r:id="rId13"/>
  </p:sldMasterIdLst>
  <p:notesMasterIdLst>
    <p:notesMasterId r:id="rId31"/>
  </p:notesMasterIdLst>
  <p:handoutMasterIdLst>
    <p:handoutMasterId r:id="rId242"/>
  </p:handoutMasterIdLst>
  <p:sldIdLst>
    <p:sldId id="256" r:id="rId14"/>
    <p:sldId id="441" r:id="rId15"/>
    <p:sldId id="600" r:id="rId16"/>
    <p:sldId id="523" r:id="rId17"/>
    <p:sldId id="524" r:id="rId18"/>
    <p:sldId id="525" r:id="rId19"/>
    <p:sldId id="526" r:id="rId20"/>
    <p:sldId id="527" r:id="rId21"/>
    <p:sldId id="528" r:id="rId22"/>
    <p:sldId id="412" r:id="rId23"/>
    <p:sldId id="413" r:id="rId24"/>
    <p:sldId id="540" r:id="rId25"/>
    <p:sldId id="601" r:id="rId26"/>
    <p:sldId id="1090" r:id="rId27"/>
    <p:sldId id="1383" r:id="rId28"/>
    <p:sldId id="1384" r:id="rId29"/>
    <p:sldId id="1385" r:id="rId30"/>
    <p:sldId id="1386" r:id="rId32"/>
    <p:sldId id="603" r:id="rId33"/>
    <p:sldId id="670" r:id="rId34"/>
    <p:sldId id="604" r:id="rId35"/>
    <p:sldId id="1595" r:id="rId36"/>
    <p:sldId id="664" r:id="rId37"/>
    <p:sldId id="665" r:id="rId38"/>
    <p:sldId id="1387" r:id="rId39"/>
    <p:sldId id="613" r:id="rId40"/>
    <p:sldId id="1389" r:id="rId41"/>
    <p:sldId id="1390" r:id="rId42"/>
    <p:sldId id="1391" r:id="rId43"/>
    <p:sldId id="1392" r:id="rId44"/>
    <p:sldId id="1393" r:id="rId45"/>
    <p:sldId id="1394" r:id="rId46"/>
    <p:sldId id="1395" r:id="rId47"/>
    <p:sldId id="1396" r:id="rId48"/>
    <p:sldId id="723" r:id="rId49"/>
    <p:sldId id="442" r:id="rId50"/>
    <p:sldId id="416" r:id="rId51"/>
    <p:sldId id="427" r:id="rId52"/>
    <p:sldId id="436" r:id="rId53"/>
    <p:sldId id="295" r:id="rId54"/>
    <p:sldId id="506" r:id="rId55"/>
    <p:sldId id="537" r:id="rId56"/>
    <p:sldId id="538" r:id="rId57"/>
    <p:sldId id="539" r:id="rId58"/>
    <p:sldId id="793" r:id="rId59"/>
    <p:sldId id="794" r:id="rId60"/>
    <p:sldId id="339" r:id="rId61"/>
    <p:sldId id="316" r:id="rId62"/>
    <p:sldId id="324" r:id="rId63"/>
    <p:sldId id="725" r:id="rId64"/>
    <p:sldId id="726" r:id="rId65"/>
    <p:sldId id="728" r:id="rId66"/>
    <p:sldId id="727" r:id="rId67"/>
    <p:sldId id="729" r:id="rId68"/>
    <p:sldId id="730" r:id="rId69"/>
    <p:sldId id="731" r:id="rId70"/>
    <p:sldId id="732" r:id="rId71"/>
    <p:sldId id="733" r:id="rId72"/>
    <p:sldId id="734" r:id="rId73"/>
    <p:sldId id="735" r:id="rId74"/>
    <p:sldId id="736" r:id="rId75"/>
    <p:sldId id="737" r:id="rId76"/>
    <p:sldId id="738" r:id="rId77"/>
    <p:sldId id="739" r:id="rId78"/>
    <p:sldId id="740" r:id="rId79"/>
    <p:sldId id="741" r:id="rId80"/>
    <p:sldId id="742" r:id="rId81"/>
    <p:sldId id="743" r:id="rId82"/>
    <p:sldId id="744" r:id="rId83"/>
    <p:sldId id="745" r:id="rId84"/>
    <p:sldId id="746" r:id="rId85"/>
    <p:sldId id="747" r:id="rId86"/>
    <p:sldId id="748" r:id="rId87"/>
    <p:sldId id="749" r:id="rId88"/>
    <p:sldId id="750" r:id="rId89"/>
    <p:sldId id="751" r:id="rId90"/>
    <p:sldId id="752" r:id="rId91"/>
    <p:sldId id="753" r:id="rId92"/>
    <p:sldId id="754" r:id="rId93"/>
    <p:sldId id="755" r:id="rId94"/>
    <p:sldId id="756" r:id="rId95"/>
    <p:sldId id="908" r:id="rId96"/>
    <p:sldId id="849" r:id="rId97"/>
    <p:sldId id="850" r:id="rId98"/>
    <p:sldId id="851" r:id="rId99"/>
    <p:sldId id="852" r:id="rId100"/>
    <p:sldId id="853" r:id="rId101"/>
    <p:sldId id="854" r:id="rId102"/>
    <p:sldId id="909" r:id="rId103"/>
    <p:sldId id="855" r:id="rId104"/>
    <p:sldId id="856" r:id="rId105"/>
    <p:sldId id="857" r:id="rId106"/>
    <p:sldId id="858" r:id="rId107"/>
    <p:sldId id="859" r:id="rId108"/>
    <p:sldId id="860" r:id="rId109"/>
    <p:sldId id="861" r:id="rId110"/>
    <p:sldId id="862" r:id="rId111"/>
    <p:sldId id="863" r:id="rId112"/>
    <p:sldId id="864" r:id="rId113"/>
    <p:sldId id="865" r:id="rId114"/>
    <p:sldId id="866" r:id="rId115"/>
    <p:sldId id="867" r:id="rId116"/>
    <p:sldId id="868" r:id="rId117"/>
    <p:sldId id="869" r:id="rId118"/>
    <p:sldId id="870" r:id="rId119"/>
    <p:sldId id="871" r:id="rId120"/>
    <p:sldId id="872" r:id="rId121"/>
    <p:sldId id="873" r:id="rId122"/>
    <p:sldId id="874" r:id="rId123"/>
    <p:sldId id="875" r:id="rId124"/>
    <p:sldId id="876" r:id="rId125"/>
    <p:sldId id="877" r:id="rId126"/>
    <p:sldId id="910" r:id="rId127"/>
    <p:sldId id="878" r:id="rId128"/>
    <p:sldId id="879" r:id="rId129"/>
    <p:sldId id="880" r:id="rId130"/>
    <p:sldId id="881" r:id="rId131"/>
    <p:sldId id="882" r:id="rId132"/>
    <p:sldId id="883" r:id="rId133"/>
    <p:sldId id="884" r:id="rId134"/>
    <p:sldId id="885" r:id="rId135"/>
    <p:sldId id="886" r:id="rId136"/>
    <p:sldId id="887" r:id="rId137"/>
    <p:sldId id="888" r:id="rId138"/>
    <p:sldId id="889" r:id="rId139"/>
    <p:sldId id="890" r:id="rId140"/>
    <p:sldId id="891" r:id="rId141"/>
    <p:sldId id="892" r:id="rId142"/>
    <p:sldId id="893" r:id="rId143"/>
    <p:sldId id="894" r:id="rId144"/>
    <p:sldId id="1283" r:id="rId145"/>
    <p:sldId id="1284" r:id="rId146"/>
    <p:sldId id="1285" r:id="rId147"/>
    <p:sldId id="1286" r:id="rId148"/>
    <p:sldId id="1287" r:id="rId149"/>
    <p:sldId id="1288" r:id="rId150"/>
    <p:sldId id="1289" r:id="rId151"/>
    <p:sldId id="1290" r:id="rId152"/>
    <p:sldId id="1291" r:id="rId153"/>
    <p:sldId id="1292" r:id="rId154"/>
    <p:sldId id="1293" r:id="rId155"/>
    <p:sldId id="911" r:id="rId156"/>
    <p:sldId id="903" r:id="rId157"/>
    <p:sldId id="904" r:id="rId158"/>
    <p:sldId id="905" r:id="rId159"/>
    <p:sldId id="906" r:id="rId160"/>
    <p:sldId id="907" r:id="rId161"/>
    <p:sldId id="1294" r:id="rId162"/>
    <p:sldId id="1295" r:id="rId163"/>
    <p:sldId id="1023" r:id="rId164"/>
    <p:sldId id="1296" r:id="rId165"/>
    <p:sldId id="1024" r:id="rId166"/>
    <p:sldId id="1025" r:id="rId167"/>
    <p:sldId id="1026" r:id="rId168"/>
    <p:sldId id="1027" r:id="rId169"/>
    <p:sldId id="1028" r:id="rId170"/>
    <p:sldId id="1029" r:id="rId171"/>
    <p:sldId id="1030" r:id="rId172"/>
    <p:sldId id="1031" r:id="rId173"/>
    <p:sldId id="1032" r:id="rId174"/>
    <p:sldId id="1033" r:id="rId175"/>
    <p:sldId id="1034" r:id="rId176"/>
    <p:sldId id="1035" r:id="rId177"/>
    <p:sldId id="1036" r:id="rId178"/>
    <p:sldId id="1037" r:id="rId179"/>
    <p:sldId id="1038" r:id="rId180"/>
    <p:sldId id="1039" r:id="rId181"/>
    <p:sldId id="1040" r:id="rId182"/>
    <p:sldId id="1041" r:id="rId183"/>
    <p:sldId id="1042" r:id="rId184"/>
    <p:sldId id="1043" r:id="rId185"/>
    <p:sldId id="1044" r:id="rId186"/>
    <p:sldId id="1045" r:id="rId187"/>
    <p:sldId id="1046" r:id="rId188"/>
    <p:sldId id="1047" r:id="rId189"/>
    <p:sldId id="1048" r:id="rId190"/>
    <p:sldId id="1049" r:id="rId191"/>
    <p:sldId id="1382" r:id="rId192"/>
    <p:sldId id="1051" r:id="rId193"/>
    <p:sldId id="1052" r:id="rId194"/>
    <p:sldId id="1380" r:id="rId195"/>
    <p:sldId id="1381" r:id="rId196"/>
    <p:sldId id="1055" r:id="rId197"/>
    <p:sldId id="1056" r:id="rId198"/>
    <p:sldId id="1057" r:id="rId199"/>
    <p:sldId id="1058" r:id="rId200"/>
    <p:sldId id="1059" r:id="rId201"/>
    <p:sldId id="1060" r:id="rId202"/>
    <p:sldId id="1061" r:id="rId203"/>
    <p:sldId id="1062" r:id="rId204"/>
    <p:sldId id="1063" r:id="rId205"/>
    <p:sldId id="1064" r:id="rId206"/>
    <p:sldId id="1065" r:id="rId207"/>
    <p:sldId id="1066" r:id="rId208"/>
    <p:sldId id="1067" r:id="rId209"/>
    <p:sldId id="1068" r:id="rId210"/>
    <p:sldId id="1069" r:id="rId211"/>
    <p:sldId id="1070" r:id="rId212"/>
    <p:sldId id="1071" r:id="rId213"/>
    <p:sldId id="1072" r:id="rId214"/>
    <p:sldId id="1073" r:id="rId215"/>
    <p:sldId id="1074" r:id="rId216"/>
    <p:sldId id="1075" r:id="rId217"/>
    <p:sldId id="1076" r:id="rId218"/>
    <p:sldId id="1077" r:id="rId219"/>
    <p:sldId id="1078" r:id="rId220"/>
    <p:sldId id="1079" r:id="rId221"/>
    <p:sldId id="1080" r:id="rId222"/>
    <p:sldId id="1081" r:id="rId223"/>
    <p:sldId id="1082" r:id="rId224"/>
    <p:sldId id="1083" r:id="rId225"/>
    <p:sldId id="1084" r:id="rId226"/>
    <p:sldId id="1085" r:id="rId227"/>
    <p:sldId id="1086" r:id="rId228"/>
    <p:sldId id="1087" r:id="rId229"/>
    <p:sldId id="1088" r:id="rId230"/>
    <p:sldId id="1089" r:id="rId231"/>
    <p:sldId id="1297" r:id="rId232"/>
    <p:sldId id="1298" r:id="rId233"/>
    <p:sldId id="1299" r:id="rId234"/>
    <p:sldId id="1300" r:id="rId235"/>
    <p:sldId id="1301" r:id="rId236"/>
    <p:sldId id="1302" r:id="rId237"/>
    <p:sldId id="1303" r:id="rId238"/>
    <p:sldId id="1304" r:id="rId239"/>
    <p:sldId id="1305" r:id="rId240"/>
    <p:sldId id="1306" r:id="rId241"/>
  </p:sldIdLst>
  <p:sldSz cx="9144000" cy="6858000" type="screen4x3"/>
  <p:notesSz cx="6877050" cy="916305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DE6"/>
    <a:srgbClr val="EDDEEA"/>
    <a:srgbClr val="FFCDE5"/>
    <a:srgbClr val="DEF5F5"/>
    <a:srgbClr val="000099"/>
    <a:srgbClr val="000000"/>
    <a:srgbClr val="D3E3FD"/>
    <a:srgbClr val="CCFFFF"/>
    <a:srgbClr val="C6F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ä¸»é¢æ ·å¼ 1 - å¼ºè°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ä¸»é¢æ ·å¼ 1 - å¼ºè°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ä¸»é¢æ ·å¼ 1 - å¼ºè°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ä¸­åº¦æ ·å¼ 1 - å¼ºè°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ä¸»é¢æ ·å¼ 1 - å¼ºè°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016"/>
    <p:restoredTop sz="94663"/>
  </p:normalViewPr>
  <p:slideViewPr>
    <p:cSldViewPr showGuides="1">
      <p:cViewPr varScale="1">
        <p:scale>
          <a:sx n="105" d="100"/>
          <a:sy n="105" d="100"/>
        </p:scale>
        <p:origin x="2004" y="120"/>
      </p:cViewPr>
      <p:guideLst>
        <p:guide orient="horz" pos="2208"/>
        <p:guide pos="2887"/>
      </p:guideLst>
    </p:cSldViewPr>
  </p:slideViewPr>
  <p:outlineViewPr>
    <p:cViewPr>
      <p:scale>
        <a:sx n="33" d="100"/>
        <a:sy n="33" d="100"/>
      </p:scale>
      <p:origin x="0" y="-2304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85.xml"/><Relationship Id="rId98" Type="http://schemas.openxmlformats.org/officeDocument/2006/relationships/slide" Target="slides/slide84.xml"/><Relationship Id="rId97" Type="http://schemas.openxmlformats.org/officeDocument/2006/relationships/slide" Target="slides/slide83.xml"/><Relationship Id="rId96" Type="http://schemas.openxmlformats.org/officeDocument/2006/relationships/slide" Target="slides/slide82.xml"/><Relationship Id="rId95" Type="http://schemas.openxmlformats.org/officeDocument/2006/relationships/slide" Target="slides/slide81.xml"/><Relationship Id="rId94" Type="http://schemas.openxmlformats.org/officeDocument/2006/relationships/slide" Target="slides/slide80.xml"/><Relationship Id="rId93" Type="http://schemas.openxmlformats.org/officeDocument/2006/relationships/slide" Target="slides/slide79.xml"/><Relationship Id="rId92" Type="http://schemas.openxmlformats.org/officeDocument/2006/relationships/slide" Target="slides/slide78.xml"/><Relationship Id="rId91" Type="http://schemas.openxmlformats.org/officeDocument/2006/relationships/slide" Target="slides/slide77.xml"/><Relationship Id="rId90" Type="http://schemas.openxmlformats.org/officeDocument/2006/relationships/slide" Target="slides/slide76.xml"/><Relationship Id="rId9" Type="http://schemas.openxmlformats.org/officeDocument/2006/relationships/slideMaster" Target="slideMasters/slideMaster8.xml"/><Relationship Id="rId89" Type="http://schemas.openxmlformats.org/officeDocument/2006/relationships/slide" Target="slides/slide75.xml"/><Relationship Id="rId88" Type="http://schemas.openxmlformats.org/officeDocument/2006/relationships/slide" Target="slides/slide74.xml"/><Relationship Id="rId87" Type="http://schemas.openxmlformats.org/officeDocument/2006/relationships/slide" Target="slides/slide73.xml"/><Relationship Id="rId86" Type="http://schemas.openxmlformats.org/officeDocument/2006/relationships/slide" Target="slides/slide72.xml"/><Relationship Id="rId85" Type="http://schemas.openxmlformats.org/officeDocument/2006/relationships/slide" Target="slides/slide71.xml"/><Relationship Id="rId84" Type="http://schemas.openxmlformats.org/officeDocument/2006/relationships/slide" Target="slides/slide70.xml"/><Relationship Id="rId83" Type="http://schemas.openxmlformats.org/officeDocument/2006/relationships/slide" Target="slides/slide69.xml"/><Relationship Id="rId82" Type="http://schemas.openxmlformats.org/officeDocument/2006/relationships/slide" Target="slides/slide68.xml"/><Relationship Id="rId81" Type="http://schemas.openxmlformats.org/officeDocument/2006/relationships/slide" Target="slides/slide67.xml"/><Relationship Id="rId80" Type="http://schemas.openxmlformats.org/officeDocument/2006/relationships/slide" Target="slides/slide66.xml"/><Relationship Id="rId8" Type="http://schemas.openxmlformats.org/officeDocument/2006/relationships/slideMaster" Target="slideMasters/slideMaster7.xml"/><Relationship Id="rId79" Type="http://schemas.openxmlformats.org/officeDocument/2006/relationships/slide" Target="slides/slide65.xml"/><Relationship Id="rId78" Type="http://schemas.openxmlformats.org/officeDocument/2006/relationships/slide" Target="slides/slide64.xml"/><Relationship Id="rId77" Type="http://schemas.openxmlformats.org/officeDocument/2006/relationships/slide" Target="slides/slide63.xml"/><Relationship Id="rId76" Type="http://schemas.openxmlformats.org/officeDocument/2006/relationships/slide" Target="slides/slide62.xml"/><Relationship Id="rId75" Type="http://schemas.openxmlformats.org/officeDocument/2006/relationships/slide" Target="slides/slide61.xml"/><Relationship Id="rId74" Type="http://schemas.openxmlformats.org/officeDocument/2006/relationships/slide" Target="slides/slide60.xml"/><Relationship Id="rId73" Type="http://schemas.openxmlformats.org/officeDocument/2006/relationships/slide" Target="slides/slide59.xml"/><Relationship Id="rId72" Type="http://schemas.openxmlformats.org/officeDocument/2006/relationships/slide" Target="slides/slide58.xml"/><Relationship Id="rId71" Type="http://schemas.openxmlformats.org/officeDocument/2006/relationships/slide" Target="slides/slide57.xml"/><Relationship Id="rId70" Type="http://schemas.openxmlformats.org/officeDocument/2006/relationships/slide" Target="slides/slide56.xml"/><Relationship Id="rId7" Type="http://schemas.openxmlformats.org/officeDocument/2006/relationships/slideMaster" Target="slideMasters/slideMaster6.xml"/><Relationship Id="rId69" Type="http://schemas.openxmlformats.org/officeDocument/2006/relationships/slide" Target="slides/slide55.xml"/><Relationship Id="rId68" Type="http://schemas.openxmlformats.org/officeDocument/2006/relationships/slide" Target="slides/slide54.xml"/><Relationship Id="rId67" Type="http://schemas.openxmlformats.org/officeDocument/2006/relationships/slide" Target="slides/slide53.xml"/><Relationship Id="rId66" Type="http://schemas.openxmlformats.org/officeDocument/2006/relationships/slide" Target="slides/slide52.xml"/><Relationship Id="rId65" Type="http://schemas.openxmlformats.org/officeDocument/2006/relationships/slide" Target="slides/slide51.xml"/><Relationship Id="rId64" Type="http://schemas.openxmlformats.org/officeDocument/2006/relationships/slide" Target="slides/slide50.xml"/><Relationship Id="rId63" Type="http://schemas.openxmlformats.org/officeDocument/2006/relationships/slide" Target="slides/slide49.xml"/><Relationship Id="rId62" Type="http://schemas.openxmlformats.org/officeDocument/2006/relationships/slide" Target="slides/slide48.xml"/><Relationship Id="rId61" Type="http://schemas.openxmlformats.org/officeDocument/2006/relationships/slide" Target="slides/slide47.xml"/><Relationship Id="rId60" Type="http://schemas.openxmlformats.org/officeDocument/2006/relationships/slide" Target="slides/slide46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45.xml"/><Relationship Id="rId58" Type="http://schemas.openxmlformats.org/officeDocument/2006/relationships/slide" Target="slides/slide44.xml"/><Relationship Id="rId57" Type="http://schemas.openxmlformats.org/officeDocument/2006/relationships/slide" Target="slides/slide43.xml"/><Relationship Id="rId56" Type="http://schemas.openxmlformats.org/officeDocument/2006/relationships/slide" Target="slides/slide42.xml"/><Relationship Id="rId55" Type="http://schemas.openxmlformats.org/officeDocument/2006/relationships/slide" Target="slides/slide41.xml"/><Relationship Id="rId54" Type="http://schemas.openxmlformats.org/officeDocument/2006/relationships/slide" Target="slides/slide40.xml"/><Relationship Id="rId53" Type="http://schemas.openxmlformats.org/officeDocument/2006/relationships/slide" Target="slides/slide39.xml"/><Relationship Id="rId52" Type="http://schemas.openxmlformats.org/officeDocument/2006/relationships/slide" Target="slides/slide38.xml"/><Relationship Id="rId51" Type="http://schemas.openxmlformats.org/officeDocument/2006/relationships/slide" Target="slides/slide37.xml"/><Relationship Id="rId50" Type="http://schemas.openxmlformats.org/officeDocument/2006/relationships/slide" Target="slides/slide36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5.xml"/><Relationship Id="rId48" Type="http://schemas.openxmlformats.org/officeDocument/2006/relationships/slide" Target="slides/slide34.xml"/><Relationship Id="rId47" Type="http://schemas.openxmlformats.org/officeDocument/2006/relationships/slide" Target="slides/slide33.xml"/><Relationship Id="rId46" Type="http://schemas.openxmlformats.org/officeDocument/2006/relationships/slide" Target="slides/slide32.xml"/><Relationship Id="rId45" Type="http://schemas.openxmlformats.org/officeDocument/2006/relationships/slide" Target="slides/slide31.xml"/><Relationship Id="rId44" Type="http://schemas.openxmlformats.org/officeDocument/2006/relationships/slide" Target="slides/slide30.xml"/><Relationship Id="rId43" Type="http://schemas.openxmlformats.org/officeDocument/2006/relationships/slide" Target="slides/slide29.xml"/><Relationship Id="rId42" Type="http://schemas.openxmlformats.org/officeDocument/2006/relationships/slide" Target="slides/slide28.xml"/><Relationship Id="rId41" Type="http://schemas.openxmlformats.org/officeDocument/2006/relationships/slide" Target="slides/slide27.xml"/><Relationship Id="rId40" Type="http://schemas.openxmlformats.org/officeDocument/2006/relationships/slide" Target="slides/slide26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5.xml"/><Relationship Id="rId38" Type="http://schemas.openxmlformats.org/officeDocument/2006/relationships/slide" Target="slides/slide24.xml"/><Relationship Id="rId37" Type="http://schemas.openxmlformats.org/officeDocument/2006/relationships/slide" Target="slides/slide23.xml"/><Relationship Id="rId36" Type="http://schemas.openxmlformats.org/officeDocument/2006/relationships/slide" Target="slides/slide22.xml"/><Relationship Id="rId35" Type="http://schemas.openxmlformats.org/officeDocument/2006/relationships/slide" Target="slides/slide21.xml"/><Relationship Id="rId34" Type="http://schemas.openxmlformats.org/officeDocument/2006/relationships/slide" Target="slides/slide20.xml"/><Relationship Id="rId33" Type="http://schemas.openxmlformats.org/officeDocument/2006/relationships/slide" Target="slides/slide19.xml"/><Relationship Id="rId32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1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8" Type="http://schemas.openxmlformats.org/officeDocument/2006/relationships/slide" Target="slides/slide15.xml"/><Relationship Id="rId27" Type="http://schemas.openxmlformats.org/officeDocument/2006/relationships/slide" Target="slides/slide14.xml"/><Relationship Id="rId26" Type="http://schemas.openxmlformats.org/officeDocument/2006/relationships/slide" Target="slides/slide13.xml"/><Relationship Id="rId25" Type="http://schemas.openxmlformats.org/officeDocument/2006/relationships/slide" Target="slides/slide12.xml"/><Relationship Id="rId245" Type="http://schemas.openxmlformats.org/officeDocument/2006/relationships/tableStyles" Target="tableStyles.xml"/><Relationship Id="rId244" Type="http://schemas.openxmlformats.org/officeDocument/2006/relationships/viewProps" Target="viewProps.xml"/><Relationship Id="rId243" Type="http://schemas.openxmlformats.org/officeDocument/2006/relationships/presProps" Target="presProps.xml"/><Relationship Id="rId242" Type="http://schemas.openxmlformats.org/officeDocument/2006/relationships/handoutMaster" Target="handoutMasters/handoutMaster1.xml"/><Relationship Id="rId241" Type="http://schemas.openxmlformats.org/officeDocument/2006/relationships/slide" Target="slides/slide227.xml"/><Relationship Id="rId240" Type="http://schemas.openxmlformats.org/officeDocument/2006/relationships/slide" Target="slides/slide226.xml"/><Relationship Id="rId24" Type="http://schemas.openxmlformats.org/officeDocument/2006/relationships/slide" Target="slides/slide11.xml"/><Relationship Id="rId239" Type="http://schemas.openxmlformats.org/officeDocument/2006/relationships/slide" Target="slides/slide225.xml"/><Relationship Id="rId238" Type="http://schemas.openxmlformats.org/officeDocument/2006/relationships/slide" Target="slides/slide224.xml"/><Relationship Id="rId237" Type="http://schemas.openxmlformats.org/officeDocument/2006/relationships/slide" Target="slides/slide223.xml"/><Relationship Id="rId236" Type="http://schemas.openxmlformats.org/officeDocument/2006/relationships/slide" Target="slides/slide222.xml"/><Relationship Id="rId235" Type="http://schemas.openxmlformats.org/officeDocument/2006/relationships/slide" Target="slides/slide221.xml"/><Relationship Id="rId234" Type="http://schemas.openxmlformats.org/officeDocument/2006/relationships/slide" Target="slides/slide220.xml"/><Relationship Id="rId233" Type="http://schemas.openxmlformats.org/officeDocument/2006/relationships/slide" Target="slides/slide219.xml"/><Relationship Id="rId232" Type="http://schemas.openxmlformats.org/officeDocument/2006/relationships/slide" Target="slides/slide218.xml"/><Relationship Id="rId231" Type="http://schemas.openxmlformats.org/officeDocument/2006/relationships/slide" Target="slides/slide217.xml"/><Relationship Id="rId230" Type="http://schemas.openxmlformats.org/officeDocument/2006/relationships/slide" Target="slides/slide216.xml"/><Relationship Id="rId23" Type="http://schemas.openxmlformats.org/officeDocument/2006/relationships/slide" Target="slides/slide10.xml"/><Relationship Id="rId229" Type="http://schemas.openxmlformats.org/officeDocument/2006/relationships/slide" Target="slides/slide215.xml"/><Relationship Id="rId228" Type="http://schemas.openxmlformats.org/officeDocument/2006/relationships/slide" Target="slides/slide214.xml"/><Relationship Id="rId227" Type="http://schemas.openxmlformats.org/officeDocument/2006/relationships/slide" Target="slides/slide213.xml"/><Relationship Id="rId226" Type="http://schemas.openxmlformats.org/officeDocument/2006/relationships/slide" Target="slides/slide212.xml"/><Relationship Id="rId225" Type="http://schemas.openxmlformats.org/officeDocument/2006/relationships/slide" Target="slides/slide211.xml"/><Relationship Id="rId224" Type="http://schemas.openxmlformats.org/officeDocument/2006/relationships/slide" Target="slides/slide210.xml"/><Relationship Id="rId223" Type="http://schemas.openxmlformats.org/officeDocument/2006/relationships/slide" Target="slides/slide209.xml"/><Relationship Id="rId222" Type="http://schemas.openxmlformats.org/officeDocument/2006/relationships/slide" Target="slides/slide208.xml"/><Relationship Id="rId221" Type="http://schemas.openxmlformats.org/officeDocument/2006/relationships/slide" Target="slides/slide207.xml"/><Relationship Id="rId220" Type="http://schemas.openxmlformats.org/officeDocument/2006/relationships/slide" Target="slides/slide206.xml"/><Relationship Id="rId22" Type="http://schemas.openxmlformats.org/officeDocument/2006/relationships/slide" Target="slides/slide9.xml"/><Relationship Id="rId219" Type="http://schemas.openxmlformats.org/officeDocument/2006/relationships/slide" Target="slides/slide205.xml"/><Relationship Id="rId218" Type="http://schemas.openxmlformats.org/officeDocument/2006/relationships/slide" Target="slides/slide204.xml"/><Relationship Id="rId217" Type="http://schemas.openxmlformats.org/officeDocument/2006/relationships/slide" Target="slides/slide203.xml"/><Relationship Id="rId216" Type="http://schemas.openxmlformats.org/officeDocument/2006/relationships/slide" Target="slides/slide202.xml"/><Relationship Id="rId215" Type="http://schemas.openxmlformats.org/officeDocument/2006/relationships/slide" Target="slides/slide201.xml"/><Relationship Id="rId214" Type="http://schemas.openxmlformats.org/officeDocument/2006/relationships/slide" Target="slides/slide200.xml"/><Relationship Id="rId213" Type="http://schemas.openxmlformats.org/officeDocument/2006/relationships/slide" Target="slides/slide199.xml"/><Relationship Id="rId212" Type="http://schemas.openxmlformats.org/officeDocument/2006/relationships/slide" Target="slides/slide198.xml"/><Relationship Id="rId211" Type="http://schemas.openxmlformats.org/officeDocument/2006/relationships/slide" Target="slides/slide197.xml"/><Relationship Id="rId210" Type="http://schemas.openxmlformats.org/officeDocument/2006/relationships/slide" Target="slides/slide196.xml"/><Relationship Id="rId21" Type="http://schemas.openxmlformats.org/officeDocument/2006/relationships/slide" Target="slides/slide8.xml"/><Relationship Id="rId209" Type="http://schemas.openxmlformats.org/officeDocument/2006/relationships/slide" Target="slides/slide195.xml"/><Relationship Id="rId208" Type="http://schemas.openxmlformats.org/officeDocument/2006/relationships/slide" Target="slides/slide194.xml"/><Relationship Id="rId207" Type="http://schemas.openxmlformats.org/officeDocument/2006/relationships/slide" Target="slides/slide193.xml"/><Relationship Id="rId206" Type="http://schemas.openxmlformats.org/officeDocument/2006/relationships/slide" Target="slides/slide192.xml"/><Relationship Id="rId205" Type="http://schemas.openxmlformats.org/officeDocument/2006/relationships/slide" Target="slides/slide191.xml"/><Relationship Id="rId204" Type="http://schemas.openxmlformats.org/officeDocument/2006/relationships/slide" Target="slides/slide190.xml"/><Relationship Id="rId203" Type="http://schemas.openxmlformats.org/officeDocument/2006/relationships/slide" Target="slides/slide189.xml"/><Relationship Id="rId202" Type="http://schemas.openxmlformats.org/officeDocument/2006/relationships/slide" Target="slides/slide188.xml"/><Relationship Id="rId201" Type="http://schemas.openxmlformats.org/officeDocument/2006/relationships/slide" Target="slides/slide187.xml"/><Relationship Id="rId200" Type="http://schemas.openxmlformats.org/officeDocument/2006/relationships/slide" Target="slides/slide186.xml"/><Relationship Id="rId20" Type="http://schemas.openxmlformats.org/officeDocument/2006/relationships/slide" Target="slides/slide7.xml"/><Relationship Id="rId2" Type="http://schemas.openxmlformats.org/officeDocument/2006/relationships/theme" Target="theme/theme1.xml"/><Relationship Id="rId199" Type="http://schemas.openxmlformats.org/officeDocument/2006/relationships/slide" Target="slides/slide185.xml"/><Relationship Id="rId198" Type="http://schemas.openxmlformats.org/officeDocument/2006/relationships/slide" Target="slides/slide184.xml"/><Relationship Id="rId197" Type="http://schemas.openxmlformats.org/officeDocument/2006/relationships/slide" Target="slides/slide183.xml"/><Relationship Id="rId196" Type="http://schemas.openxmlformats.org/officeDocument/2006/relationships/slide" Target="slides/slide182.xml"/><Relationship Id="rId195" Type="http://schemas.openxmlformats.org/officeDocument/2006/relationships/slide" Target="slides/slide181.xml"/><Relationship Id="rId194" Type="http://schemas.openxmlformats.org/officeDocument/2006/relationships/slide" Target="slides/slide180.xml"/><Relationship Id="rId193" Type="http://schemas.openxmlformats.org/officeDocument/2006/relationships/slide" Target="slides/slide179.xml"/><Relationship Id="rId192" Type="http://schemas.openxmlformats.org/officeDocument/2006/relationships/slide" Target="slides/slide178.xml"/><Relationship Id="rId191" Type="http://schemas.openxmlformats.org/officeDocument/2006/relationships/slide" Target="slides/slide177.xml"/><Relationship Id="rId190" Type="http://schemas.openxmlformats.org/officeDocument/2006/relationships/slide" Target="slides/slide176.xml"/><Relationship Id="rId19" Type="http://schemas.openxmlformats.org/officeDocument/2006/relationships/slide" Target="slides/slide6.xml"/><Relationship Id="rId189" Type="http://schemas.openxmlformats.org/officeDocument/2006/relationships/slide" Target="slides/slide175.xml"/><Relationship Id="rId188" Type="http://schemas.openxmlformats.org/officeDocument/2006/relationships/slide" Target="slides/slide174.xml"/><Relationship Id="rId187" Type="http://schemas.openxmlformats.org/officeDocument/2006/relationships/slide" Target="slides/slide173.xml"/><Relationship Id="rId186" Type="http://schemas.openxmlformats.org/officeDocument/2006/relationships/slide" Target="slides/slide172.xml"/><Relationship Id="rId185" Type="http://schemas.openxmlformats.org/officeDocument/2006/relationships/slide" Target="slides/slide171.xml"/><Relationship Id="rId184" Type="http://schemas.openxmlformats.org/officeDocument/2006/relationships/slide" Target="slides/slide170.xml"/><Relationship Id="rId183" Type="http://schemas.openxmlformats.org/officeDocument/2006/relationships/slide" Target="slides/slide169.xml"/><Relationship Id="rId182" Type="http://schemas.openxmlformats.org/officeDocument/2006/relationships/slide" Target="slides/slide168.xml"/><Relationship Id="rId181" Type="http://schemas.openxmlformats.org/officeDocument/2006/relationships/slide" Target="slides/slide167.xml"/><Relationship Id="rId180" Type="http://schemas.openxmlformats.org/officeDocument/2006/relationships/slide" Target="slides/slide166.xml"/><Relationship Id="rId18" Type="http://schemas.openxmlformats.org/officeDocument/2006/relationships/slide" Target="slides/slide5.xml"/><Relationship Id="rId179" Type="http://schemas.openxmlformats.org/officeDocument/2006/relationships/slide" Target="slides/slide165.xml"/><Relationship Id="rId178" Type="http://schemas.openxmlformats.org/officeDocument/2006/relationships/slide" Target="slides/slide164.xml"/><Relationship Id="rId177" Type="http://schemas.openxmlformats.org/officeDocument/2006/relationships/slide" Target="slides/slide163.xml"/><Relationship Id="rId176" Type="http://schemas.openxmlformats.org/officeDocument/2006/relationships/slide" Target="slides/slide162.xml"/><Relationship Id="rId175" Type="http://schemas.openxmlformats.org/officeDocument/2006/relationships/slide" Target="slides/slide161.xml"/><Relationship Id="rId174" Type="http://schemas.openxmlformats.org/officeDocument/2006/relationships/slide" Target="slides/slide160.xml"/><Relationship Id="rId173" Type="http://schemas.openxmlformats.org/officeDocument/2006/relationships/slide" Target="slides/slide159.xml"/><Relationship Id="rId172" Type="http://schemas.openxmlformats.org/officeDocument/2006/relationships/slide" Target="slides/slide158.xml"/><Relationship Id="rId171" Type="http://schemas.openxmlformats.org/officeDocument/2006/relationships/slide" Target="slides/slide157.xml"/><Relationship Id="rId170" Type="http://schemas.openxmlformats.org/officeDocument/2006/relationships/slide" Target="slides/slide156.xml"/><Relationship Id="rId17" Type="http://schemas.openxmlformats.org/officeDocument/2006/relationships/slide" Target="slides/slide4.xml"/><Relationship Id="rId169" Type="http://schemas.openxmlformats.org/officeDocument/2006/relationships/slide" Target="slides/slide155.xml"/><Relationship Id="rId168" Type="http://schemas.openxmlformats.org/officeDocument/2006/relationships/slide" Target="slides/slide154.xml"/><Relationship Id="rId167" Type="http://schemas.openxmlformats.org/officeDocument/2006/relationships/slide" Target="slides/slide153.xml"/><Relationship Id="rId166" Type="http://schemas.openxmlformats.org/officeDocument/2006/relationships/slide" Target="slides/slide152.xml"/><Relationship Id="rId165" Type="http://schemas.openxmlformats.org/officeDocument/2006/relationships/slide" Target="slides/slide151.xml"/><Relationship Id="rId164" Type="http://schemas.openxmlformats.org/officeDocument/2006/relationships/slide" Target="slides/slide150.xml"/><Relationship Id="rId163" Type="http://schemas.openxmlformats.org/officeDocument/2006/relationships/slide" Target="slides/slide149.xml"/><Relationship Id="rId162" Type="http://schemas.openxmlformats.org/officeDocument/2006/relationships/slide" Target="slides/slide148.xml"/><Relationship Id="rId161" Type="http://schemas.openxmlformats.org/officeDocument/2006/relationships/slide" Target="slides/slide147.xml"/><Relationship Id="rId160" Type="http://schemas.openxmlformats.org/officeDocument/2006/relationships/slide" Target="slides/slide146.xml"/><Relationship Id="rId16" Type="http://schemas.openxmlformats.org/officeDocument/2006/relationships/slide" Target="slides/slide3.xml"/><Relationship Id="rId159" Type="http://schemas.openxmlformats.org/officeDocument/2006/relationships/slide" Target="slides/slide145.xml"/><Relationship Id="rId158" Type="http://schemas.openxmlformats.org/officeDocument/2006/relationships/slide" Target="slides/slide144.xml"/><Relationship Id="rId157" Type="http://schemas.openxmlformats.org/officeDocument/2006/relationships/slide" Target="slides/slide143.xml"/><Relationship Id="rId156" Type="http://schemas.openxmlformats.org/officeDocument/2006/relationships/slide" Target="slides/slide142.xml"/><Relationship Id="rId155" Type="http://schemas.openxmlformats.org/officeDocument/2006/relationships/slide" Target="slides/slide141.xml"/><Relationship Id="rId154" Type="http://schemas.openxmlformats.org/officeDocument/2006/relationships/slide" Target="slides/slide140.xml"/><Relationship Id="rId153" Type="http://schemas.openxmlformats.org/officeDocument/2006/relationships/slide" Target="slides/slide139.xml"/><Relationship Id="rId152" Type="http://schemas.openxmlformats.org/officeDocument/2006/relationships/slide" Target="slides/slide138.xml"/><Relationship Id="rId151" Type="http://schemas.openxmlformats.org/officeDocument/2006/relationships/slide" Target="slides/slide137.xml"/><Relationship Id="rId150" Type="http://schemas.openxmlformats.org/officeDocument/2006/relationships/slide" Target="slides/slide136.xml"/><Relationship Id="rId15" Type="http://schemas.openxmlformats.org/officeDocument/2006/relationships/slide" Target="slides/slide2.xml"/><Relationship Id="rId149" Type="http://schemas.openxmlformats.org/officeDocument/2006/relationships/slide" Target="slides/slide135.xml"/><Relationship Id="rId148" Type="http://schemas.openxmlformats.org/officeDocument/2006/relationships/slide" Target="slides/slide134.xml"/><Relationship Id="rId147" Type="http://schemas.openxmlformats.org/officeDocument/2006/relationships/slide" Target="slides/slide133.xml"/><Relationship Id="rId146" Type="http://schemas.openxmlformats.org/officeDocument/2006/relationships/slide" Target="slides/slide132.xml"/><Relationship Id="rId145" Type="http://schemas.openxmlformats.org/officeDocument/2006/relationships/slide" Target="slides/slide131.xml"/><Relationship Id="rId144" Type="http://schemas.openxmlformats.org/officeDocument/2006/relationships/slide" Target="slides/slide130.xml"/><Relationship Id="rId143" Type="http://schemas.openxmlformats.org/officeDocument/2006/relationships/slide" Target="slides/slide129.xml"/><Relationship Id="rId142" Type="http://schemas.openxmlformats.org/officeDocument/2006/relationships/slide" Target="slides/slide128.xml"/><Relationship Id="rId141" Type="http://schemas.openxmlformats.org/officeDocument/2006/relationships/slide" Target="slides/slide127.xml"/><Relationship Id="rId140" Type="http://schemas.openxmlformats.org/officeDocument/2006/relationships/slide" Target="slides/slide126.xml"/><Relationship Id="rId14" Type="http://schemas.openxmlformats.org/officeDocument/2006/relationships/slide" Target="slides/slide1.xml"/><Relationship Id="rId139" Type="http://schemas.openxmlformats.org/officeDocument/2006/relationships/slide" Target="slides/slide125.xml"/><Relationship Id="rId138" Type="http://schemas.openxmlformats.org/officeDocument/2006/relationships/slide" Target="slides/slide124.xml"/><Relationship Id="rId137" Type="http://schemas.openxmlformats.org/officeDocument/2006/relationships/slide" Target="slides/slide123.xml"/><Relationship Id="rId136" Type="http://schemas.openxmlformats.org/officeDocument/2006/relationships/slide" Target="slides/slide122.xml"/><Relationship Id="rId135" Type="http://schemas.openxmlformats.org/officeDocument/2006/relationships/slide" Target="slides/slide121.xml"/><Relationship Id="rId134" Type="http://schemas.openxmlformats.org/officeDocument/2006/relationships/slide" Target="slides/slide120.xml"/><Relationship Id="rId133" Type="http://schemas.openxmlformats.org/officeDocument/2006/relationships/slide" Target="slides/slide119.xml"/><Relationship Id="rId132" Type="http://schemas.openxmlformats.org/officeDocument/2006/relationships/slide" Target="slides/slide118.xml"/><Relationship Id="rId131" Type="http://schemas.openxmlformats.org/officeDocument/2006/relationships/slide" Target="slides/slide117.xml"/><Relationship Id="rId130" Type="http://schemas.openxmlformats.org/officeDocument/2006/relationships/slide" Target="slides/slide116.xml"/><Relationship Id="rId13" Type="http://schemas.openxmlformats.org/officeDocument/2006/relationships/slideMaster" Target="slideMasters/slideMaster12.xml"/><Relationship Id="rId129" Type="http://schemas.openxmlformats.org/officeDocument/2006/relationships/slide" Target="slides/slide115.xml"/><Relationship Id="rId128" Type="http://schemas.openxmlformats.org/officeDocument/2006/relationships/slide" Target="slides/slide114.xml"/><Relationship Id="rId127" Type="http://schemas.openxmlformats.org/officeDocument/2006/relationships/slide" Target="slides/slide113.xml"/><Relationship Id="rId126" Type="http://schemas.openxmlformats.org/officeDocument/2006/relationships/slide" Target="slides/slide112.xml"/><Relationship Id="rId125" Type="http://schemas.openxmlformats.org/officeDocument/2006/relationships/slide" Target="slides/slide111.xml"/><Relationship Id="rId124" Type="http://schemas.openxmlformats.org/officeDocument/2006/relationships/slide" Target="slides/slide110.xml"/><Relationship Id="rId123" Type="http://schemas.openxmlformats.org/officeDocument/2006/relationships/slide" Target="slides/slide109.xml"/><Relationship Id="rId122" Type="http://schemas.openxmlformats.org/officeDocument/2006/relationships/slide" Target="slides/slide108.xml"/><Relationship Id="rId121" Type="http://schemas.openxmlformats.org/officeDocument/2006/relationships/slide" Target="slides/slide107.xml"/><Relationship Id="rId120" Type="http://schemas.openxmlformats.org/officeDocument/2006/relationships/slide" Target="slides/slide106.xml"/><Relationship Id="rId12" Type="http://schemas.openxmlformats.org/officeDocument/2006/relationships/slideMaster" Target="slideMasters/slideMaster11.xml"/><Relationship Id="rId119" Type="http://schemas.openxmlformats.org/officeDocument/2006/relationships/slide" Target="slides/slide105.xml"/><Relationship Id="rId118" Type="http://schemas.openxmlformats.org/officeDocument/2006/relationships/slide" Target="slides/slide104.xml"/><Relationship Id="rId117" Type="http://schemas.openxmlformats.org/officeDocument/2006/relationships/slide" Target="slides/slide103.xml"/><Relationship Id="rId116" Type="http://schemas.openxmlformats.org/officeDocument/2006/relationships/slide" Target="slides/slide102.xml"/><Relationship Id="rId115" Type="http://schemas.openxmlformats.org/officeDocument/2006/relationships/slide" Target="slides/slide101.xml"/><Relationship Id="rId114" Type="http://schemas.openxmlformats.org/officeDocument/2006/relationships/slide" Target="slides/slide100.xml"/><Relationship Id="rId113" Type="http://schemas.openxmlformats.org/officeDocument/2006/relationships/slide" Target="slides/slide99.xml"/><Relationship Id="rId112" Type="http://schemas.openxmlformats.org/officeDocument/2006/relationships/slide" Target="slides/slide98.xml"/><Relationship Id="rId111" Type="http://schemas.openxmlformats.org/officeDocument/2006/relationships/slide" Target="slides/slide97.xml"/><Relationship Id="rId110" Type="http://schemas.openxmlformats.org/officeDocument/2006/relationships/slide" Target="slides/slide96.xml"/><Relationship Id="rId11" Type="http://schemas.openxmlformats.org/officeDocument/2006/relationships/slideMaster" Target="slideMasters/slideMaster10.xml"/><Relationship Id="rId109" Type="http://schemas.openxmlformats.org/officeDocument/2006/relationships/slide" Target="slides/slide95.xml"/><Relationship Id="rId108" Type="http://schemas.openxmlformats.org/officeDocument/2006/relationships/slide" Target="slides/slide94.xml"/><Relationship Id="rId107" Type="http://schemas.openxmlformats.org/officeDocument/2006/relationships/slide" Target="slides/slide93.xml"/><Relationship Id="rId106" Type="http://schemas.openxmlformats.org/officeDocument/2006/relationships/slide" Target="slides/slide92.xml"/><Relationship Id="rId105" Type="http://schemas.openxmlformats.org/officeDocument/2006/relationships/slide" Target="slides/slide91.xml"/><Relationship Id="rId104" Type="http://schemas.openxmlformats.org/officeDocument/2006/relationships/slide" Target="slides/slide90.xml"/><Relationship Id="rId103" Type="http://schemas.openxmlformats.org/officeDocument/2006/relationships/slide" Target="slides/slide89.xml"/><Relationship Id="rId102" Type="http://schemas.openxmlformats.org/officeDocument/2006/relationships/slide" Target="slides/slide88.xml"/><Relationship Id="rId101" Type="http://schemas.openxmlformats.org/officeDocument/2006/relationships/slide" Target="slides/slide87.xml"/><Relationship Id="rId100" Type="http://schemas.openxmlformats.org/officeDocument/2006/relationships/slide" Target="slides/slide86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wmf"/><Relationship Id="rId1" Type="http://schemas.openxmlformats.org/officeDocument/2006/relationships/image" Target="../media/image19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wmf"/><Relationship Id="rId1" Type="http://schemas.openxmlformats.org/officeDocument/2006/relationships/image" Target="../media/image19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wmf"/><Relationship Id="rId1" Type="http://schemas.openxmlformats.org/officeDocument/2006/relationships/image" Target="../media/image19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50" tIns="45825" rIns="91650" bIns="45825" numCol="1" anchor="t" anchorCtr="0" compatLnSpc="1"/>
          <a:p>
            <a:pPr lvl="0" defTabSz="916305" eaLnBrk="1" hangingPunct="1">
              <a:buNone/>
            </a:pPr>
            <a:endParaRPr lang="en-US" altLang="en-US" sz="12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797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50" tIns="45825" rIns="91650" bIns="45825" numCol="1" anchor="t" anchorCtr="0" compatLnSpc="1"/>
          <a:p>
            <a:pPr lvl="0" algn="r" defTabSz="916305" eaLnBrk="1" hangingPunct="1">
              <a:buNone/>
            </a:pPr>
            <a:endParaRPr lang="en-US" altLang="en-US" sz="1200" dirty="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04263"/>
            <a:ext cx="29797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50" tIns="45825" rIns="91650" bIns="45825" numCol="1" anchor="b" anchorCtr="0" compatLnSpc="1"/>
          <a:p>
            <a:pPr lvl="0" defTabSz="916305" eaLnBrk="1" hangingPunct="1">
              <a:buNone/>
            </a:pPr>
            <a:endParaRPr lang="en-US" altLang="en-US" sz="1200" dirty="0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704263"/>
            <a:ext cx="29797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50" tIns="45825" rIns="91650" bIns="45825" numCol="1" anchor="b" anchorCtr="0" compatLnSpc="1"/>
          <a:p>
            <a:pPr lvl="0" algn="r" defTabSz="916305" eaLnBrk="1" hangingPunct="1">
              <a:buNone/>
            </a:pPr>
            <a:fld id="{9A0DB2DC-4C9A-4742-B13C-FB6460FD3503}" type="slidenum">
              <a:rPr lang="en-US" altLang="en-US" sz="1200" dirty="0"/>
            </a:fld>
            <a:endParaRPr lang="en-US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>
              <a:buNone/>
            </a:pPr>
            <a:endParaRPr sz="1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725" y="0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 algn="r">
              <a:buNone/>
            </a:pPr>
            <a:fld id="{BB962C8B-B14F-4D97-AF65-F5344CB8AC3E}" type="datetimeFigureOut">
              <a:rPr lang="en-US" sz="1200" dirty="0"/>
            </a:fld>
            <a:endParaRPr lang="en-US" sz="120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6363" y="1146175"/>
            <a:ext cx="4124325" cy="3092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410075"/>
            <a:ext cx="5502275" cy="36083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04263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>
              <a:buNone/>
            </a:pPr>
            <a:endParaRPr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725" y="8704263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>
              <a:buNone/>
            </a:pPr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6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8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9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0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2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4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5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6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7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8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9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0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2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4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5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6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7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8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9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0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2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4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5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6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7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8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9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0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2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9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7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9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0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3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8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5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7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2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3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4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5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6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7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76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769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GB" altLang="en-US" dirty="0"/>
          </a:p>
        </p:txBody>
      </p:sp>
      <p:sp>
        <p:nvSpPr>
          <p:cNvPr id="157699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en-GB" altLang="en-US" sz="1200" dirty="0">
                <a:solidFill>
                  <a:schemeClr val="tx1"/>
                </a:solidFill>
                <a:latin typeface="Calibri" panose="020F0502020204030204" charset="0"/>
              </a:rPr>
            </a:fld>
            <a:endParaRPr lang="en-GB" altLang="en-US" sz="1200" dirty="0">
              <a:solidFill>
                <a:schemeClr val="tx1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Chemsheets AS006 (Electron arrangement)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F48A07E-E15D-894A-BA17-3ED11BED5EB4}" type="datetime1">
              <a:rPr lang="en-GB">
                <a:solidFill>
                  <a:srgbClr val="000000"/>
                </a:solidFill>
              </a:rPr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93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177363B-4480-BA46-9F7B-B181306115C7}" type="slidenum">
              <a:rPr lang="en-GB">
                <a:solidFill>
                  <a:srgbClr val="000000"/>
                </a:solidFill>
              </a:rPr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93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ea typeface="DejaVu Sans" panose="020B0603030804020204" charset="0"/>
            </a:endParaRPr>
          </a:p>
        </p:txBody>
      </p:sp>
      <p:sp>
        <p:nvSpPr>
          <p:cNvPr id="5123" name="Rectangle 1"/>
          <p:cNvSpPr>
            <a:spLocks noGrp="1" noTextEdit="1"/>
          </p:cNvSpPr>
          <p:nvPr>
            <p:ph type="sldImg"/>
          </p:nvPr>
        </p:nvSpPr>
        <p:spPr>
          <a:xfrm>
            <a:off x="1108075" y="812800"/>
            <a:ext cx="5341938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5124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Font typeface="Times New Roman" panose="02020603050405020304" pitchFamily="18" charset="0"/>
            </a:pP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266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</a:fld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ea typeface="DejaVu Sans" panose="020B0603030804020204" charset="0"/>
            </a:endParaRPr>
          </a:p>
        </p:txBody>
      </p:sp>
      <p:sp>
        <p:nvSpPr>
          <p:cNvPr id="11267" name="Rectangle 1"/>
          <p:cNvSpPr>
            <a:spLocks noGrp="1" noTextEdit="1"/>
          </p:cNvSpPr>
          <p:nvPr>
            <p:ph type="sldImg"/>
          </p:nvPr>
        </p:nvSpPr>
        <p:spPr>
          <a:xfrm>
            <a:off x="1108075" y="812800"/>
            <a:ext cx="5341938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1268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Font typeface="Times New Roman" panose="02020603050405020304" pitchFamily="18" charset="0"/>
            </a:pP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338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14339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4340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338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14339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4340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386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16387" name="Rectangle 1"/>
          <p:cNvSpPr>
            <a:spLocks noGrp="1" noTextEdit="1"/>
          </p:cNvSpPr>
          <p:nvPr>
            <p:ph type="sldImg"/>
          </p:nvPr>
        </p:nvSpPr>
        <p:spPr>
          <a:xfrm>
            <a:off x="1108075" y="812800"/>
            <a:ext cx="5341938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6388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/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97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974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GB" altLang="en-US" dirty="0"/>
          </a:p>
        </p:txBody>
      </p:sp>
      <p:sp>
        <p:nvSpPr>
          <p:cNvPr id="159747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en-GB" altLang="en-US" sz="1200" dirty="0">
                <a:solidFill>
                  <a:schemeClr val="tx1"/>
                </a:solidFill>
                <a:latin typeface="Calibri" panose="020F0502020204030204" charset="0"/>
              </a:rPr>
            </a:fld>
            <a:endParaRPr lang="en-GB" altLang="en-US" sz="1200" dirty="0">
              <a:solidFill>
                <a:schemeClr val="tx1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434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18435" name="Rectangle 1"/>
          <p:cNvSpPr>
            <a:spLocks noGrp="1" noTextEdit="1"/>
          </p:cNvSpPr>
          <p:nvPr>
            <p:ph type="sldImg"/>
          </p:nvPr>
        </p:nvSpPr>
        <p:spPr>
          <a:xfrm>
            <a:off x="1144588" y="695325"/>
            <a:ext cx="4568825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8436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/>
            <a:endParaRPr lang="en-US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482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20483" name="Rectangle 1"/>
          <p:cNvSpPr>
            <a:spLocks noGrp="1" noTextEdit="1"/>
          </p:cNvSpPr>
          <p:nvPr>
            <p:ph type="sldImg"/>
          </p:nvPr>
        </p:nvSpPr>
        <p:spPr>
          <a:xfrm>
            <a:off x="1144588" y="695325"/>
            <a:ext cx="4568825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20484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/>
            <a:endParaRPr lang="en-US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746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31747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31748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3794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33795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33796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5842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35843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7890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37891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37892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9938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39939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39940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1986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41987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41988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4034" name="Rectangle 7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  <p:sp>
        <p:nvSpPr>
          <p:cNvPr id="44035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44036" name="Rectangle 2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6788" cy="4810125"/>
          </a:xfrm>
        </p:spPr>
        <p:txBody>
          <a:bodyPr wrap="none" lIns="0" tIns="0" rIns="0" bIns="0" anchor="ctr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7826" name="Rectangle 11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defTabSz="914400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7828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6082" name="Slide Image Placeholder 19456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46083" name="Text Placeholder 19457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46084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8130" name="Slide Image Placeholder 20480"/>
          <p:cNvSpPr>
            <a:spLocks noGrp="1"/>
          </p:cNvSpPr>
          <p:nvPr>
            <p:ph type="sldImg"/>
          </p:nvPr>
        </p:nvSpPr>
        <p:spPr>
          <a:xfrm>
            <a:off x="1260475" y="801688"/>
            <a:ext cx="5040313" cy="4010025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48131" name="Text Box 20481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0"/>
            <a:endParaRPr lang="en-US" altLang="zh-CN"/>
          </a:p>
        </p:txBody>
      </p:sp>
      <p:sp>
        <p:nvSpPr>
          <p:cNvPr id="48132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0178" name="Slide Image Placeholder 21504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50179" name="Text Placeholder 21505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50180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2226" name="Slide Image Placeholder 22528"/>
          <p:cNvSpPr>
            <a:spLocks noGrp="1"/>
          </p:cNvSpPr>
          <p:nvPr>
            <p:ph type="sldImg"/>
          </p:nvPr>
        </p:nvSpPr>
        <p:spPr>
          <a:xfrm>
            <a:off x="1260475" y="801688"/>
            <a:ext cx="5040313" cy="4010025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52227" name="Text Box 22529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solidFill>
            <a:srgbClr val="FFFF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pPr lvl="0" indent="0"/>
            <a:endParaRPr lang="en-US" altLang="zh-CN"/>
          </a:p>
        </p:txBody>
      </p:sp>
      <p:sp>
        <p:nvSpPr>
          <p:cNvPr id="52228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4274" name="Slide Image Placeholder 23552"/>
          <p:cNvSpPr>
            <a:spLocks noGrp="1"/>
          </p:cNvSpPr>
          <p:nvPr>
            <p:ph type="sldImg"/>
          </p:nvPr>
        </p:nvSpPr>
        <p:spPr>
          <a:xfrm>
            <a:off x="1260475" y="801688"/>
            <a:ext cx="5040313" cy="4010025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54275" name="Text Box 23553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solidFill>
            <a:srgbClr val="FFFF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p>
            <a:pPr lvl="0" indent="0"/>
            <a:endParaRPr lang="en-US" altLang="zh-CN"/>
          </a:p>
        </p:txBody>
      </p:sp>
      <p:sp>
        <p:nvSpPr>
          <p:cNvPr id="54276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6322" name="Slide Image Placeholder 24576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56323" name="Text Placeholder 24577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56324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8370" name="Slide Image Placeholder 25600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58371" name="Text Placeholder 25601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58372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0418" name="Slide Image Placeholder 26624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60419" name="Text Placeholder 26625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60420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2466" name="Slide Image Placeholder 30720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62467" name="Text Placeholder 30721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62468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4514" name="Slide Image Placeholder 27648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64515" name="Text Placeholder 27649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64516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9874" name="Rectangle 11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defTabSz="914400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5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9876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6562" name="Slide Image Placeholder 28672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66563" name="Text Placeholder 28673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66564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8610" name="Slide Image Placeholder 29696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68611" name="Text Placeholder 29697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68612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0658" name="Slide Image Placeholder 31744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70659" name="Text Placeholder 31745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70660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2706" name="Slide Image Placeholder 32768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72707" name="Text Placeholder 32769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72708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4754" name="Slide Image Placeholder 33792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74755" name="Text Placeholder 33793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74756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6802" name="Slide Image Placeholder 34816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76803" name="Text Placeholder 34817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</p:spPr>
        <p:txBody>
          <a:bodyPr wrap="none" lIns="0" tIns="0" rIns="0" bIns="0" anchor="ctr" anchorCtr="0"/>
          <a:p>
            <a:pPr lvl="0"/>
            <a:endParaRPr lang="en-US" altLang="zh-CN"/>
          </a:p>
        </p:txBody>
      </p:sp>
      <p:sp>
        <p:nvSpPr>
          <p:cNvPr id="76804" name="Slide Number Placeholder 1"/>
          <p:cNvSpPr/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fld id="{9A0DB2DC-4C9A-4742-B13C-FB6460FD3503}" type="slidenum">
              <a:rPr lang="en-US" altLang="x-non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x-none" sz="1400" dirty="0" err="1">
              <a:solidFill>
                <a:srgbClr val="000000"/>
              </a:solidFill>
              <a:latin typeface="Times New Roman" panose="02020603050405020304" pitchFamily="18" charset="0"/>
              <a:ea typeface="DejaVu Sans" panose="020B060303080402020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8850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78851" name="Rectangle 1"/>
          <p:cNvSpPr>
            <a:spLocks noGrp="1" noTextEdit="1"/>
          </p:cNvSpPr>
          <p:nvPr>
            <p:ph type="sldImg"/>
          </p:nvPr>
        </p:nvSpPr>
        <p:spPr>
          <a:xfrm>
            <a:off x="1108075" y="812800"/>
            <a:ext cx="5341938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78852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0898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0899" name="Rectangle 1"/>
          <p:cNvSpPr>
            <a:spLocks noGrp="1" noTextEdit="1"/>
          </p:cNvSpPr>
          <p:nvPr>
            <p:ph type="sldImg"/>
          </p:nvPr>
        </p:nvSpPr>
        <p:spPr>
          <a:xfrm>
            <a:off x="1108075" y="812800"/>
            <a:ext cx="5341938" cy="4008438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0900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2946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2947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2948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2946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2947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2948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9874" name="Rectangle 11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defTabSz="914400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GB" altLang="en-US" sz="1200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5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9876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4994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4995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4996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4994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4995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4996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7042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7043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01688"/>
            <a:ext cx="5341937" cy="4010025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7044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solidFill>
            <a:srgbClr val="FFFF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1138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91139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91140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9090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89091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9092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1138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91139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91140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3186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93187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01688"/>
            <a:ext cx="5341937" cy="4010025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93188" name="Text Box 2"/>
          <p:cNvSpPr txBox="1"/>
          <p:nvPr/>
        </p:nvSpPr>
        <p:spPr>
          <a:xfrm>
            <a:off x="755650" y="5078413"/>
            <a:ext cx="6048375" cy="4811712"/>
          </a:xfrm>
          <a:prstGeom prst="rect">
            <a:avLst/>
          </a:prstGeom>
          <a:solidFill>
            <a:srgbClr val="FFFF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5234" name="Rectangle 8"/>
          <p:cNvSpPr txBox="1">
            <a:spLocks noGrp="1"/>
          </p:cNvSpPr>
          <p:nvPr>
            <p:ph type="sldNum" sz="quarter"/>
          </p:nvPr>
        </p:nvSpPr>
        <p:spPr>
          <a:xfrm>
            <a:off x="4279900" y="10156825"/>
            <a:ext cx="3275013" cy="53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 anchorCtr="0"/>
          <a:p>
            <a:pPr lvl="0" indent="0" algn="r" defTabSz="457200">
              <a:lnSpc>
                <a:spcPct val="93000"/>
              </a:lnSpc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A0DB2DC-4C9A-4742-B13C-FB6460FD3503}" type="slidenum">
              <a:rPr lang="en-US" altLang="en-US" sz="1400" dirty="0"/>
            </a:fld>
            <a:endParaRPr lang="en-US" altLang="en-US" sz="1400" dirty="0">
              <a:ea typeface="DejaVu Sans" panose="020B0603030804020204" charset="0"/>
            </a:endParaRPr>
          </a:p>
        </p:txBody>
      </p:sp>
      <p:sp>
        <p:nvSpPr>
          <p:cNvPr id="95235" name="Rectangle 1"/>
          <p:cNvSpPr>
            <a:spLocks noGrp="1" noTextEdit="1"/>
          </p:cNvSpPr>
          <p:nvPr>
            <p:ph type="sldImg"/>
          </p:nvPr>
        </p:nvSpPr>
        <p:spPr>
          <a:xfrm>
            <a:off x="1109663" y="812800"/>
            <a:ext cx="5337175" cy="400685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95236" name="Text Box 2"/>
          <p:cNvSpPr txBox="1"/>
          <p:nvPr/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 inden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1314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41315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3362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43363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8722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58723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1794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61795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3842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63843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7938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67939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1010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ln>
            <a:solidFill>
              <a:srgbClr val="000000"/>
            </a:solidFill>
          </a:ln>
        </p:spPr>
      </p:sp>
      <p:sp>
        <p:nvSpPr>
          <p:cNvPr id="171011" name="Text Box 2"/>
          <p:cNvSpPr txBox="1"/>
          <p:nvPr/>
        </p:nvSpPr>
        <p:spPr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10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/>
            <a:r>
              <a:rPr sz="1200" dirty="0"/>
              <a:t>GCSE C2.6 PPT  Making insoluble salts</a:t>
            </a:r>
            <a:endParaRPr sz="1200" dirty="0"/>
          </a:p>
        </p:txBody>
      </p:sp>
      <p:sp>
        <p:nvSpPr>
          <p:cNvPr id="68611" name="Rectangle 3"/>
          <p:cNvSpPr txBox="1">
            <a:spLocks noGrp="1"/>
          </p:cNvSpPr>
          <p:nvPr>
            <p:ph type="dt" sz="half"/>
          </p:nvPr>
        </p:nvSpPr>
        <p:spPr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eaLnBrk="1" hangingPunct="1"/>
            <a:fld id="{BB962C8B-B14F-4D97-AF65-F5344CB8AC3E}" type="datetime1">
              <a:rPr lang="en-GB" sz="1200" dirty="0"/>
            </a:fld>
            <a:endParaRPr lang="en-GB" sz="1200" dirty="0"/>
          </a:p>
        </p:txBody>
      </p:sp>
      <p:sp>
        <p:nvSpPr>
          <p:cNvPr id="6861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29050" y="9432925"/>
            <a:ext cx="2930525" cy="4968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GB" sz="1200" dirty="0"/>
            </a:fld>
            <a:endParaRPr lang="en-GB" sz="1200" dirty="0"/>
          </a:p>
        </p:txBody>
      </p:sp>
      <p:sp>
        <p:nvSpPr>
          <p:cNvPr id="6861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6861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6130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76131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9202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79203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2274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82275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9738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GCSE C2.6 PPT Acids &amp; bases</a:t>
            </a:r>
            <a:endParaRPr lang="en-GB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2227" name="Rectangle 3"/>
          <p:cNvSpPr txBox="1">
            <a:spLocks noGrp="1"/>
          </p:cNvSpPr>
          <p:nvPr>
            <p:ph type="dt" sz="half"/>
          </p:nvPr>
        </p:nvSpPr>
        <p:spPr>
          <a:xfrm>
            <a:off x="3895725" y="0"/>
            <a:ext cx="2979738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eaLnBrk="1" hangingPunct="1">
              <a:spcBef>
                <a:spcPct val="0"/>
              </a:spcBef>
            </a:pPr>
            <a:fld id="{BB962C8B-B14F-4D97-AF65-F5344CB8AC3E}" type="datetime1"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9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223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5346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85347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0466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90467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2514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92515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4562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94563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6610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96611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8658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198659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0706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/>
            </a:solidFill>
          </a:ln>
        </p:spPr>
      </p:sp>
      <p:sp>
        <p:nvSpPr>
          <p:cNvPr id="200707" name="Text Box 2"/>
          <p:cNvSpPr txBox="1"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lvl="0">
              <a:buClrTx/>
              <a:buFont typeface="Times New Roman" panose="02020603050405020304" pitchFamily="18" charset="0"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PPT - Forming Ionic Compounds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25D00DA5-D484-4169-8CC7-0F55A4B10DA8}" type="datetime1">
              <a:rPr lang="en-GB" smtClean="0"/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3DECF9-C10F-4ABC-A018-BE3203347A07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9738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spcBef>
                <a:spcPct val="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GCSE C2.6 PPT Acids &amp; bases</a:t>
            </a:r>
            <a:endParaRPr lang="en-GB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4275" name="Rectangle 3"/>
          <p:cNvSpPr txBox="1">
            <a:spLocks noGrp="1"/>
          </p:cNvSpPr>
          <p:nvPr>
            <p:ph type="dt" sz="half"/>
          </p:nvPr>
        </p:nvSpPr>
        <p:spPr>
          <a:xfrm>
            <a:off x="3895725" y="0"/>
            <a:ext cx="2979738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eaLnBrk="1" hangingPunct="1">
              <a:spcBef>
                <a:spcPct val="0"/>
              </a:spcBef>
            </a:pPr>
            <a:fld id="{BB962C8B-B14F-4D97-AF65-F5344CB8AC3E}" type="datetime1"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95725" y="8704263"/>
            <a:ext cx="2979738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GB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7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427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showMasterSp="0">
  <p:cSld name="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showMasterSp="0">
  <p:cSld name="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showMasterSp="0">
  <p:cSld name="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fontAlgn="base"/>
            <a:endParaRPr lang="en-GB" strike="noStrik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showMasterSp="0">
  <p:cSld name="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showMasterSp="0">
  <p:cSld name="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fontAlgn="base"/>
            <a:endParaRPr lang="en-GB" strike="noStrik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endParaRPr lang="en-GB" strike="noStrike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 showMasterSp="0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showMasterSp="0">
  <p:cSld name="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showMasterSp="0">
  <p:cSld name="Title and Diagram or Organization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martArt Placeholder 2"/>
          <p:cNvSpPr>
            <a:spLocks noGrp="1"/>
          </p:cNvSpPr>
          <p:nvPr>
            <p:ph type="pic" idx="1"/>
          </p:nvPr>
        </p:nvSpPr>
        <p:spPr>
          <a:xfrm>
            <a:off x="990600" y="1981200"/>
            <a:ext cx="7162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7.xml"/><Relationship Id="rId8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20.xml"/><Relationship Id="rId15" Type="http://schemas.openxmlformats.org/officeDocument/2006/relationships/theme" Target="../theme/theme10.xml"/><Relationship Id="rId14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9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1.xml"/><Relationship Id="rId8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4.xml"/><Relationship Id="rId12" Type="http://schemas.openxmlformats.org/officeDocument/2006/relationships/theme" Target="../theme/theme11.xml"/><Relationship Id="rId11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33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2.xml"/><Relationship Id="rId8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5" Type="http://schemas.openxmlformats.org/officeDocument/2006/relationships/theme" Target="../theme/theme12.xml"/><Relationship Id="rId14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44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4" Type="http://schemas.openxmlformats.org/officeDocument/2006/relationships/theme" Target="../theme/theme3.xml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8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4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8.xml"/><Relationship Id="rId15" Type="http://schemas.openxmlformats.org/officeDocument/2006/relationships/theme" Target="../theme/theme7.xml"/><Relationship Id="rId14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9.xml"/><Relationship Id="rId8" Type="http://schemas.openxmlformats.org/officeDocument/2006/relationships/slideLayout" Target="../slideLayouts/slideLayout98.xml"/><Relationship Id="rId7" Type="http://schemas.openxmlformats.org/officeDocument/2006/relationships/slideLayout" Target="../slideLayouts/slideLayout97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Relationship Id="rId3" Type="http://schemas.openxmlformats.org/officeDocument/2006/relationships/slideLayout" Target="../slideLayouts/slideLayout93.xml"/><Relationship Id="rId2" Type="http://schemas.openxmlformats.org/officeDocument/2006/relationships/slideLayout" Target="../slideLayouts/slideLayout92.xml"/><Relationship Id="rId15" Type="http://schemas.openxmlformats.org/officeDocument/2006/relationships/theme" Target="../theme/theme8.xml"/><Relationship Id="rId14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6.xml"/><Relationship Id="rId15" Type="http://schemas.openxmlformats.org/officeDocument/2006/relationships/theme" Target="../theme/theme9.xml"/><Relationship Id="rId14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Fifteen</a:t>
            </a: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0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2532A2-CA6A-4552-A792-A97367042E9E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" y="6477000"/>
            <a:ext cx="16970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lvl="0" algn="ctr" eaLnBrk="1" hangingPunct="1">
              <a:buNone/>
            </a:pPr>
            <a:r>
              <a:rPr lang="en-US" altLang="en-US" sz="1000" i="1" dirty="0">
                <a:latin typeface="Arial" panose="020B0604020202020204" pitchFamily="34" charset="0"/>
              </a:rPr>
              <a:t>General Chemistry</a:t>
            </a:r>
            <a:r>
              <a:rPr lang="en-US" altLang="en-US" sz="1000" dirty="0">
                <a:latin typeface="Arial" panose="020B0604020202020204" pitchFamily="34" charset="0"/>
              </a:rPr>
              <a:t> 4</a:t>
            </a:r>
            <a:r>
              <a:rPr lang="en-US" altLang="en-US" sz="1000" baseline="30000" dirty="0">
                <a:latin typeface="Arial" panose="020B0604020202020204" pitchFamily="34" charset="0"/>
              </a:rPr>
              <a:t>th</a:t>
            </a:r>
            <a:r>
              <a:rPr lang="en-US" altLang="en-US" sz="1000" dirty="0">
                <a:latin typeface="Arial" panose="020B0604020202020204" pitchFamily="34" charset="0"/>
              </a:rPr>
              <a:t> edition, Hill, Petrucci, McCreary, Perry</a:t>
            </a:r>
            <a:endParaRPr lang="en-US" altLang="en-US" sz="1000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8195" name="Rectangle 3"/>
          <p:cNvSpPr>
            <a:spLocks noGrp="1"/>
          </p:cNvSpPr>
          <p:nvPr>
            <p:ph type="body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Chapter Fifteen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14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A7114-26A8-4EF0-994D-5C6DE18BA71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</a:fld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0325" y="6477000"/>
            <a:ext cx="17287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3075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fontAlgn="base">
              <a:defRPr/>
            </a:pPr>
            <a:endParaRPr lang="en-US" strike="noStrike" noProof="1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fontAlgn="base">
              <a:defRPr/>
            </a:pPr>
            <a:endParaRPr lang="en-US" strike="noStrike" noProof="1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anose="020B060007020508020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anose="020B060007020508020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7171" name="Rectangle 3"/>
          <p:cNvSpPr>
            <a:spLocks noGrp="1"/>
          </p:cNvSpPr>
          <p:nvPr>
            <p:ph type="body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Chapter Fifteen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14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A7114-26A8-4EF0-994D-5C6DE18BA71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</a:fld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0325" y="6477000"/>
            <a:ext cx="17287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Fifteen</a:t>
            </a: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0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2532A2-CA6A-4552-A792-A97367042E9E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" y="6477000"/>
            <a:ext cx="16970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lvl="0" algn="ctr" eaLnBrk="1" hangingPunct="1">
              <a:buNone/>
            </a:pPr>
            <a:r>
              <a:rPr lang="en-US" altLang="en-US" sz="1000" i="1" dirty="0">
                <a:latin typeface="Arial" panose="020B0604020202020204" pitchFamily="34" charset="0"/>
              </a:rPr>
              <a:t>General Chemistry</a:t>
            </a:r>
            <a:r>
              <a:rPr lang="en-US" altLang="en-US" sz="1000" dirty="0">
                <a:latin typeface="Arial" panose="020B0604020202020204" pitchFamily="34" charset="0"/>
              </a:rPr>
              <a:t> 4</a:t>
            </a:r>
            <a:r>
              <a:rPr lang="en-US" altLang="en-US" sz="1000" baseline="30000" dirty="0">
                <a:latin typeface="Arial" panose="020B0604020202020204" pitchFamily="34" charset="0"/>
              </a:rPr>
              <a:t>th</a:t>
            </a:r>
            <a:r>
              <a:rPr lang="en-US" altLang="en-US" sz="1000" dirty="0">
                <a:latin typeface="Arial" panose="020B0604020202020204" pitchFamily="34" charset="0"/>
              </a:rPr>
              <a:t> edition, Hill, Petrucci, McCreary, Perry</a:t>
            </a:r>
            <a:endParaRPr lang="en-US" altLang="en-US" sz="1000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Fifteen</a:t>
            </a: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0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2532A2-CA6A-4552-A792-A97367042E9E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" y="6477000"/>
            <a:ext cx="16970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Hall © 2005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lvl="0" algn="ctr" eaLnBrk="1" hangingPunct="1">
              <a:buNone/>
            </a:pPr>
            <a:r>
              <a:rPr lang="en-US" altLang="en-US" sz="1000" i="1" dirty="0">
                <a:latin typeface="Arial" panose="020B0604020202020204" pitchFamily="34" charset="0"/>
              </a:rPr>
              <a:t>General Chemistry</a:t>
            </a:r>
            <a:r>
              <a:rPr lang="en-US" altLang="en-US" sz="1000" dirty="0">
                <a:latin typeface="Arial" panose="020B0604020202020204" pitchFamily="34" charset="0"/>
              </a:rPr>
              <a:t> 4</a:t>
            </a:r>
            <a:r>
              <a:rPr lang="en-US" altLang="en-US" sz="1000" baseline="30000" dirty="0">
                <a:latin typeface="Arial" panose="020B0604020202020204" pitchFamily="34" charset="0"/>
              </a:rPr>
              <a:t>th</a:t>
            </a:r>
            <a:r>
              <a:rPr lang="en-US" altLang="en-US" sz="1000" dirty="0">
                <a:latin typeface="Arial" panose="020B0604020202020204" pitchFamily="34" charset="0"/>
              </a:rPr>
              <a:t> edition, Hill, Petrucci, McCreary, Perry</a:t>
            </a:r>
            <a:endParaRPr lang="en-US" altLang="en-US" sz="1000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CF065-84F0-4594-978D-2FF6A1845284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6282A-D04D-41E2-A68F-D2E2CAEB0DD2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Chapter Fifteen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14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A7114-26A8-4EF0-994D-5C6DE18BA71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</a:fld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0325" y="6477000"/>
            <a:ext cx="17287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5123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fontAlgn="base">
              <a:defRPr/>
            </a:pPr>
            <a:endParaRPr lang="en-US" strike="noStrike" noProof="1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fontAlgn="base">
              <a:defRPr/>
            </a:pPr>
            <a:endParaRPr lang="en-US" strike="noStrike" noProof="1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/>
            <a:fld id="{871AE3B1-D889-CE41-B18A-FF741B4CB08E}" type="slidenum">
              <a:rPr lang="en-US" strike="noStrike" noProof="1">
                <a:latin typeface="Times New Roman" panose="02020603050405020304" pitchFamily="18" charset="0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anose="020B060007020508020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charset="-128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anose="020B060007020508020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6147" name="Rectangle 3"/>
          <p:cNvSpPr>
            <a:spLocks noGrp="1"/>
          </p:cNvSpPr>
          <p:nvPr>
            <p:ph type="body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Chapter Fifteen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14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A7114-26A8-4EF0-994D-5C6DE18BA71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</a:fld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0325" y="6477000"/>
            <a:ext cx="17287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Chapter Fifteen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14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A7114-26A8-4EF0-994D-5C6DE18BA71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</a:fld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0325" y="6477000"/>
            <a:ext cx="17287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4099" name="Rectangle 3"/>
          <p:cNvSpPr>
            <a:spLocks noGrp="1"/>
          </p:cNvSpPr>
          <p:nvPr>
            <p:ph type="body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7620000" y="6477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Chapter Fifteen</a:t>
            </a:r>
            <a:endParaRPr kumimoji="0" lang="en-US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8709025" y="26988"/>
            <a:ext cx="514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A7114-26A8-4EF0-994D-5C6DE18BA71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</a:fld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0325" y="6477000"/>
            <a:ext cx="17287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033713" y="6613525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Calibri" panose="020F0502020204030204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Calibri" panose="020F0502020204030204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Calibri" panose="020F050202020403020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Calibri" panose="020F050202020403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07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08.png"/></Relationships>
</file>

<file path=ppt/slides/_rels/slide10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10.png"/><Relationship Id="rId1" Type="http://schemas.openxmlformats.org/officeDocument/2006/relationships/image" Target="../media/image109.png"/></Relationships>
</file>

<file path=ppt/slides/_rels/slide10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94.jpeg"/><Relationship Id="rId1" Type="http://schemas.openxmlformats.org/officeDocument/2006/relationships/image" Target="../media/image109.png"/></Relationships>
</file>

<file path=ppt/slides/_rels/slide10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11.png"/><Relationship Id="rId1" Type="http://schemas.openxmlformats.org/officeDocument/2006/relationships/image" Target="../media/image109.png"/></Relationships>
</file>

<file path=ppt/slides/_rels/slide10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03.png"/><Relationship Id="rId1" Type="http://schemas.openxmlformats.org/officeDocument/2006/relationships/image" Target="../media/image10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12.png"/><Relationship Id="rId1" Type="http://schemas.openxmlformats.org/officeDocument/2006/relationships/image" Target="../media/image109.png"/></Relationships>
</file>

<file path=ppt/slides/_rels/slide1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95.jpeg"/><Relationship Id="rId1" Type="http://schemas.openxmlformats.org/officeDocument/2006/relationships/image" Target="../media/image109.png"/></Relationships>
</file>

<file path=ppt/slides/_rels/slide1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13.png"/><Relationship Id="rId1" Type="http://schemas.openxmlformats.org/officeDocument/2006/relationships/image" Target="../media/image109.pn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114.png"/></Relationships>
</file>

<file path=ppt/slides/_rels/slide1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1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1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18.png"/><Relationship Id="rId1" Type="http://schemas.openxmlformats.org/officeDocument/2006/relationships/image" Target="../media/image117.jpeg"/></Relationships>
</file>

<file path=ppt/slides/_rels/slide1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image" Target="../media/image119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22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2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4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5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6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7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28.jpeg"/></Relationships>
</file>

<file path=ppt/slides/_rels/slide1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45.xml"/><Relationship Id="rId2" Type="http://schemas.openxmlformats.org/officeDocument/2006/relationships/image" Target="../media/image125.jpeg"/><Relationship Id="rId1" Type="http://schemas.openxmlformats.org/officeDocument/2006/relationships/image" Target="../media/image129.jpeg"/></Relationships>
</file>

<file path=ppt/slides/_rels/slide1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45.xml"/><Relationship Id="rId2" Type="http://schemas.openxmlformats.org/officeDocument/2006/relationships/image" Target="../media/image122.jpeg"/><Relationship Id="rId1" Type="http://schemas.openxmlformats.org/officeDocument/2006/relationships/image" Target="../media/image126.jpeg"/></Relationships>
</file>

<file path=ppt/slides/_rels/slide1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45.xml"/><Relationship Id="rId2" Type="http://schemas.openxmlformats.org/officeDocument/2006/relationships/image" Target="../media/image130.jpeg"/><Relationship Id="rId1" Type="http://schemas.openxmlformats.org/officeDocument/2006/relationships/image" Target="../media/image124.jpeg"/></Relationships>
</file>

<file path=ppt/slides/_rels/slide1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5.xml"/><Relationship Id="rId3" Type="http://schemas.openxmlformats.org/officeDocument/2006/relationships/slideLayout" Target="../slideLayouts/slideLayout45.xml"/><Relationship Id="rId2" Type="http://schemas.openxmlformats.org/officeDocument/2006/relationships/image" Target="../media/image131.jpeg"/><Relationship Id="rId1" Type="http://schemas.openxmlformats.org/officeDocument/2006/relationships/image" Target="../media/image1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09.png"/></Relationships>
</file>

<file path=ppt/slides/_rels/slide1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7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3.png"/><Relationship Id="rId1" Type="http://schemas.openxmlformats.org/officeDocument/2006/relationships/image" Target="../media/image132.jpeg"/></Relationships>
</file>

<file path=ppt/slides/_rels/slide1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8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4.png"/><Relationship Id="rId1" Type="http://schemas.openxmlformats.org/officeDocument/2006/relationships/image" Target="../media/image120.png"/></Relationships>
</file>

<file path=ppt/slides/_rels/slide1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9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21.png"/><Relationship Id="rId1" Type="http://schemas.openxmlformats.org/officeDocument/2006/relationships/image" Target="../media/image134.png"/></Relationships>
</file>

<file path=ppt/slides/_rels/slide1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5.png"/><Relationship Id="rId1" Type="http://schemas.openxmlformats.org/officeDocument/2006/relationships/image" Target="../media/image118.png"/></Relationships>
</file>

<file path=ppt/slides/_rels/slide1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2.jpeg"/><Relationship Id="rId1" Type="http://schemas.openxmlformats.org/officeDocument/2006/relationships/image" Target="../media/image135.png"/></Relationships>
</file>

<file path=ppt/slides/_rels/slide1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2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6.png"/><Relationship Id="rId1" Type="http://schemas.openxmlformats.org/officeDocument/2006/relationships/image" Target="../media/image121.png"/></Relationships>
</file>

<file path=ppt/slides/_rels/slide1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3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8.png"/><Relationship Id="rId1" Type="http://schemas.openxmlformats.org/officeDocument/2006/relationships/image" Target="../media/image137.png"/></Relationships>
</file>

<file path=ppt/slides/_rels/slide1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4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9.png"/><Relationship Id="rId1" Type="http://schemas.openxmlformats.org/officeDocument/2006/relationships/image" Target="../media/image132.jpeg"/></Relationships>
</file>

<file path=ppt/slides/_rels/slide1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5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7.png"/><Relationship Id="rId1" Type="http://schemas.openxmlformats.org/officeDocument/2006/relationships/image" Target="../media/image1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6.xml"/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36.png"/><Relationship Id="rId1" Type="http://schemas.openxmlformats.org/officeDocument/2006/relationships/image" Target="../media/image140.jpe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6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41.png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142.png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143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image" Target="../media/image145.png"/><Relationship Id="rId1" Type="http://schemas.openxmlformats.org/officeDocument/2006/relationships/image" Target="../media/image144.pn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146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147.png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1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35.png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5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6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image" Target="../media/image149.jpeg"/></Relationships>
</file>

<file path=ppt/slides/_rels/slide15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6.xml"/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image" Target="../media/image154.jpeg"/></Relationships>
</file>

<file path=ppt/slides/_rels/slide15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6.xml"/><Relationship Id="rId3" Type="http://schemas.openxmlformats.org/officeDocument/2006/relationships/image" Target="../media/image159.jpeg"/><Relationship Id="rId2" Type="http://schemas.openxmlformats.org/officeDocument/2006/relationships/image" Target="../media/image158.png"/><Relationship Id="rId1" Type="http://schemas.openxmlformats.org/officeDocument/2006/relationships/image" Target="../media/image157.jpeg"/></Relationships>
</file>

<file path=ppt/slides/_rels/slide15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6.xml"/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image" Target="../media/image160.jpeg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83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36.jpeg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7.xml"/><Relationship Id="rId1" Type="http://schemas.openxmlformats.org/officeDocument/2006/relationships/image" Target="../media/image163.jpeg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7.xml"/><Relationship Id="rId1" Type="http://schemas.openxmlformats.org/officeDocument/2006/relationships/image" Target="../media/image164.png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7.xml"/><Relationship Id="rId1" Type="http://schemas.openxmlformats.org/officeDocument/2006/relationships/image" Target="../media/image165.png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37.jpeg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7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9.xml"/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image" Target="../media/image166.jpeg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4.xml"/><Relationship Id="rId1" Type="http://schemas.openxmlformats.org/officeDocument/2006/relationships/image" Target="../media/image169.jpe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4.xml"/><Relationship Id="rId2" Type="http://schemas.openxmlformats.org/officeDocument/2006/relationships/image" Target="../media/image170.jpeg"/><Relationship Id="rId1" Type="http://schemas.openxmlformats.org/officeDocument/2006/relationships/image" Target="../media/image149.jpeg"/></Relationships>
</file>

<file path=ppt/slides/_rels/slide17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1.xml"/><Relationship Id="rId4" Type="http://schemas.openxmlformats.org/officeDocument/2006/relationships/slideLayout" Target="../slideLayouts/slideLayout83.xml"/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image" Target="../media/image171.png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6.xml"/><Relationship Id="rId1" Type="http://schemas.openxmlformats.org/officeDocument/2006/relationships/image" Target="../media/image174.png"/></Relationships>
</file>

<file path=ppt/slides/_rels/slide17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2.xml"/><Relationship Id="rId4" Type="http://schemas.openxmlformats.org/officeDocument/2006/relationships/slideLayout" Target="../slideLayouts/slideLayout57.xml"/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image" Target="../media/image1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38.png"/></Relationships>
</file>

<file path=ppt/slides/_rels/slide18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3.xml"/><Relationship Id="rId7" Type="http://schemas.openxmlformats.org/officeDocument/2006/relationships/slideLayout" Target="../slideLayouts/slideLayout111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image" Target="../media/image178.jpeg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1.xml"/><Relationship Id="rId1" Type="http://schemas.openxmlformats.org/officeDocument/2006/relationships/image" Target="../media/image184.png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6.xml"/><Relationship Id="rId1" Type="http://schemas.openxmlformats.org/officeDocument/2006/relationships/image" Target="../media/image185.png"/></Relationships>
</file>

<file path=ppt/slides/_rels/slide18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4.xml"/><Relationship Id="rId4" Type="http://schemas.openxmlformats.org/officeDocument/2006/relationships/slideLayout" Target="../slideLayouts/slideLayout57.xml"/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image" Target="../media/image186.png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8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5.xml"/><Relationship Id="rId3" Type="http://schemas.openxmlformats.org/officeDocument/2006/relationships/slideLayout" Target="../slideLayouts/slideLayout111.xml"/><Relationship Id="rId2" Type="http://schemas.openxmlformats.org/officeDocument/2006/relationships/image" Target="../media/image190.png"/><Relationship Id="rId1" Type="http://schemas.openxmlformats.org/officeDocument/2006/relationships/image" Target="../media/image189.png"/></Relationships>
</file>

<file path=ppt/slides/_rels/slide18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1.xml"/><Relationship Id="rId4" Type="http://schemas.openxmlformats.org/officeDocument/2006/relationships/image" Target="../media/image193.jpeg"/><Relationship Id="rId3" Type="http://schemas.openxmlformats.org/officeDocument/2006/relationships/image" Target="../media/image192.png"/><Relationship Id="rId2" Type="http://schemas.openxmlformats.org/officeDocument/2006/relationships/hyperlink" Target="http://www.clker.com/clipart-flask-icon-1.html" TargetMode="External"/><Relationship Id="rId1" Type="http://schemas.openxmlformats.org/officeDocument/2006/relationships/image" Target="../media/image191.jpeg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8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6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44.xml"/><Relationship Id="rId4" Type="http://schemas.openxmlformats.org/officeDocument/2006/relationships/image" Target="../media/image195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94.wmf"/><Relationship Id="rId1" Type="http://schemas.openxmlformats.org/officeDocument/2006/relationships/oleObject" Target="../embeddings/oleObject1.bin"/></Relationships>
</file>

<file path=ppt/slides/_rels/slide18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44.xml"/><Relationship Id="rId4" Type="http://schemas.openxmlformats.org/officeDocument/2006/relationships/image" Target="../media/image197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96.wmf"/><Relationship Id="rId1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39.png"/></Relationships>
</file>

<file path=ppt/slides/_rels/slide19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144.xml"/><Relationship Id="rId2" Type="http://schemas.openxmlformats.org/officeDocument/2006/relationships/image" Target="../media/image198.wmf"/><Relationship Id="rId1" Type="http://schemas.openxmlformats.org/officeDocument/2006/relationships/oleObject" Target="../embeddings/oleObject5.bin"/></Relationships>
</file>

<file path=ppt/slides/_rels/slide191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44.xml"/><Relationship Id="rId4" Type="http://schemas.openxmlformats.org/officeDocument/2006/relationships/image" Target="../media/image200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199.wmf"/><Relationship Id="rId1" Type="http://schemas.openxmlformats.org/officeDocument/2006/relationships/oleObject" Target="../embeddings/oleObject6.bin"/></Relationships>
</file>

<file path=ppt/slides/_rels/slide19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144.xml"/><Relationship Id="rId2" Type="http://schemas.openxmlformats.org/officeDocument/2006/relationships/image" Target="../media/image201.wmf"/><Relationship Id="rId1" Type="http://schemas.openxmlformats.org/officeDocument/2006/relationships/oleObject" Target="../embeddings/oleObject8.bin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9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7.xml"/><Relationship Id="rId6" Type="http://schemas.openxmlformats.org/officeDocument/2006/relationships/slideLayout" Target="../slideLayouts/slideLayout83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image" Target="../media/image202.png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83.xml"/><Relationship Id="rId1" Type="http://schemas.openxmlformats.org/officeDocument/2006/relationships/image" Target="../media/image207.jpeg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83.xml"/><Relationship Id="rId1" Type="http://schemas.openxmlformats.org/officeDocument/2006/relationships/image" Target="../media/image20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83.xml"/><Relationship Id="rId1" Type="http://schemas.openxmlformats.org/officeDocument/2006/relationships/image" Target="../media/image209.jpeg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1.xml"/><Relationship Id="rId1" Type="http://schemas.openxmlformats.org/officeDocument/2006/relationships/image" Target="../media/image21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9.pn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4.xml"/><Relationship Id="rId2" Type="http://schemas.openxmlformats.org/officeDocument/2006/relationships/image" Target="../media/image212.jpeg"/><Relationship Id="rId1" Type="http://schemas.openxmlformats.org/officeDocument/2006/relationships/image" Target="../media/image211.jpeg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4.xml"/><Relationship Id="rId1" Type="http://schemas.openxmlformats.org/officeDocument/2006/relationships/image" Target="../media/image213.wmf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7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2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215.png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56.xml"/><Relationship Id="rId1" Type="http://schemas.openxmlformats.org/officeDocument/2006/relationships/image" Target="../media/image216.jpeg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46.jpeg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hyperlink" Target="http://www.sciencephotolibrary.com/images/download_wm_image.html/H110503-Close-up_of_a_collection_of_citrus_fruit-SPL.jpg?id=721100503" TargetMode="External"/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hyperlink" Target="http://www.sciencephotolibrary.com/images/download_wm_image.html/M630408-Aspirin_tablets-SPL.jpg?id=776300408" TargetMode="External"/><Relationship Id="rId3" Type="http://schemas.openxmlformats.org/officeDocument/2006/relationships/image" Target="../media/image7.jpeg"/><Relationship Id="rId2" Type="http://schemas.openxmlformats.org/officeDocument/2006/relationships/hyperlink" Target="http://www.sciencephotolibrary.com/images/download_wm_image.html/A500830-Bottle_of_hydrochloric_acid-SPL.jpg?id=655000830" TargetMode="Externa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3.jpeg"/><Relationship Id="rId10" Type="http://schemas.openxmlformats.org/officeDocument/2006/relationships/image" Target="../media/image12.jpeg"/><Relationship Id="rId1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2.png"/><Relationship Id="rId1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1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65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7.jpeg"/><Relationship Id="rId1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70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7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6.xml"/><Relationship Id="rId8" Type="http://schemas.openxmlformats.org/officeDocument/2006/relationships/image" Target="../media/image85.jpeg"/><Relationship Id="rId7" Type="http://schemas.openxmlformats.org/officeDocument/2006/relationships/image" Target="../media/image84.png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7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8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1.xml"/><Relationship Id="rId6" Type="http://schemas.openxmlformats.org/officeDocument/2006/relationships/image" Target="../media/image84.png"/><Relationship Id="rId5" Type="http://schemas.openxmlformats.org/officeDocument/2006/relationships/image" Target="../media/image78.png"/><Relationship Id="rId4" Type="http://schemas.openxmlformats.org/officeDocument/2006/relationships/image" Target="../media/image83.png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image" Target="../media/image86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85.jpeg"/></Relationships>
</file>

<file path=ppt/slides/_rels/slide8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9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85.jpeg"/><Relationship Id="rId2" Type="http://schemas.openxmlformats.org/officeDocument/2006/relationships/image" Target="../media/image93.jpeg"/><Relationship Id="rId1" Type="http://schemas.openxmlformats.org/officeDocument/2006/relationships/image" Target="../media/image92.png"/></Relationships>
</file>

<file path=ppt/slides/_rels/slide9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85.jpeg"/><Relationship Id="rId2" Type="http://schemas.openxmlformats.org/officeDocument/2006/relationships/image" Target="../media/image93.jpeg"/><Relationship Id="rId1" Type="http://schemas.openxmlformats.org/officeDocument/2006/relationships/image" Target="../media/image94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95.jpeg"/></Relationships>
</file>

<file path=ppt/slides/_rels/slide9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8.xml"/><Relationship Id="rId8" Type="http://schemas.openxmlformats.org/officeDocument/2006/relationships/slideLayout" Target="../slideLayouts/slideLayout46.xml"/><Relationship Id="rId7" Type="http://schemas.openxmlformats.org/officeDocument/2006/relationships/image" Target="../media/image97.png"/><Relationship Id="rId6" Type="http://schemas.openxmlformats.org/officeDocument/2006/relationships/image" Target="../media/image96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92.png"/></Relationships>
</file>

<file path=ppt/slides/_rels/slide9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101.png"/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9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105.png"/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image" Target="../media/image102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06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7410" name="Rectangle 10"/>
          <p:cNvSpPr>
            <a:spLocks noGrp="1"/>
          </p:cNvSpPr>
          <p:nvPr>
            <p:ph type="ctrTitle"/>
          </p:nvPr>
        </p:nvSpPr>
        <p:spPr>
          <a:xfrm>
            <a:off x="685800" y="320675"/>
            <a:ext cx="7772400" cy="1447800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4000" kern="1200" dirty="0">
                <a:latin typeface="+mj-lt"/>
                <a:ea typeface="+mj-ea"/>
                <a:cs typeface="+mj-cs"/>
              </a:rPr>
              <a:t>Acids, Bases, and</a:t>
            </a:r>
            <a:br>
              <a:rPr lang="en-US" altLang="en-US" sz="4000" kern="1200" dirty="0">
                <a:latin typeface="+mj-lt"/>
                <a:ea typeface="+mj-ea"/>
                <a:cs typeface="+mj-cs"/>
              </a:rPr>
            </a:br>
            <a:r>
              <a:rPr lang="en-US" altLang="en-US" sz="4000" kern="1200" dirty="0">
                <a:latin typeface="+mj-lt"/>
                <a:ea typeface="+mj-ea"/>
                <a:cs typeface="+mj-cs"/>
              </a:rPr>
              <a:t>Acid–Base Equilibria</a:t>
            </a:r>
            <a:endParaRPr lang="en-US" altLang="en-US" sz="40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17411" name="Picture 15" descr="FG15_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" y="2209800"/>
            <a:ext cx="3276600" cy="153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Picture 16" descr="FG15_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3656013"/>
            <a:ext cx="4038600" cy="2439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17" descr="FG15_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209800"/>
            <a:ext cx="3367088" cy="388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Picture 18" descr="FG15_07-07U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525" y="3505200"/>
            <a:ext cx="1312863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5" name="Picture 19" descr="FG15_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7125" y="2209800"/>
            <a:ext cx="1524000" cy="12684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685" y="4702810"/>
            <a:ext cx="2143125" cy="2143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265" y="609600"/>
            <a:ext cx="4234815" cy="3172460"/>
          </a:xfrm>
          <a:prstGeom prst="rect">
            <a:avLst/>
          </a:prstGeom>
        </p:spPr>
      </p:pic>
      <p:sp>
        <p:nvSpPr>
          <p:cNvPr id="28674" name="Rectangle 3"/>
          <p:cNvSpPr>
            <a:spLocks noGrp="1"/>
          </p:cNvSpPr>
          <p:nvPr>
            <p:ph idx="1"/>
          </p:nvPr>
        </p:nvSpPr>
        <p:spPr>
          <a:xfrm>
            <a:off x="178435" y="1457960"/>
            <a:ext cx="8382000" cy="4953000"/>
          </a:xfrm>
        </p:spPr>
        <p:txBody>
          <a:bodyPr vert="horz" wrap="square" lIns="91440" tIns="45720" rIns="91440" bIns="45720" anchor="t" anchorCtr="0"/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Produce H</a:t>
            </a:r>
            <a:r>
              <a:rPr lang="en-US" altLang="en-US" sz="2100" baseline="30000" dirty="0">
                <a:solidFill>
                  <a:schemeClr val="tx1"/>
                </a:solidFill>
              </a:rPr>
              <a:t>+</a:t>
            </a:r>
            <a:r>
              <a:rPr lang="en-US" altLang="en-US" sz="2100" dirty="0">
                <a:solidFill>
                  <a:schemeClr val="tx1"/>
                </a:solidFill>
              </a:rPr>
              <a:t> (H</a:t>
            </a:r>
            <a:r>
              <a:rPr lang="en-US" altLang="en-US" sz="2100" baseline="-25000" dirty="0">
                <a:solidFill>
                  <a:schemeClr val="tx1"/>
                </a:solidFill>
              </a:rPr>
              <a:t>3</a:t>
            </a:r>
            <a:r>
              <a:rPr lang="en-US" altLang="en-US" sz="2100" dirty="0">
                <a:solidFill>
                  <a:schemeClr val="tx1"/>
                </a:solidFill>
              </a:rPr>
              <a:t>O</a:t>
            </a:r>
            <a:r>
              <a:rPr lang="en-US" altLang="en-US" sz="2100" baseline="30000" dirty="0">
                <a:solidFill>
                  <a:schemeClr val="tx1"/>
                </a:solidFill>
              </a:rPr>
              <a:t>+</a:t>
            </a:r>
            <a:r>
              <a:rPr lang="en-US" altLang="en-US" sz="2100" dirty="0">
                <a:solidFill>
                  <a:schemeClr val="tx1"/>
                </a:solidFill>
              </a:rPr>
              <a:t>) ions in water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Taste sour            					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Corrode metals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Electrolytes				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React with bases to form a salt and water	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pH is less than 7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SzPct val="120000"/>
            </a:pPr>
            <a:r>
              <a:rPr lang="en-US" altLang="en-US" sz="2100" dirty="0">
                <a:solidFill>
                  <a:schemeClr val="tx1"/>
                </a:solidFill>
              </a:rPr>
              <a:t>Turns blue litmus paper to red</a:t>
            </a:r>
            <a:endParaRPr lang="en-US" altLang="en-US" sz="2100" dirty="0">
              <a:solidFill>
                <a:schemeClr val="tx1"/>
              </a:solidFill>
            </a:endParaRPr>
          </a:p>
        </p:txBody>
      </p:sp>
      <p:sp>
        <p:nvSpPr>
          <p:cNvPr id="28676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Acids - Introduction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070" y="4848225"/>
            <a:ext cx="3128010" cy="199771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4271" y="1511524"/>
            <a:ext cx="5645902" cy="40307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9792" y="273514"/>
            <a:ext cx="8049945" cy="667950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numCol="1" anchor="ctr" anchorCtr="0" compatLnSpc="1"/>
          <a:lstStyle/>
          <a:p>
            <a:pPr marL="0" marR="0" lvl="0" indent="0" algn="ctr" defTabSz="45720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62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Which is the correct test </a:t>
            </a:r>
            <a:r>
              <a:rPr kumimoji="0" lang="en-GB" altLang="en-US" sz="362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sulphates</a:t>
            </a:r>
            <a:endParaRPr kumimoji="0" lang="en-GB" altLang="en-US" sz="362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5107" name="Rectangle 3"/>
          <p:cNvSpPr>
            <a:spLocks noGrp="1"/>
          </p:cNvSpPr>
          <p:nvPr>
            <p:ph idx="1"/>
          </p:nvPr>
        </p:nvSpPr>
        <p:spPr>
          <a:xfrm>
            <a:off x="458352" y="1266801"/>
            <a:ext cx="7135833" cy="4466914"/>
          </a:xfrm>
        </p:spPr>
        <p:txBody>
          <a:bodyPr vert="horz" wrap="square" lIns="89929" tIns="46762" rIns="89929" bIns="46762" anchor="t" anchorCtr="0"/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barium chloride solution acidified with hydrochloric acid. White precipitate shows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dilute acid. Fizzing shows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few drops of silver nitrate solution acidified with nitric acid. White precipitate shows a positive result.</a:t>
            </a:r>
            <a:endParaRPr lang="en-US" altLang="en-US" sz="1995" dirty="0">
              <a:sym typeface="Gill Sans" charset="0"/>
            </a:endParaRPr>
          </a:p>
        </p:txBody>
      </p:sp>
      <p:sp>
        <p:nvSpPr>
          <p:cNvPr id="175108" name="Text Box 4"/>
          <p:cNvSpPr txBox="1"/>
          <p:nvPr/>
        </p:nvSpPr>
        <p:spPr>
          <a:xfrm>
            <a:off x="7306275" y="1052309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33CC33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altLang="en-US" sz="14960" dirty="0">
              <a:solidFill>
                <a:srgbClr val="33CC33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5109" name="Text Box 5"/>
          <p:cNvSpPr txBox="1"/>
          <p:nvPr/>
        </p:nvSpPr>
        <p:spPr>
          <a:xfrm>
            <a:off x="7378253" y="2419878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5110" name="Text Box 6"/>
          <p:cNvSpPr txBox="1"/>
          <p:nvPr/>
        </p:nvSpPr>
        <p:spPr>
          <a:xfrm>
            <a:off x="7376813" y="4003380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charRg st="107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charRg st="160" end="2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8" grpId="0" bldLvl="0" animBg="1"/>
      <p:bldP spid="175109" grpId="0" bldLvl="0" animBg="1"/>
      <p:bldP spid="175110" grpId="0" bldLvl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6131" name="Rectangle 3"/>
          <p:cNvSpPr>
            <a:spLocks noGrp="1"/>
          </p:cNvSpPr>
          <p:nvPr>
            <p:ph idx="1"/>
          </p:nvPr>
        </p:nvSpPr>
        <p:spPr>
          <a:xfrm>
            <a:off x="458352" y="1266801"/>
            <a:ext cx="7135833" cy="3745700"/>
          </a:xfrm>
        </p:spPr>
        <p:txBody>
          <a:bodyPr vert="horz" wrap="square" lIns="89929" tIns="46762" rIns="89929" bIns="46762" anchor="t" anchorCtr="0">
            <a:normAutofit lnSpcReduction="10000"/>
          </a:bodyPr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dilute acid. Fizzing shows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barium chloride solution acidified with hydrochloric acid. White precipitate shows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few drops of silver nitrate solution acidified with nitric acid. White precipitate shows a positive result.</a:t>
            </a:r>
            <a:endParaRPr lang="en-US" altLang="en-US" sz="2720" dirty="0">
              <a:sym typeface="Gill Sans" charset="0"/>
            </a:endParaRPr>
          </a:p>
        </p:txBody>
      </p:sp>
      <p:sp>
        <p:nvSpPr>
          <p:cNvPr id="176135" name="Text Box 7"/>
          <p:cNvSpPr txBox="1"/>
          <p:nvPr/>
        </p:nvSpPr>
        <p:spPr>
          <a:xfrm>
            <a:off x="7304835" y="3859425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33CC33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altLang="en-US" sz="14960" dirty="0">
              <a:solidFill>
                <a:srgbClr val="33CC33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6136" name="Text Box 8"/>
          <p:cNvSpPr txBox="1"/>
          <p:nvPr/>
        </p:nvSpPr>
        <p:spPr>
          <a:xfrm>
            <a:off x="7378253" y="2061431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6137" name="Text Box 9"/>
          <p:cNvSpPr txBox="1"/>
          <p:nvPr/>
        </p:nvSpPr>
        <p:spPr>
          <a:xfrm>
            <a:off x="7376813" y="551347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59792" y="273514"/>
            <a:ext cx="8049945" cy="6679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/>
          <a:lstStyle>
            <a:lvl1pPr algn="ctr" defTabSz="457200" rtl="0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algn="ctr" defTabSz="457200" rtl="0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algn="ctr" defTabSz="457200" rtl="0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algn="ctr" defTabSz="457200" rtl="0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62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Which is the correct test for chlorides</a:t>
            </a:r>
            <a:endParaRPr kumimoji="0" lang="en-GB" altLang="en-US" sz="362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charRg st="53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charRg st="160" end="2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5" grpId="0" bldLvl="0" animBg="1"/>
      <p:bldP spid="176136" grpId="0" bldLvl="0" animBg="1"/>
      <p:bldP spid="176137" grpId="0" bldLvl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9203" name="Rectangle 3"/>
          <p:cNvSpPr>
            <a:spLocks noGrp="1"/>
          </p:cNvSpPr>
          <p:nvPr>
            <p:ph idx="1"/>
          </p:nvPr>
        </p:nvSpPr>
        <p:spPr>
          <a:xfrm>
            <a:off x="458352" y="1266801"/>
            <a:ext cx="7135833" cy="3456352"/>
          </a:xfrm>
        </p:spPr>
        <p:txBody>
          <a:bodyPr vert="horz" wrap="square" lIns="89929" tIns="46762" rIns="89929" bIns="46762" anchor="t" anchorCtr="0">
            <a:normAutofit lnSpcReduction="10000"/>
          </a:bodyPr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dilute acid. Fizzing shows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Dip a Palintest strip into the solution. A colour change is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few drops of silver nitrate solution acidified with nitric acid. White precipitate shows a positive result.</a:t>
            </a:r>
            <a:endParaRPr lang="en-US" altLang="en-US" sz="2720" dirty="0">
              <a:sym typeface="Gill Sans" charset="0"/>
            </a:endParaRPr>
          </a:p>
        </p:txBody>
      </p:sp>
      <p:sp>
        <p:nvSpPr>
          <p:cNvPr id="179207" name="Text Box 7"/>
          <p:cNvSpPr txBox="1"/>
          <p:nvPr/>
        </p:nvSpPr>
        <p:spPr>
          <a:xfrm>
            <a:off x="7304835" y="693861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33CC33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altLang="en-US" sz="14960" dirty="0">
              <a:solidFill>
                <a:srgbClr val="33CC33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9208" name="Text Box 8"/>
          <p:cNvSpPr txBox="1"/>
          <p:nvPr/>
        </p:nvSpPr>
        <p:spPr>
          <a:xfrm>
            <a:off x="7306275" y="2061431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9209" name="Text Box 9"/>
          <p:cNvSpPr txBox="1"/>
          <p:nvPr/>
        </p:nvSpPr>
        <p:spPr>
          <a:xfrm>
            <a:off x="7304835" y="3643493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9792" y="273514"/>
            <a:ext cx="8049945" cy="667950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numCol="1" anchor="ctr" anchorCtr="0" compatLnSpc="1"/>
          <a:lstStyle/>
          <a:p>
            <a:pPr marL="0" marR="0" lvl="0" indent="0" algn="ctr" defTabSz="45720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62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Which is the correct test </a:t>
            </a:r>
            <a:r>
              <a:rPr kumimoji="0" lang="en-GB" altLang="en-US" sz="362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</a:t>
            </a:r>
            <a:r>
              <a:rPr kumimoji="0" lang="en-GB" altLang="en-US" sz="362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carbonates</a:t>
            </a:r>
            <a:endParaRPr kumimoji="0" lang="en-GB" altLang="en-US" sz="362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charRg st="53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charRg st="133" end="2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9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7" grpId="0" bldLvl="0" animBg="1"/>
      <p:bldP spid="179208" grpId="0" bldLvl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9203" name="Rectangle 3"/>
          <p:cNvSpPr>
            <a:spLocks noGrp="1"/>
          </p:cNvSpPr>
          <p:nvPr>
            <p:ph idx="1"/>
          </p:nvPr>
        </p:nvSpPr>
        <p:spPr>
          <a:xfrm>
            <a:off x="459792" y="1266801"/>
            <a:ext cx="7095525" cy="5303290"/>
          </a:xfrm>
        </p:spPr>
        <p:txBody>
          <a:bodyPr vert="horz" wrap="square" lIns="89929" tIns="46762" rIns="89929" bIns="46762" anchor="t" anchorCtr="0"/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a dilute acid. Add AgNO</a:t>
            </a:r>
            <a:r>
              <a:rPr lang="en-US" altLang="en-US" sz="2720" baseline="-25000" dirty="0">
                <a:sym typeface="Gill Sans" charset="0"/>
              </a:rPr>
              <a:t>3</a:t>
            </a:r>
            <a:r>
              <a:rPr lang="en-US" altLang="en-US" sz="2720" dirty="0">
                <a:sym typeface="Gill Sans" charset="0"/>
              </a:rPr>
              <a:t>. Heat and add aluminium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NaOH and some powdered Al.  A colour change is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1995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NaOH and some powdered Al.  Ammonia gas is a positive result.</a:t>
            </a: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endParaRPr lang="en-US" altLang="en-US" sz="2720" dirty="0">
              <a:sym typeface="Gill Sans" charset="0"/>
            </a:endParaRPr>
          </a:p>
          <a:p>
            <a:pPr marL="389255" indent="-389255">
              <a:lnSpc>
                <a:spcPct val="90000"/>
              </a:lnSpc>
            </a:pPr>
            <a:r>
              <a:rPr lang="en-US" altLang="en-US" sz="2720" dirty="0">
                <a:sym typeface="Gill Sans" charset="0"/>
              </a:rPr>
              <a:t>Add NaOH, a white precipitate is a positive result.</a:t>
            </a:r>
            <a:endParaRPr lang="en-US" altLang="en-US" sz="2720" dirty="0">
              <a:sym typeface="Gill Sans" charset="0"/>
            </a:endParaRPr>
          </a:p>
        </p:txBody>
      </p:sp>
      <p:sp>
        <p:nvSpPr>
          <p:cNvPr id="179207" name="Text Box 7"/>
          <p:cNvSpPr txBox="1"/>
          <p:nvPr/>
        </p:nvSpPr>
        <p:spPr>
          <a:xfrm>
            <a:off x="7306275" y="3167003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33CC33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altLang="en-US" sz="14960" dirty="0">
              <a:solidFill>
                <a:srgbClr val="33CC33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9208" name="Text Box 8"/>
          <p:cNvSpPr txBox="1"/>
          <p:nvPr/>
        </p:nvSpPr>
        <p:spPr>
          <a:xfrm>
            <a:off x="7306275" y="2075826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79209" name="Text Box 9"/>
          <p:cNvSpPr txBox="1"/>
          <p:nvPr/>
        </p:nvSpPr>
        <p:spPr>
          <a:xfrm>
            <a:off x="7214144" y="4702999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9792" y="273514"/>
            <a:ext cx="8049945" cy="667950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numCol="1" anchor="ctr" anchorCtr="0" compatLnSpc="1"/>
          <a:lstStyle/>
          <a:p>
            <a:pPr marL="0" marR="0" lvl="0" indent="0" algn="ctr" defTabSz="45720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62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Which is the correct test </a:t>
            </a:r>
            <a:r>
              <a:rPr kumimoji="0" lang="en-GB" altLang="en-US" sz="362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</a:t>
            </a:r>
            <a:r>
              <a:rPr kumimoji="0" lang="en-US" altLang="en-GB" sz="362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nitrates</a:t>
            </a:r>
            <a:endParaRPr kumimoji="0" lang="en-US" altLang="en-GB" sz="3625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 Box 8"/>
          <p:cNvSpPr txBox="1"/>
          <p:nvPr/>
        </p:nvSpPr>
        <p:spPr>
          <a:xfrm>
            <a:off x="7434394" y="693861"/>
            <a:ext cx="1295592" cy="23933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GB" altLang="en-US" sz="1496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</a:t>
            </a:r>
            <a:endParaRPr lang="en-GB" altLang="en-US" sz="14960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charRg st="125" end="1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charRg st="192" end="2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9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7" grpId="0" bldLvl="0" animBg="1"/>
      <p:bldP spid="179208" grpId="0" bldLvl="0" animBg="1"/>
      <p:bldP spid="2" grpId="0" bldLvl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7745" y="1972179"/>
            <a:ext cx="5388223" cy="291508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3072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285" y="333975"/>
            <a:ext cx="2032640" cy="30662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4" name="Text Box 4"/>
          <p:cNvSpPr txBox="1"/>
          <p:nvPr/>
        </p:nvSpPr>
        <p:spPr>
          <a:xfrm>
            <a:off x="418044" y="1577743"/>
            <a:ext cx="4641098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I'm form a white ppt. With Ag</a:t>
            </a:r>
            <a:r>
              <a:rPr lang="en-US" altLang="en-US" sz="2085" baseline="33000" dirty="0">
                <a:solidFill>
                  <a:srgbClr val="80000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 ions</a:t>
            </a: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0000CC"/>
                </a:solidFill>
                <a:latin typeface="Arial" panose="020B0604020202020204" pitchFamily="34" charset="0"/>
              </a:rPr>
              <a:t>My ppt. dissolves in dilute NH</a:t>
            </a:r>
            <a:r>
              <a:rPr lang="en-US" altLang="en-US" sz="2085" baseline="-33000" dirty="0">
                <a:solidFill>
                  <a:srgbClr val="0000CC"/>
                </a:solidFill>
                <a:latin typeface="Arial" panose="020B0604020202020204" pitchFamily="34" charset="0"/>
              </a:rPr>
              <a:t>3</a:t>
            </a:r>
            <a:endParaRPr lang="en-US" altLang="en-US" sz="2085" baseline="-330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749140" y="5140621"/>
            <a:ext cx="2320549" cy="154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Cl</a:t>
            </a:r>
            <a:r>
              <a:rPr kumimoji="0" lang="en-US" altLang="en-US" sz="9610" b="0" i="0" u="none" strike="noStrike" kern="1200" cap="none" spc="0" normalizeH="0" baseline="33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-</a:t>
            </a:r>
            <a:endParaRPr kumimoji="0" lang="en-US" altLang="en-US" sz="9610" b="0" i="0" u="none" strike="noStrike" kern="1200" cap="none" spc="0" normalizeH="0" baseline="33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3277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Text Box 3"/>
          <p:cNvSpPr txBox="1"/>
          <p:nvPr/>
        </p:nvSpPr>
        <p:spPr>
          <a:xfrm>
            <a:off x="418044" y="1577743"/>
            <a:ext cx="5470277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I fizz with dilute acids</a:t>
            </a: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baseline="-330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789447" y="4895898"/>
            <a:ext cx="3393012" cy="154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CO</a:t>
            </a:r>
            <a:r>
              <a:rPr kumimoji="0" lang="en-US" altLang="en-US" sz="9610" b="0" i="0" u="none" strike="noStrike" kern="1200" cap="none" spc="0" normalizeH="0" baseline="-25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3</a:t>
            </a:r>
            <a:r>
              <a:rPr kumimoji="0" lang="en-US" altLang="en-US" sz="9610" b="0" i="0" u="none" strike="noStrike" kern="1200" cap="none" spc="0" normalizeH="0" baseline="30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2</a:t>
            </a:r>
            <a:r>
              <a:rPr kumimoji="0" lang="en-US" altLang="en-US" sz="9610" b="0" i="0" u="none" strike="noStrike" kern="1200" cap="none" spc="0" normalizeH="0" baseline="33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-</a:t>
            </a:r>
            <a:endParaRPr kumimoji="0" lang="en-US" altLang="en-US" sz="9610" b="0" i="0" u="none" strike="noStrike" kern="1200" cap="none" spc="0" normalizeH="0" baseline="33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5" name="Picture 44" descr="A5000484-SPL"/>
          <p:cNvPicPr>
            <a:picLocks noChangeAspect="1"/>
          </p:cNvPicPr>
          <p:nvPr/>
        </p:nvPicPr>
        <p:blipFill>
          <a:blip r:embed="rId2"/>
          <a:srcRect l="10526" r="7471"/>
          <a:stretch>
            <a:fillRect/>
          </a:stretch>
        </p:blipFill>
        <p:spPr>
          <a:xfrm>
            <a:off x="6531799" y="358448"/>
            <a:ext cx="1911718" cy="303888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3481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9" name="Text Box 3"/>
          <p:cNvSpPr txBox="1"/>
          <p:nvPr/>
        </p:nvSpPr>
        <p:spPr>
          <a:xfrm>
            <a:off x="418044" y="1577743"/>
            <a:ext cx="5470277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I'm form a yellow ppt. With Ag</a:t>
            </a:r>
            <a:r>
              <a:rPr lang="en-US" altLang="en-US" sz="2085" baseline="33000" dirty="0">
                <a:solidFill>
                  <a:srgbClr val="80000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 ions</a:t>
            </a: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0000CC"/>
                </a:solidFill>
                <a:latin typeface="Arial" panose="020B0604020202020204" pitchFamily="34" charset="0"/>
              </a:rPr>
              <a:t>My ppt. does not dissolve in dilute NH</a:t>
            </a:r>
            <a:r>
              <a:rPr lang="en-US" altLang="en-US" sz="2085" baseline="-33000" dirty="0">
                <a:solidFill>
                  <a:srgbClr val="0000CC"/>
                </a:solidFill>
                <a:latin typeface="Arial" panose="020B0604020202020204" pitchFamily="34" charset="0"/>
              </a:rPr>
              <a:t>3</a:t>
            </a:r>
            <a:endParaRPr lang="en-US" altLang="en-US" sz="2085" baseline="-33000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baseline="-33000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0000CC"/>
                </a:solidFill>
                <a:latin typeface="Arial" panose="020B0604020202020204" pitchFamily="34" charset="0"/>
              </a:rPr>
              <a:t>My ppt. does not dissolve in conc. NH</a:t>
            </a:r>
            <a:r>
              <a:rPr lang="en-US" altLang="en-US" sz="2085" baseline="-33000" dirty="0">
                <a:solidFill>
                  <a:srgbClr val="0000CC"/>
                </a:solidFill>
                <a:latin typeface="Arial" panose="020B0604020202020204" pitchFamily="34" charset="0"/>
              </a:rPr>
              <a:t>3</a:t>
            </a:r>
            <a:endParaRPr lang="en-US" altLang="en-US" sz="2085" baseline="-330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34820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683" y="318140"/>
            <a:ext cx="2280242" cy="32490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749140" y="5140621"/>
            <a:ext cx="2320549" cy="154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I</a:t>
            </a:r>
            <a:r>
              <a:rPr kumimoji="0" lang="en-US" altLang="en-US" sz="9610" b="0" i="0" u="none" strike="noStrike" kern="1200" cap="none" spc="0" normalizeH="0" baseline="33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-</a:t>
            </a:r>
            <a:endParaRPr kumimoji="0" lang="en-US" altLang="en-US" sz="9610" b="0" i="0" u="none" strike="noStrike" kern="1200" cap="none" spc="0" normalizeH="0" baseline="33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3686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7" name="Text Box 3"/>
          <p:cNvSpPr txBox="1"/>
          <p:nvPr/>
        </p:nvSpPr>
        <p:spPr>
          <a:xfrm>
            <a:off x="418044" y="1577743"/>
            <a:ext cx="5470277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I'm form ammonia gas when heated with powdered Al and NaOH</a:t>
            </a: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baseline="-330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68525" y="4977952"/>
            <a:ext cx="2876214" cy="155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NO</a:t>
            </a:r>
            <a:r>
              <a:rPr kumimoji="0" lang="en-US" altLang="en-US" sz="9610" b="0" i="0" u="none" strike="noStrike" kern="1200" cap="none" spc="0" normalizeH="0" baseline="-25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3</a:t>
            </a:r>
            <a:r>
              <a:rPr kumimoji="0" lang="en-US" altLang="en-US" sz="9610" b="0" i="0" u="none" strike="noStrike" kern="1200" cap="none" spc="0" normalizeH="0" baseline="33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-</a:t>
            </a:r>
            <a:endParaRPr kumimoji="0" lang="en-US" altLang="en-US" sz="9610" b="0" i="0" u="none" strike="noStrike" kern="1200" cap="none" spc="0" normalizeH="0" baseline="33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3686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971" y="644917"/>
            <a:ext cx="2804237" cy="2755292"/>
          </a:xfrm>
          <a:prstGeom prst="rect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7475" y="2534285"/>
            <a:ext cx="2143125" cy="2143125"/>
          </a:xfrm>
          <a:prstGeom prst="rect">
            <a:avLst/>
          </a:prstGeom>
        </p:spPr>
      </p:pic>
      <p:sp>
        <p:nvSpPr>
          <p:cNvPr id="29698" name="Rectangle 3"/>
          <p:cNvSpPr>
            <a:spLocks noGrp="1"/>
          </p:cNvSpPr>
          <p:nvPr>
            <p:ph idx="1"/>
          </p:nvPr>
        </p:nvSpPr>
        <p:spPr>
          <a:xfrm>
            <a:off x="228600" y="609600"/>
            <a:ext cx="8382000" cy="4800600"/>
          </a:xfrm>
        </p:spPr>
        <p:txBody>
          <a:bodyPr vert="horz" wrap="square" lIns="91440" tIns="45720" rIns="91440" bIns="45720" anchor="t" anchorCtr="0"/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Produce OH</a:t>
            </a:r>
            <a:r>
              <a:rPr lang="en-US" altLang="en-US" sz="2100" baseline="30000" dirty="0">
                <a:solidFill>
                  <a:schemeClr val="tx1"/>
                </a:solidFill>
              </a:rPr>
              <a:t>-</a:t>
            </a:r>
            <a:r>
              <a:rPr lang="en-US" altLang="en-US" sz="2100" dirty="0">
                <a:solidFill>
                  <a:schemeClr val="tx1"/>
                </a:solidFill>
              </a:rPr>
              <a:t> ions in water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Taste bitter, chalky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Are electrolytes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Feel soapy, slippery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React with acids to form salts and water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pH greater than 7</a:t>
            </a:r>
            <a:endParaRPr lang="en-US" altLang="en-US" sz="2100" dirty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  <a:buClr>
                <a:srgbClr val="CC6600"/>
              </a:buClr>
            </a:pPr>
            <a:r>
              <a:rPr lang="en-US" altLang="en-US" sz="2100" dirty="0">
                <a:solidFill>
                  <a:schemeClr val="tx1"/>
                </a:solidFill>
              </a:rPr>
              <a:t>Turns red litmus paper to blue</a:t>
            </a:r>
            <a:endParaRPr lang="en-US" altLang="en-US" sz="2100" dirty="0">
              <a:solidFill>
                <a:schemeClr val="tx1"/>
              </a:solidFill>
            </a:endParaRPr>
          </a:p>
        </p:txBody>
      </p:sp>
      <p:sp>
        <p:nvSpPr>
          <p:cNvPr id="29700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Bases - Introduction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81200" y="4800600"/>
            <a:ext cx="7163435" cy="205930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anose="05000000000000000000" pitchFamily="2" charset="2"/>
              <a:buNone/>
              <a:defRPr/>
            </a:pPr>
            <a:r>
              <a:rPr kumimoji="0" lang="en-US" altLang="en-US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NaOH</a:t>
            </a: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sodium hydroxide	lye</a:t>
            </a:r>
            <a:endParaRPr kumimoji="0" lang="en-US" alt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anose="05000000000000000000" pitchFamily="2" charset="2"/>
              <a:buNone/>
              <a:defRPr/>
            </a:pP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KOH		potassium hydroxide	liquid soap</a:t>
            </a:r>
            <a:endParaRPr kumimoji="0" lang="en-US" alt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anose="05000000000000000000" pitchFamily="2" charset="2"/>
              <a:buNone/>
              <a:defRPr/>
            </a:pP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Ba(OH)</a:t>
            </a:r>
            <a:r>
              <a:rPr kumimoji="0" lang="en-US" altLang="en-US" sz="21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	barium hydroxide	stabilizer for plastics</a:t>
            </a:r>
            <a:endParaRPr kumimoji="0" lang="en-US" alt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anose="05000000000000000000" pitchFamily="2" charset="2"/>
              <a:buNone/>
              <a:defRPr/>
            </a:pP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Mg(OH)</a:t>
            </a:r>
            <a:r>
              <a:rPr kumimoji="0" lang="en-US" altLang="en-US" sz="21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magnesium hydroxide	milk of magnesia</a:t>
            </a:r>
            <a:endParaRPr kumimoji="0" lang="en-US" alt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anose="05000000000000000000" pitchFamily="2" charset="2"/>
              <a:buNone/>
              <a:defRPr/>
            </a:pP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Al(OH)</a:t>
            </a:r>
            <a:r>
              <a:rPr kumimoji="0" lang="en-US" altLang="en-US" sz="21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		</a:t>
            </a:r>
            <a:r>
              <a:rPr kumimoji="0" lang="en-US" alt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aluminum hydroxide	antacid</a:t>
            </a: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endParaRPr kumimoji="0" lang="en-US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70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735" y="762000"/>
            <a:ext cx="43688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5" y="4796790"/>
            <a:ext cx="1465580" cy="2063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3891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5" name="Text Box 3"/>
          <p:cNvSpPr txBox="1"/>
          <p:nvPr/>
        </p:nvSpPr>
        <p:spPr>
          <a:xfrm>
            <a:off x="418044" y="1577743"/>
            <a:ext cx="5470277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I'm form a ppt. With Ag</a:t>
            </a:r>
            <a:r>
              <a:rPr lang="en-US" altLang="en-US" sz="2085" baseline="33000" dirty="0">
                <a:solidFill>
                  <a:srgbClr val="80000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 ions as shown</a:t>
            </a: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0000CC"/>
                </a:solidFill>
                <a:latin typeface="Arial" panose="020B0604020202020204" pitchFamily="34" charset="0"/>
              </a:rPr>
              <a:t>My ppt. changes colour on exposure to light as shown</a:t>
            </a:r>
            <a:endParaRPr lang="en-US" altLang="en-US" sz="2085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38916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923" y="251921"/>
            <a:ext cx="2402604" cy="32317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49140" y="5140621"/>
            <a:ext cx="2320549" cy="154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Br</a:t>
            </a:r>
            <a:r>
              <a:rPr kumimoji="0" lang="en-US" altLang="en-US" sz="9610" b="0" i="0" u="none" strike="noStrike" kern="1200" cap="none" spc="0" normalizeH="0" baseline="33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-</a:t>
            </a:r>
            <a:endParaRPr kumimoji="0" lang="en-US" altLang="en-US" sz="9610" b="0" i="0" u="none" strike="noStrike" kern="1200" cap="none" spc="0" normalizeH="0" baseline="33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4096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3" name="Text Box 3"/>
          <p:cNvSpPr txBox="1"/>
          <p:nvPr/>
        </p:nvSpPr>
        <p:spPr>
          <a:xfrm>
            <a:off x="418044" y="1577743"/>
            <a:ext cx="5470277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The addition of dilute nitric acid and then barium chloride forms a white ppt. </a:t>
            </a:r>
            <a:endParaRPr lang="en-US" altLang="en-US" sz="2085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31195" y="4759141"/>
            <a:ext cx="3202992" cy="154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SO</a:t>
            </a:r>
            <a:r>
              <a:rPr kumimoji="0" lang="en-US" altLang="en-US" sz="9610" b="0" i="0" u="none" strike="noStrike" kern="1200" cap="none" spc="0" normalizeH="0" baseline="-25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4</a:t>
            </a:r>
            <a:r>
              <a:rPr kumimoji="0" lang="en-US" altLang="en-US" sz="9610" b="0" i="0" u="none" strike="noStrike" kern="1200" cap="none" spc="0" normalizeH="0" baseline="30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2-</a:t>
            </a:r>
            <a:endParaRPr kumimoji="0" lang="en-US" altLang="en-US" sz="9610" b="0" i="0" u="none" strike="noStrike" kern="1200" cap="none" spc="0" normalizeH="0" baseline="30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008" y="500962"/>
            <a:ext cx="2209704" cy="298130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412771" y="500962"/>
            <a:ext cx="3372858" cy="8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89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What Am I?</a:t>
            </a:r>
            <a:endParaRPr kumimoji="0" lang="en-US" altLang="en-US" sz="489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pic>
        <p:nvPicPr>
          <p:cNvPr id="4301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32" y="3777370"/>
            <a:ext cx="3238980" cy="252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1" name="Text Box 3"/>
          <p:cNvSpPr txBox="1"/>
          <p:nvPr/>
        </p:nvSpPr>
        <p:spPr>
          <a:xfrm>
            <a:off x="418044" y="1577743"/>
            <a:ext cx="5470277" cy="3833513"/>
          </a:xfrm>
          <a:prstGeom prst="rect">
            <a:avLst/>
          </a:prstGeom>
          <a:noFill/>
          <a:ln w="9525">
            <a:noFill/>
          </a:ln>
        </p:spPr>
        <p:txBody>
          <a:bodyPr lIns="81573" tIns="40787" rIns="81573" bIns="40787" anchor="t" anchorCtr="0"/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I'm form a ppt. With Ag</a:t>
            </a:r>
            <a:r>
              <a:rPr lang="en-US" altLang="en-US" sz="2085" baseline="33000" dirty="0">
                <a:solidFill>
                  <a:srgbClr val="80000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085" dirty="0">
                <a:solidFill>
                  <a:srgbClr val="800000"/>
                </a:solidFill>
                <a:latin typeface="Arial" panose="020B0604020202020204" pitchFamily="34" charset="0"/>
              </a:rPr>
              <a:t> ions as shown</a:t>
            </a: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 sz="2085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indent="0" defTabSz="4572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085" dirty="0">
                <a:solidFill>
                  <a:srgbClr val="0000CC"/>
                </a:solidFill>
                <a:latin typeface="Arial" panose="020B0604020202020204" pitchFamily="34" charset="0"/>
              </a:rPr>
              <a:t>My ppt. changes colour on exposure to light as shown</a:t>
            </a:r>
            <a:endParaRPr lang="en-US" altLang="en-US" sz="2085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43012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759" y="333975"/>
            <a:ext cx="2388207" cy="30432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49140" y="5140621"/>
            <a:ext cx="2320549" cy="154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0787" rIns="81573" bIns="4078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961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Cl</a:t>
            </a:r>
            <a:r>
              <a:rPr kumimoji="0" lang="en-US" altLang="en-US" sz="9610" b="0" i="0" u="none" strike="noStrike" kern="1200" cap="none" spc="0" normalizeH="0" baseline="33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-</a:t>
            </a:r>
            <a:endParaRPr kumimoji="0" lang="en-US" altLang="en-US" sz="9610" b="0" i="0" u="none" strike="noStrike" kern="1200" cap="none" spc="0" normalizeH="0" baseline="3300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8.4 Identification of Ions and Gases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following tests to identify cations: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use of the flame test to identify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lithium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potassium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and copper(II)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 Identification of Ions and Gases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7" name="Subtitle 3073"/>
          <p:cNvSpPr>
            <a:spLocks noGrp="1"/>
          </p:cNvSpPr>
          <p:nvPr>
            <p:ph type="subTitle" idx="1"/>
          </p:nvPr>
        </p:nvSpPr>
        <p:spPr>
          <a:xfrm>
            <a:off x="459792" y="1603655"/>
            <a:ext cx="8222690" cy="3976028"/>
          </a:xfrm>
        </p:spPr>
        <p:txBody>
          <a:bodyPr wrap="square" lIns="0" tIns="22107" rIns="0" bIns="0" anchor="ctr" anchorCtr="0"/>
          <a:p>
            <a:pPr defTabSz="457200">
              <a:buSzPct val="100000"/>
              <a:buFont typeface="Times New Roman" panose="02020603050405020304" pitchFamily="18" charset="0"/>
              <a:buNone/>
            </a:pPr>
            <a:endParaRPr lang="en-US" altLang="zh-CN" kern="1200">
              <a:latin typeface="+mn-lt"/>
              <a:ea typeface="+mn-ea"/>
              <a:cs typeface="+mn-cs"/>
            </a:endParaRPr>
          </a:p>
        </p:txBody>
      </p:sp>
      <p:pic>
        <p:nvPicPr>
          <p:cNvPr id="4505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6221" y="1501448"/>
            <a:ext cx="8411271" cy="41790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2028321" y="190596"/>
            <a:ext cx="5627370" cy="131889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l" defTabSz="0" fontAlgn="base"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sz="7980" strike="noStrike" noProof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Droid Sans Fallback" charset="0"/>
                <a:cs typeface="+mn-cs"/>
                <a:sym typeface="+mn-ea"/>
              </a:rPr>
              <a:t>Flame Tests</a:t>
            </a:r>
            <a:endParaRPr lang="en-US" altLang="x-none" sz="7980" b="1" strike="noStrike" noProof="1" dirty="0" err="1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ea typeface="Droid Sans Fallback" charset="0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Text Box 4096"/>
          <p:cNvSpPr txBox="1"/>
          <p:nvPr/>
        </p:nvSpPr>
        <p:spPr>
          <a:xfrm>
            <a:off x="750580" y="718334"/>
            <a:ext cx="5106071" cy="419100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42432" rIns="81601" bIns="42432" anchor="t" anchorCtr="0">
            <a:spAutoFit/>
          </a:bodyPr>
          <a:p>
            <a:pPr indent="0" defTabSz="457200">
              <a:spcBef>
                <a:spcPts val="1500"/>
              </a:spcBef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altLang="x-none" sz="2175" u="sng" dirty="0" err="1">
                <a:solidFill>
                  <a:srgbClr val="0000FF"/>
                </a:solidFill>
                <a:latin typeface="Arial" panose="020B0604020202020204" pitchFamily="34" charset="0"/>
              </a:rPr>
              <a:t>Flame Tests</a:t>
            </a:r>
            <a:endParaRPr lang="en-GB" altLang="x-none" sz="2175" u="sng" dirty="0" err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098" name="Table 4097"/>
          <p:cNvGraphicFramePr/>
          <p:nvPr/>
        </p:nvGraphicFramePr>
        <p:xfrm>
          <a:off x="252497" y="1166033"/>
          <a:ext cx="4749165" cy="2282825"/>
        </p:xfrm>
        <a:graphic>
          <a:graphicData uri="http://schemas.openxmlformats.org/drawingml/2006/table">
            <a:tbl>
              <a:tblPr/>
              <a:tblGrid>
                <a:gridCol w="4749165"/>
              </a:tblGrid>
              <a:tr h="2282825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altLang="x-none" sz="2175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Clean a </a:t>
                      </a:r>
                      <a:r>
                        <a:rPr lang="en-US" altLang="x-none" sz="2175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platinum wire</a:t>
                      </a:r>
                      <a:r>
                        <a:rPr lang="en-US" altLang="x-none" sz="2175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by alternately dipping it into </a:t>
                      </a:r>
                      <a:r>
                        <a:rPr lang="en-US" altLang="x-none" sz="2175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concentrated hydrochloric acid</a:t>
                      </a:r>
                      <a:r>
                        <a:rPr lang="en-US" altLang="x-none" sz="2175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and then holding it in a </a:t>
                      </a:r>
                      <a:r>
                        <a:rPr lang="en-US" altLang="x-none" sz="2175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hot Bunsen flame</a:t>
                      </a:r>
                      <a:r>
                        <a:rPr lang="en-US" altLang="x-none" sz="2175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until the wire does not produce a flame colour.</a:t>
                      </a:r>
                      <a:endParaRPr lang="en-US" altLang="x-none" sz="2175" dirty="0" err="1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59013" marB="424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0" name="Rectangle 4099"/>
          <p:cNvSpPr/>
          <p:nvPr/>
        </p:nvSpPr>
        <p:spPr>
          <a:xfrm>
            <a:off x="4208371" y="4560484"/>
            <a:ext cx="4749064" cy="1760220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42432" rIns="81601" bIns="42432" anchor="t" anchorCtr="0">
            <a:spAutoFit/>
          </a:bodyPr>
          <a:p>
            <a:pPr indent="0" defTabSz="457200"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lang="en-US" altLang="x-none" sz="2175" dirty="0" err="1">
                <a:solidFill>
                  <a:srgbClr val="0000FF"/>
                </a:solidFill>
                <a:latin typeface="Arial" panose="020B0604020202020204" pitchFamily="34" charset="0"/>
              </a:rPr>
              <a:t>Dip the clean wire into </a:t>
            </a:r>
            <a:r>
              <a:rPr lang="en-US" altLang="x-none" sz="2175" dirty="0" err="1">
                <a:solidFill>
                  <a:srgbClr val="FF0000"/>
                </a:solidFill>
                <a:latin typeface="Arial" panose="020B0604020202020204" pitchFamily="34" charset="0"/>
              </a:rPr>
              <a:t>fresh</a:t>
            </a:r>
            <a:r>
              <a:rPr lang="en-US" altLang="x-none" sz="2175" dirty="0" err="1">
                <a:solidFill>
                  <a:srgbClr val="0000FF"/>
                </a:solidFill>
                <a:latin typeface="Arial" panose="020B0604020202020204" pitchFamily="34" charset="0"/>
              </a:rPr>
              <a:t> concentrated acid and then into a </a:t>
            </a:r>
            <a:r>
              <a:rPr lang="en-US" altLang="x-none" sz="2175" dirty="0" err="1">
                <a:solidFill>
                  <a:srgbClr val="FF0000"/>
                </a:solidFill>
                <a:latin typeface="Arial" panose="020B0604020202020204" pitchFamily="34" charset="0"/>
              </a:rPr>
              <a:t>small amount of the test solid or solution</a:t>
            </a:r>
            <a:r>
              <a:rPr lang="en-US" altLang="x-none" sz="2175" dirty="0" err="1">
                <a:solidFill>
                  <a:srgbClr val="0000FF"/>
                </a:solidFill>
                <a:latin typeface="Arial" panose="020B0604020202020204" pitchFamily="34" charset="0"/>
              </a:rPr>
              <a:t>. Return the wire to the flame and </a:t>
            </a:r>
            <a:r>
              <a:rPr lang="en-US" altLang="x-none" sz="2175" dirty="0" err="1">
                <a:solidFill>
                  <a:srgbClr val="FF0000"/>
                </a:solidFill>
                <a:latin typeface="Arial" panose="020B0604020202020204" pitchFamily="34" charset="0"/>
              </a:rPr>
              <a:t>observe the flame colour</a:t>
            </a:r>
            <a:r>
              <a:rPr lang="en-US" altLang="x-none" sz="2175" dirty="0" err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endParaRPr lang="en-US" altLang="x-none" sz="2175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7113" name="Picture 4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2981" y="1243768"/>
            <a:ext cx="4305683" cy="220394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4" name="Picture 4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5" y="3731305"/>
            <a:ext cx="4214992" cy="26530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Rectangle 5120"/>
          <p:cNvSpPr/>
          <p:nvPr/>
        </p:nvSpPr>
        <p:spPr>
          <a:xfrm>
            <a:off x="692998" y="368606"/>
            <a:ext cx="6329686" cy="529590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42432" rIns="81601" bIns="42432" anchor="ctr" anchorCtr="0">
            <a:spAutoFit/>
          </a:bodyPr>
          <a:p>
            <a:pPr indent="0" defTabSz="457200">
              <a:spcBef>
                <a:spcPts val="1500"/>
              </a:spcBef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</a:pPr>
            <a:r>
              <a:rPr lang="en-US" altLang="x-none" sz="2900" b="1" u="sng" dirty="0" err="1">
                <a:solidFill>
                  <a:srgbClr val="0000FF"/>
                </a:solidFill>
                <a:latin typeface="Arial" panose="020B0604020202020204" pitchFamily="34" charset="0"/>
              </a:rPr>
              <a:t>Flame Colours for Group 1 Cations</a:t>
            </a:r>
            <a:endParaRPr lang="en-US" altLang="x-none" sz="2900" b="1" u="sng" dirty="0" err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122" name="Table 5121"/>
          <p:cNvGraphicFramePr/>
          <p:nvPr/>
        </p:nvGraphicFramePr>
        <p:xfrm>
          <a:off x="757777" y="1275438"/>
          <a:ext cx="4084955" cy="3124200"/>
        </p:xfrm>
        <a:graphic>
          <a:graphicData uri="http://schemas.openxmlformats.org/drawingml/2006/table">
            <a:tbl>
              <a:tblPr/>
              <a:tblGrid>
                <a:gridCol w="784860"/>
                <a:gridCol w="3300095"/>
              </a:tblGrid>
              <a:tr h="62484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endParaRPr lang="en-US" altLang="x-none" sz="2540" b="1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Flame Colour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4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Li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4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4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Lilac (pale purple)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4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Rb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9174" name="Picture 5159"/>
          <p:cNvPicPr>
            <a:picLocks noChangeAspect="1"/>
          </p:cNvPicPr>
          <p:nvPr/>
        </p:nvPicPr>
        <p:blipFill>
          <a:blip r:embed="rId1"/>
          <a:srcRect l="36002" t="6749" r="35184"/>
          <a:stretch>
            <a:fillRect/>
          </a:stretch>
        </p:blipFill>
        <p:spPr>
          <a:xfrm>
            <a:off x="7219902" y="3823436"/>
            <a:ext cx="750003" cy="195922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75" name="Picture 5160"/>
          <p:cNvPicPr>
            <a:picLocks noChangeAspect="1"/>
          </p:cNvPicPr>
          <p:nvPr/>
        </p:nvPicPr>
        <p:blipFill>
          <a:blip r:embed="rId1"/>
          <a:srcRect l="71996" t="8998"/>
          <a:stretch>
            <a:fillRect/>
          </a:stretch>
        </p:blipFill>
        <p:spPr>
          <a:xfrm>
            <a:off x="5486688" y="1933312"/>
            <a:ext cx="748564" cy="195778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76" name="Picture 5161"/>
          <p:cNvPicPr>
            <a:picLocks noChangeAspect="1"/>
          </p:cNvPicPr>
          <p:nvPr/>
        </p:nvPicPr>
        <p:blipFill>
          <a:blip r:embed="rId1"/>
          <a:srcRect l="1799" t="8998" r="71187"/>
          <a:stretch>
            <a:fillRect/>
          </a:stretch>
        </p:blipFill>
        <p:spPr>
          <a:xfrm>
            <a:off x="6370570" y="2909324"/>
            <a:ext cx="750003" cy="19592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77" name="Rectangle 5162"/>
          <p:cNvSpPr/>
          <p:nvPr/>
        </p:nvSpPr>
        <p:spPr>
          <a:xfrm>
            <a:off x="5588896" y="1406437"/>
            <a:ext cx="643255" cy="586105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3265" dirty="0" err="1">
                <a:solidFill>
                  <a:srgbClr val="0000FF"/>
                </a:solidFill>
                <a:latin typeface="Arial" panose="020B0604020202020204" pitchFamily="34" charset="0"/>
              </a:rPr>
              <a:t>Li</a:t>
            </a:r>
            <a:r>
              <a:rPr lang="en-US" altLang="x-none" sz="3265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+</a:t>
            </a:r>
            <a:endParaRPr lang="en-US" altLang="x-none" sz="3265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9178" name="Rectangle 5163"/>
          <p:cNvSpPr/>
          <p:nvPr/>
        </p:nvSpPr>
        <p:spPr>
          <a:xfrm>
            <a:off x="6501568" y="2434274"/>
            <a:ext cx="773430" cy="52959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900" dirty="0" err="1">
                <a:solidFill>
                  <a:srgbClr val="0000FF"/>
                </a:solidFill>
                <a:latin typeface="Arial" panose="020B0604020202020204" pitchFamily="34" charset="0"/>
              </a:rPr>
              <a:t>Na</a:t>
            </a:r>
            <a:r>
              <a:rPr lang="en-US" altLang="x-none" sz="290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+</a:t>
            </a:r>
            <a:endParaRPr lang="en-US" altLang="x-none" sz="290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9179" name="Rectangle 5164"/>
          <p:cNvSpPr/>
          <p:nvPr/>
        </p:nvSpPr>
        <p:spPr>
          <a:xfrm>
            <a:off x="7386890" y="3371418"/>
            <a:ext cx="548005" cy="52959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900" dirty="0" err="1">
                <a:solidFill>
                  <a:srgbClr val="0000FF"/>
                </a:solidFill>
                <a:latin typeface="Arial" panose="020B0604020202020204" pitchFamily="34" charset="0"/>
              </a:rPr>
              <a:t>K</a:t>
            </a:r>
            <a:r>
              <a:rPr lang="en-US" altLang="x-none" sz="290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+</a:t>
            </a:r>
            <a:endParaRPr lang="en-US" altLang="x-none" sz="290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9180" name="Picture 51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883" y="4312882"/>
            <a:ext cx="911233" cy="240548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81" name="Rectangle 5166"/>
          <p:cNvSpPr/>
          <p:nvPr/>
        </p:nvSpPr>
        <p:spPr>
          <a:xfrm>
            <a:off x="8290925" y="3814798"/>
            <a:ext cx="697865" cy="47371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540" dirty="0" err="1">
                <a:solidFill>
                  <a:srgbClr val="0000FF"/>
                </a:solidFill>
                <a:latin typeface="Arial" panose="020B0604020202020204" pitchFamily="34" charset="0"/>
              </a:rPr>
              <a:t>Rb</a:t>
            </a:r>
            <a:r>
              <a:rPr lang="en-US" altLang="x-none" sz="254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+</a:t>
            </a:r>
            <a:endParaRPr lang="en-US" altLang="x-none" sz="254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6145" name="Rectangle 6144"/>
          <p:cNvSpPr/>
          <p:nvPr/>
        </p:nvSpPr>
        <p:spPr>
          <a:xfrm>
            <a:off x="418044" y="549988"/>
            <a:ext cx="6977483" cy="529590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42432" rIns="81601" bIns="42432" anchor="ctr" anchorCtr="0">
            <a:spAutoFit/>
          </a:bodyPr>
          <a:p>
            <a:pPr indent="0" defTabSz="457200">
              <a:spcBef>
                <a:spcPts val="1500"/>
              </a:spcBef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en-US" altLang="x-none" sz="2900" b="1" u="sng" dirty="0" err="1">
                <a:solidFill>
                  <a:srgbClr val="0000FF"/>
                </a:solidFill>
                <a:latin typeface="Arial" panose="020B0604020202020204" pitchFamily="34" charset="0"/>
              </a:rPr>
              <a:t>Flame Colours for Group 2 Cations</a:t>
            </a:r>
            <a:endParaRPr lang="en-US" altLang="x-none" sz="2900" b="1" u="sng" dirty="0" err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146" name="Table 6145"/>
          <p:cNvGraphicFramePr/>
          <p:nvPr/>
        </p:nvGraphicFramePr>
        <p:xfrm>
          <a:off x="815359" y="1609413"/>
          <a:ext cx="4502785" cy="2277110"/>
        </p:xfrm>
        <a:graphic>
          <a:graphicData uri="http://schemas.openxmlformats.org/drawingml/2006/table">
            <a:tbl>
              <a:tblPr/>
              <a:tblGrid>
                <a:gridCol w="865505"/>
                <a:gridCol w="3637280"/>
              </a:tblGrid>
              <a:tr h="56896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>
                        <a:lnSpc>
                          <a:spcPct val="94000"/>
                        </a:lnSpc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endParaRPr lang="en-US" altLang="x-none" sz="1630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54867" marB="42432" anchor="ctr">
                    <a:lnL>
                      <a:noFill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Flame Colour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Brick Red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595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Sr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Crimson (bright red)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23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Light Green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21" name="Rectangle 6174"/>
          <p:cNvSpPr/>
          <p:nvPr/>
        </p:nvSpPr>
        <p:spPr>
          <a:xfrm>
            <a:off x="5806268" y="3603186"/>
            <a:ext cx="814705" cy="47371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540" dirty="0" err="1">
                <a:solidFill>
                  <a:srgbClr val="0000FF"/>
                </a:solidFill>
                <a:latin typeface="Arial" panose="020B0604020202020204" pitchFamily="34" charset="0"/>
              </a:rPr>
              <a:t>Ca</a:t>
            </a:r>
            <a:r>
              <a:rPr lang="en-US" altLang="x-none" sz="254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2+</a:t>
            </a:r>
            <a:endParaRPr lang="en-US" altLang="x-none" sz="254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1222" name="Rectangle 6175"/>
          <p:cNvSpPr/>
          <p:nvPr/>
        </p:nvSpPr>
        <p:spPr>
          <a:xfrm>
            <a:off x="7391208" y="4810965"/>
            <a:ext cx="796925" cy="47371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540" dirty="0" err="1">
                <a:solidFill>
                  <a:srgbClr val="0000FF"/>
                </a:solidFill>
                <a:latin typeface="Arial" panose="020B0604020202020204" pitchFamily="34" charset="0"/>
              </a:rPr>
              <a:t>Ba</a:t>
            </a:r>
            <a:r>
              <a:rPr lang="en-US" altLang="x-none" sz="254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2+</a:t>
            </a:r>
            <a:endParaRPr lang="en-US" altLang="x-none" sz="254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1223" name="Picture 61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6138" y="2130529"/>
            <a:ext cx="656433" cy="209885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4" name="Picture 61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119" y="2736579"/>
            <a:ext cx="580137" cy="1967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5" name="Picture 61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268" y="1327262"/>
            <a:ext cx="657872" cy="2238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26" name="Rectangle 6179"/>
          <p:cNvSpPr/>
          <p:nvPr/>
        </p:nvSpPr>
        <p:spPr>
          <a:xfrm>
            <a:off x="6635447" y="4311443"/>
            <a:ext cx="724535" cy="47371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540" dirty="0" err="1">
                <a:solidFill>
                  <a:srgbClr val="0000FF"/>
                </a:solidFill>
                <a:latin typeface="Arial" panose="020B0604020202020204" pitchFamily="34" charset="0"/>
              </a:rPr>
              <a:t>Sr</a:t>
            </a:r>
            <a:r>
              <a:rPr lang="en-US" altLang="x-none" sz="254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2+</a:t>
            </a:r>
            <a:endParaRPr lang="en-US" altLang="x-none" sz="254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Rectangle 7168"/>
          <p:cNvSpPr/>
          <p:nvPr/>
        </p:nvSpPr>
        <p:spPr>
          <a:xfrm>
            <a:off x="418044" y="549988"/>
            <a:ext cx="6977483" cy="529590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42432" rIns="81601" bIns="42432" anchor="ctr" anchorCtr="0">
            <a:spAutoFit/>
          </a:bodyPr>
          <a:p>
            <a:pPr indent="0" defTabSz="457200">
              <a:spcBef>
                <a:spcPts val="1500"/>
              </a:spcBef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en-US" altLang="x-none" sz="2900" b="1" u="sng" dirty="0" err="1">
                <a:solidFill>
                  <a:srgbClr val="0000FF"/>
                </a:solidFill>
                <a:latin typeface="Arial" panose="020B0604020202020204" pitchFamily="34" charset="0"/>
              </a:rPr>
              <a:t>Flame Colour for Copper</a:t>
            </a:r>
            <a:endParaRPr lang="en-US" altLang="x-none" sz="2900" b="1" u="sng" dirty="0" err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7170" name="Table 7169"/>
          <p:cNvGraphicFramePr/>
          <p:nvPr/>
        </p:nvGraphicFramePr>
        <p:xfrm>
          <a:off x="815359" y="1609413"/>
          <a:ext cx="4502785" cy="2277110"/>
        </p:xfrm>
        <a:graphic>
          <a:graphicData uri="http://schemas.openxmlformats.org/drawingml/2006/table">
            <a:tbl>
              <a:tblPr/>
              <a:tblGrid>
                <a:gridCol w="865505"/>
                <a:gridCol w="3637280"/>
              </a:tblGrid>
              <a:tr h="56896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>
                        <a:lnSpc>
                          <a:spcPct val="94000"/>
                        </a:lnSpc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endParaRPr lang="en-US" altLang="x-none" sz="1630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54867" marB="42432" anchor="ctr">
                    <a:lnL>
                      <a:noFill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Flame Colour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baseline="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Cu</a:t>
                      </a:r>
                      <a:r>
                        <a:rPr lang="en-US" altLang="x-none" sz="2540" b="1" baseline="30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endParaRPr lang="en-US" altLang="x-none" sz="2540" b="1" baseline="30000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0" eaLnBrk="1" hangingPunct="1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r>
                        <a:rPr lang="en-US" altLang="x-none" sz="254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Green-Blue</a:t>
                      </a:r>
                      <a:endParaRPr lang="en-US" altLang="x-none" sz="2540" b="1" dirty="0" err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81601" marR="81601" marT="6177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595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>
                        <a:lnSpc>
                          <a:spcPct val="94000"/>
                        </a:lnSpc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endParaRPr lang="en-US" altLang="x-none" sz="1630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54867" marB="42432" anchor="ctr">
                    <a:lnL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>
                        <a:lnSpc>
                          <a:spcPct val="94000"/>
                        </a:lnSpc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endParaRPr lang="en-US" altLang="x-none" sz="1630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5486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230"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>
                        <a:lnSpc>
                          <a:spcPct val="94000"/>
                        </a:lnSpc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endParaRPr lang="en-US" altLang="x-none" sz="1630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54867" marB="42432" anchor="ctr">
                    <a:lnL w="5760" cap="flat" cmpd="sng">
                      <a:solidFill>
                        <a:srgbClr val="0000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742950" lvl="1" indent="-28575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57200" rtl="0" eaLnBrk="1" fontAlgn="base" latinLnBrk="0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0" eaLnBrk="1">
                        <a:lnSpc>
                          <a:spcPct val="94000"/>
                        </a:lnSpc>
                        <a:buNone/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</a:tabLst>
                      </a:pPr>
                      <a:endParaRPr lang="en-US" altLang="x-none" sz="1630" dirty="0" err="1">
                        <a:solidFill>
                          <a:srgbClr val="000000"/>
                        </a:solidFill>
                      </a:endParaRPr>
                    </a:p>
                  </a:txBody>
                  <a:tcPr marL="81601" marR="81601" marT="54867" marB="42432" anchor="ctr">
                    <a:lnL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6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269" name="Rectangle 7198"/>
          <p:cNvSpPr/>
          <p:nvPr/>
        </p:nvSpPr>
        <p:spPr>
          <a:xfrm>
            <a:off x="7391208" y="4810965"/>
            <a:ext cx="814705" cy="473710"/>
          </a:xfrm>
          <a:prstGeom prst="rect">
            <a:avLst/>
          </a:prstGeom>
          <a:noFill/>
          <a:ln w="9525">
            <a:noFill/>
          </a:ln>
        </p:spPr>
        <p:txBody>
          <a:bodyPr wrap="none" lIns="81601" tIns="42432" rIns="81601" bIns="42432" anchor="t" anchorCtr="0">
            <a:spAutoFit/>
          </a:bodyPr>
          <a:p>
            <a:pPr indent="0" defTabSz="457200" eaLnBrk="0" hangingPunct="0">
              <a:buSzPct val="100000"/>
              <a:tabLst>
                <a:tab pos="457200" algn="l"/>
              </a:tabLst>
            </a:pPr>
            <a:r>
              <a:rPr lang="en-US" altLang="x-none" sz="2540" dirty="0" err="1">
                <a:solidFill>
                  <a:srgbClr val="0000FF"/>
                </a:solidFill>
                <a:latin typeface="Arial" panose="020B0604020202020204" pitchFamily="34" charset="0"/>
              </a:rPr>
              <a:t>Cu</a:t>
            </a:r>
            <a:r>
              <a:rPr lang="en-US" altLang="x-none" sz="2540" baseline="30000" dirty="0" err="1">
                <a:solidFill>
                  <a:srgbClr val="0000FF"/>
                </a:solidFill>
                <a:latin typeface="Arial" panose="020B0604020202020204" pitchFamily="34" charset="0"/>
              </a:rPr>
              <a:t>2+</a:t>
            </a:r>
            <a:endParaRPr lang="en-US" altLang="x-none" sz="2540" baseline="30000" dirty="0" err="1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3270" name="Picture 71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8666" y="663631"/>
            <a:ext cx="3480824" cy="414589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7" name="Title 8192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8194" name="Text Box 8193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Ca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2+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55299" name="Picture 81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5581" y="1658358"/>
            <a:ext cx="3398770" cy="43042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66428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Na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Bases and Alkalis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30723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1417638"/>
            <a:ext cx="5040313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4" name="Rectangle 3"/>
          <p:cNvSpPr/>
          <p:nvPr/>
        </p:nvSpPr>
        <p:spPr>
          <a:xfrm>
            <a:off x="1066800" y="3910013"/>
            <a:ext cx="3048000" cy="6762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defTabSz="914400" eaLnBrk="1" hangingPunct="1">
              <a:buNone/>
              <a:tabLst>
                <a:tab pos="4210050" algn="l"/>
              </a:tabLst>
            </a:pPr>
            <a:r>
              <a:rPr lang="en-GB" alt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NaOH, Ca(OH)</a:t>
            </a:r>
            <a:r>
              <a:rPr lang="en-GB" alt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altLang="en-US" sz="2000" dirty="0">
              <a:solidFill>
                <a:srgbClr val="7030A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432" y="4343400"/>
            <a:ext cx="4572000" cy="1138773"/>
          </a:xfrm>
          <a:prstGeom prst="rect">
            <a:avLst/>
          </a:prstGeom>
          <a:blipFill>
            <a:blip r:embed="rId2"/>
            <a:stretch>
              <a:fillRect t="-3226"/>
            </a:stretch>
          </a:blipFill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26" name="Rectangle 5"/>
          <p:cNvSpPr/>
          <p:nvPr/>
        </p:nvSpPr>
        <p:spPr>
          <a:xfrm>
            <a:off x="15875" y="796925"/>
            <a:ext cx="9051925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03705" lvl="0" indent="-1703705">
              <a:spcBef>
                <a:spcPct val="0"/>
              </a:spcBef>
              <a:buNone/>
            </a:pPr>
            <a:r>
              <a:rPr lang="en-GB" altLang="en-US" sz="2400" dirty="0">
                <a:latin typeface="Arial" panose="020B0604020202020204" pitchFamily="34" charset="0"/>
              </a:rPr>
              <a:t>Bases = substances that react with acids to form a salt and water</a:t>
            </a:r>
            <a:endParaRPr lang="en-GB" altLang="en-US" sz="2400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6800" y="1362075"/>
            <a:ext cx="6781800" cy="1137285"/>
          </a:xfrm>
          <a:prstGeom prst="rect">
            <a:avLst/>
          </a:prstGeom>
        </p:spPr>
        <p:txBody>
          <a:bodyPr>
            <a:spAutoFit/>
          </a:bodyPr>
          <a:p>
            <a:pPr eaLnBrk="1" hangingPunct="1">
              <a:spcBef>
                <a:spcPct val="20000"/>
              </a:spcBef>
              <a:buNone/>
            </a:pPr>
            <a:r>
              <a:rPr lang="en-GB" altLang="en-US" sz="2000" dirty="0">
                <a:solidFill>
                  <a:srgbClr val="B82F16"/>
                </a:solidFill>
                <a:latin typeface="Arial" panose="020B0604020202020204" pitchFamily="34" charset="0"/>
              </a:rPr>
              <a:t>Metal oxides	   e.g. CaO</a:t>
            </a:r>
            <a:endParaRPr lang="en-GB" altLang="en-US" sz="2000" dirty="0">
              <a:solidFill>
                <a:srgbClr val="B82F16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None/>
            </a:pPr>
            <a:r>
              <a:rPr lang="en-GB" altLang="en-US" sz="2000" dirty="0">
                <a:solidFill>
                  <a:srgbClr val="B82F16"/>
                </a:solidFill>
                <a:latin typeface="Arial" panose="020B0604020202020204" pitchFamily="34" charset="0"/>
              </a:rPr>
              <a:t>Metal hydroxides  e.g. Ca(OH)</a:t>
            </a:r>
            <a:r>
              <a:rPr lang="en-GB" altLang="en-US" sz="2000" baseline="-25000" dirty="0">
                <a:solidFill>
                  <a:srgbClr val="B82F16"/>
                </a:solidFill>
                <a:latin typeface="Arial" panose="020B0604020202020204" pitchFamily="34" charset="0"/>
              </a:rPr>
              <a:t>2</a:t>
            </a:r>
            <a:endParaRPr lang="en-GB" altLang="en-US" sz="2000" dirty="0">
              <a:solidFill>
                <a:srgbClr val="B82F16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None/>
            </a:pPr>
            <a:r>
              <a:rPr lang="en-GB" altLang="en-US" sz="2000" dirty="0">
                <a:solidFill>
                  <a:srgbClr val="B82F16"/>
                </a:solidFill>
                <a:latin typeface="Arial" panose="020B0604020202020204" pitchFamily="34" charset="0"/>
              </a:rPr>
              <a:t>Metal carbonates  e.g. CaCO</a:t>
            </a:r>
            <a:r>
              <a:rPr lang="en-GB" altLang="en-US" sz="2000" baseline="-25000" dirty="0">
                <a:solidFill>
                  <a:srgbClr val="B82F16"/>
                </a:solidFill>
                <a:latin typeface="Arial" panose="020B0604020202020204" pitchFamily="34" charset="0"/>
              </a:rPr>
              <a:t>3</a:t>
            </a:r>
            <a:endParaRPr lang="en-GB" altLang="en-US" sz="2000" dirty="0">
              <a:solidFill>
                <a:srgbClr val="B82F16"/>
              </a:solidFill>
              <a:latin typeface="Arial" panose="020B0604020202020204" pitchFamily="34" charset="0"/>
            </a:endParaRPr>
          </a:p>
        </p:txBody>
      </p:sp>
      <p:sp>
        <p:nvSpPr>
          <p:cNvPr id="30728" name="Rectangle 9"/>
          <p:cNvSpPr/>
          <p:nvPr/>
        </p:nvSpPr>
        <p:spPr>
          <a:xfrm>
            <a:off x="4078288" y="3860800"/>
            <a:ext cx="4456112" cy="1631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Magnesium Oxide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(6.2 mg/L)</a:t>
            </a:r>
            <a:b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 (II) Oxide</a:t>
            </a:r>
            <a:b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Lead(II) Oxide</a:t>
            </a:r>
            <a:b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(III) Oxide</a:t>
            </a:r>
            <a:b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(II) Oxide</a:t>
            </a:r>
            <a:endParaRPr lang="en-US" altLang="en-US" sz="2000" dirty="0">
              <a:solidFill>
                <a:srgbClr val="0070C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57345" name="Title 9216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9218" name="Text Box 9217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Ba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2+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57347" name="Picture 92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5444" y="1492810"/>
            <a:ext cx="3826315" cy="46439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66428"/>
            <a:ext cx="209598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Ba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2+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59393" name="Title 10240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10242" name="Text Box 10241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Li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59395" name="Picture 102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1129" y="1642523"/>
            <a:ext cx="3365660" cy="47433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66428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Sr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2+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1" name="Title 14336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14338" name="Text Box 14337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Cu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2+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61443" name="Picture 143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9896" y="1417954"/>
            <a:ext cx="4393496" cy="51823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79385"/>
            <a:ext cx="1903081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Cu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2+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89" name="Title 11264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11266" name="Text Box 11265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Na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63491" name="Picture 112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7361" y="1574864"/>
            <a:ext cx="4724592" cy="46439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66428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Na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7" name="Title 12288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12290" name="Text Box 12289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Sr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2+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65539" name="Picture 122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1356" y="1276878"/>
            <a:ext cx="4200597" cy="44438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66428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Li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5" name="Title 13312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am I?</a:t>
            </a:r>
            <a:endParaRPr lang="en-US" altLang="x-none" dirty="0" err="1"/>
          </a:p>
        </p:txBody>
      </p:sp>
      <p:sp>
        <p:nvSpPr>
          <p:cNvPr id="13314" name="Text Box 13313"/>
          <p:cNvSpPr txBox="1"/>
          <p:nvPr/>
        </p:nvSpPr>
        <p:spPr>
          <a:xfrm>
            <a:off x="7133530" y="5306169"/>
            <a:ext cx="1741851" cy="124376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K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67587" name="Picture 133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4485" y="1243768"/>
            <a:ext cx="3978907" cy="50585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6779401" y="3466428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K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69633" name="Title 15360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are we?</a:t>
            </a:r>
            <a:endParaRPr lang="en-US" altLang="x-none" dirty="0" err="1"/>
          </a:p>
        </p:txBody>
      </p:sp>
      <p:sp>
        <p:nvSpPr>
          <p:cNvPr id="15362" name="Text Box 15361"/>
          <p:cNvSpPr txBox="1"/>
          <p:nvPr/>
        </p:nvSpPr>
        <p:spPr>
          <a:xfrm>
            <a:off x="5806268" y="5306169"/>
            <a:ext cx="3067673" cy="162668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K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 </a:t>
            </a:r>
            <a:r>
              <a:rPr lang="en-US" altLang="x-none" sz="5440" dirty="0" err="1">
                <a:latin typeface="Arial" panose="020B0604020202020204" pitchFamily="34" charset="0"/>
              </a:rPr>
              <a:t>&amp; Li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69635" name="Picture 153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086" y="1327262"/>
            <a:ext cx="3439076" cy="40494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6" name="Picture 153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487" y="1438108"/>
            <a:ext cx="2402603" cy="361038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087918" y="5493310"/>
            <a:ext cx="1711621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K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20469" y="5575364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Sr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2+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1" name="Title 16384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are we?</a:t>
            </a:r>
            <a:endParaRPr lang="en-US" altLang="x-none" dirty="0" err="1"/>
          </a:p>
        </p:txBody>
      </p:sp>
      <p:sp>
        <p:nvSpPr>
          <p:cNvPr id="16386" name="Text Box 16385"/>
          <p:cNvSpPr txBox="1"/>
          <p:nvPr/>
        </p:nvSpPr>
        <p:spPr>
          <a:xfrm>
            <a:off x="5144076" y="5306169"/>
            <a:ext cx="3729865" cy="162668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Cu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2+ </a:t>
            </a:r>
            <a:r>
              <a:rPr lang="en-US" altLang="x-none" sz="5440" dirty="0" err="1">
                <a:latin typeface="Arial" panose="020B0604020202020204" pitchFamily="34" charset="0"/>
              </a:rPr>
              <a:t>&amp; Na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71683" name="Picture 163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5034" y="1492810"/>
            <a:ext cx="3066234" cy="3565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4" name="Picture 163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93" y="1574864"/>
            <a:ext cx="3863743" cy="37845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087918" y="5493310"/>
            <a:ext cx="2107496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Cu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2+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20469" y="5575364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Na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73729" name="Title 17408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are we?</a:t>
            </a:r>
            <a:endParaRPr lang="en-US" altLang="x-none" dirty="0" err="1"/>
          </a:p>
        </p:txBody>
      </p:sp>
      <p:sp>
        <p:nvSpPr>
          <p:cNvPr id="17410" name="Text Box 17409"/>
          <p:cNvSpPr txBox="1"/>
          <p:nvPr/>
        </p:nvSpPr>
        <p:spPr>
          <a:xfrm>
            <a:off x="5129681" y="5306169"/>
            <a:ext cx="3731305" cy="162668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Ba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2+ </a:t>
            </a:r>
            <a:r>
              <a:rPr lang="en-US" altLang="x-none" sz="5440" dirty="0" err="1">
                <a:latin typeface="Arial" panose="020B0604020202020204" pitchFamily="34" charset="0"/>
              </a:rPr>
              <a:t>&amp; Na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73731" name="Picture 174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593" y="1160275"/>
            <a:ext cx="3067673" cy="464397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2" name="Picture 174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487" y="1327262"/>
            <a:ext cx="3149728" cy="3731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050490" y="5684770"/>
            <a:ext cx="2041277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Ba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2+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381601" y="5766824"/>
            <a:ext cx="171306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Na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75777" name="Title 18432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2690" cy="1144440"/>
          </a:xfrm>
        </p:spPr>
        <p:txBody>
          <a:bodyPr wrap="square" lIns="0" tIns="30398" rIns="0" bIns="0" anchor="ctr" anchorCtr="0"/>
          <a:p>
            <a:pPr defTabSz="457200"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</a:pPr>
            <a:r>
              <a:rPr lang="en-US" altLang="x-none" dirty="0" err="1"/>
              <a:t>What are we?</a:t>
            </a:r>
            <a:endParaRPr lang="en-US" altLang="x-none" dirty="0" err="1"/>
          </a:p>
        </p:txBody>
      </p:sp>
      <p:sp>
        <p:nvSpPr>
          <p:cNvPr id="18434" name="Text Box 18433"/>
          <p:cNvSpPr txBox="1"/>
          <p:nvPr/>
        </p:nvSpPr>
        <p:spPr>
          <a:xfrm>
            <a:off x="5806268" y="5306169"/>
            <a:ext cx="3067673" cy="1626688"/>
          </a:xfrm>
          <a:prstGeom prst="rect">
            <a:avLst/>
          </a:prstGeom>
          <a:noFill/>
          <a:ln w="9525">
            <a:noFill/>
          </a:ln>
        </p:spPr>
        <p:txBody>
          <a:bodyPr wrap="square" lIns="81601" tIns="82254" rIns="81601" bIns="40800" anchor="t" anchorCtr="0"/>
          <a:p>
            <a:pPr indent="0" defTabSz="457200">
              <a:lnSpc>
                <a:spcPct val="94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altLang="x-none" sz="5440" dirty="0" err="1">
                <a:latin typeface="Arial" panose="020B0604020202020204" pitchFamily="34" charset="0"/>
              </a:rPr>
              <a:t>Rb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 </a:t>
            </a:r>
            <a:r>
              <a:rPr lang="en-US" altLang="x-none" sz="5440" dirty="0" err="1">
                <a:latin typeface="Arial" panose="020B0604020202020204" pitchFamily="34" charset="0"/>
              </a:rPr>
              <a:t>&amp; K</a:t>
            </a:r>
            <a:r>
              <a:rPr lang="en-US" altLang="x-none" sz="5440" baseline="33000" dirty="0" err="1">
                <a:latin typeface="Arial" panose="020B0604020202020204" pitchFamily="34" charset="0"/>
              </a:rPr>
              <a:t>+</a:t>
            </a:r>
            <a:endParaRPr lang="en-US" altLang="x-none" sz="5440" baseline="33000" dirty="0" err="1">
              <a:latin typeface="Arial" panose="020B0604020202020204" pitchFamily="34" charset="0"/>
            </a:endParaRPr>
          </a:p>
        </p:txBody>
      </p:sp>
      <p:pic>
        <p:nvPicPr>
          <p:cNvPr id="75779" name="Picture 184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8528" y="1417954"/>
            <a:ext cx="3398770" cy="37313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80" name="Picture 184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223" y="1574864"/>
            <a:ext cx="2959708" cy="40638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087918" y="5493310"/>
            <a:ext cx="1711621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Rb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20469" y="5575364"/>
            <a:ext cx="1711620" cy="109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6530">
                <a:solidFill>
                  <a:srgbClr val="0070C0"/>
                </a:solidFill>
                <a:latin typeface="Arial" panose="020B0604020202020204" pitchFamily="34" charset="0"/>
              </a:rPr>
              <a:t>K</a:t>
            </a:r>
            <a:r>
              <a:rPr lang="en-US" altLang="en-US" sz="6530" baseline="30000">
                <a:solidFill>
                  <a:srgbClr val="0070C0"/>
                </a:solidFill>
                <a:latin typeface="Arial" panose="020B0604020202020204" pitchFamily="34" charset="0"/>
              </a:rPr>
              <a:t>+</a:t>
            </a:r>
            <a:endParaRPr lang="en-US" altLang="en-US" sz="6530" baseline="300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Common Equations to Learn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6" name="Rectangle 1"/>
          <p:cNvSpPr>
            <a:spLocks noGrp="1"/>
          </p:cNvSpPr>
          <p:nvPr>
            <p:ph type="title"/>
          </p:nvPr>
        </p:nvSpPr>
        <p:spPr>
          <a:xfrm>
            <a:off x="459792" y="273514"/>
            <a:ext cx="8224129" cy="1144440"/>
          </a:xfrm>
        </p:spPr>
        <p:txBody>
          <a:bodyPr vert="horz" wrap="square" lIns="0" tIns="30359" rIns="0" bIns="0" anchor="ctr" anchorCtr="0"/>
          <a:p>
            <a:pPr defTabSz="457200" eaLnBrk="1">
              <a:buClr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/>
              <a:t>What am I?</a:t>
            </a:r>
            <a:endParaRPr lang="en-US" altLang="en-US" dirty="0"/>
          </a:p>
        </p:txBody>
      </p:sp>
      <p:sp>
        <p:nvSpPr>
          <p:cNvPr id="77827" name="Rectangle 2"/>
          <p:cNvSpPr>
            <a:spLocks noGrp="1"/>
          </p:cNvSpPr>
          <p:nvPr>
            <p:ph type="subTitle" idx="4294967295"/>
          </p:nvPr>
        </p:nvSpPr>
        <p:spPr>
          <a:xfrm>
            <a:off x="459792" y="1603655"/>
            <a:ext cx="8224129" cy="3976028"/>
          </a:xfrm>
        </p:spPr>
        <p:txBody>
          <a:bodyPr vert="horz" wrap="square" lIns="0" tIns="0" rIns="0" bIns="0" anchor="ctr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342900" lvl="0" indent="-342900" algn="l" eaLnBrk="1"/>
            <a:endParaRPr lang="en-US" altLang="en-US" dirty="0"/>
          </a:p>
        </p:txBody>
      </p:sp>
      <p:pic>
        <p:nvPicPr>
          <p:cNvPr id="7782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4772" y="1505766"/>
            <a:ext cx="4318640" cy="385222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9874" name="Picture 1"/>
          <p:cNvPicPr>
            <a:picLocks noChangeAspect="1"/>
          </p:cNvPicPr>
          <p:nvPr/>
        </p:nvPicPr>
        <p:blipFill>
          <a:blip r:embed="rId1"/>
          <a:srcRect l="1799" t="8998" r="71204"/>
          <a:stretch>
            <a:fillRect/>
          </a:stretch>
        </p:blipFill>
        <p:spPr>
          <a:xfrm>
            <a:off x="916127" y="2270165"/>
            <a:ext cx="2156441" cy="311949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9875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677" y="2156441"/>
            <a:ext cx="5306169" cy="3731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9876" name="Text Box 3"/>
          <p:cNvSpPr txBox="1"/>
          <p:nvPr/>
        </p:nvSpPr>
        <p:spPr>
          <a:xfrm>
            <a:off x="749140" y="74568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9877" name="Text Box 4"/>
          <p:cNvSpPr txBox="1"/>
          <p:nvPr/>
        </p:nvSpPr>
        <p:spPr>
          <a:xfrm>
            <a:off x="4480445" y="912673"/>
            <a:ext cx="3821997" cy="1115649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Testing with acid and then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Lime Water gave the result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below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101" name="Text Box 5"/>
          <p:cNvSpPr txBox="1"/>
          <p:nvPr/>
        </p:nvSpPr>
        <p:spPr>
          <a:xfrm>
            <a:off x="4978528" y="5887746"/>
            <a:ext cx="2667480" cy="847893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Sodium Carbonate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Na</a:t>
            </a:r>
            <a:r>
              <a:rPr lang="en-US" altLang="en-US" sz="2360" baseline="-33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CO</a:t>
            </a:r>
            <a:r>
              <a:rPr lang="en-US" altLang="en-US" sz="2360" baseline="-33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charRg st="17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8192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2908" y="2261528"/>
            <a:ext cx="1823906" cy="3460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2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611" y="2156441"/>
            <a:ext cx="1658358" cy="340020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24" name="Text Box 3"/>
          <p:cNvSpPr txBox="1"/>
          <p:nvPr/>
        </p:nvSpPr>
        <p:spPr>
          <a:xfrm>
            <a:off x="750580" y="74712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Text Box 4"/>
          <p:cNvSpPr txBox="1"/>
          <p:nvPr/>
        </p:nvSpPr>
        <p:spPr>
          <a:xfrm>
            <a:off x="5731411" y="5869032"/>
            <a:ext cx="2314791" cy="847892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Barium Chloride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BaCl</a:t>
            </a:r>
            <a:r>
              <a:rPr lang="en-US" altLang="en-US" sz="2360" baseline="-33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en-US" altLang="en-US" sz="2360" baseline="-3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26" name="Text Box 5"/>
          <p:cNvSpPr txBox="1"/>
          <p:nvPr/>
        </p:nvSpPr>
        <p:spPr>
          <a:xfrm>
            <a:off x="4638795" y="663631"/>
            <a:ext cx="4150213" cy="1184746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Testing with silver nitrate only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gave the result below, the ppt.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dissolved in dilute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16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2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6611" y="2156441"/>
            <a:ext cx="1658358" cy="340020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24" name="Text Box 3"/>
          <p:cNvSpPr txBox="1"/>
          <p:nvPr/>
        </p:nvSpPr>
        <p:spPr>
          <a:xfrm>
            <a:off x="750580" y="74712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Text Box 4"/>
          <p:cNvSpPr txBox="1"/>
          <p:nvPr/>
        </p:nvSpPr>
        <p:spPr>
          <a:xfrm>
            <a:off x="5731411" y="5869032"/>
            <a:ext cx="2314791" cy="847892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Sodium Chloride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NaCl</a:t>
            </a:r>
            <a:endParaRPr lang="en-US" altLang="en-US" sz="2360" baseline="-3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26" name="Text Box 5"/>
          <p:cNvSpPr txBox="1"/>
          <p:nvPr/>
        </p:nvSpPr>
        <p:spPr>
          <a:xfrm>
            <a:off x="4638795" y="663631"/>
            <a:ext cx="4150213" cy="1184746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Testing with silver nitrate only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gave the result below, the ppt.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dissolved in dilute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8601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319" y="2072947"/>
            <a:ext cx="2189551" cy="362333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16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83970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5306" y="1905960"/>
            <a:ext cx="2320549" cy="34837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3971" name="Rectangle 2"/>
          <p:cNvSpPr/>
          <p:nvPr/>
        </p:nvSpPr>
        <p:spPr>
          <a:xfrm>
            <a:off x="2054809" y="1988014"/>
            <a:ext cx="685224" cy="472171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indent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sz="2175" dirty="0">
              <a:latin typeface="Arial" panose="020B0604020202020204" pitchFamily="34" charset="0"/>
            </a:endParaRPr>
          </a:p>
        </p:txBody>
      </p:sp>
      <p:sp>
        <p:nvSpPr>
          <p:cNvPr id="83972" name="Text Box 3"/>
          <p:cNvSpPr txBox="1"/>
          <p:nvPr/>
        </p:nvSpPr>
        <p:spPr>
          <a:xfrm>
            <a:off x="750580" y="74712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Text Box 4"/>
          <p:cNvSpPr txBox="1"/>
          <p:nvPr/>
        </p:nvSpPr>
        <p:spPr>
          <a:xfrm>
            <a:off x="5731411" y="5869032"/>
            <a:ext cx="2333505" cy="778794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Rubidium Iodide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RbI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397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624" y="1907400"/>
            <a:ext cx="1658358" cy="36478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3975" name="Text Box 6"/>
          <p:cNvSpPr txBox="1"/>
          <p:nvPr/>
        </p:nvSpPr>
        <p:spPr>
          <a:xfrm>
            <a:off x="4398391" y="473611"/>
            <a:ext cx="4150212" cy="1184746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Testing with silver nitrate only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gave the result below, the ppt.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did not dissolve in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16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1" name="Rectangle 2"/>
          <p:cNvSpPr/>
          <p:nvPr/>
        </p:nvSpPr>
        <p:spPr>
          <a:xfrm>
            <a:off x="2054809" y="1988014"/>
            <a:ext cx="685224" cy="472171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indent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en-US" sz="2175" dirty="0">
              <a:latin typeface="Arial" panose="020B0604020202020204" pitchFamily="34" charset="0"/>
            </a:endParaRPr>
          </a:p>
        </p:txBody>
      </p:sp>
      <p:sp>
        <p:nvSpPr>
          <p:cNvPr id="83972" name="Text Box 3"/>
          <p:cNvSpPr txBox="1"/>
          <p:nvPr/>
        </p:nvSpPr>
        <p:spPr>
          <a:xfrm>
            <a:off x="750580" y="74712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Text Box 4"/>
          <p:cNvSpPr txBox="1"/>
          <p:nvPr/>
        </p:nvSpPr>
        <p:spPr>
          <a:xfrm>
            <a:off x="5731411" y="5869032"/>
            <a:ext cx="2333505" cy="778794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Potassium Iodide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KI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3974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9624" y="1907400"/>
            <a:ext cx="1658358" cy="36478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3975" name="Text Box 6"/>
          <p:cNvSpPr txBox="1"/>
          <p:nvPr/>
        </p:nvSpPr>
        <p:spPr>
          <a:xfrm>
            <a:off x="4398391" y="473611"/>
            <a:ext cx="4150212" cy="1184746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Testing with silver nitrate only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gave the result below, the ppt.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did not dissolve in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88066" name="Picture 1"/>
          <p:cNvPicPr>
            <a:picLocks noChangeAspect="1"/>
          </p:cNvPicPr>
          <p:nvPr/>
        </p:nvPicPr>
        <p:blipFill>
          <a:blip r:embed="rId2"/>
          <a:srcRect l="36002" t="6749" r="35184"/>
          <a:stretch>
            <a:fillRect/>
          </a:stretch>
        </p:blipFill>
        <p:spPr>
          <a:xfrm>
            <a:off x="1408452" y="1989453"/>
            <a:ext cx="2077266" cy="364781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16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86018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8319" y="2072947"/>
            <a:ext cx="2189551" cy="36233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6019" name="Text Box 2"/>
          <p:cNvSpPr txBox="1"/>
          <p:nvPr/>
        </p:nvSpPr>
        <p:spPr>
          <a:xfrm>
            <a:off x="750580" y="74712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171" name="Text Box 3"/>
          <p:cNvSpPr txBox="1"/>
          <p:nvPr/>
        </p:nvSpPr>
        <p:spPr>
          <a:xfrm>
            <a:off x="5731411" y="5869032"/>
            <a:ext cx="2517767" cy="847892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Calcium Sulphate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CaSO</a:t>
            </a:r>
            <a:r>
              <a:rPr lang="en-US" altLang="en-US" sz="2360" baseline="-33000" dirty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endParaRPr lang="en-US" altLang="en-US" sz="2360" baseline="-3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6021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382" y="2238495"/>
            <a:ext cx="2730820" cy="3333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6022" name="Text Box 5"/>
          <p:cNvSpPr txBox="1"/>
          <p:nvPr/>
        </p:nvSpPr>
        <p:spPr>
          <a:xfrm>
            <a:off x="4480445" y="745685"/>
            <a:ext cx="4302805" cy="778795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The result below was obtained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on adding barium chloride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7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5" name="Text Box 2"/>
          <p:cNvSpPr txBox="1"/>
          <p:nvPr/>
        </p:nvSpPr>
        <p:spPr>
          <a:xfrm>
            <a:off x="1860470" y="637720"/>
            <a:ext cx="6269226" cy="1268240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What am I?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Text Box 3"/>
          <p:cNvSpPr txBox="1"/>
          <p:nvPr/>
        </p:nvSpPr>
        <p:spPr>
          <a:xfrm>
            <a:off x="1745306" y="5473156"/>
            <a:ext cx="2821511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Red flame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during a flame test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22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6611" y="2072947"/>
            <a:ext cx="1170352" cy="31310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Text Box 5"/>
          <p:cNvSpPr txBox="1"/>
          <p:nvPr/>
        </p:nvSpPr>
        <p:spPr>
          <a:xfrm>
            <a:off x="5010198" y="5277378"/>
            <a:ext cx="3201552" cy="1523040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 with silver nitrate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→ cream ppt. and the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ppt. should dissolve in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conc.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615" y="1715135"/>
            <a:ext cx="2387600" cy="2981960"/>
          </a:xfrm>
          <a:prstGeom prst="rect">
            <a:avLst/>
          </a:prstGeom>
        </p:spPr>
      </p:pic>
      <p:sp>
        <p:nvSpPr>
          <p:cNvPr id="7171" name="Text Box 3"/>
          <p:cNvSpPr txBox="1"/>
          <p:nvPr/>
        </p:nvSpPr>
        <p:spPr>
          <a:xfrm>
            <a:off x="5966361" y="328022"/>
            <a:ext cx="2517767" cy="847892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Lithium Bromide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LiBr</a:t>
            </a:r>
            <a:endParaRPr lang="en-US" altLang="en-US" sz="2360" baseline="-3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7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8066" name="Picture 1"/>
          <p:cNvPicPr>
            <a:picLocks noChangeAspect="1"/>
          </p:cNvPicPr>
          <p:nvPr/>
        </p:nvPicPr>
        <p:blipFill>
          <a:blip r:embed="rId1"/>
          <a:srcRect l="36002" t="6749" r="35184"/>
          <a:stretch>
            <a:fillRect/>
          </a:stretch>
        </p:blipFill>
        <p:spPr>
          <a:xfrm>
            <a:off x="1408452" y="1989453"/>
            <a:ext cx="2077266" cy="36478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8067" name="Text Box 2"/>
          <p:cNvSpPr txBox="1"/>
          <p:nvPr/>
        </p:nvSpPr>
        <p:spPr>
          <a:xfrm>
            <a:off x="750580" y="747125"/>
            <a:ext cx="2729380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 flame test gave 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the colour below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5" name="Text Box 3"/>
          <p:cNvSpPr txBox="1"/>
          <p:nvPr/>
        </p:nvSpPr>
        <p:spPr>
          <a:xfrm>
            <a:off x="5731411" y="5869032"/>
            <a:ext cx="2532162" cy="847892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Potassium Nitrate</a:t>
            </a:r>
            <a:endParaRPr lang="en-US" altLang="en-US" sz="236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00"/>
                </a:solidFill>
                <a:latin typeface="Arial" panose="020B0604020202020204" pitchFamily="34" charset="0"/>
              </a:rPr>
              <a:t>KNO</a:t>
            </a:r>
            <a:r>
              <a:rPr lang="en-US" altLang="en-US" sz="2360" baseline="-33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8069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391" y="2009607"/>
            <a:ext cx="4147333" cy="35456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8070" name="Text Box 5"/>
          <p:cNvSpPr txBox="1"/>
          <p:nvPr/>
        </p:nvSpPr>
        <p:spPr>
          <a:xfrm>
            <a:off x="4481885" y="747125"/>
            <a:ext cx="4494264" cy="847892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Testing with NaOH + Al and heat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produced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 gas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921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7498" y="2238495"/>
            <a:ext cx="1243768" cy="30676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0115" name="Text Box 2"/>
          <p:cNvSpPr txBox="1"/>
          <p:nvPr/>
        </p:nvSpPr>
        <p:spPr>
          <a:xfrm>
            <a:off x="1860470" y="637720"/>
            <a:ext cx="6269226" cy="1268240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What tests would you do to prove you had: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66FF"/>
                </a:solidFill>
                <a:latin typeface="Arial" panose="020B0604020202020204" pitchFamily="34" charset="0"/>
              </a:rPr>
              <a:t>strontium bromide (SrBr</a:t>
            </a:r>
            <a:r>
              <a:rPr lang="en-US" altLang="en-US" sz="2540" baseline="-33000" dirty="0">
                <a:solidFill>
                  <a:srgbClr val="0066FF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540" dirty="0">
                <a:solidFill>
                  <a:srgbClr val="0066FF"/>
                </a:solidFill>
                <a:latin typeface="Arial" panose="020B0604020202020204" pitchFamily="34" charset="0"/>
              </a:rPr>
              <a:t>) </a:t>
            </a:r>
            <a:endParaRPr lang="en-US" altLang="en-US" sz="2540" dirty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and what would the results be?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Text Box 3"/>
          <p:cNvSpPr txBox="1"/>
          <p:nvPr/>
        </p:nvSpPr>
        <p:spPr>
          <a:xfrm>
            <a:off x="1745306" y="5473156"/>
            <a:ext cx="2821511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Bright red flame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during a flame test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220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611" y="2072947"/>
            <a:ext cx="1170352" cy="31310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Text Box 5"/>
          <p:cNvSpPr txBox="1"/>
          <p:nvPr/>
        </p:nvSpPr>
        <p:spPr>
          <a:xfrm>
            <a:off x="5010198" y="5277378"/>
            <a:ext cx="3201552" cy="1523040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Test with silver nitrate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→ cream ppt. and the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ppt. should dissolve in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conc. NH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lang="en-US" altLang="en-US" sz="2360" baseline="-33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6375" y="1071563"/>
            <a:ext cx="8594725" cy="39703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70C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               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water → metal hydroxide + </a:t>
            </a:r>
            <a:r>
              <a:rPr kumimoji="0" lang="en-US" altLang="en-US" sz="2800" b="1" kern="1200" cap="none" spc="0" normalizeH="0" baseline="0" noProof="1">
                <a:solidFill>
                  <a:schemeClr val="accent3">
                    <a:lumMod val="50000"/>
                  </a:schemeClr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hydrogen</a:t>
            </a:r>
            <a:endParaRPr kumimoji="0" lang="en-US" altLang="en-US" sz="2800" b="1" kern="1200" cap="none" spc="0" normalizeH="0" baseline="0" noProof="1">
              <a:solidFill>
                <a:schemeClr val="accent3">
                  <a:lumMod val="50000"/>
                </a:schemeClr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70C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               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   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 + </a:t>
            </a:r>
            <a:r>
              <a:rPr kumimoji="0" lang="en-US" altLang="en-US" sz="2800" b="1" kern="1200" cap="none" spc="0" normalizeH="0" baseline="0" noProof="1">
                <a:solidFill>
                  <a:schemeClr val="accent3">
                    <a:lumMod val="50000"/>
                  </a:schemeClr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hydrogen</a:t>
            </a:r>
            <a:endParaRPr kumimoji="0" lang="en-US" altLang="en-US" sz="2800" b="1" kern="1200" cap="none" spc="0" normalizeH="0" baseline="0" noProof="1">
              <a:solidFill>
                <a:schemeClr val="accent3">
                  <a:lumMod val="50000"/>
                </a:schemeClr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oxide        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</a:t>
            </a: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hydroxide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</a:t>
            </a: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carbonate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carbon dioxide</a:t>
            </a: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5300" y="1071563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05300" y="1931988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05300" y="2790825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05300" y="3589338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5300" y="4508500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8248" name="Title 1"/>
          <p:cNvSpPr>
            <a:spLocks noGrp="1"/>
          </p:cNvSpPr>
          <p:nvPr>
            <p:ph type="title"/>
          </p:nvPr>
        </p:nvSpPr>
        <p:spPr>
          <a:xfrm>
            <a:off x="-20637" y="6350"/>
            <a:ext cx="9164637" cy="603250"/>
          </a:xfrm>
        </p:spPr>
        <p:txBody>
          <a:bodyPr vert="horz" wrap="square" lIns="91440" tIns="45720" rIns="91440" bIns="45720" anchor="ctr" anchorCtr="0"/>
          <a:p>
            <a:r>
              <a:rPr lang="en-US" altLang="en-US" dirty="0"/>
              <a:t>Common Equations to Learn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5" grpId="0" animBg="1"/>
      <p:bldP spid="5" grpId="1" bldLvl="0" animBg="1"/>
      <p:bldP spid="6" grpId="0" animBg="1"/>
      <p:bldP spid="6" grpId="1" bldLvl="0" animBg="1"/>
      <p:bldP spid="13" grpId="0" animBg="1"/>
      <p:bldP spid="13" grpId="1" bldLvl="0" animBg="1"/>
      <p:bldP spid="14" grpId="0" animBg="1"/>
      <p:bldP spid="14" grpId="1" bldLvl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Rectangle 1"/>
          <p:cNvSpPr/>
          <p:nvPr/>
        </p:nvSpPr>
        <p:spPr>
          <a:xfrm>
            <a:off x="3319782" y="5157627"/>
            <a:ext cx="927735" cy="473710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2438" rIns="81612" bIns="42438" anchor="t" anchorCtr="0">
            <a:spAutoFit/>
          </a:bodyPr>
          <a:p>
            <a:pPr indent="0" defTabSz="457200" eaLnBrk="0" hangingPunct="0"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FF"/>
                </a:solidFill>
                <a:latin typeface="Arial" panose="020B0604020202020204" pitchFamily="34" charset="0"/>
              </a:rPr>
              <a:t>Cu</a:t>
            </a:r>
            <a:r>
              <a:rPr lang="en-US" altLang="en-US" sz="254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2+</a:t>
            </a:r>
            <a:endParaRPr lang="en-US" altLang="en-US" sz="2540" baseline="3000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7223" y="2238495"/>
            <a:ext cx="2072947" cy="33167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64" name="Text Box 3"/>
          <p:cNvSpPr txBox="1"/>
          <p:nvPr/>
        </p:nvSpPr>
        <p:spPr>
          <a:xfrm>
            <a:off x="1860470" y="639159"/>
            <a:ext cx="6269226" cy="1268241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What tests would you do to prove you had: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66FF"/>
                </a:solidFill>
                <a:latin typeface="Arial" panose="020B0604020202020204" pitchFamily="34" charset="0"/>
              </a:rPr>
              <a:t>copper sulfate (CuSO</a:t>
            </a:r>
            <a:r>
              <a:rPr lang="en-US" altLang="en-US" sz="2540" baseline="-33000" dirty="0">
                <a:solidFill>
                  <a:srgbClr val="0066FF"/>
                </a:solidFill>
                <a:latin typeface="Arial" panose="020B0604020202020204" pitchFamily="34" charset="0"/>
              </a:rPr>
              <a:t>4</a:t>
            </a:r>
            <a:r>
              <a:rPr lang="en-US" altLang="en-US" sz="2540" dirty="0">
                <a:solidFill>
                  <a:srgbClr val="0066FF"/>
                </a:solidFill>
                <a:latin typeface="Arial" panose="020B0604020202020204" pitchFamily="34" charset="0"/>
              </a:rPr>
              <a:t>) </a:t>
            </a:r>
            <a:endParaRPr lang="en-US" altLang="en-US" sz="2540" dirty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and what would the results be?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Text Box 4"/>
          <p:cNvSpPr txBox="1"/>
          <p:nvPr/>
        </p:nvSpPr>
        <p:spPr>
          <a:xfrm>
            <a:off x="1078797" y="5801373"/>
            <a:ext cx="2821511" cy="832058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Blue-green flame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0000"/>
                </a:solidFill>
                <a:latin typeface="Arial" panose="020B0604020202020204" pitchFamily="34" charset="0"/>
              </a:rPr>
              <a:t>during a flame test</a:t>
            </a:r>
            <a:endParaRPr lang="en-US" altLang="en-US" sz="254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024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341" y="2388208"/>
            <a:ext cx="2730819" cy="3333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Text Box 6"/>
          <p:cNvSpPr txBox="1"/>
          <p:nvPr/>
        </p:nvSpPr>
        <p:spPr>
          <a:xfrm>
            <a:off x="4978528" y="5772582"/>
            <a:ext cx="3246178" cy="847893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A white ppt. on adding 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barium chloride (BaCl</a:t>
            </a:r>
            <a:r>
              <a:rPr lang="en-US" altLang="en-US" sz="2360" baseline="-33000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360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  <a:endParaRPr lang="en-US" altLang="en-US" sz="236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10" name="Text Box 1"/>
          <p:cNvSpPr txBox="1"/>
          <p:nvPr/>
        </p:nvSpPr>
        <p:spPr>
          <a:xfrm>
            <a:off x="728986" y="470732"/>
            <a:ext cx="2673238" cy="1187625"/>
          </a:xfrm>
          <a:prstGeom prst="rect">
            <a:avLst/>
          </a:prstGeom>
          <a:noFill/>
          <a:ln w="9525">
            <a:noFill/>
          </a:ln>
        </p:spPr>
        <p:txBody>
          <a:bodyPr wrap="none"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7255" dirty="0">
                <a:solidFill>
                  <a:srgbClr val="000000"/>
                </a:solidFill>
                <a:latin typeface="Arial" panose="020B0604020202020204" pitchFamily="34" charset="0"/>
              </a:rPr>
              <a:t>NOW!</a:t>
            </a:r>
            <a:endParaRPr lang="en-US" altLang="en-US" sz="7255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4211" name="Text Box 2"/>
          <p:cNvSpPr txBox="1"/>
          <p:nvPr/>
        </p:nvSpPr>
        <p:spPr>
          <a:xfrm>
            <a:off x="1163729" y="2072947"/>
            <a:ext cx="7297062" cy="2653085"/>
          </a:xfrm>
          <a:prstGeom prst="rect">
            <a:avLst/>
          </a:prstGeom>
          <a:noFill/>
          <a:ln w="9525">
            <a:noFill/>
          </a:ln>
        </p:spPr>
        <p:txBody>
          <a:bodyPr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540" dirty="0">
                <a:solidFill>
                  <a:srgbClr val="003300"/>
                </a:solidFill>
                <a:latin typeface="Arial" panose="020B0604020202020204" pitchFamily="34" charset="0"/>
              </a:rPr>
              <a:t>In pairs write down 2 problems of your own and then ask other students to solve your question.</a:t>
            </a:r>
            <a:endParaRPr lang="en-US" altLang="en-US" sz="2540" dirty="0">
              <a:solidFill>
                <a:srgbClr val="003300"/>
              </a:solidFill>
              <a:latin typeface="Arial" panose="020B0604020202020204" pitchFamily="34" charset="0"/>
            </a:endParaRPr>
          </a:p>
        </p:txBody>
      </p:sp>
      <p:sp>
        <p:nvSpPr>
          <p:cNvPr id="94212" name="Text Box 3"/>
          <p:cNvSpPr txBox="1"/>
          <p:nvPr/>
        </p:nvSpPr>
        <p:spPr>
          <a:xfrm>
            <a:off x="1163729" y="3316715"/>
            <a:ext cx="6384390" cy="2571030"/>
          </a:xfrm>
          <a:prstGeom prst="rect">
            <a:avLst/>
          </a:prstGeom>
          <a:noFill/>
          <a:ln w="9525">
            <a:noFill/>
          </a:ln>
        </p:spPr>
        <p:txBody>
          <a:bodyPr lIns="81612" tIns="40806" rIns="81612" bIns="40806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2360" dirty="0">
                <a:solidFill>
                  <a:srgbClr val="0000CC"/>
                </a:solidFill>
                <a:latin typeface="Arial" panose="020B0604020202020204" pitchFamily="34" charset="0"/>
              </a:rPr>
              <a:t>e.g. What compound is this? A red flame was produced during a flame test and on addition of acid a gas was evolved which turned lime water cloudy.  </a:t>
            </a:r>
            <a:endParaRPr lang="en-US" altLang="en-US" sz="236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8.4 Identification of Ions and Gases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following tests to identify aqueous cations: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i="1">
                <a:cs typeface="Arial" panose="020B0604020202020204" pitchFamily="34" charset="0"/>
                <a:sym typeface="+mn-ea"/>
              </a:rPr>
              <a:t>using aqueous sodium hydroxide and aqueous ammonia as appropriate</a:t>
            </a:r>
            <a:r>
              <a:rPr lang="en-US" altLang="en-US" sz="2400" i="1">
                <a:cs typeface="Arial" panose="020B0604020202020204" pitchFamily="34" charset="0"/>
                <a:sym typeface="+mn-ea"/>
              </a:rPr>
              <a:t>. </a:t>
            </a:r>
            <a:r>
              <a:rPr lang="en-US" sz="2400">
                <a:cs typeface="Arial" panose="020B0604020202020204" pitchFamily="34" charset="0"/>
                <a:sym typeface="+mn-ea"/>
              </a:rPr>
              <a:t>(Formulae of complex ions are not required)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ammonium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chromium(III)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copper(II)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iron(II)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iron(III)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and zinc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 Identification of Ions and Gases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6257" name="Title 1"/>
          <p:cNvSpPr>
            <a:spLocks noGrp="1"/>
          </p:cNvSpPr>
          <p:nvPr>
            <p:ph type="title"/>
          </p:nvPr>
        </p:nvSpPr>
        <p:spPr>
          <a:xfrm>
            <a:off x="462671" y="1880048"/>
            <a:ext cx="8219811" cy="1140121"/>
          </a:xfrm>
        </p:spPr>
        <p:txBody>
          <a:bodyPr lIns="0" tIns="0" rIns="0" bIns="0" anchor="ctr" anchorCtr="0"/>
          <a:p>
            <a:r>
              <a:rPr lang="en-US" altLang="en-US"/>
              <a:t>Aqueous Cations</a:t>
            </a:r>
            <a:endParaRPr lang="en-US" altLang="en-US"/>
          </a:p>
        </p:txBody>
      </p:sp>
      <p:pic>
        <p:nvPicPr>
          <p:cNvPr id="9625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72860" y="3286485"/>
            <a:ext cx="2159320" cy="17274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6259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3162" y="4907415"/>
            <a:ext cx="2159320" cy="17274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626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4170" y="441941"/>
            <a:ext cx="2159320" cy="17274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6261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58285" y="441941"/>
            <a:ext cx="2159320" cy="17274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6262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328" y="4508660"/>
            <a:ext cx="2159320" cy="172745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1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/>
          <a:p>
            <a:r>
              <a:rPr lang="en-US" altLang="zh-CN" b="1"/>
              <a:t>Ammonium ions, NH</a:t>
            </a:r>
            <a:r>
              <a:rPr lang="en-US" altLang="zh-CN" b="1" baseline="-25000"/>
              <a:t>4</a:t>
            </a:r>
            <a:r>
              <a:rPr lang="en-US" altLang="zh-CN" b="1" baseline="30000"/>
              <a:t>+</a:t>
            </a:r>
            <a:endParaRPr lang="en-US" altLang="zh-CN" b="1" baseline="30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792" y="1413635"/>
            <a:ext cx="8219811" cy="3971710"/>
          </a:xfrm>
        </p:spPr>
        <p:txBody>
          <a:bodyPr lIns="0" tIns="22198" rIns="0" bIns="0" anchor="t" anchorCtr="0"/>
          <a:p>
            <a:r>
              <a:rPr lang="en-US" altLang="zh-CN"/>
              <a:t>Warming with dilute sodium hydroxide solution releases ammonia gas. This is an alkaline gas so turns damp red litmus paper blue. It also has a characteristic smell of urine.</a:t>
            </a:r>
            <a:endParaRPr lang="en-US" altLang="zh-CN"/>
          </a:p>
          <a:p>
            <a:pPr algn="ctr"/>
            <a:r>
              <a:rPr lang="en-US" altLang="zh-CN"/>
              <a:t>NH</a:t>
            </a:r>
            <a:r>
              <a:rPr lang="en-US" altLang="zh-CN" baseline="-25000"/>
              <a:t>4</a:t>
            </a:r>
            <a:r>
              <a:rPr lang="en-US" altLang="zh-CN" baseline="30000"/>
              <a:t>+</a:t>
            </a:r>
            <a:r>
              <a:rPr lang="en-US" altLang="zh-CN"/>
              <a:t>(aq) + OH</a:t>
            </a:r>
            <a:r>
              <a:rPr lang="en-US" altLang="zh-CN" baseline="30000"/>
              <a:t>-</a:t>
            </a:r>
            <a:r>
              <a:rPr lang="en-US" altLang="zh-CN"/>
              <a:t>(aq) ⇒ NH</a:t>
            </a:r>
            <a:r>
              <a:rPr lang="en-US" altLang="zh-CN" baseline="-25000"/>
              <a:t>3</a:t>
            </a:r>
            <a:r>
              <a:rPr lang="en-US" altLang="zh-CN"/>
              <a:t>(g) + H</a:t>
            </a:r>
            <a:r>
              <a:rPr lang="en-US" altLang="zh-CN" baseline="-25000"/>
              <a:t>2</a:t>
            </a:r>
            <a:r>
              <a:rPr lang="en-US" altLang="zh-CN"/>
              <a:t>O(l)</a:t>
            </a:r>
            <a:endParaRPr lang="en-US" altLang="zh-C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7651" y="3878139"/>
            <a:ext cx="3741382" cy="303600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74" end="2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98465" y="-14395"/>
            <a:ext cx="8775476" cy="537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M</a:t>
            </a:r>
            <a:r>
              <a:rPr lang="en-GB" sz="2900" b="1" spc="-1" baseline="30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2+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(aq)  +  2 OH</a:t>
            </a:r>
            <a:r>
              <a:rPr lang="en-GB" sz="2900" b="1" spc="-1" baseline="30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-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(aq)  </a:t>
            </a:r>
            <a:r>
              <a:rPr lang="en-GB" sz="2900" b="1" spc="-1" noProof="1">
                <a:solidFill>
                  <a:srgbClr val="000000"/>
                </a:solidFill>
                <a:latin typeface="Times New Roman" panose="02020603050405020304"/>
                <a:ea typeface="+mn-ea"/>
                <a:cs typeface="+mn-cs"/>
                <a:sym typeface="+mn-ea"/>
              </a:rPr>
              <a:t>→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   </a:t>
            </a:r>
            <a:r>
              <a:rPr lang="en-US" alt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M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(OH)</a:t>
            </a:r>
            <a:r>
              <a:rPr lang="en-GB" sz="2900" b="1" spc="-1" baseline="-25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2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(s)</a:t>
            </a:r>
            <a:endParaRPr lang="en-GB" sz="2900" b="1" spc="-1" noProof="1">
              <a:solidFill>
                <a:srgbClr val="000000"/>
              </a:solidFill>
              <a:latin typeface="Tahoma" panose="020B0604030504040204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98465" y="515358"/>
            <a:ext cx="5830164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  aq. ion</a:t>
            </a:r>
            <a:r>
              <a:rPr lang="en-US" altLang="en-US" sz="2175" b="1">
                <a:solidFill>
                  <a:srgbClr val="FF0000"/>
                </a:solidFill>
                <a:latin typeface="Arial" panose="020B0604020202020204" pitchFamily="34" charset="0"/>
              </a:rPr>
              <a:t>         </a:t>
            </a:r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NaOH</a:t>
            </a:r>
            <a:r>
              <a:rPr lang="en-US" altLang="en-US" sz="2175" b="1">
                <a:solidFill>
                  <a:srgbClr val="FF0000"/>
                </a:solidFill>
                <a:latin typeface="Arial" panose="020B0604020202020204" pitchFamily="34" charset="0"/>
              </a:rPr>
              <a:t>     </a:t>
            </a:r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Excess NaOH</a:t>
            </a:r>
            <a:r>
              <a:rPr lang="en-US" altLang="en-US" sz="2175" b="1" i="1">
                <a:solidFill>
                  <a:srgbClr val="FF0000"/>
                </a:solidFill>
                <a:latin typeface="Arial" panose="020B0604020202020204" pitchFamily="34" charset="0"/>
              </a:rPr>
              <a:t>	 </a:t>
            </a:r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NH</a:t>
            </a:r>
            <a:r>
              <a:rPr lang="en-US" altLang="en-US" sz="2175" b="1" u="sng" baseline="-2500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endParaRPr lang="en-US" altLang="en-US" sz="2175" b="1" u="sng" baseline="-25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698301" y="1014881"/>
            <a:ext cx="2975543" cy="10972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Copper (II), insoluble in excess NaOH, soluble in NH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830740" y="2337824"/>
            <a:ext cx="2710667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Iron (II), insoluble in all</a:t>
            </a:r>
            <a:endParaRPr lang="en-US" altLang="en-US" sz="2175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830740" y="3515373"/>
            <a:ext cx="2683315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Iron (III), insoluble in all</a:t>
            </a:r>
            <a:endParaRPr lang="en-US" altLang="en-US" sz="2175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830740" y="4796569"/>
            <a:ext cx="3218826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Zinc (II), soluble in excess NaOH and NH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465" y="932826"/>
            <a:ext cx="5599836" cy="59179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Box 12"/>
          <p:cNvSpPr txBox="1"/>
          <p:nvPr/>
        </p:nvSpPr>
        <p:spPr>
          <a:xfrm>
            <a:off x="5830740" y="5763945"/>
            <a:ext cx="3316715" cy="10972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Calcium (II), insoluble in excess NaOH soluble in NH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3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98465" y="-14395"/>
            <a:ext cx="8775476" cy="537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M</a:t>
            </a:r>
            <a:r>
              <a:rPr lang="en-US" altLang="en-GB" sz="2900" b="1" spc="-1" baseline="30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3</a:t>
            </a:r>
            <a:r>
              <a:rPr lang="en-GB" sz="2900" b="1" spc="-1" baseline="30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+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(aq)  +  </a:t>
            </a:r>
            <a:r>
              <a:rPr lang="en-US" alt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3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 OH</a:t>
            </a:r>
            <a:r>
              <a:rPr lang="en-GB" sz="2900" b="1" spc="-1" baseline="30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-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(aq)  </a:t>
            </a:r>
            <a:r>
              <a:rPr lang="en-GB" sz="2900" b="1" spc="-1" noProof="1">
                <a:solidFill>
                  <a:srgbClr val="000000"/>
                </a:solidFill>
                <a:latin typeface="Times New Roman" panose="02020603050405020304"/>
                <a:ea typeface="+mn-ea"/>
                <a:cs typeface="+mn-cs"/>
                <a:sym typeface="+mn-ea"/>
              </a:rPr>
              <a:t>→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   </a:t>
            </a:r>
            <a:r>
              <a:rPr lang="en-US" alt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M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(OH)</a:t>
            </a:r>
            <a:r>
              <a:rPr lang="en-US" altLang="en-GB" sz="2900" b="1" spc="-1" baseline="-25000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3</a:t>
            </a:r>
            <a:r>
              <a:rPr lang="en-GB" sz="2900" b="1" spc="-1" noProof="1">
                <a:solidFill>
                  <a:srgbClr val="000000"/>
                </a:solidFill>
                <a:latin typeface="Tahoma" panose="020B0604030504040204"/>
                <a:ea typeface="+mn-ea"/>
                <a:cs typeface="+mn-cs"/>
                <a:sym typeface="+mn-ea"/>
              </a:rPr>
              <a:t>(s)</a:t>
            </a:r>
            <a:endParaRPr lang="en-GB" sz="2900" b="1" spc="-1" noProof="1">
              <a:solidFill>
                <a:srgbClr val="000000"/>
              </a:solidFill>
              <a:latin typeface="Tahoma" panose="020B0604030504040204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98465" y="515358"/>
            <a:ext cx="5830164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  aq. ion</a:t>
            </a:r>
            <a:r>
              <a:rPr lang="en-US" altLang="en-US" sz="2175" b="1">
                <a:solidFill>
                  <a:srgbClr val="FF0000"/>
                </a:solidFill>
                <a:latin typeface="Arial" panose="020B0604020202020204" pitchFamily="34" charset="0"/>
              </a:rPr>
              <a:t>         </a:t>
            </a:r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NaOH</a:t>
            </a:r>
            <a:r>
              <a:rPr lang="en-US" altLang="en-US" sz="2175" b="1">
                <a:solidFill>
                  <a:srgbClr val="FF0000"/>
                </a:solidFill>
                <a:latin typeface="Arial" panose="020B0604020202020204" pitchFamily="34" charset="0"/>
              </a:rPr>
              <a:t>     </a:t>
            </a:r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Excess NaOH</a:t>
            </a:r>
            <a:r>
              <a:rPr lang="en-US" altLang="en-US" sz="2175" b="1" i="1">
                <a:solidFill>
                  <a:srgbClr val="FF0000"/>
                </a:solidFill>
                <a:latin typeface="Arial" panose="020B0604020202020204" pitchFamily="34" charset="0"/>
              </a:rPr>
              <a:t>	 </a:t>
            </a:r>
            <a:r>
              <a:rPr lang="en-US" altLang="en-US" sz="2175" b="1" u="sng">
                <a:solidFill>
                  <a:srgbClr val="FF0000"/>
                </a:solidFill>
                <a:latin typeface="Arial" panose="020B0604020202020204" pitchFamily="34" charset="0"/>
              </a:rPr>
              <a:t>NH</a:t>
            </a:r>
            <a:r>
              <a:rPr lang="en-US" altLang="en-US" sz="2175" b="1" u="sng" baseline="-2500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endParaRPr lang="en-US" altLang="en-US" sz="2175" b="1" u="sng" baseline="-25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573" y="1114209"/>
            <a:ext cx="5666055" cy="16238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83" y="2957980"/>
            <a:ext cx="5476035" cy="1523616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5928629" y="1113922"/>
            <a:ext cx="2975543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Chromium (III), soluble in excess NaOH, insoluble in NH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6061067" y="3059037"/>
            <a:ext cx="2975543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Alumunium (III), soluble in excess NaOH, insoluble in NH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29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/>
          <a:p>
            <a:r>
              <a:rPr lang="en-US" altLang="en-US" sz="3265"/>
              <a:t>Hydroxide and Ammonia Tests Summary</a:t>
            </a:r>
            <a:endParaRPr lang="en-US" altLang="en-US" sz="3265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91" y="1394057"/>
            <a:ext cx="9111178" cy="4225357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457200" y="274320"/>
            <a:ext cx="822960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>
            <a:spAutoFit/>
          </a:bodyPr>
          <a:p>
            <a:pPr algn="ctr"/>
            <a:endParaRPr lang="en-GB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457200" y="1600200"/>
            <a:ext cx="8229600" cy="397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p>
            <a:endParaRPr lang="en-GB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43" name="Picture 42"/>
          <p:cNvPicPr/>
          <p:nvPr/>
        </p:nvPicPr>
        <p:blipFill>
          <a:blip r:embed="rId1"/>
          <a:stretch>
            <a:fillRect/>
          </a:stretch>
        </p:blipFill>
        <p:spPr>
          <a:xfrm>
            <a:off x="360000" y="16200"/>
            <a:ext cx="8751600" cy="631980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1152000" y="266400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4983480" y="4729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713040" y="4729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1152000" y="4729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8" name="CustomShape 7"/>
          <p:cNvSpPr/>
          <p:nvPr/>
        </p:nvSpPr>
        <p:spPr>
          <a:xfrm>
            <a:off x="7503480" y="2713680"/>
            <a:ext cx="1424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9" name="CustomShape 8"/>
          <p:cNvSpPr/>
          <p:nvPr/>
        </p:nvSpPr>
        <p:spPr>
          <a:xfrm>
            <a:off x="4911480" y="266400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0" name="CustomShape 9"/>
          <p:cNvSpPr/>
          <p:nvPr/>
        </p:nvSpPr>
        <p:spPr>
          <a:xfrm>
            <a:off x="3713400" y="2641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1" name="CustomShape 10"/>
          <p:cNvSpPr/>
          <p:nvPr/>
        </p:nvSpPr>
        <p:spPr>
          <a:xfrm>
            <a:off x="7503480" y="4752000"/>
            <a:ext cx="1568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2" name="CustomShape 11"/>
          <p:cNvSpPr/>
          <p:nvPr/>
        </p:nvSpPr>
        <p:spPr>
          <a:xfrm>
            <a:off x="1167480" y="1512000"/>
            <a:ext cx="1208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3" name="CustomShape 12"/>
          <p:cNvSpPr/>
          <p:nvPr/>
        </p:nvSpPr>
        <p:spPr>
          <a:xfrm>
            <a:off x="7503480" y="1512000"/>
            <a:ext cx="1352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4" name="CustomShape 13"/>
          <p:cNvSpPr/>
          <p:nvPr/>
        </p:nvSpPr>
        <p:spPr>
          <a:xfrm>
            <a:off x="4952520" y="1512000"/>
            <a:ext cx="1208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5" name="CustomShape 14"/>
          <p:cNvSpPr/>
          <p:nvPr/>
        </p:nvSpPr>
        <p:spPr>
          <a:xfrm>
            <a:off x="3744000" y="1512000"/>
            <a:ext cx="1208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6" name="CustomShape 15"/>
          <p:cNvSpPr/>
          <p:nvPr/>
        </p:nvSpPr>
        <p:spPr>
          <a:xfrm>
            <a:off x="2376000" y="-720000"/>
            <a:ext cx="1296000" cy="8640000"/>
          </a:xfrm>
          <a:prstGeom prst="rect">
            <a:avLst/>
          </a:prstGeom>
          <a:solidFill>
            <a:srgbClr val="FFFFFF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57" name="CustomShape 16"/>
          <p:cNvSpPr/>
          <p:nvPr/>
        </p:nvSpPr>
        <p:spPr>
          <a:xfrm>
            <a:off x="6120000" y="-576000"/>
            <a:ext cx="1296000" cy="8640000"/>
          </a:xfrm>
          <a:prstGeom prst="rect">
            <a:avLst/>
          </a:prstGeom>
          <a:solidFill>
            <a:srgbClr val="FFFFFF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457200" y="274320"/>
            <a:ext cx="822960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>
            <a:spAutoFit/>
          </a:bodyPr>
          <a:p>
            <a:pPr algn="ctr"/>
            <a:endParaRPr lang="en-GB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9" name="TextShape 2"/>
          <p:cNvSpPr txBox="1"/>
          <p:nvPr/>
        </p:nvSpPr>
        <p:spPr>
          <a:xfrm>
            <a:off x="457200" y="1600200"/>
            <a:ext cx="8229600" cy="397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p>
            <a:endParaRPr lang="en-GB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60" name="Picture 59"/>
          <p:cNvPicPr/>
          <p:nvPr/>
        </p:nvPicPr>
        <p:blipFill>
          <a:blip r:embed="rId1"/>
          <a:stretch>
            <a:fillRect/>
          </a:stretch>
        </p:blipFill>
        <p:spPr>
          <a:xfrm>
            <a:off x="360000" y="72000"/>
            <a:ext cx="8830080" cy="5328000"/>
          </a:xfrm>
          <a:prstGeom prst="rect">
            <a:avLst/>
          </a:prstGeom>
          <a:ln>
            <a:noFill/>
          </a:ln>
        </p:spPr>
      </p:pic>
      <p:sp>
        <p:nvSpPr>
          <p:cNvPr id="61" name="CustomShape 3"/>
          <p:cNvSpPr/>
          <p:nvPr/>
        </p:nvSpPr>
        <p:spPr>
          <a:xfrm>
            <a:off x="1224000" y="165600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2" name="CustomShape 4"/>
          <p:cNvSpPr/>
          <p:nvPr/>
        </p:nvSpPr>
        <p:spPr>
          <a:xfrm>
            <a:off x="5055480" y="3721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3" name="CustomShape 5"/>
          <p:cNvSpPr/>
          <p:nvPr/>
        </p:nvSpPr>
        <p:spPr>
          <a:xfrm>
            <a:off x="3785040" y="3721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4" name="CustomShape 6"/>
          <p:cNvSpPr/>
          <p:nvPr/>
        </p:nvSpPr>
        <p:spPr>
          <a:xfrm>
            <a:off x="1224000" y="3721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5" name="CustomShape 7"/>
          <p:cNvSpPr/>
          <p:nvPr/>
        </p:nvSpPr>
        <p:spPr>
          <a:xfrm>
            <a:off x="7575480" y="1705680"/>
            <a:ext cx="1424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6" name="CustomShape 8"/>
          <p:cNvSpPr/>
          <p:nvPr/>
        </p:nvSpPr>
        <p:spPr>
          <a:xfrm>
            <a:off x="4983480" y="165600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7" name="CustomShape 9"/>
          <p:cNvSpPr/>
          <p:nvPr/>
        </p:nvSpPr>
        <p:spPr>
          <a:xfrm>
            <a:off x="3785400" y="1633680"/>
            <a:ext cx="1280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8" name="CustomShape 10"/>
          <p:cNvSpPr/>
          <p:nvPr/>
        </p:nvSpPr>
        <p:spPr>
          <a:xfrm>
            <a:off x="7575480" y="3744000"/>
            <a:ext cx="1568520" cy="196632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9" name="CustomShape 11"/>
          <p:cNvSpPr/>
          <p:nvPr/>
        </p:nvSpPr>
        <p:spPr>
          <a:xfrm>
            <a:off x="1239480" y="504000"/>
            <a:ext cx="1208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0" name="CustomShape 12"/>
          <p:cNvSpPr/>
          <p:nvPr/>
        </p:nvSpPr>
        <p:spPr>
          <a:xfrm>
            <a:off x="7575480" y="504000"/>
            <a:ext cx="1352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1" name="CustomShape 13"/>
          <p:cNvSpPr/>
          <p:nvPr/>
        </p:nvSpPr>
        <p:spPr>
          <a:xfrm>
            <a:off x="5024520" y="504000"/>
            <a:ext cx="1208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2" name="CustomShape 14"/>
          <p:cNvSpPr/>
          <p:nvPr/>
        </p:nvSpPr>
        <p:spPr>
          <a:xfrm>
            <a:off x="3816000" y="504000"/>
            <a:ext cx="1208520" cy="792000"/>
          </a:xfrm>
          <a:prstGeom prst="rect">
            <a:avLst/>
          </a:prstGeom>
          <a:solidFill>
            <a:srgbClr val="FF0000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ctr">
            <a:noAutofit/>
          </a:bodyPr>
          <a:p>
            <a:pPr algn="ctr"/>
            <a:r>
              <a:rPr lang="en-GB" sz="5400" b="0" strike="noStrike" spc="-1">
                <a:solidFill>
                  <a:srgbClr val="FFFFFF"/>
                </a:solidFill>
                <a:latin typeface="Arial" panose="020B0604020202020204"/>
              </a:rPr>
              <a:t>?</a:t>
            </a:r>
            <a:endParaRPr lang="en-GB" sz="5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3" name="CustomShape 15"/>
          <p:cNvSpPr/>
          <p:nvPr/>
        </p:nvSpPr>
        <p:spPr>
          <a:xfrm>
            <a:off x="2520000" y="-648000"/>
            <a:ext cx="1296000" cy="8640000"/>
          </a:xfrm>
          <a:prstGeom prst="rect">
            <a:avLst/>
          </a:prstGeom>
          <a:solidFill>
            <a:srgbClr val="FFFFFF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74" name="CustomShape 16"/>
          <p:cNvSpPr/>
          <p:nvPr/>
        </p:nvSpPr>
        <p:spPr>
          <a:xfrm>
            <a:off x="6264000" y="-648000"/>
            <a:ext cx="1296000" cy="8640000"/>
          </a:xfrm>
          <a:prstGeom prst="rect">
            <a:avLst/>
          </a:prstGeom>
          <a:solidFill>
            <a:srgbClr val="FFFFFF"/>
          </a:solidFill>
          <a:ln>
            <a:solidFill>
              <a:srgbClr val="808080"/>
            </a:soli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4625" name="Title 1"/>
          <p:cNvSpPr>
            <a:spLocks noGrp="1"/>
          </p:cNvSpPr>
          <p:nvPr>
            <p:ph type="title"/>
          </p:nvPr>
        </p:nvSpPr>
        <p:spPr>
          <a:xfrm>
            <a:off x="-6985" y="-52070"/>
            <a:ext cx="9229725" cy="605155"/>
          </a:xfrm>
        </p:spPr>
        <p:txBody>
          <a:bodyPr vert="horz" wrap="square" lIns="91440" tIns="45720" rIns="91440" bIns="45720" anchor="ctr" anchorCtr="0"/>
          <a:p>
            <a:r>
              <a:rPr lang="en-US" altLang="en-GB" dirty="0"/>
              <a:t>Acid + Alkali - </a:t>
            </a:r>
            <a:r>
              <a:rPr lang="en-GB" altLang="en-US" dirty="0"/>
              <a:t>Neutralisation</a:t>
            </a:r>
            <a:endParaRPr lang="en-GB" altLang="en-US" dirty="0"/>
          </a:p>
        </p:txBody>
      </p:sp>
      <p:sp>
        <p:nvSpPr>
          <p:cNvPr id="154626" name="Content Placeholder 2"/>
          <p:cNvSpPr>
            <a:spLocks noGrp="1"/>
          </p:cNvSpPr>
          <p:nvPr>
            <p:ph idx="1"/>
          </p:nvPr>
        </p:nvSpPr>
        <p:spPr>
          <a:xfrm>
            <a:off x="266700" y="1143000"/>
            <a:ext cx="5925185" cy="4572000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GB" altLang="x-none" sz="3000" dirty="0"/>
              <a:t>ACID + ALKALI </a:t>
            </a:r>
            <a:r>
              <a:rPr lang="en-GB" altLang="x-none" sz="3000" dirty="0">
                <a:sym typeface="Wingdings" panose="05000000000000000000" pitchFamily="2" charset="2"/>
              </a:rPr>
              <a:t> SALT + WATER</a:t>
            </a:r>
            <a:endParaRPr lang="en-GB" altLang="x-none" sz="3000" dirty="0"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en-GB" altLang="x-none" dirty="0">
              <a:solidFill>
                <a:srgbClr val="C58A14"/>
              </a:solidFill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hydrochloric acid + sodium hydroxide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                      sodium chloride + water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sulfuric acid + ammonia 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                              ammonium sulfate + water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GB" altLang="x-none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en-GB" sz="2400" dirty="0">
                <a:solidFill>
                  <a:srgbClr val="FF0000"/>
                </a:solidFill>
                <a:sym typeface="Wingdings" panose="05000000000000000000" pitchFamily="2" charset="2"/>
              </a:rPr>
              <a:t>A</a:t>
            </a:r>
            <a:r>
              <a:rPr lang="en-GB" altLang="x-none" sz="2400" dirty="0">
                <a:solidFill>
                  <a:srgbClr val="FF0000"/>
                </a:solidFill>
                <a:sym typeface="Wingdings" panose="05000000000000000000" pitchFamily="2" charset="2"/>
              </a:rPr>
              <a:t>lways exothermic</a:t>
            </a:r>
            <a:endParaRPr lang="en-GB" altLang="x-none" sz="2400" dirty="0">
              <a:solidFill>
                <a:srgbClr val="FF0000"/>
              </a:solidFill>
              <a:ea typeface="Calibri" panose="020F0502020204030204" charset="0"/>
              <a:sym typeface="Wingdings" panose="05000000000000000000" pitchFamily="2" charset="2"/>
            </a:endParaRPr>
          </a:p>
        </p:txBody>
      </p:sp>
      <p:pic>
        <p:nvPicPr>
          <p:cNvPr id="154627" name="Picture 2" descr="http://www.dartmouth.edu/%7Echemlab/techniques/graphics/titration/titration6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0640" y="1381760"/>
            <a:ext cx="2691765" cy="40944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21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Making Salts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 Box 6"/>
          <p:cNvSpPr txBox="1"/>
          <p:nvPr/>
        </p:nvSpPr>
        <p:spPr>
          <a:xfrm>
            <a:off x="72390" y="784860"/>
            <a:ext cx="8999220" cy="52876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9250" indent="-342900" defTabSz="0">
              <a:spcAft>
                <a:spcPts val="565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Demonstrate knowledge and understanding of preparation, separation and purification of salts as examples of some of the techniques specified in Section 2.2.2 and the reactions specified in Section 8.1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349250" indent="-342900" defTabSz="0">
              <a:spcAft>
                <a:spcPts val="565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Demonstrating knowledge and understanding of the preparation of insoluble salts by precipitation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349250" indent="-342900" defTabSz="0">
              <a:spcAft>
                <a:spcPts val="565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Suggest a method of making a given salt from suitable starting material, given appropriate information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b="1" u="sng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2.2.2</a:t>
            </a:r>
            <a:endParaRPr lang="en-US" altLang="en-US" sz="2000" b="1" u="sng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Describe and explain methods of purification by the use of a suitable solvent, filtration, crystallisation and distillation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Suggest suitable purification techniques, given information about the substances involved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b="1" u="sng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8.1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Acids as reactions with metals, bases, carbonates 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sz="2000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Bases as reactions with acids and with ammonium salts</a:t>
            </a:r>
            <a:endParaRPr lang="en-US" altLang="en-US" sz="2000" noProof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</p:txBody>
      </p:sp>
      <p:sp>
        <p:nvSpPr>
          <p:cNvPr id="70664" name="Title 1"/>
          <p:cNvSpPr>
            <a:spLocks noGrp="1"/>
          </p:cNvSpPr>
          <p:nvPr>
            <p:ph type="title"/>
          </p:nvPr>
        </p:nvSpPr>
        <p:spPr>
          <a:xfrm>
            <a:off x="-20637" y="6350"/>
            <a:ext cx="9164637" cy="603250"/>
          </a:xfrm>
        </p:spPr>
        <p:txBody>
          <a:bodyPr vert="horz" wrap="square" lIns="91440" tIns="45720" rIns="91440" bIns="45720" anchor="ctr" anchorCtr="0"/>
          <a:p>
            <a:r>
              <a:rPr lang="en-US" altLang="en-US" dirty="0"/>
              <a:t>8.3 Preparation of Salts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4145" name="Rectangle 2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GB" altLang="en-US" sz="4400" b="1" dirty="0">
                <a:solidFill>
                  <a:schemeClr val="tx2"/>
                </a:solidFill>
                <a:latin typeface="Tahoma" panose="020B0604030504040204" pitchFamily="34" charset="0"/>
              </a:rPr>
              <a:t>SALTS ARE USEFUL</a:t>
            </a:r>
            <a:endParaRPr lang="en-GB" altLang="en-US" sz="4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34146" name="Picture 3" descr="unbranded-ferrous-sulphate-200mg-tablets-size-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4437063"/>
            <a:ext cx="2857500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4147" name="Picture 4" descr="!%20%20%20%20multivit%20ir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5300663"/>
            <a:ext cx="1800225" cy="1200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4148" name="Text Box 11"/>
          <p:cNvSpPr txBox="1"/>
          <p:nvPr/>
        </p:nvSpPr>
        <p:spPr>
          <a:xfrm>
            <a:off x="1139825" y="4437063"/>
            <a:ext cx="2012950" cy="76993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Iron tablets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 sz="2000">
                <a:solidFill>
                  <a:srgbClr val="FF0000"/>
                </a:solidFill>
                <a:latin typeface="Tahoma" panose="020B0604030504040204" pitchFamily="34" charset="0"/>
              </a:rPr>
              <a:t>Iron sulphate</a:t>
            </a:r>
            <a:endParaRPr lang="en-GB" altLang="en-US" sz="200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34149" name="Picture 12" descr="Imodium_Capsules_6x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88" y="1773238"/>
            <a:ext cx="2286000" cy="2209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4150" name="Text Box 14"/>
          <p:cNvSpPr txBox="1"/>
          <p:nvPr/>
        </p:nvSpPr>
        <p:spPr>
          <a:xfrm>
            <a:off x="528638" y="981075"/>
            <a:ext cx="3109912" cy="76993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Diarrhoea tablets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 sz="2000">
                <a:solidFill>
                  <a:srgbClr val="FF0000"/>
                </a:solidFill>
                <a:latin typeface="Tahoma" panose="020B0604030504040204" pitchFamily="34" charset="0"/>
              </a:rPr>
              <a:t>Loperamide hydrochloride</a:t>
            </a:r>
            <a:endParaRPr lang="en-GB" altLang="en-US" sz="200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34151" name="Picture 15" descr="fat-fig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525" y="981075"/>
            <a:ext cx="3800475" cy="4257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4152" name="Picture 16" descr="Bowel and Digestive Disorders"/>
          <p:cNvPicPr>
            <a:picLocks noChangeAspect="1"/>
          </p:cNvPicPr>
          <p:nvPr/>
        </p:nvPicPr>
        <p:blipFill>
          <a:blip r:embed="rId5"/>
          <a:srcRect l="59763" t="10771" r="1079" b="3656"/>
          <a:stretch>
            <a:fillRect/>
          </a:stretch>
        </p:blipFill>
        <p:spPr>
          <a:xfrm>
            <a:off x="4211638" y="1052513"/>
            <a:ext cx="1152525" cy="345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4153" name="Text Box 17"/>
          <p:cNvSpPr txBox="1"/>
          <p:nvPr/>
        </p:nvSpPr>
        <p:spPr>
          <a:xfrm>
            <a:off x="6094413" y="5300663"/>
            <a:ext cx="218440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Barium meal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 sz="2000">
                <a:solidFill>
                  <a:srgbClr val="FF0000"/>
                </a:solidFill>
                <a:latin typeface="Tahoma" panose="020B0604030504040204" pitchFamily="34" charset="0"/>
              </a:rPr>
              <a:t>Barium sulphate</a:t>
            </a:r>
            <a:endParaRPr lang="en-GB" altLang="en-US" sz="200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4154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  GCSE 1128    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5169" name="Picture 17" descr="toothpast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68312" y="1268413"/>
            <a:ext cx="4067175" cy="406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5170" name="Text Box 20"/>
          <p:cNvSpPr txBox="1"/>
          <p:nvPr/>
        </p:nvSpPr>
        <p:spPr>
          <a:xfrm>
            <a:off x="439738" y="5302250"/>
            <a:ext cx="2500312" cy="10160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Toothpaste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lauryl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flouride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35171" name="Picture 22" descr="LidocaineHCLL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25" y="1485900"/>
            <a:ext cx="3097213" cy="2851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5172" name="Picture 23" descr="Preparation for a treatment: injection of anaesthetic into a patient´s mouth"/>
          <p:cNvPicPr>
            <a:picLocks noChangeAspect="1"/>
          </p:cNvPicPr>
          <p:nvPr/>
        </p:nvPicPr>
        <p:blipFill>
          <a:blip r:embed="rId3"/>
          <a:srcRect l="13486" r="15352"/>
          <a:stretch>
            <a:fillRect/>
          </a:stretch>
        </p:blipFill>
        <p:spPr>
          <a:xfrm>
            <a:off x="2987675" y="1412875"/>
            <a:ext cx="2663825" cy="2884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5173" name="Text Box 24"/>
          <p:cNvSpPr txBox="1"/>
          <p:nvPr/>
        </p:nvSpPr>
        <p:spPr>
          <a:xfrm>
            <a:off x="4433888" y="4437063"/>
            <a:ext cx="3092450" cy="7381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Dental anaesthetic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Lignocaine hydrochloride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5174" name="Rectangle 2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GB" altLang="en-US" sz="4400" b="1" dirty="0">
                <a:solidFill>
                  <a:schemeClr val="tx2"/>
                </a:solidFill>
                <a:latin typeface="Tahoma" panose="020B0604030504040204" pitchFamily="34" charset="0"/>
              </a:rPr>
              <a:t>SALTS ARE USEFUL</a:t>
            </a:r>
            <a:endParaRPr lang="en-GB" altLang="en-US" sz="4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5175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  GCSE 1128    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6193" name="Picture 3" descr="5011544070034_2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963" y="1196975"/>
            <a:ext cx="3041650" cy="304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194" name="Picture 4" descr="5823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1125538"/>
            <a:ext cx="1871662" cy="3382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195" name="Picture 8" descr="Summer gritting of road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538" y="1412875"/>
            <a:ext cx="3529012" cy="2646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6196" name="Text Box 9"/>
          <p:cNvSpPr txBox="1"/>
          <p:nvPr/>
        </p:nvSpPr>
        <p:spPr>
          <a:xfrm>
            <a:off x="1931988" y="4437063"/>
            <a:ext cx="2209800" cy="7381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Common salt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6197" name="Text Box 10"/>
          <p:cNvSpPr txBox="1"/>
          <p:nvPr/>
        </p:nvSpPr>
        <p:spPr>
          <a:xfrm>
            <a:off x="6243638" y="4437063"/>
            <a:ext cx="2081212" cy="10160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Lo salt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Potassium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6198" name="Rectangle 2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GB" altLang="en-US" sz="4400" b="1" dirty="0">
                <a:solidFill>
                  <a:schemeClr val="tx2"/>
                </a:solidFill>
                <a:latin typeface="Tahoma" panose="020B0604030504040204" pitchFamily="34" charset="0"/>
              </a:rPr>
              <a:t>SALTS ARE USEFUL</a:t>
            </a:r>
            <a:endParaRPr lang="en-GB" altLang="en-US" sz="4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6199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  GCSE 1128    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7217" name="Picture 5" descr="a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1125538"/>
            <a:ext cx="3384550" cy="265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7218" name="Picture 6" descr="_42793461_tractor_bb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3644900"/>
            <a:ext cx="3384550" cy="2535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7219" name="Text Box 8"/>
          <p:cNvSpPr txBox="1"/>
          <p:nvPr/>
        </p:nvSpPr>
        <p:spPr>
          <a:xfrm>
            <a:off x="4071938" y="1125538"/>
            <a:ext cx="2070100" cy="7381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Fertiliser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Ammonium nitrate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37220" name="Picture 9" descr="s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788" y="2060575"/>
            <a:ext cx="2609850" cy="3457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7221" name="Text Box 10"/>
          <p:cNvSpPr txBox="1"/>
          <p:nvPr/>
        </p:nvSpPr>
        <p:spPr>
          <a:xfrm>
            <a:off x="6597650" y="5589588"/>
            <a:ext cx="1911350" cy="73818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GB" altLang="en-US" b="1">
                <a:solidFill>
                  <a:schemeClr val="tx1"/>
                </a:solidFill>
                <a:latin typeface="Tahoma" panose="020B0604030504040204" pitchFamily="34" charset="0"/>
              </a:rPr>
              <a:t>Plaster</a:t>
            </a:r>
            <a:endParaRPr lang="en-GB" altLang="en-US" b="1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Calcium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7222" name="Rectangle 2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GB" altLang="en-US" sz="4400" b="1" dirty="0">
                <a:solidFill>
                  <a:schemeClr val="tx2"/>
                </a:solidFill>
                <a:latin typeface="Tahoma" panose="020B0604030504040204" pitchFamily="34" charset="0"/>
              </a:rPr>
              <a:t>SALTS ARE USEFUL</a:t>
            </a:r>
            <a:endParaRPr lang="en-GB" altLang="en-US" sz="4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7223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  GCSE 1128    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6375" y="1071563"/>
            <a:ext cx="8594725" cy="39703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70C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               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water → metal hydroxide + </a:t>
            </a:r>
            <a:r>
              <a:rPr kumimoji="0" lang="en-US" altLang="en-US" sz="2800" b="1" kern="1200" cap="none" spc="0" normalizeH="0" baseline="0" noProof="1">
                <a:solidFill>
                  <a:schemeClr val="accent3">
                    <a:lumMod val="50000"/>
                  </a:schemeClr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hydrogen</a:t>
            </a:r>
            <a:endParaRPr kumimoji="0" lang="en-US" altLang="en-US" sz="2800" b="1" kern="1200" cap="none" spc="0" normalizeH="0" baseline="0" noProof="1">
              <a:solidFill>
                <a:schemeClr val="accent3">
                  <a:lumMod val="50000"/>
                </a:schemeClr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70C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               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   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 + </a:t>
            </a:r>
            <a:r>
              <a:rPr kumimoji="0" lang="en-US" altLang="en-US" sz="2800" b="1" kern="1200" cap="none" spc="0" normalizeH="0" baseline="0" noProof="1">
                <a:solidFill>
                  <a:schemeClr val="accent3">
                    <a:lumMod val="50000"/>
                  </a:schemeClr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hydrogen</a:t>
            </a:r>
            <a:endParaRPr kumimoji="0" lang="en-US" altLang="en-US" sz="2800" b="1" kern="1200" cap="none" spc="0" normalizeH="0" baseline="0" noProof="1">
              <a:solidFill>
                <a:schemeClr val="accent3">
                  <a:lumMod val="50000"/>
                </a:schemeClr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oxide        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</a:t>
            </a: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hydroxide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</a:t>
            </a: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carbonate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carbon dioxide</a:t>
            </a: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5300" y="1071563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05300" y="1931988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05300" y="2790825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05300" y="3589338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5300" y="4508500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 anchorCtr="0"/>
          <a:p>
            <a:pPr algn="ctr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06375" y="5384800"/>
            <a:ext cx="8116888" cy="13446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6350" defTabSz="0">
              <a:spcAft>
                <a:spcPts val="565"/>
              </a:spcAft>
              <a:buClrTx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Not all metals are suitable</a:t>
            </a:r>
            <a:endParaRPr lang="en-US" altLang="en-US" noProof="1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  <a:p>
            <a:pPr marL="349250" indent="-342900" defTabSz="0">
              <a:spcAft>
                <a:spcPts val="565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some are too reactive</a:t>
            </a:r>
            <a:endParaRPr lang="en-US" altLang="en-US" noProof="1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  <a:p>
            <a:pPr marL="349250" indent="-342900" defTabSz="0">
              <a:spcAft>
                <a:spcPts val="565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altLang="en-US" noProof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others are do not react</a:t>
            </a:r>
            <a:endParaRPr lang="en-US" altLang="en-US" noProof="1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138248" name="Title 1"/>
          <p:cNvSpPr>
            <a:spLocks noGrp="1"/>
          </p:cNvSpPr>
          <p:nvPr>
            <p:ph type="title"/>
          </p:nvPr>
        </p:nvSpPr>
        <p:spPr>
          <a:xfrm>
            <a:off x="-20637" y="6350"/>
            <a:ext cx="9164637" cy="603250"/>
          </a:xfrm>
        </p:spPr>
        <p:txBody>
          <a:bodyPr vert="horz" wrap="square" lIns="91440" tIns="45720" rIns="91440" bIns="45720" anchor="ctr" anchorCtr="0"/>
          <a:p>
            <a:r>
              <a:rPr lang="en-US" altLang="en-US" dirty="0"/>
              <a:t>Common Equations to Learn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5" grpId="0" animBg="1"/>
      <p:bldP spid="5" grpId="1" bldLvl="0" animBg="1"/>
      <p:bldP spid="6" grpId="0" animBg="1"/>
      <p:bldP spid="6" grpId="1" bldLvl="0" animBg="1"/>
      <p:bldP spid="13" grpId="0" animBg="1"/>
      <p:bldP spid="13" grpId="1" bldLvl="0" animBg="1"/>
      <p:bldP spid="14" grpId="0" animBg="1"/>
      <p:bldP spid="14" grpId="1" bldLvl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9265" name="Rectangle 2"/>
          <p:cNvSpPr>
            <a:spLocks noGrp="1"/>
          </p:cNvSpPr>
          <p:nvPr>
            <p:ph idx="1"/>
          </p:nvPr>
        </p:nvSpPr>
        <p:spPr>
          <a:xfrm>
            <a:off x="390525" y="1055688"/>
            <a:ext cx="8748713" cy="5400675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en-GB" altLang="en-US" b="1">
                <a:latin typeface="Tahoma" panose="020B0604030504040204" pitchFamily="34" charset="0"/>
              </a:rPr>
              <a:t>1)	Na  +  2 HCl  →  2 NaCl  +  ??</a:t>
            </a: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r>
              <a:rPr lang="en-GB" altLang="en-US" b="1">
                <a:latin typeface="Tahoma" panose="020B0604030504040204" pitchFamily="34" charset="0"/>
              </a:rPr>
              <a:t>2) 	Na</a:t>
            </a:r>
            <a:r>
              <a:rPr lang="en-GB" altLang="en-US" b="1" baseline="-25000">
                <a:latin typeface="Tahoma" panose="020B0604030504040204" pitchFamily="34" charset="0"/>
              </a:rPr>
              <a:t>2</a:t>
            </a:r>
            <a:r>
              <a:rPr lang="en-GB" altLang="en-US" b="1">
                <a:latin typeface="Tahoma" panose="020B0604030504040204" pitchFamily="34" charset="0"/>
              </a:rPr>
              <a:t>O  +  2 HCl  →  2 NaCl  +  ??</a:t>
            </a: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r>
              <a:rPr lang="en-GB" altLang="en-US" b="1">
                <a:latin typeface="Tahoma" panose="020B0604030504040204" pitchFamily="34" charset="0"/>
              </a:rPr>
              <a:t>3)	NaOH  +  HCl  →  NaCl  +  ??</a:t>
            </a: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r>
              <a:rPr lang="en-GB" altLang="en-US" b="1">
                <a:latin typeface="Tahoma" panose="020B0604030504040204" pitchFamily="34" charset="0"/>
              </a:rPr>
              <a:t>4)	Na</a:t>
            </a:r>
            <a:r>
              <a:rPr lang="en-GB" altLang="en-US" b="1" baseline="-25000">
                <a:latin typeface="Tahoma" panose="020B0604030504040204" pitchFamily="34" charset="0"/>
              </a:rPr>
              <a:t>2</a:t>
            </a:r>
            <a:r>
              <a:rPr lang="en-GB" altLang="en-US" b="1">
                <a:latin typeface="Tahoma" panose="020B0604030504040204" pitchFamily="34" charset="0"/>
              </a:rPr>
              <a:t>CO</a:t>
            </a:r>
            <a:r>
              <a:rPr lang="en-GB" altLang="en-US" b="1" baseline="-25000">
                <a:latin typeface="Tahoma" panose="020B0604030504040204" pitchFamily="34" charset="0"/>
              </a:rPr>
              <a:t>3</a:t>
            </a:r>
            <a:r>
              <a:rPr lang="en-GB" altLang="en-US" b="1">
                <a:latin typeface="Tahoma" panose="020B0604030504040204" pitchFamily="34" charset="0"/>
              </a:rPr>
              <a:t>  +  2 HCl  </a:t>
            </a:r>
            <a:endParaRPr lang="en-GB" altLang="en-US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r>
              <a:rPr lang="en-GB" altLang="en-US" b="1">
                <a:latin typeface="Times New Roman" panose="02020603050405020304" pitchFamily="18" charset="0"/>
              </a:rPr>
              <a:t>                         →  </a:t>
            </a:r>
            <a:r>
              <a:rPr lang="en-GB" altLang="en-US" b="1">
                <a:latin typeface="Tahoma" panose="020B0604030504040204" pitchFamily="34" charset="0"/>
              </a:rPr>
              <a:t>2 NaCl  +  ??</a:t>
            </a:r>
            <a:endParaRPr lang="en-GB" altLang="en-US" b="1">
              <a:latin typeface="Times New Roman" panose="02020603050405020304" pitchFamily="18" charset="0"/>
            </a:endParaRPr>
          </a:p>
          <a:p>
            <a:pPr eaLnBrk="1" hangingPunct="1">
              <a:buNone/>
            </a:pPr>
            <a:endParaRPr lang="en-GB" altLang="en-US" b="1">
              <a:latin typeface="Tahoma" panose="020B0604030504040204" pitchFamily="34" charset="0"/>
            </a:endParaRPr>
          </a:p>
        </p:txBody>
      </p:sp>
      <p:sp>
        <p:nvSpPr>
          <p:cNvPr id="129027" name="Text Box 3"/>
          <p:cNvSpPr txBox="1"/>
          <p:nvPr/>
        </p:nvSpPr>
        <p:spPr>
          <a:xfrm>
            <a:off x="6799263" y="1055688"/>
            <a:ext cx="1584325" cy="57943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3200" b="1" baseline="-25000">
                <a:solidFill>
                  <a:srgbClr val="FF0000"/>
                </a:solidFill>
                <a:latin typeface="Tahoma" panose="020B0604030504040204" pitchFamily="34" charset="0"/>
              </a:rPr>
              <a:t>2</a:t>
            </a:r>
            <a:endParaRPr lang="en-GB" altLang="en-US" sz="32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29028" name="Text Box 4"/>
          <p:cNvSpPr txBox="1"/>
          <p:nvPr/>
        </p:nvSpPr>
        <p:spPr>
          <a:xfrm>
            <a:off x="7231063" y="2206625"/>
            <a:ext cx="1584325" cy="5794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3200" b="1" baseline="-25000">
                <a:solidFill>
                  <a:srgbClr val="FF0000"/>
                </a:solidFill>
                <a:latin typeface="Tahoma" panose="020B0604030504040204" pitchFamily="34" charset="0"/>
              </a:rPr>
              <a:t>2</a:t>
            </a: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O</a:t>
            </a:r>
            <a:endParaRPr lang="en-GB" altLang="en-US" sz="32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29029" name="Text Box 5"/>
          <p:cNvSpPr txBox="1"/>
          <p:nvPr/>
        </p:nvSpPr>
        <p:spPr>
          <a:xfrm>
            <a:off x="6583363" y="3432175"/>
            <a:ext cx="1584325" cy="5794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3200" b="1" baseline="-25000">
                <a:solidFill>
                  <a:srgbClr val="FF0000"/>
                </a:solidFill>
                <a:latin typeface="Tahoma" panose="020B0604030504040204" pitchFamily="34" charset="0"/>
              </a:rPr>
              <a:t>2</a:t>
            </a: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O</a:t>
            </a:r>
            <a:endParaRPr lang="en-GB" altLang="en-US" sz="32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29030" name="Text Box 6"/>
          <p:cNvSpPr txBox="1"/>
          <p:nvPr/>
        </p:nvSpPr>
        <p:spPr>
          <a:xfrm>
            <a:off x="5646738" y="5159375"/>
            <a:ext cx="2808287" cy="5794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3200" b="1" baseline="-25000">
                <a:solidFill>
                  <a:srgbClr val="FF0000"/>
                </a:solidFill>
                <a:latin typeface="Tahoma" panose="020B0604030504040204" pitchFamily="34" charset="0"/>
              </a:rPr>
              <a:t>2</a:t>
            </a:r>
            <a:r>
              <a:rPr lang="en-GB" altLang="en-US" sz="3200" b="1">
                <a:solidFill>
                  <a:srgbClr val="FF0000"/>
                </a:solidFill>
                <a:latin typeface="Tahoma" panose="020B0604030504040204" pitchFamily="34" charset="0"/>
              </a:rPr>
              <a:t>O  +  CO</a:t>
            </a:r>
            <a:r>
              <a:rPr lang="en-GB" altLang="en-US" sz="3200" b="1" baseline="-25000">
                <a:solidFill>
                  <a:srgbClr val="FF0000"/>
                </a:solidFill>
                <a:latin typeface="Tahoma" panose="020B0604030504040204" pitchFamily="34" charset="0"/>
              </a:rPr>
              <a:t>2</a:t>
            </a:r>
            <a:endParaRPr lang="en-GB" altLang="en-US" sz="32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39270" name="Rectangle 6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A3A3E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GB" altLang="en-US" sz="3200" b="1" dirty="0">
                <a:solidFill>
                  <a:schemeClr val="tx2"/>
                </a:solidFill>
                <a:latin typeface="Tahoma" panose="020B0604030504040204" pitchFamily="34" charset="0"/>
              </a:rPr>
              <a:t>WHAT IS MADE WHEN ACIDS REACT?</a:t>
            </a:r>
            <a:endParaRPr lang="en-GB" altLang="en-US" sz="32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9271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  GCSE 1128    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 bldLvl="0" animBg="1"/>
      <p:bldP spid="129029" grpId="0" bldLvl="0" animBg="1"/>
      <p:bldP spid="129030" grpId="0" bldLvl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0289" name="Text Box 3"/>
          <p:cNvSpPr txBox="1"/>
          <p:nvPr/>
        </p:nvSpPr>
        <p:spPr>
          <a:xfrm>
            <a:off x="1331913" y="4089400"/>
            <a:ext cx="2020887" cy="708025"/>
          </a:xfrm>
          <a:prstGeom prst="rect">
            <a:avLst/>
          </a:prstGeom>
          <a:noFill/>
          <a:ln w="9525">
            <a:noFill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ZINC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CHLORIDE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0290" name="Text Box 4"/>
          <p:cNvSpPr txBox="1"/>
          <p:nvPr/>
        </p:nvSpPr>
        <p:spPr>
          <a:xfrm>
            <a:off x="203200" y="3133725"/>
            <a:ext cx="1854200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SODIUM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CHLORIDE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0291" name="Text Box 5"/>
          <p:cNvSpPr txBox="1"/>
          <p:nvPr/>
        </p:nvSpPr>
        <p:spPr>
          <a:xfrm>
            <a:off x="5969000" y="4089400"/>
            <a:ext cx="2035175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COPPER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CHLORIDE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0292" name="Line 6"/>
          <p:cNvSpPr/>
          <p:nvPr/>
        </p:nvSpPr>
        <p:spPr>
          <a:xfrm flipH="1">
            <a:off x="1422400" y="1736725"/>
            <a:ext cx="1930400" cy="1336675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0293" name="Line 7"/>
          <p:cNvSpPr/>
          <p:nvPr/>
        </p:nvSpPr>
        <p:spPr>
          <a:xfrm flipH="1">
            <a:off x="2374900" y="1849438"/>
            <a:ext cx="1989138" cy="2239962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0294" name="Line 8"/>
          <p:cNvSpPr/>
          <p:nvPr/>
        </p:nvSpPr>
        <p:spPr>
          <a:xfrm>
            <a:off x="4968875" y="1849438"/>
            <a:ext cx="1811338" cy="2225675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0295" name="Text Box 9"/>
          <p:cNvSpPr txBox="1"/>
          <p:nvPr/>
        </p:nvSpPr>
        <p:spPr>
          <a:xfrm>
            <a:off x="7081838" y="3133725"/>
            <a:ext cx="2220912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AMMONIUM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CHLORIDE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0296" name="Line 10"/>
          <p:cNvSpPr/>
          <p:nvPr/>
        </p:nvSpPr>
        <p:spPr>
          <a:xfrm>
            <a:off x="5702300" y="1736725"/>
            <a:ext cx="1936750" cy="1338263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0297" name="Text Box 11"/>
          <p:cNvSpPr txBox="1"/>
          <p:nvPr/>
        </p:nvSpPr>
        <p:spPr>
          <a:xfrm>
            <a:off x="2655888" y="2681288"/>
            <a:ext cx="1125537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ZINC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METAL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0298" name="Text Box 12"/>
          <p:cNvSpPr txBox="1"/>
          <p:nvPr/>
        </p:nvSpPr>
        <p:spPr>
          <a:xfrm>
            <a:off x="1535113" y="1911350"/>
            <a:ext cx="1817687" cy="708025"/>
          </a:xfrm>
          <a:prstGeom prst="rect">
            <a:avLst/>
          </a:prstGeom>
          <a:solidFill>
            <a:srgbClr val="66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SODIUM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HYDROXIDE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0299" name="Text Box 13"/>
          <p:cNvSpPr txBox="1"/>
          <p:nvPr/>
        </p:nvSpPr>
        <p:spPr>
          <a:xfrm>
            <a:off x="5199063" y="2608263"/>
            <a:ext cx="1352550" cy="708025"/>
          </a:xfrm>
          <a:prstGeom prst="rect">
            <a:avLst/>
          </a:prstGeom>
          <a:solidFill>
            <a:srgbClr val="000066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COPPER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OXIDE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0300" name="Text Box 14"/>
          <p:cNvSpPr txBox="1"/>
          <p:nvPr/>
        </p:nvSpPr>
        <p:spPr>
          <a:xfrm>
            <a:off x="5673725" y="1911350"/>
            <a:ext cx="1735138" cy="400050"/>
          </a:xfrm>
          <a:prstGeom prst="rect">
            <a:avLst/>
          </a:prstGeom>
          <a:solidFill>
            <a:srgbClr val="00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AMMONIA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0301" name="Line 15"/>
          <p:cNvSpPr/>
          <p:nvPr/>
        </p:nvSpPr>
        <p:spPr>
          <a:xfrm>
            <a:off x="4673600" y="1849438"/>
            <a:ext cx="11113" cy="2622550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0302" name="Text Box 16"/>
          <p:cNvSpPr txBox="1"/>
          <p:nvPr/>
        </p:nvSpPr>
        <p:spPr>
          <a:xfrm>
            <a:off x="3660775" y="4781550"/>
            <a:ext cx="2035175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MAGNESIUM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CHLORIDE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0303" name="Text Box 17"/>
          <p:cNvSpPr txBox="1"/>
          <p:nvPr/>
        </p:nvSpPr>
        <p:spPr>
          <a:xfrm>
            <a:off x="3660775" y="3389313"/>
            <a:ext cx="2012950" cy="708025"/>
          </a:xfrm>
          <a:prstGeom prst="rect">
            <a:avLst/>
          </a:prstGeom>
          <a:solidFill>
            <a:srgbClr val="660066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MAGNESIUM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CARBONATE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0304" name="Text Box 18"/>
          <p:cNvSpPr txBox="1"/>
          <p:nvPr/>
        </p:nvSpPr>
        <p:spPr>
          <a:xfrm>
            <a:off x="2876550" y="569913"/>
            <a:ext cx="3606800" cy="1200150"/>
          </a:xfrm>
          <a:prstGeom prst="rect">
            <a:avLst/>
          </a:prstGeom>
          <a:noFill/>
          <a:ln w="9525">
            <a:noFill/>
          </a:ln>
        </p:spPr>
        <p:txBody>
          <a:bodyPr wrap="square"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b="1" dirty="0">
                <a:solidFill>
                  <a:srgbClr val="CC0000"/>
                </a:solidFill>
                <a:latin typeface="Arial" panose="020B0604020202020204" pitchFamily="34" charset="0"/>
              </a:rPr>
              <a:t>		   	         HYDROCHLORIC ACID </a:t>
            </a:r>
            <a:endParaRPr lang="en-US" altLang="en-US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b="1" dirty="0">
                <a:solidFill>
                  <a:srgbClr val="CC0000"/>
                </a:solidFill>
                <a:latin typeface="Arial" panose="020B0604020202020204" pitchFamily="34" charset="0"/>
              </a:rPr>
              <a:t>		        </a:t>
            </a:r>
            <a:r>
              <a:rPr lang="en-US" altLang="en-US" sz="2000" b="1" dirty="0">
                <a:solidFill>
                  <a:srgbClr val="CC0000"/>
                </a:solidFill>
                <a:latin typeface="Arial" panose="020B0604020202020204" pitchFamily="34" charset="0"/>
              </a:rPr>
              <a:t>+</a:t>
            </a:r>
            <a:endParaRPr lang="en-US" altLang="en-US" sz="2000" b="1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sp>
        <p:nvSpPr>
          <p:cNvPr id="140305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2337" name="Text Box 3"/>
          <p:cNvSpPr txBox="1"/>
          <p:nvPr/>
        </p:nvSpPr>
        <p:spPr>
          <a:xfrm>
            <a:off x="1331913" y="4089400"/>
            <a:ext cx="2020887" cy="708025"/>
          </a:xfrm>
          <a:prstGeom prst="rect">
            <a:avLst/>
          </a:prstGeom>
          <a:noFill/>
          <a:ln w="9525">
            <a:noFill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ZINC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SULFATE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2338" name="Text Box 4"/>
          <p:cNvSpPr txBox="1"/>
          <p:nvPr/>
        </p:nvSpPr>
        <p:spPr>
          <a:xfrm>
            <a:off x="203200" y="3133725"/>
            <a:ext cx="1854200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SODIUM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SULFATE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2339" name="Text Box 5"/>
          <p:cNvSpPr txBox="1"/>
          <p:nvPr/>
        </p:nvSpPr>
        <p:spPr>
          <a:xfrm>
            <a:off x="5969000" y="4089400"/>
            <a:ext cx="2035175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COPPER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SULFATE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2340" name="Line 6"/>
          <p:cNvSpPr/>
          <p:nvPr/>
        </p:nvSpPr>
        <p:spPr>
          <a:xfrm flipH="1">
            <a:off x="1422400" y="1736725"/>
            <a:ext cx="1930400" cy="1336675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2341" name="Line 7"/>
          <p:cNvSpPr/>
          <p:nvPr/>
        </p:nvSpPr>
        <p:spPr>
          <a:xfrm flipH="1">
            <a:off x="2374900" y="1849438"/>
            <a:ext cx="1989138" cy="2239962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2342" name="Line 8"/>
          <p:cNvSpPr/>
          <p:nvPr/>
        </p:nvSpPr>
        <p:spPr>
          <a:xfrm>
            <a:off x="4968875" y="1849438"/>
            <a:ext cx="1811338" cy="2225675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2343" name="Text Box 9"/>
          <p:cNvSpPr txBox="1"/>
          <p:nvPr/>
        </p:nvSpPr>
        <p:spPr>
          <a:xfrm>
            <a:off x="7081838" y="3133725"/>
            <a:ext cx="2220912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AMMONIUM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SULFATE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2344" name="Line 10"/>
          <p:cNvSpPr/>
          <p:nvPr/>
        </p:nvSpPr>
        <p:spPr>
          <a:xfrm>
            <a:off x="5702300" y="1736725"/>
            <a:ext cx="1936750" cy="1338263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2345" name="Text Box 11"/>
          <p:cNvSpPr txBox="1"/>
          <p:nvPr/>
        </p:nvSpPr>
        <p:spPr>
          <a:xfrm>
            <a:off x="2655888" y="2681288"/>
            <a:ext cx="1125537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ZINC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METAL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2346" name="Text Box 12"/>
          <p:cNvSpPr txBox="1"/>
          <p:nvPr/>
        </p:nvSpPr>
        <p:spPr>
          <a:xfrm>
            <a:off x="1535113" y="1911350"/>
            <a:ext cx="1817687" cy="708025"/>
          </a:xfrm>
          <a:prstGeom prst="rect">
            <a:avLst/>
          </a:prstGeom>
          <a:solidFill>
            <a:srgbClr val="66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SODIUM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HYDROXIDE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2347" name="Text Box 13"/>
          <p:cNvSpPr txBox="1"/>
          <p:nvPr/>
        </p:nvSpPr>
        <p:spPr>
          <a:xfrm>
            <a:off x="5199063" y="2608263"/>
            <a:ext cx="1352550" cy="708025"/>
          </a:xfrm>
          <a:prstGeom prst="rect">
            <a:avLst/>
          </a:prstGeom>
          <a:solidFill>
            <a:srgbClr val="000066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COPPER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OXIDE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2348" name="Text Box 14"/>
          <p:cNvSpPr txBox="1"/>
          <p:nvPr/>
        </p:nvSpPr>
        <p:spPr>
          <a:xfrm>
            <a:off x="5673725" y="1911350"/>
            <a:ext cx="1735138" cy="400050"/>
          </a:xfrm>
          <a:prstGeom prst="rect">
            <a:avLst/>
          </a:prstGeom>
          <a:solidFill>
            <a:srgbClr val="00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AMMONIA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2349" name="Line 15"/>
          <p:cNvSpPr/>
          <p:nvPr/>
        </p:nvSpPr>
        <p:spPr>
          <a:xfrm>
            <a:off x="4673600" y="1849438"/>
            <a:ext cx="11113" cy="2622550"/>
          </a:xfrm>
          <a:prstGeom prst="line">
            <a:avLst/>
          </a:prstGeom>
          <a:ln w="57240" cap="sq" cmpd="sng">
            <a:solidFill>
              <a:srgbClr val="00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42350" name="Text Box 16"/>
          <p:cNvSpPr txBox="1"/>
          <p:nvPr/>
        </p:nvSpPr>
        <p:spPr>
          <a:xfrm>
            <a:off x="3660775" y="4781550"/>
            <a:ext cx="2035175" cy="7080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MAGNESIUM</a:t>
            </a:r>
            <a:endParaRPr lang="en-US" altLang="en-US" sz="2000" b="1" dirty="0"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latin typeface="Arial" panose="020B0604020202020204" pitchFamily="34" charset="0"/>
              </a:rPr>
              <a:t>SULFATE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42351" name="Text Box 17"/>
          <p:cNvSpPr txBox="1"/>
          <p:nvPr/>
        </p:nvSpPr>
        <p:spPr>
          <a:xfrm>
            <a:off x="3660775" y="3389313"/>
            <a:ext cx="2012950" cy="708025"/>
          </a:xfrm>
          <a:prstGeom prst="rect">
            <a:avLst/>
          </a:prstGeom>
          <a:solidFill>
            <a:srgbClr val="660066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MAGNESIUM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CARBONATE</a:t>
            </a:r>
            <a:endParaRPr lang="en-US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2352" name="Text Box 18"/>
          <p:cNvSpPr txBox="1"/>
          <p:nvPr/>
        </p:nvSpPr>
        <p:spPr>
          <a:xfrm>
            <a:off x="2876550" y="569913"/>
            <a:ext cx="3606800" cy="1200150"/>
          </a:xfrm>
          <a:prstGeom prst="rect">
            <a:avLst/>
          </a:prstGeom>
          <a:noFill/>
          <a:ln w="9525">
            <a:noFill/>
          </a:ln>
        </p:spPr>
        <p:txBody>
          <a:bodyPr wrap="square"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b="1" dirty="0">
                <a:solidFill>
                  <a:srgbClr val="CC0000"/>
                </a:solidFill>
                <a:latin typeface="Arial" panose="020B0604020202020204" pitchFamily="34" charset="0"/>
              </a:rPr>
              <a:t>		   	               SULFURIC ACID </a:t>
            </a:r>
            <a:endParaRPr lang="en-US" altLang="en-US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b="1" dirty="0">
                <a:solidFill>
                  <a:srgbClr val="CC0000"/>
                </a:solidFill>
                <a:latin typeface="Arial" panose="020B0604020202020204" pitchFamily="34" charset="0"/>
              </a:rPr>
              <a:t>		        </a:t>
            </a:r>
            <a:r>
              <a:rPr lang="en-US" altLang="en-US" sz="2000" b="1" dirty="0">
                <a:solidFill>
                  <a:srgbClr val="CC0000"/>
                </a:solidFill>
                <a:latin typeface="Arial" panose="020B0604020202020204" pitchFamily="34" charset="0"/>
              </a:rPr>
              <a:t>+</a:t>
            </a:r>
            <a:endParaRPr lang="en-US" altLang="en-US" sz="2000" b="1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sp>
        <p:nvSpPr>
          <p:cNvPr id="142353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5649" name="Title 1"/>
          <p:cNvSpPr>
            <a:spLocks noGrp="1"/>
          </p:cNvSpPr>
          <p:nvPr>
            <p:ph type="title"/>
          </p:nvPr>
        </p:nvSpPr>
        <p:spPr>
          <a:xfrm>
            <a:off x="-6985" y="-22225"/>
            <a:ext cx="9215120" cy="591185"/>
          </a:xfrm>
        </p:spPr>
        <p:txBody>
          <a:bodyPr vert="horz" wrap="square" lIns="91440" tIns="45720" rIns="91440" bIns="45720" anchor="ctr" anchorCtr="0"/>
          <a:p>
            <a:r>
              <a:rPr lang="en-GB" altLang="en-US" dirty="0"/>
              <a:t>Acids and Metals</a:t>
            </a:r>
            <a:endParaRPr lang="en-GB" altLang="en-US" dirty="0"/>
          </a:p>
        </p:txBody>
      </p:sp>
      <p:sp>
        <p:nvSpPr>
          <p:cNvPr id="155650" name="Content Placeholder 2"/>
          <p:cNvSpPr>
            <a:spLocks noGrp="1"/>
          </p:cNvSpPr>
          <p:nvPr>
            <p:ph idx="1"/>
          </p:nvPr>
        </p:nvSpPr>
        <p:spPr>
          <a:xfrm>
            <a:off x="-6985" y="960755"/>
            <a:ext cx="6892290" cy="4937125"/>
          </a:xfrm>
        </p:spPr>
        <p:txBody>
          <a:bodyPr vert="horz" wrap="square" lIns="91440" tIns="45720" rIns="91440" bIns="45720" anchor="t" anchorCtr="0"/>
          <a:p>
            <a:pPr algn="l">
              <a:buNone/>
            </a:pPr>
            <a:r>
              <a:rPr lang="en-GB" altLang="x-none" sz="3000" dirty="0"/>
              <a:t>ACID + METAL </a:t>
            </a:r>
            <a:r>
              <a:rPr lang="en-GB" altLang="x-none" sz="3000" dirty="0">
                <a:sym typeface="Wingdings" panose="05000000000000000000" pitchFamily="2" charset="2"/>
              </a:rPr>
              <a:t> SALT + HYDROGEN</a:t>
            </a:r>
            <a:endParaRPr lang="en-GB" altLang="x-none" sz="3000" dirty="0">
              <a:sym typeface="Wingdings" panose="05000000000000000000" pitchFamily="2" charset="2"/>
            </a:endParaRPr>
          </a:p>
          <a:p>
            <a:pPr algn="l">
              <a:buNone/>
            </a:pPr>
            <a:endParaRPr lang="en-GB" altLang="x-none" dirty="0"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phosphoric acid + magnesium 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                         magnesium phosphate + hydrogen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ethanoic acid + sodium 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                         sodium ethanoate + hydrogen</a:t>
            </a:r>
            <a:endParaRPr lang="en-GB" altLang="x-none" sz="2400" dirty="0">
              <a:solidFill>
                <a:srgbClr val="C58A14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endParaRPr lang="en-GB" altLang="x-none" sz="2400" dirty="0"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ym typeface="Wingdings" panose="05000000000000000000" pitchFamily="2" charset="2"/>
              </a:rPr>
              <a:t>Very reactive metals may do this explosively</a:t>
            </a:r>
            <a:endParaRPr lang="en-GB" altLang="x-none" sz="2400" dirty="0"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US" altLang="en-GB" sz="2400" dirty="0">
                <a:sym typeface="Wingdings" panose="05000000000000000000" pitchFamily="2" charset="2"/>
              </a:rPr>
              <a:t>Some metals e.g. gold and lead do not react</a:t>
            </a:r>
            <a:endParaRPr lang="en-GB" altLang="x-none" sz="2400" dirty="0">
              <a:sym typeface="Wingdings" panose="05000000000000000000" pitchFamily="2" charset="2"/>
            </a:endParaRPr>
          </a:p>
          <a:p>
            <a:pPr algn="l">
              <a:buNone/>
            </a:pPr>
            <a:endParaRPr lang="en-GB" altLang="x-none" sz="2400" dirty="0">
              <a:ea typeface="Calibri" panose="020F0502020204030204" charset="0"/>
            </a:endParaRPr>
          </a:p>
        </p:txBody>
      </p:sp>
      <p:pic>
        <p:nvPicPr>
          <p:cNvPr id="155651" name="Picture 2" descr="http://wps.prenhall.com/wps/media/objects/140/143401/GIFS/AAAAZKD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7015" y="960755"/>
            <a:ext cx="2484755" cy="48361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4385" name="Rectangle 2"/>
          <p:cNvSpPr/>
          <p:nvPr/>
        </p:nvSpPr>
        <p:spPr>
          <a:xfrm>
            <a:off x="0" y="1433513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aphicFrame>
        <p:nvGraphicFramePr>
          <p:cNvPr id="144386" name="Table 144385"/>
          <p:cNvGraphicFramePr/>
          <p:nvPr/>
        </p:nvGraphicFramePr>
        <p:xfrm>
          <a:off x="-1587" y="-22225"/>
          <a:ext cx="9101138" cy="6827838"/>
        </p:xfrm>
        <a:graphic>
          <a:graphicData uri="http://schemas.openxmlformats.org/drawingml/2006/table">
            <a:tbl>
              <a:tblPr/>
              <a:tblGrid>
                <a:gridCol w="2274888"/>
                <a:gridCol w="2274887"/>
                <a:gridCol w="2276475"/>
                <a:gridCol w="2274888"/>
              </a:tblGrid>
              <a:tr h="974725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nitric acid, </a:t>
                      </a:r>
                      <a:endParaRPr lang="en-GB" altLang="en-US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HNO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3</a:t>
                      </a:r>
                      <a:endParaRPr lang="en-GB" altLang="en-US" sz="2000" baseline="-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hydrochloric acid, HCl</a:t>
                      </a:r>
                      <a:endParaRPr lang="en-GB" altLang="en-US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sulphuric acid, H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SO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4</a:t>
                      </a:r>
                      <a:endParaRPr lang="en-GB" altLang="en-US" sz="2000" baseline="-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6313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Type of salt formed</a:t>
                      </a:r>
                      <a:endParaRPr lang="en-GB" altLang="en-US" sz="2000" 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sodium carbonate, Na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CO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3</a:t>
                      </a:r>
                      <a:endParaRPr lang="en-GB" altLang="en-US" sz="2000" baseline="-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6312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magnesium, </a:t>
                      </a:r>
                      <a:endParaRPr lang="en-GB" altLang="en-US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Mg</a:t>
                      </a:r>
                      <a:endParaRPr lang="en-GB" altLang="en-US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potassium oxide, K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O</a:t>
                      </a:r>
                      <a:endParaRPr lang="en-GB" altLang="en-US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copper hydroxide, Cu(OH)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endParaRPr lang="en-GB" altLang="en-US" sz="2000" baseline="-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6313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ammonia, </a:t>
                      </a:r>
                      <a:endParaRPr lang="en-GB" altLang="en-US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>
                        <a:buClrTx/>
                        <a:buSzTx/>
                        <a:buFontTx/>
                        <a:buNone/>
                      </a:pPr>
                      <a:r>
                        <a:rPr lang="en-GB" alt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NH</a:t>
                      </a:r>
                      <a:r>
                        <a:rPr lang="en-GB" altLang="en-US" sz="2000" baseline="-30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3</a:t>
                      </a:r>
                      <a:endParaRPr lang="en-GB" altLang="en-US" sz="2000" baseline="-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428" name="Rectangle 45"/>
          <p:cNvSpPr/>
          <p:nvPr/>
        </p:nvSpPr>
        <p:spPr>
          <a:xfrm>
            <a:off x="0" y="5056188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06" name="Text Box 46"/>
          <p:cNvSpPr txBox="1"/>
          <p:nvPr/>
        </p:nvSpPr>
        <p:spPr>
          <a:xfrm>
            <a:off x="2700338" y="1398588"/>
            <a:ext cx="1511300" cy="3667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dirty="0">
                <a:solidFill>
                  <a:schemeClr val="accent2"/>
                </a:solidFill>
                <a:latin typeface="Tahoma" panose="020B0604030504040204" pitchFamily="34" charset="0"/>
              </a:rPr>
              <a:t>nitrate</a:t>
            </a:r>
            <a:endParaRPr lang="en-GB" altLang="en-US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07" name="Text Box 47"/>
          <p:cNvSpPr txBox="1"/>
          <p:nvPr/>
        </p:nvSpPr>
        <p:spPr>
          <a:xfrm>
            <a:off x="2663825" y="2038350"/>
            <a:ext cx="1655763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nitrate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08" name="Text Box 48"/>
          <p:cNvSpPr txBox="1"/>
          <p:nvPr/>
        </p:nvSpPr>
        <p:spPr>
          <a:xfrm>
            <a:off x="2484438" y="3074988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Magnesium nitrate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09" name="Text Box 49"/>
          <p:cNvSpPr txBox="1"/>
          <p:nvPr/>
        </p:nvSpPr>
        <p:spPr>
          <a:xfrm>
            <a:off x="2484438" y="4010025"/>
            <a:ext cx="2016125" cy="3698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Potassium nitrate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0" name="Text Box 50"/>
          <p:cNvSpPr txBox="1"/>
          <p:nvPr/>
        </p:nvSpPr>
        <p:spPr>
          <a:xfrm>
            <a:off x="2484438" y="4973638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Copper        nitrate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1" name="Text Box 51"/>
          <p:cNvSpPr txBox="1"/>
          <p:nvPr/>
        </p:nvSpPr>
        <p:spPr>
          <a:xfrm>
            <a:off x="2484438" y="5910263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Ammonium nitrate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2" name="Text Box 52"/>
          <p:cNvSpPr txBox="1"/>
          <p:nvPr/>
        </p:nvSpPr>
        <p:spPr>
          <a:xfrm>
            <a:off x="4932363" y="1398588"/>
            <a:ext cx="1511300" cy="3667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chemeClr val="accent2"/>
                </a:solidFill>
                <a:latin typeface="Tahoma" panose="020B0604030504040204" pitchFamily="34" charset="0"/>
              </a:rPr>
              <a:t>chloride</a:t>
            </a:r>
            <a:endParaRPr lang="en-GB" altLang="en-US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3" name="Text Box 53"/>
          <p:cNvSpPr txBox="1"/>
          <p:nvPr/>
        </p:nvSpPr>
        <p:spPr>
          <a:xfrm>
            <a:off x="4751388" y="2038350"/>
            <a:ext cx="1655762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4" name="Text Box 54"/>
          <p:cNvSpPr txBox="1"/>
          <p:nvPr/>
        </p:nvSpPr>
        <p:spPr>
          <a:xfrm>
            <a:off x="4643438" y="3074988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Magnesium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5" name="Text Box 55"/>
          <p:cNvSpPr txBox="1"/>
          <p:nvPr/>
        </p:nvSpPr>
        <p:spPr>
          <a:xfrm>
            <a:off x="4643438" y="4010025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Potassium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6" name="Text Box 56"/>
          <p:cNvSpPr txBox="1"/>
          <p:nvPr/>
        </p:nvSpPr>
        <p:spPr>
          <a:xfrm>
            <a:off x="4643438" y="4973638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Copper     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7" name="Text Box 57"/>
          <p:cNvSpPr txBox="1"/>
          <p:nvPr/>
        </p:nvSpPr>
        <p:spPr>
          <a:xfrm>
            <a:off x="4643438" y="5910263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Ammonium chloride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8" name="Text Box 58"/>
          <p:cNvSpPr txBox="1"/>
          <p:nvPr/>
        </p:nvSpPr>
        <p:spPr>
          <a:xfrm>
            <a:off x="7064375" y="2038350"/>
            <a:ext cx="1655763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Sodium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19" name="Text Box 59"/>
          <p:cNvSpPr txBox="1"/>
          <p:nvPr/>
        </p:nvSpPr>
        <p:spPr>
          <a:xfrm>
            <a:off x="6884988" y="3074988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Magnesium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20" name="Text Box 60"/>
          <p:cNvSpPr txBox="1"/>
          <p:nvPr/>
        </p:nvSpPr>
        <p:spPr>
          <a:xfrm>
            <a:off x="6884988" y="4010025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Potassium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21" name="Text Box 61"/>
          <p:cNvSpPr txBox="1"/>
          <p:nvPr/>
        </p:nvSpPr>
        <p:spPr>
          <a:xfrm>
            <a:off x="6884988" y="4973638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Copper     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22" name="Text Box 62"/>
          <p:cNvSpPr txBox="1"/>
          <p:nvPr/>
        </p:nvSpPr>
        <p:spPr>
          <a:xfrm>
            <a:off x="6884988" y="5910263"/>
            <a:ext cx="2016125" cy="6413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FF0000"/>
                </a:solidFill>
                <a:latin typeface="Tahoma" panose="020B0604030504040204" pitchFamily="34" charset="0"/>
              </a:rPr>
              <a:t>Ammonium sulphate</a:t>
            </a:r>
            <a:endParaRPr lang="en-GB" altLang="en-US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43423" name="Text Box 63"/>
          <p:cNvSpPr txBox="1"/>
          <p:nvPr/>
        </p:nvSpPr>
        <p:spPr>
          <a:xfrm>
            <a:off x="7100888" y="1398588"/>
            <a:ext cx="1511300" cy="3667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chemeClr val="accent2"/>
                </a:solidFill>
                <a:latin typeface="Tahoma" panose="020B0604030504040204" pitchFamily="34" charset="0"/>
              </a:rPr>
              <a:t>sulphate</a:t>
            </a:r>
            <a:endParaRPr lang="en-GB" altLang="en-US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6" grpId="0" bldLvl="0" animBg="1"/>
      <p:bldP spid="143407" grpId="0" bldLvl="0" animBg="1"/>
      <p:bldP spid="143408" grpId="0" bldLvl="0" animBg="1"/>
      <p:bldP spid="143409" grpId="0" bldLvl="0" animBg="1"/>
      <p:bldP spid="143410" grpId="0" bldLvl="0" animBg="1"/>
      <p:bldP spid="143411" grpId="0" bldLvl="0" animBg="1"/>
      <p:bldP spid="143412" grpId="0" bldLvl="0" animBg="1"/>
      <p:bldP spid="143413" grpId="0" bldLvl="0" animBg="1"/>
      <p:bldP spid="143414" grpId="0" bldLvl="0" animBg="1"/>
      <p:bldP spid="143415" grpId="0" bldLvl="0" animBg="1"/>
      <p:bldP spid="143416" grpId="0" bldLvl="0" animBg="1"/>
      <p:bldP spid="143417" grpId="0" bldLvl="0" animBg="1"/>
      <p:bldP spid="143418" grpId="0" bldLvl="0" animBg="1"/>
      <p:bldP spid="143419" grpId="0" bldLvl="0" animBg="1"/>
      <p:bldP spid="143420" grpId="0" bldLvl="0" animBg="1"/>
      <p:bldP spid="143421" grpId="0" bldLvl="0" animBg="1"/>
      <p:bldP spid="143422" grpId="0" bldLvl="0" animBg="1"/>
      <p:bldP spid="143423" grpId="0" bldLvl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5409" name="Rectangle 2"/>
          <p:cNvSpPr/>
          <p:nvPr/>
        </p:nvSpPr>
        <p:spPr>
          <a:xfrm>
            <a:off x="0" y="213360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5410" name="Rectangle 3"/>
          <p:cNvSpPr/>
          <p:nvPr/>
        </p:nvSpPr>
        <p:spPr>
          <a:xfrm>
            <a:off x="0" y="435610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5411" name="Rectangle 4"/>
          <p:cNvSpPr/>
          <p:nvPr/>
        </p:nvSpPr>
        <p:spPr>
          <a:xfrm>
            <a:off x="-7937" y="1595438"/>
            <a:ext cx="309562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45413" name="Group 5"/>
          <p:cNvGraphicFramePr>
            <a:graphicFrameLocks noGrp="1"/>
          </p:cNvGraphicFramePr>
          <p:nvPr/>
        </p:nvGraphicFramePr>
        <p:xfrm>
          <a:off x="315913" y="404813"/>
          <a:ext cx="8216900" cy="5903913"/>
        </p:xfrm>
        <a:graphic>
          <a:graphicData uri="http://schemas.openxmlformats.org/drawingml/2006/table">
            <a:tbl>
              <a:tblPr/>
              <a:tblGrid>
                <a:gridCol w="2055812"/>
                <a:gridCol w="2052638"/>
                <a:gridCol w="2055812"/>
                <a:gridCol w="2052638"/>
              </a:tblGrid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hydrochloric acid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acid 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acid 17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4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calcium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calcium nitrate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18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sodium oxide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3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11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20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+ 21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3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zinc carbonate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5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13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zinc sulphate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potassium hydroxide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7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15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23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5444" name="Rectangle 37"/>
          <p:cNvSpPr/>
          <p:nvPr/>
        </p:nvSpPr>
        <p:spPr>
          <a:xfrm>
            <a:off x="0" y="490220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5446" name="Text Box 38"/>
          <p:cNvSpPr txBox="1"/>
          <p:nvPr/>
        </p:nvSpPr>
        <p:spPr>
          <a:xfrm>
            <a:off x="2627313" y="162877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calcium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47" name="Text Box 39"/>
          <p:cNvSpPr txBox="1"/>
          <p:nvPr/>
        </p:nvSpPr>
        <p:spPr>
          <a:xfrm>
            <a:off x="2627313" y="227647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48" name="Text Box 40"/>
          <p:cNvSpPr txBox="1"/>
          <p:nvPr/>
        </p:nvSpPr>
        <p:spPr>
          <a:xfrm>
            <a:off x="2700338" y="2781300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49" name="Text Box 41"/>
          <p:cNvSpPr txBox="1"/>
          <p:nvPr/>
        </p:nvSpPr>
        <p:spPr>
          <a:xfrm>
            <a:off x="2627313" y="34290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0" name="Text Box 42"/>
          <p:cNvSpPr txBox="1"/>
          <p:nvPr/>
        </p:nvSpPr>
        <p:spPr>
          <a:xfrm>
            <a:off x="2663825" y="3938588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zinc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1" name="Text Box 43"/>
          <p:cNvSpPr txBox="1"/>
          <p:nvPr/>
        </p:nvSpPr>
        <p:spPr>
          <a:xfrm>
            <a:off x="2411413" y="4508500"/>
            <a:ext cx="2016125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carbon dioxide +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2" name="Text Box 44"/>
          <p:cNvSpPr txBox="1"/>
          <p:nvPr/>
        </p:nvSpPr>
        <p:spPr>
          <a:xfrm>
            <a:off x="2627313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potassium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3" name="Text Box 45"/>
          <p:cNvSpPr txBox="1"/>
          <p:nvPr/>
        </p:nvSpPr>
        <p:spPr>
          <a:xfrm>
            <a:off x="2627313" y="587692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4" name="Text Box 46"/>
          <p:cNvSpPr txBox="1"/>
          <p:nvPr/>
        </p:nvSpPr>
        <p:spPr>
          <a:xfrm>
            <a:off x="4716463" y="836613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nitric acid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5" name="Text Box 47"/>
          <p:cNvSpPr txBox="1"/>
          <p:nvPr/>
        </p:nvSpPr>
        <p:spPr>
          <a:xfrm>
            <a:off x="4643438" y="220503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6" name="Text Box 48"/>
          <p:cNvSpPr txBox="1"/>
          <p:nvPr/>
        </p:nvSpPr>
        <p:spPr>
          <a:xfrm>
            <a:off x="4643438" y="2781300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7" name="Text Box 49"/>
          <p:cNvSpPr txBox="1"/>
          <p:nvPr/>
        </p:nvSpPr>
        <p:spPr>
          <a:xfrm>
            <a:off x="4572000" y="34290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8" name="Text Box 50"/>
          <p:cNvSpPr txBox="1"/>
          <p:nvPr/>
        </p:nvSpPr>
        <p:spPr>
          <a:xfrm>
            <a:off x="4643438" y="40767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zinc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59" name="Text Box 51"/>
          <p:cNvSpPr txBox="1"/>
          <p:nvPr/>
        </p:nvSpPr>
        <p:spPr>
          <a:xfrm>
            <a:off x="4500563" y="4445000"/>
            <a:ext cx="19431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carbon dioxide +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0" name="Text Box 52"/>
          <p:cNvSpPr txBox="1"/>
          <p:nvPr/>
        </p:nvSpPr>
        <p:spPr>
          <a:xfrm>
            <a:off x="4643438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potassium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1" name="Text Box 53"/>
          <p:cNvSpPr txBox="1"/>
          <p:nvPr/>
        </p:nvSpPr>
        <p:spPr>
          <a:xfrm>
            <a:off x="4572000" y="580548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2" name="Text Box 54"/>
          <p:cNvSpPr txBox="1"/>
          <p:nvPr/>
        </p:nvSpPr>
        <p:spPr>
          <a:xfrm>
            <a:off x="6588125" y="836613"/>
            <a:ext cx="1728788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sulphuric acid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3" name="Text Box 55"/>
          <p:cNvSpPr txBox="1"/>
          <p:nvPr/>
        </p:nvSpPr>
        <p:spPr>
          <a:xfrm>
            <a:off x="6804025" y="1700213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calcium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4" name="Text Box 56"/>
          <p:cNvSpPr txBox="1"/>
          <p:nvPr/>
        </p:nvSpPr>
        <p:spPr>
          <a:xfrm>
            <a:off x="6732588" y="227647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5" name="Text Box 57"/>
          <p:cNvSpPr txBox="1"/>
          <p:nvPr/>
        </p:nvSpPr>
        <p:spPr>
          <a:xfrm>
            <a:off x="6804025" y="2781300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sulphate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6" name="Text Box 58"/>
          <p:cNvSpPr txBox="1"/>
          <p:nvPr/>
        </p:nvSpPr>
        <p:spPr>
          <a:xfrm>
            <a:off x="6732588" y="34290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7" name="Text Box 59"/>
          <p:cNvSpPr txBox="1"/>
          <p:nvPr/>
        </p:nvSpPr>
        <p:spPr>
          <a:xfrm>
            <a:off x="6516688" y="4445000"/>
            <a:ext cx="1944687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carbon dioxide +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8" name="Text Box 60"/>
          <p:cNvSpPr txBox="1"/>
          <p:nvPr/>
        </p:nvSpPr>
        <p:spPr>
          <a:xfrm>
            <a:off x="6732588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potassium sulphate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5469" name="Text Box 61"/>
          <p:cNvSpPr txBox="1"/>
          <p:nvPr/>
        </p:nvSpPr>
        <p:spPr>
          <a:xfrm>
            <a:off x="6659563" y="580548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46" grpId="0" bldLvl="0" animBg="1"/>
      <p:bldP spid="145447" grpId="0" bldLvl="0" animBg="1"/>
      <p:bldP spid="145448" grpId="0" bldLvl="0" animBg="1"/>
      <p:bldP spid="145449" grpId="0" bldLvl="0" animBg="1"/>
      <p:bldP spid="145450" grpId="0" bldLvl="0" animBg="1"/>
      <p:bldP spid="145451" grpId="0" bldLvl="0" animBg="1"/>
      <p:bldP spid="145452" grpId="0" bldLvl="0" animBg="1"/>
      <p:bldP spid="145453" grpId="0" bldLvl="0" animBg="1"/>
      <p:bldP spid="145454" grpId="0" bldLvl="0" animBg="1"/>
      <p:bldP spid="145455" grpId="0" bldLvl="0" animBg="1"/>
      <p:bldP spid="145456" grpId="0" bldLvl="0" animBg="1"/>
      <p:bldP spid="145457" grpId="0" bldLvl="0" animBg="1"/>
      <p:bldP spid="145458" grpId="0" bldLvl="0" animBg="1"/>
      <p:bldP spid="145459" grpId="0" bldLvl="0" animBg="1"/>
      <p:bldP spid="145460" grpId="0" bldLvl="0" animBg="1"/>
      <p:bldP spid="145461" grpId="0" bldLvl="0" animBg="1"/>
      <p:bldP spid="145462" grpId="0" bldLvl="0" animBg="1"/>
      <p:bldP spid="145463" grpId="0" bldLvl="0" animBg="1"/>
      <p:bldP spid="145464" grpId="0" bldLvl="0" animBg="1"/>
      <p:bldP spid="145465" grpId="0" bldLvl="0" animBg="1"/>
      <p:bldP spid="145466" grpId="0" bldLvl="0" animBg="1"/>
      <p:bldP spid="145467" grpId="0" bldLvl="0" animBg="1"/>
      <p:bldP spid="145468" grpId="0" bldLvl="0" animBg="1"/>
      <p:bldP spid="145469" grpId="0" bldLvl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6433" name="Rectangle 2"/>
          <p:cNvSpPr/>
          <p:nvPr/>
        </p:nvSpPr>
        <p:spPr>
          <a:xfrm>
            <a:off x="0" y="213360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6434" name="Rectangle 3"/>
          <p:cNvSpPr/>
          <p:nvPr/>
        </p:nvSpPr>
        <p:spPr>
          <a:xfrm>
            <a:off x="0" y="435610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6435" name="Rectangle 4"/>
          <p:cNvSpPr/>
          <p:nvPr/>
        </p:nvSpPr>
        <p:spPr>
          <a:xfrm>
            <a:off x="-7937" y="1595438"/>
            <a:ext cx="309562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6501" name="Group 5"/>
          <p:cNvGraphicFramePr>
            <a:graphicFrameLocks noGrp="1"/>
          </p:cNvGraphicFramePr>
          <p:nvPr/>
        </p:nvGraphicFramePr>
        <p:xfrm>
          <a:off x="315913" y="404813"/>
          <a:ext cx="8577263" cy="5908675"/>
        </p:xfrm>
        <a:graphic>
          <a:graphicData uri="http://schemas.openxmlformats.org/drawingml/2006/table">
            <a:tbl>
              <a:tblPr/>
              <a:tblGrid>
                <a:gridCol w="1716087"/>
                <a:gridCol w="1714500"/>
                <a:gridCol w="1716088"/>
                <a:gridCol w="1714500"/>
                <a:gridCol w="1716087"/>
              </a:tblGrid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hydrochloric acid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acid 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acid 17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phosphoric acid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4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magnesium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magnesium sulphate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18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25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calcium oxide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3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11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20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+ 21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calcium phosphate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3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lead carbonate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5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13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lead nitrate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28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sodium hydroxide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7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15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+ 16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23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+ 24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salt 30 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+ 31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6474" name="Rectangle 43"/>
          <p:cNvSpPr/>
          <p:nvPr/>
        </p:nvSpPr>
        <p:spPr>
          <a:xfrm>
            <a:off x="0" y="4902200"/>
            <a:ext cx="309563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6540" name="Text Box 44"/>
          <p:cNvSpPr txBox="1"/>
          <p:nvPr/>
        </p:nvSpPr>
        <p:spPr>
          <a:xfrm>
            <a:off x="2124075" y="162877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magnesium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1" name="Text Box 45"/>
          <p:cNvSpPr txBox="1"/>
          <p:nvPr/>
        </p:nvSpPr>
        <p:spPr>
          <a:xfrm>
            <a:off x="2124075" y="23495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2" name="Text Box 46"/>
          <p:cNvSpPr txBox="1"/>
          <p:nvPr/>
        </p:nvSpPr>
        <p:spPr>
          <a:xfrm>
            <a:off x="2124075" y="2852738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calcium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3" name="Text Box 47"/>
          <p:cNvSpPr txBox="1"/>
          <p:nvPr/>
        </p:nvSpPr>
        <p:spPr>
          <a:xfrm>
            <a:off x="2124075" y="350043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4" name="Text Box 48"/>
          <p:cNvSpPr txBox="1"/>
          <p:nvPr/>
        </p:nvSpPr>
        <p:spPr>
          <a:xfrm>
            <a:off x="2124075" y="4652963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H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 + CO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endParaRPr lang="en-GB" altLang="en-US" sz="1800" b="1" baseline="-25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5" name="Text Box 49"/>
          <p:cNvSpPr txBox="1"/>
          <p:nvPr/>
        </p:nvSpPr>
        <p:spPr>
          <a:xfrm>
            <a:off x="2124075" y="4076700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lead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6" name="Text Box 50"/>
          <p:cNvSpPr txBox="1"/>
          <p:nvPr/>
        </p:nvSpPr>
        <p:spPr>
          <a:xfrm>
            <a:off x="2124075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chloride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7" name="Text Box 51"/>
          <p:cNvSpPr txBox="1"/>
          <p:nvPr/>
        </p:nvSpPr>
        <p:spPr>
          <a:xfrm>
            <a:off x="2124075" y="587692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8" name="Text Box 52"/>
          <p:cNvSpPr txBox="1"/>
          <p:nvPr/>
        </p:nvSpPr>
        <p:spPr>
          <a:xfrm>
            <a:off x="3851275" y="23495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49" name="Text Box 53"/>
          <p:cNvSpPr txBox="1"/>
          <p:nvPr/>
        </p:nvSpPr>
        <p:spPr>
          <a:xfrm>
            <a:off x="3779838" y="350043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0" name="Text Box 54"/>
          <p:cNvSpPr txBox="1"/>
          <p:nvPr/>
        </p:nvSpPr>
        <p:spPr>
          <a:xfrm>
            <a:off x="5580063" y="350043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1" name="Text Box 55"/>
          <p:cNvSpPr txBox="1"/>
          <p:nvPr/>
        </p:nvSpPr>
        <p:spPr>
          <a:xfrm>
            <a:off x="7235825" y="3500438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2" name="Text Box 56"/>
          <p:cNvSpPr txBox="1"/>
          <p:nvPr/>
        </p:nvSpPr>
        <p:spPr>
          <a:xfrm>
            <a:off x="3779838" y="4652963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H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 + CO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endParaRPr lang="en-GB" altLang="en-US" sz="1800" b="1" baseline="-25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3" name="Text Box 57"/>
          <p:cNvSpPr txBox="1"/>
          <p:nvPr/>
        </p:nvSpPr>
        <p:spPr>
          <a:xfrm>
            <a:off x="5580063" y="4652963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H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 + CO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endParaRPr lang="en-GB" altLang="en-US" sz="1800" b="1" baseline="-25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4" name="Text Box 58"/>
          <p:cNvSpPr txBox="1"/>
          <p:nvPr/>
        </p:nvSpPr>
        <p:spPr>
          <a:xfrm>
            <a:off x="7308850" y="4652963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H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 + CO</a:t>
            </a:r>
            <a:r>
              <a:rPr lang="en-GB" altLang="en-US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endParaRPr lang="en-GB" altLang="en-US" sz="1800" b="1" baseline="-25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5" name="Text Box 59"/>
          <p:cNvSpPr txBox="1"/>
          <p:nvPr/>
        </p:nvSpPr>
        <p:spPr>
          <a:xfrm>
            <a:off x="3851275" y="587692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6" name="Text Box 60"/>
          <p:cNvSpPr txBox="1"/>
          <p:nvPr/>
        </p:nvSpPr>
        <p:spPr>
          <a:xfrm>
            <a:off x="5580063" y="587692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7" name="Text Box 61"/>
          <p:cNvSpPr txBox="1"/>
          <p:nvPr/>
        </p:nvSpPr>
        <p:spPr>
          <a:xfrm>
            <a:off x="7235825" y="5876925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water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8" name="Text Box 62"/>
          <p:cNvSpPr txBox="1"/>
          <p:nvPr/>
        </p:nvSpPr>
        <p:spPr>
          <a:xfrm>
            <a:off x="3851275" y="2852738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calcium sulphate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59" name="Text Box 63"/>
          <p:cNvSpPr txBox="1"/>
          <p:nvPr/>
        </p:nvSpPr>
        <p:spPr>
          <a:xfrm>
            <a:off x="5508625" y="292417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calcium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0" name="Text Box 64"/>
          <p:cNvSpPr txBox="1"/>
          <p:nvPr/>
        </p:nvSpPr>
        <p:spPr>
          <a:xfrm>
            <a:off x="5580063" y="162877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magnesium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1" name="Text Box 65"/>
          <p:cNvSpPr txBox="1"/>
          <p:nvPr/>
        </p:nvSpPr>
        <p:spPr>
          <a:xfrm>
            <a:off x="7308850" y="162877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magnesium phosphate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2" name="Text Box 66"/>
          <p:cNvSpPr txBox="1"/>
          <p:nvPr/>
        </p:nvSpPr>
        <p:spPr>
          <a:xfrm>
            <a:off x="5580063" y="23495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3" name="Text Box 67"/>
          <p:cNvSpPr txBox="1"/>
          <p:nvPr/>
        </p:nvSpPr>
        <p:spPr>
          <a:xfrm>
            <a:off x="7308850" y="2349500"/>
            <a:ext cx="15113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+  hydrogen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4" name="Text Box 68"/>
          <p:cNvSpPr txBox="1"/>
          <p:nvPr/>
        </p:nvSpPr>
        <p:spPr>
          <a:xfrm>
            <a:off x="3851275" y="4005263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lead sulphate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5" name="Text Box 69"/>
          <p:cNvSpPr txBox="1"/>
          <p:nvPr/>
        </p:nvSpPr>
        <p:spPr>
          <a:xfrm>
            <a:off x="7235825" y="4005263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lead phosphate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6" name="Text Box 70"/>
          <p:cNvSpPr txBox="1"/>
          <p:nvPr/>
        </p:nvSpPr>
        <p:spPr>
          <a:xfrm>
            <a:off x="3851275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sulphate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7" name="Text Box 71"/>
          <p:cNvSpPr txBox="1"/>
          <p:nvPr/>
        </p:nvSpPr>
        <p:spPr>
          <a:xfrm>
            <a:off x="5580063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nitrate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8" name="Text Box 72"/>
          <p:cNvSpPr txBox="1"/>
          <p:nvPr/>
        </p:nvSpPr>
        <p:spPr>
          <a:xfrm>
            <a:off x="7308850" y="5229225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sodium phosphate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69" name="Text Box 73"/>
          <p:cNvSpPr txBox="1"/>
          <p:nvPr/>
        </p:nvSpPr>
        <p:spPr>
          <a:xfrm>
            <a:off x="3851275" y="692150"/>
            <a:ext cx="1511300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sulphuric acid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6570" name="Text Box 74"/>
          <p:cNvSpPr txBox="1"/>
          <p:nvPr/>
        </p:nvSpPr>
        <p:spPr>
          <a:xfrm>
            <a:off x="5795963" y="692150"/>
            <a:ext cx="1008062" cy="644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nitric acid</a:t>
            </a:r>
            <a:endParaRPr lang="en-GB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8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40" grpId="0" bldLvl="0" animBg="1"/>
      <p:bldP spid="106541" grpId="0" bldLvl="0" animBg="1"/>
      <p:bldP spid="106542" grpId="0" bldLvl="0" animBg="1"/>
      <p:bldP spid="106543" grpId="0" bldLvl="0" animBg="1"/>
      <p:bldP spid="106544" grpId="0" bldLvl="0" animBg="1"/>
      <p:bldP spid="106545" grpId="0" bldLvl="0" animBg="1"/>
      <p:bldP spid="106546" grpId="0" bldLvl="0" animBg="1"/>
      <p:bldP spid="106547" grpId="0" bldLvl="0" animBg="1"/>
      <p:bldP spid="106548" grpId="0" bldLvl="0" animBg="1"/>
      <p:bldP spid="106549" grpId="0" bldLvl="0" animBg="1"/>
      <p:bldP spid="106550" grpId="0" bldLvl="0" animBg="1"/>
      <p:bldP spid="106551" grpId="0" bldLvl="0" animBg="1"/>
      <p:bldP spid="106552" grpId="0" bldLvl="0" animBg="1"/>
      <p:bldP spid="106553" grpId="0" bldLvl="0" animBg="1"/>
      <p:bldP spid="106554" grpId="0" bldLvl="0" animBg="1"/>
      <p:bldP spid="106555" grpId="0" bldLvl="0" animBg="1"/>
      <p:bldP spid="106556" grpId="0" bldLvl="0" animBg="1"/>
      <p:bldP spid="106557" grpId="0" bldLvl="0" animBg="1"/>
      <p:bldP spid="106559" grpId="0" bldLvl="0" animBg="1"/>
      <p:bldP spid="106560" grpId="0" bldLvl="0" animBg="1"/>
      <p:bldP spid="106561" grpId="0" bldLvl="0" animBg="1"/>
      <p:bldP spid="106562" grpId="0" bldLvl="0" animBg="1"/>
      <p:bldP spid="106563" grpId="0" bldLvl="0" animBg="1"/>
      <p:bldP spid="106564" grpId="0" bldLvl="0" animBg="1"/>
      <p:bldP spid="106565" grpId="0" bldLvl="0" animBg="1"/>
      <p:bldP spid="106566" grpId="0" bldLvl="0" animBg="1"/>
      <p:bldP spid="106567" grpId="0" bldLvl="0" animBg="1"/>
      <p:bldP spid="106568" grpId="0" bldLvl="0" animBg="1"/>
      <p:bldP spid="106569" grpId="0" bldLvl="0" animBg="1"/>
      <p:bldP spid="106570" grpId="0" bldLvl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745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812800"/>
            <a:ext cx="7315200" cy="365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7458" name="TextBox 3"/>
          <p:cNvSpPr txBox="1"/>
          <p:nvPr/>
        </p:nvSpPr>
        <p:spPr>
          <a:xfrm>
            <a:off x="152400" y="4724400"/>
            <a:ext cx="8915400" cy="8302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en-US" dirty="0">
                <a:solidFill>
                  <a:schemeClr val="tx1"/>
                </a:solidFill>
                <a:latin typeface="Calibri" panose="020F0502020204030204" charset="0"/>
              </a:rPr>
              <a:t>Water is produced in </a:t>
            </a:r>
            <a:r>
              <a:rPr lang="en-US" altLang="x-none" dirty="0">
                <a:solidFill>
                  <a:schemeClr val="tx1"/>
                </a:solidFill>
                <a:latin typeface="Calibri" panose="020F0502020204030204" charset="0"/>
              </a:rPr>
              <a:t>neutralization reactions </a:t>
            </a:r>
            <a:endParaRPr lang="en-US" altLang="x-none" dirty="0">
              <a:solidFill>
                <a:schemeClr val="tx1"/>
              </a:solidFill>
              <a:latin typeface="Calibri" panose="020F0502020204030204" charset="0"/>
            </a:endParaRPr>
          </a:p>
          <a:p>
            <a:r>
              <a:rPr lang="en-US" altLang="x-none" dirty="0">
                <a:solidFill>
                  <a:schemeClr val="tx1"/>
                </a:solidFill>
                <a:latin typeface="Calibri" panose="020F0502020204030204" charset="0"/>
              </a:rPr>
              <a:t>Salts are either soluble or insoluble in water</a:t>
            </a:r>
            <a:endParaRPr lang="en-US" altLang="x-none" dirty="0">
              <a:solidFill>
                <a:schemeClr val="tx1"/>
              </a:solidFill>
              <a:latin typeface="Calibri" panose="020F0502020204030204" charset="0"/>
              <a:ea typeface="Calibri" panose="020F0502020204030204" charset="0"/>
            </a:endParaRPr>
          </a:p>
        </p:txBody>
      </p:sp>
      <p:sp>
        <p:nvSpPr>
          <p:cNvPr id="147459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148481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2375" y="0"/>
            <a:ext cx="66516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8482" name="TextBox 2"/>
          <p:cNvSpPr txBox="1"/>
          <p:nvPr/>
        </p:nvSpPr>
        <p:spPr>
          <a:xfrm>
            <a:off x="23813" y="609600"/>
            <a:ext cx="2338387" cy="3416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x-none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Red means insoluble</a:t>
            </a:r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en-US" altLang="x-none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Green means soluble</a:t>
            </a:r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en-US" altLang="x-none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The units are moles soluble in 100g of water.</a:t>
            </a:r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en-US" altLang="x-none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Can you spot any trends?</a:t>
            </a:r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en-US" altLang="x-none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List 4 trends</a:t>
            </a:r>
            <a:endParaRPr lang="en-US" altLang="x-none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513" y="4191000"/>
            <a:ext cx="1806575" cy="1477963"/>
          </a:xfrm>
          <a:prstGeom prst="rect">
            <a:avLst/>
          </a:prstGeom>
          <a:noFill/>
          <a:ln w="38100" cap="flat" cmpd="sng">
            <a:solidFill>
              <a:srgbClr val="331C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p>
            <a:pPr defTabSz="457200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Alkali metals sol.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Nitrates sol.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Ethanoates sol.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Carbonates insol.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Group II less sol.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4" name="Rectangle 5"/>
          <p:cNvSpPr/>
          <p:nvPr/>
        </p:nvSpPr>
        <p:spPr>
          <a:xfrm>
            <a:off x="0" y="2514600"/>
            <a:ext cx="2438400" cy="1511300"/>
          </a:xfrm>
          <a:prstGeom prst="rect">
            <a:avLst/>
          </a:prstGeom>
          <a:noFill/>
          <a:ln w="38100" cap="flat" cmpd="sng">
            <a:solidFill>
              <a:srgbClr val="331C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 anchorCtr="0"/>
          <a:p>
            <a:pPr>
              <a:buClrTx/>
              <a:buFont typeface="Times New Roman" panose="02020603050405020304" pitchFamily="18" charset="0"/>
            </a:pPr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950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287" y="460375"/>
            <a:ext cx="9172575" cy="4310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2720975" y="4770438"/>
            <a:ext cx="4148138" cy="19383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Alkali metals sol.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Nitrates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(NO</a:t>
            </a:r>
            <a:r>
              <a:rPr lang="en-US" altLang="en-US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)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 sol.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Ethanoates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(CH</a:t>
            </a:r>
            <a:r>
              <a:rPr lang="en-US" altLang="en-US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CO</a:t>
            </a:r>
            <a:r>
              <a:rPr lang="en-US" altLang="en-US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) 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sol.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Carbonates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(CO</a:t>
            </a:r>
            <a:r>
              <a:rPr lang="en-US" altLang="en-US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2-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</a:rPr>
              <a:t>)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insol.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</a:rPr>
              <a:t>Group II less sol.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149507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Can you spot any trends? List 4...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9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0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66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91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ext Box 5"/>
          <p:cNvSpPr txBox="1"/>
          <p:nvPr/>
        </p:nvSpPr>
        <p:spPr>
          <a:xfrm>
            <a:off x="292100" y="3001645"/>
            <a:ext cx="8691880" cy="308419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 anchor="t">
            <a:spAutoFit/>
          </a:bodyPr>
          <a:p>
            <a:pPr algn="ctr" eaLnBrk="0" hangingPunct="0"/>
            <a:r>
              <a:rPr lang="en-US" altLang="en-US" sz="2800" b="1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4 Rules that are GENERALLY true</a:t>
            </a:r>
            <a:endParaRPr lang="en-US" altLang="en-US" sz="2800" b="1" u="sng">
              <a:solidFill>
                <a:srgbClr val="0070C0"/>
              </a:solidFill>
              <a:latin typeface="Arial" panose="020B0604020202020204" pitchFamily="34" charset="0"/>
              <a:sym typeface="+mn-ea"/>
            </a:endParaRPr>
          </a:p>
          <a:p>
            <a:pPr eaLnBrk="0" hangingPunct="0"/>
            <a:r>
              <a:rPr lang="en-US" altLang="en-US" sz="2800" b="1" u="sng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Soluble Anions: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	      SO</a:t>
            </a:r>
            <a:r>
              <a:rPr lang="en-US" altLang="en-US" sz="2800" b="1" baseline="-25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4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2-</a:t>
            </a:r>
            <a:r>
              <a:rPr lang="en-US" altLang="en-US" sz="2800" b="1" baseline="-25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                            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Cl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-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/Br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-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/I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-</a:t>
            </a:r>
            <a:endParaRPr lang="en-US" altLang="en-US" sz="2800" b="1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 baseline="30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 baseline="30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 baseline="30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en-US" sz="2800" b="1" u="sng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Insoluble Anions:</a:t>
            </a: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    CO</a:t>
            </a:r>
            <a:r>
              <a:rPr lang="en-US" altLang="en-US" sz="2800" b="1" baseline="-25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3</a:t>
            </a:r>
            <a:r>
              <a:rPr lang="en-US" altLang="en-US" sz="2800" b="1" baseline="30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2-   	   </a:t>
            </a: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OH</a:t>
            </a:r>
            <a:r>
              <a:rPr lang="en-US" altLang="en-US" sz="2800" b="1" baseline="30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-	        </a:t>
            </a: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O</a:t>
            </a:r>
            <a:r>
              <a:rPr lang="en-US" altLang="en-US" sz="2800" b="1" baseline="30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2-</a:t>
            </a:r>
            <a:endParaRPr lang="en-US" altLang="en-US" sz="2800" b="1" baseline="3000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pPr eaLnBrk="0" hangingPunct="0"/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108710" y="795020"/>
            <a:ext cx="7205980" cy="158051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lIns="144145" tIns="144145" rIns="144145" bIns="144145" anchor="t" anchorCtr="0">
            <a:spAutoFit/>
          </a:bodyPr>
          <a:p>
            <a:pPr algn="ctr" eaLnBrk="0" hangingPunct="0"/>
            <a:r>
              <a:rPr lang="en-US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4 Rules that are ALWAYS true</a:t>
            </a:r>
            <a:endParaRPr lang="en-US" altLang="en-US" sz="2800" b="1" u="sng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en-US" sz="2800" b="1" u="sng">
                <a:solidFill>
                  <a:srgbClr val="00B050"/>
                </a:solidFill>
                <a:latin typeface="Arial" panose="020B0604020202020204" pitchFamily="34" charset="0"/>
              </a:rPr>
              <a:t>Soluble Cations:</a:t>
            </a: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 Na</a:t>
            </a:r>
            <a:r>
              <a:rPr lang="en-US" altLang="en-US" sz="2800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, K</a:t>
            </a:r>
            <a:r>
              <a:rPr lang="en-US" altLang="en-US" sz="2800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,  NH</a:t>
            </a:r>
            <a:r>
              <a:rPr lang="en-US" altLang="en-US" sz="2800" b="1" baseline="-2500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US" altLang="en-US" sz="2800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endParaRPr lang="en-US" altLang="en-US" sz="2800" baseline="30000">
              <a:latin typeface="Arial" panose="020B0604020202020204" pitchFamily="34" charset="0"/>
            </a:endParaRPr>
          </a:p>
          <a:p>
            <a:pPr eaLnBrk="0" hangingPunct="0"/>
            <a:r>
              <a:rPr lang="en-US" altLang="en-US" sz="2800" b="1" u="sng">
                <a:solidFill>
                  <a:srgbClr val="0070C0"/>
                </a:solidFill>
                <a:latin typeface="Arial" panose="020B0604020202020204" pitchFamily="34" charset="0"/>
              </a:rPr>
              <a:t>Soluble Anions: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</a:rPr>
              <a:t>  NO</a:t>
            </a:r>
            <a:r>
              <a:rPr lang="en-US" altLang="en-US" sz="2800" b="1" baseline="-2500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</a:rPr>
              <a:t>-</a:t>
            </a:r>
            <a:endParaRPr lang="en-US" altLang="en-US" sz="2800" b="1" baseline="3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0530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324860" y="3467735"/>
            <a:ext cx="2626360" cy="9785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b" anchorCtr="0">
            <a:noAutofit/>
          </a:bodyPr>
          <a:p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Except Ba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2+</a:t>
            </a:r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 Pb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2+</a:t>
            </a:r>
            <a:endParaRPr lang="en-US" altLang="en-US" b="1" baseline="300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195695" y="3467735"/>
            <a:ext cx="2550795" cy="9785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b" anchorCtr="0">
            <a:noAutofit/>
          </a:bodyPr>
          <a:p>
            <a:pPr algn="r"/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Except Ag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+</a:t>
            </a:r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 Pb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2+</a:t>
            </a:r>
            <a:endParaRPr lang="en-US" altLang="en-US" b="1" baseline="300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67125" y="4702810"/>
            <a:ext cx="3181985" cy="9537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b" anchorCtr="0">
            <a:noAutofit/>
          </a:bodyPr>
          <a:p>
            <a:pPr algn="ctr" eaLnBrk="0" hangingPunct="0"/>
            <a:r>
              <a:rPr lang="en-US" altLang="en-US" b="1">
                <a:solidFill>
                  <a:srgbClr val="00B050"/>
                </a:solidFill>
                <a:latin typeface="Arial" panose="020B0604020202020204" pitchFamily="34" charset="0"/>
              </a:rPr>
              <a:t>Except  Na</a:t>
            </a:r>
            <a:r>
              <a:rPr lang="en-US" altLang="en-US" b="1" baseline="30000">
                <a:solidFill>
                  <a:srgbClr val="00B050"/>
                </a:solidFill>
                <a:latin typeface="Arial" panose="020B0604020202020204" pitchFamily="34" charset="0"/>
              </a:rPr>
              <a:t>+  </a:t>
            </a:r>
            <a:r>
              <a:rPr lang="en-US" altLang="en-US" b="1">
                <a:solidFill>
                  <a:srgbClr val="00B050"/>
                </a:solidFill>
                <a:latin typeface="Arial" panose="020B0604020202020204" pitchFamily="34" charset="0"/>
              </a:rPr>
              <a:t>K</a:t>
            </a:r>
            <a:r>
              <a:rPr lang="en-US" altLang="en-US" b="1" baseline="30000">
                <a:solidFill>
                  <a:srgbClr val="00B050"/>
                </a:solidFill>
                <a:latin typeface="Arial" panose="020B0604020202020204" pitchFamily="34" charset="0"/>
              </a:rPr>
              <a:t>+   </a:t>
            </a:r>
            <a:r>
              <a:rPr lang="en-US" altLang="en-US" b="1">
                <a:solidFill>
                  <a:srgbClr val="00B050"/>
                </a:solidFill>
                <a:latin typeface="Arial" panose="020B0604020202020204" pitchFamily="34" charset="0"/>
              </a:rPr>
              <a:t>NH</a:t>
            </a:r>
            <a:r>
              <a:rPr lang="en-US" altLang="en-US" b="1" baseline="-2500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US" altLang="en-US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endParaRPr lang="en-US" altLang="en-US" b="1" baseline="3000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1108710" y="795020"/>
            <a:ext cx="7205980" cy="158051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lIns="144145" tIns="144145" rIns="144145" bIns="144145" anchor="t" anchorCtr="0">
            <a:spAutoFit/>
          </a:bodyPr>
          <a:p>
            <a:pPr algn="ctr" eaLnBrk="0" hangingPunct="0"/>
            <a:r>
              <a:rPr lang="en-US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4 Rules that are ALWAYS true</a:t>
            </a:r>
            <a:endParaRPr lang="en-US" altLang="en-US" sz="2800" b="1" u="sng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en-US" sz="2800" b="1" u="sng">
                <a:solidFill>
                  <a:srgbClr val="00B050"/>
                </a:solidFill>
                <a:latin typeface="Arial" panose="020B0604020202020204" pitchFamily="34" charset="0"/>
              </a:rPr>
              <a:t>Soluble Cations:</a:t>
            </a: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 Na</a:t>
            </a:r>
            <a:r>
              <a:rPr lang="en-US" altLang="en-US" sz="2800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, K</a:t>
            </a:r>
            <a:r>
              <a:rPr lang="en-US" altLang="en-US" sz="2800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,  NH</a:t>
            </a:r>
            <a:r>
              <a:rPr lang="en-US" altLang="en-US" sz="2800" b="1" baseline="-2500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US" altLang="en-US" sz="2800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endParaRPr lang="en-US" altLang="en-US" sz="2800" baseline="30000">
              <a:latin typeface="Arial" panose="020B0604020202020204" pitchFamily="34" charset="0"/>
            </a:endParaRPr>
          </a:p>
          <a:p>
            <a:pPr eaLnBrk="0" hangingPunct="0"/>
            <a:r>
              <a:rPr lang="en-US" altLang="en-US" sz="2800" b="1" u="sng">
                <a:solidFill>
                  <a:srgbClr val="0070C0"/>
                </a:solidFill>
                <a:latin typeface="Arial" panose="020B0604020202020204" pitchFamily="34" charset="0"/>
              </a:rPr>
              <a:t>Soluble Anions: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</a:rPr>
              <a:t>  NO</a:t>
            </a:r>
            <a:r>
              <a:rPr lang="en-US" altLang="en-US" sz="2800" b="1" baseline="-2500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</a:rPr>
              <a:t>-</a:t>
            </a:r>
            <a:endParaRPr lang="en-US" altLang="en-US" sz="2800" b="1" baseline="3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0530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80085" y="2656840"/>
            <a:ext cx="833564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What does this mean?  It means all of these are soluble.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NaCl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NaF  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530475" y="3395345"/>
            <a:ext cx="25400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KCl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KF  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KOH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4112895" y="3395345"/>
            <a:ext cx="25400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Cl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  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OH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6146800" y="3395345"/>
            <a:ext cx="25400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NaNO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Pb(NO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Ba(NO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Cu(NO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Ca(NO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Fe(NO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Al(NO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endParaRPr lang="en-US" altLang="en-US" baseline="-25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ext Box 5"/>
          <p:cNvSpPr txBox="1"/>
          <p:nvPr/>
        </p:nvSpPr>
        <p:spPr>
          <a:xfrm>
            <a:off x="226060" y="736600"/>
            <a:ext cx="8691880" cy="308419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 anchor="t">
            <a:spAutoFit/>
          </a:bodyPr>
          <a:p>
            <a:pPr algn="ctr" eaLnBrk="0" hangingPunct="0"/>
            <a:r>
              <a:rPr lang="en-US" altLang="en-US" sz="2800" b="1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4 Rules that are GENERALLY true</a:t>
            </a:r>
            <a:endParaRPr lang="en-US" altLang="en-US" sz="2800" b="1" u="sng">
              <a:solidFill>
                <a:srgbClr val="0070C0"/>
              </a:solidFill>
              <a:latin typeface="Arial" panose="020B0604020202020204" pitchFamily="34" charset="0"/>
              <a:sym typeface="+mn-ea"/>
            </a:endParaRPr>
          </a:p>
          <a:p>
            <a:pPr eaLnBrk="0" hangingPunct="0"/>
            <a:r>
              <a:rPr lang="en-US" altLang="en-US" sz="2800" b="1" u="sng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Soluble Anions: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	      SO</a:t>
            </a:r>
            <a:r>
              <a:rPr lang="en-US" altLang="en-US" sz="2800" b="1" baseline="-25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4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2-</a:t>
            </a:r>
            <a:r>
              <a:rPr lang="en-US" altLang="en-US" sz="2800" b="1" baseline="-25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                            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Cl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-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/Br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-</a:t>
            </a:r>
            <a:r>
              <a:rPr lang="en-US" altLang="en-US" sz="2800" b="1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/I</a:t>
            </a:r>
            <a:r>
              <a:rPr lang="en-US" altLang="en-US" sz="2800" b="1" baseline="3000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-</a:t>
            </a:r>
            <a:endParaRPr lang="en-US" altLang="en-US" sz="2800" b="1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 baseline="30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 baseline="30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 baseline="30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en-US" altLang="en-US" sz="2800" b="1" u="sng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Insoluble Anions:</a:t>
            </a: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    CO</a:t>
            </a:r>
            <a:r>
              <a:rPr lang="en-US" altLang="en-US" sz="2800" b="1" baseline="-25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3</a:t>
            </a:r>
            <a:r>
              <a:rPr lang="en-US" altLang="en-US" sz="2800" b="1" baseline="30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2-   	   </a:t>
            </a: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OH</a:t>
            </a:r>
            <a:r>
              <a:rPr lang="en-US" altLang="en-US" sz="2800" b="1" baseline="30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-	        </a:t>
            </a: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O</a:t>
            </a:r>
            <a:r>
              <a:rPr lang="en-US" altLang="en-US" sz="2800" b="1" baseline="300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2-</a:t>
            </a:r>
            <a:endParaRPr lang="en-US" altLang="en-US" sz="2800" b="1" baseline="3000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pPr eaLnBrk="0" hangingPunct="0"/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0" hangingPunct="0"/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0530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258820" y="1202690"/>
            <a:ext cx="2626360" cy="9785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b" anchorCtr="0">
            <a:noAutofit/>
          </a:bodyPr>
          <a:p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Except Ba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2+</a:t>
            </a:r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 Pb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2+</a:t>
            </a:r>
            <a:endParaRPr lang="en-US" altLang="en-US" b="1" baseline="300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129655" y="1202690"/>
            <a:ext cx="2550795" cy="9785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b" anchorCtr="0">
            <a:noAutofit/>
          </a:bodyPr>
          <a:p>
            <a:pPr algn="r"/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Except Ag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+</a:t>
            </a:r>
            <a:r>
              <a:rPr lang="en-US" altLang="en-US" b="1">
                <a:solidFill>
                  <a:schemeClr val="accent2"/>
                </a:solidFill>
                <a:latin typeface="Arial" panose="020B0604020202020204" pitchFamily="34" charset="0"/>
              </a:rPr>
              <a:t> Pb</a:t>
            </a:r>
            <a:r>
              <a:rPr lang="en-US" altLang="en-US" b="1" baseline="30000">
                <a:solidFill>
                  <a:schemeClr val="accent2"/>
                </a:solidFill>
                <a:latin typeface="Arial" panose="020B0604020202020204" pitchFamily="34" charset="0"/>
              </a:rPr>
              <a:t>2+</a:t>
            </a:r>
            <a:endParaRPr lang="en-US" altLang="en-US" b="1" baseline="300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01085" y="2400935"/>
            <a:ext cx="3181985" cy="1041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b" anchorCtr="0">
            <a:noAutofit/>
          </a:bodyPr>
          <a:p>
            <a:pPr algn="ctr" eaLnBrk="0" hangingPunct="0"/>
            <a:r>
              <a:rPr lang="en-US" altLang="en-US" b="1">
                <a:solidFill>
                  <a:srgbClr val="00B050"/>
                </a:solidFill>
                <a:latin typeface="Arial" panose="020B0604020202020204" pitchFamily="34" charset="0"/>
              </a:rPr>
              <a:t>Except  Na</a:t>
            </a:r>
            <a:r>
              <a:rPr lang="en-US" altLang="en-US" b="1" baseline="30000">
                <a:solidFill>
                  <a:srgbClr val="00B050"/>
                </a:solidFill>
                <a:latin typeface="Arial" panose="020B0604020202020204" pitchFamily="34" charset="0"/>
              </a:rPr>
              <a:t>+  </a:t>
            </a:r>
            <a:r>
              <a:rPr lang="en-US" altLang="en-US" b="1">
                <a:solidFill>
                  <a:srgbClr val="00B050"/>
                </a:solidFill>
                <a:latin typeface="Arial" panose="020B0604020202020204" pitchFamily="34" charset="0"/>
              </a:rPr>
              <a:t>K</a:t>
            </a:r>
            <a:r>
              <a:rPr lang="en-US" altLang="en-US" b="1" baseline="30000">
                <a:solidFill>
                  <a:srgbClr val="00B050"/>
                </a:solidFill>
                <a:latin typeface="Arial" panose="020B0604020202020204" pitchFamily="34" charset="0"/>
              </a:rPr>
              <a:t>+   </a:t>
            </a:r>
            <a:r>
              <a:rPr lang="en-US" altLang="en-US" b="1">
                <a:solidFill>
                  <a:srgbClr val="00B050"/>
                </a:solidFill>
                <a:latin typeface="Arial" panose="020B0604020202020204" pitchFamily="34" charset="0"/>
              </a:rPr>
              <a:t>NH</a:t>
            </a:r>
            <a:r>
              <a:rPr lang="en-US" altLang="en-US" b="1" baseline="-2500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US" altLang="en-US" b="1" baseline="30000">
                <a:solidFill>
                  <a:srgbClr val="00B050"/>
                </a:solidFill>
                <a:latin typeface="Arial" panose="020B0604020202020204" pitchFamily="34" charset="0"/>
              </a:rPr>
              <a:t>+</a:t>
            </a:r>
            <a:endParaRPr lang="en-US" altLang="en-US" b="1" baseline="3000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26060" y="4086860"/>
            <a:ext cx="83356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What does this mean? 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   ✔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✔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CuCO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✘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Cu(OH)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✘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3053080" y="4826000"/>
            <a:ext cx="296989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CuSO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✔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AgCl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✘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Na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✔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K(OH)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     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✘</a:t>
            </a:r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6022975" y="4826000"/>
            <a:ext cx="312547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(NH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)CO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  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✔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CuO          ✘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Cu(OH)</a:t>
            </a:r>
            <a:r>
              <a:rPr lang="en-US" altLang="en-US" baseline="-25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     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✘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PbI	       ✘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1553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151554" name="Text Box 5"/>
          <p:cNvSpPr txBox="1"/>
          <p:nvPr/>
        </p:nvSpPr>
        <p:spPr>
          <a:xfrm>
            <a:off x="550863" y="1798638"/>
            <a:ext cx="2103437" cy="39703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Carbonate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Halide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Hydroxide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Nitrate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Oxide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Potassium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Sodium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Sulfate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51555" name="Text Box 6"/>
          <p:cNvSpPr txBox="1"/>
          <p:nvPr/>
        </p:nvSpPr>
        <p:spPr>
          <a:xfrm>
            <a:off x="552450" y="896938"/>
            <a:ext cx="8147050" cy="522287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sz="2800" b="1">
                <a:solidFill>
                  <a:srgbClr val="FFFF00"/>
                </a:solidFill>
                <a:latin typeface="Arial" panose="020B0604020202020204" pitchFamily="34" charset="0"/>
              </a:rPr>
              <a:t>State which are soluble and any exceptions.....</a:t>
            </a:r>
            <a:endParaRPr lang="en-US" altLang="en-US" sz="2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514600" y="1798638"/>
            <a:ext cx="6638925" cy="39703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✘ except sodium, potassium, 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✔except silver and lead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✘ except sodium, potassium, 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✘ except sodium, potassium, 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 except barium and lead</a:t>
            </a: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2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39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63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10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102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139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141" end="1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143" end="1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6673" name="Title 1"/>
          <p:cNvSpPr>
            <a:spLocks noGrp="1"/>
          </p:cNvSpPr>
          <p:nvPr>
            <p:ph type="title"/>
          </p:nvPr>
        </p:nvSpPr>
        <p:spPr>
          <a:xfrm>
            <a:off x="0" y="-36830"/>
            <a:ext cx="9258935" cy="561975"/>
          </a:xfrm>
        </p:spPr>
        <p:txBody>
          <a:bodyPr vert="horz" wrap="square" lIns="91440" tIns="45720" rIns="91440" bIns="45720" anchor="ctr" anchorCtr="0"/>
          <a:p>
            <a:r>
              <a:rPr lang="en-GB" altLang="en-US" dirty="0"/>
              <a:t>Acids and Carbonates</a:t>
            </a:r>
            <a:endParaRPr lang="en-GB" altLang="en-US" dirty="0"/>
          </a:p>
        </p:txBody>
      </p:sp>
      <p:sp>
        <p:nvSpPr>
          <p:cNvPr id="156674" name="Content Placeholder 2"/>
          <p:cNvSpPr>
            <a:spLocks noGrp="1"/>
          </p:cNvSpPr>
          <p:nvPr>
            <p:ph idx="1"/>
          </p:nvPr>
        </p:nvSpPr>
        <p:spPr>
          <a:xfrm>
            <a:off x="133350" y="906145"/>
            <a:ext cx="6525895" cy="3562350"/>
          </a:xfrm>
        </p:spPr>
        <p:txBody>
          <a:bodyPr vert="horz" wrap="square" lIns="91440" tIns="45720" rIns="91440" bIns="45720" anchor="t" anchorCtr="0"/>
          <a:p>
            <a:pPr marL="306070" algn="l" latinLnBrk="0">
              <a:spcBef>
                <a:spcPts val="0"/>
              </a:spcBef>
              <a:buNone/>
            </a:pPr>
            <a:r>
              <a:rPr lang="en-GB" altLang="x-none" sz="3000" dirty="0"/>
              <a:t>ACID + CARBONATE </a:t>
            </a:r>
            <a:endParaRPr lang="en-GB" altLang="x-none" sz="3000" dirty="0"/>
          </a:p>
          <a:p>
            <a:pPr marL="306070" algn="l" latinLnBrk="0">
              <a:spcBef>
                <a:spcPts val="0"/>
              </a:spcBef>
              <a:buNone/>
            </a:pPr>
            <a:r>
              <a:rPr lang="en-GB" altLang="x-none" sz="3000" dirty="0"/>
              <a:t>     </a:t>
            </a:r>
            <a:r>
              <a:rPr lang="en-GB" altLang="x-none" sz="3000" dirty="0">
                <a:sym typeface="Wingdings" panose="05000000000000000000" pitchFamily="2" charset="2"/>
              </a:rPr>
              <a:t> SALT + CARBON DIOXIDE + WATER</a:t>
            </a:r>
            <a:endParaRPr lang="en-GB" altLang="x-none" sz="3000" dirty="0"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endParaRPr lang="en-GB" altLang="x-none" sz="3000" dirty="0"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hydrochloric acid + calcium carbonate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 calcium chloride + carbon dioxide + water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nitric acid + sodium carbonate 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 sodium nitrate + carbon dioxide  + water</a:t>
            </a:r>
            <a:endParaRPr lang="en-GB" altLang="x-none" sz="3000" dirty="0">
              <a:solidFill>
                <a:srgbClr val="C58A14"/>
              </a:solidFill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endParaRPr lang="en-GB" altLang="x-none" sz="3000" dirty="0">
              <a:sym typeface="Wingdings" panose="05000000000000000000" pitchFamily="2" charset="2"/>
            </a:endParaRPr>
          </a:p>
          <a:p>
            <a:pPr marL="306070" algn="l" latinLnBrk="0">
              <a:spcBef>
                <a:spcPts val="0"/>
              </a:spcBef>
              <a:buNone/>
            </a:pPr>
            <a:endParaRPr lang="en-GB" altLang="x-none" sz="3000" dirty="0"/>
          </a:p>
        </p:txBody>
      </p:sp>
      <p:pic>
        <p:nvPicPr>
          <p:cNvPr id="156675" name="Picture 2" descr="http://www.chemistryland.com/CHM130FieldLab/Lab4/alka-seltzer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5990" y="2134235"/>
            <a:ext cx="2926715" cy="36582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2577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152578" name="Text Box 5"/>
          <p:cNvSpPr txBox="1"/>
          <p:nvPr/>
        </p:nvSpPr>
        <p:spPr>
          <a:xfrm>
            <a:off x="550863" y="1798638"/>
            <a:ext cx="2103437" cy="3968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Carbonate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Nitrate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Potassium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Sulfate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Oxide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Hydroxide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Halide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Sodium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52579" name="Text Box 6"/>
          <p:cNvSpPr txBox="1"/>
          <p:nvPr/>
        </p:nvSpPr>
        <p:spPr>
          <a:xfrm>
            <a:off x="552450" y="896938"/>
            <a:ext cx="8147050" cy="522287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sz="2800" b="1">
                <a:solidFill>
                  <a:srgbClr val="FFFF00"/>
                </a:solidFill>
                <a:latin typeface="Arial" panose="020B0604020202020204" pitchFamily="34" charset="0"/>
              </a:rPr>
              <a:t>State which are soluble and any exceptions.....</a:t>
            </a:r>
            <a:endParaRPr lang="en-US" altLang="en-US" sz="2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514600" y="1798638"/>
            <a:ext cx="6638925" cy="3968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latin typeface="Arial" panose="020B0604020202020204" pitchFamily="34" charset="0"/>
              </a:rPr>
              <a:t>✘ except sodium, potassium, 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 except barium and lead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✘ except sodium, potassium, 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✘ except sodium, potassium, ammonium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✔except silver and lead</a:t>
            </a:r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✔</a:t>
            </a: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01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153602" name="Text Box 6"/>
          <p:cNvSpPr txBox="1"/>
          <p:nvPr/>
        </p:nvSpPr>
        <p:spPr>
          <a:xfrm>
            <a:off x="1450975" y="720725"/>
            <a:ext cx="5949950" cy="520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sz="2800" b="1">
                <a:solidFill>
                  <a:srgbClr val="FFFF00"/>
                </a:solidFill>
                <a:latin typeface="Arial" panose="020B0604020202020204" pitchFamily="34" charset="0"/>
              </a:rPr>
              <a:t>State which are soluble and why...</a:t>
            </a:r>
            <a:endParaRPr lang="en-US" altLang="en-US" sz="2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3603" name="TextBox 3"/>
          <p:cNvSpPr txBox="1"/>
          <p:nvPr/>
        </p:nvSpPr>
        <p:spPr>
          <a:xfrm>
            <a:off x="320675" y="1668463"/>
            <a:ext cx="171450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zinc nitrate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6738" y="1668463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4321175" y="1668463"/>
            <a:ext cx="8572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178425" y="1668463"/>
            <a:ext cx="250031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NITRATE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3607" name="TextBox 7"/>
          <p:cNvSpPr txBox="1"/>
          <p:nvPr/>
        </p:nvSpPr>
        <p:spPr>
          <a:xfrm>
            <a:off x="320675" y="2097088"/>
            <a:ext cx="235743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sodium carbonate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3106738" y="208438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4321175" y="208438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5178425" y="2097088"/>
            <a:ext cx="321468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SODIUM compound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3611" name="TextBox 11"/>
          <p:cNvSpPr txBox="1"/>
          <p:nvPr/>
        </p:nvSpPr>
        <p:spPr>
          <a:xfrm>
            <a:off x="320675" y="2513013"/>
            <a:ext cx="235743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calcium carbonate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3106738" y="2513013"/>
            <a:ext cx="1577975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- insoluble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4321175" y="2513013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4"/>
          <p:cNvSpPr txBox="1"/>
          <p:nvPr/>
        </p:nvSpPr>
        <p:spPr>
          <a:xfrm>
            <a:off x="5178425" y="2513013"/>
            <a:ext cx="2714625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It is a CARBONATE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3615" name="TextBox 15"/>
          <p:cNvSpPr txBox="1"/>
          <p:nvPr/>
        </p:nvSpPr>
        <p:spPr>
          <a:xfrm>
            <a:off x="320675" y="2941638"/>
            <a:ext cx="235743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copper sulphate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3106738" y="294163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17"/>
          <p:cNvSpPr txBox="1"/>
          <p:nvPr/>
        </p:nvSpPr>
        <p:spPr>
          <a:xfrm>
            <a:off x="4321175" y="294163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18"/>
          <p:cNvSpPr txBox="1"/>
          <p:nvPr/>
        </p:nvSpPr>
        <p:spPr>
          <a:xfrm>
            <a:off x="5178425" y="294163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SULPHATE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3619" name="TextBox 19"/>
          <p:cNvSpPr txBox="1"/>
          <p:nvPr/>
        </p:nvSpPr>
        <p:spPr>
          <a:xfrm>
            <a:off x="320675" y="3370263"/>
            <a:ext cx="235743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barium sulphate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0"/>
          <p:cNvSpPr txBox="1"/>
          <p:nvPr/>
        </p:nvSpPr>
        <p:spPr>
          <a:xfrm>
            <a:off x="3106738" y="3370263"/>
            <a:ext cx="1577975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- insoluble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Box 22"/>
          <p:cNvSpPr txBox="1"/>
          <p:nvPr/>
        </p:nvSpPr>
        <p:spPr>
          <a:xfrm>
            <a:off x="4321175" y="3370263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3"/>
          <p:cNvSpPr txBox="1"/>
          <p:nvPr/>
        </p:nvSpPr>
        <p:spPr>
          <a:xfrm>
            <a:off x="5178425" y="3382963"/>
            <a:ext cx="307181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It is BARIUM SULPHATE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3623" name="TextBox 24"/>
          <p:cNvSpPr txBox="1"/>
          <p:nvPr/>
        </p:nvSpPr>
        <p:spPr>
          <a:xfrm>
            <a:off x="320675" y="3798888"/>
            <a:ext cx="235743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iron bromide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3106738" y="379888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Box 26"/>
          <p:cNvSpPr txBox="1"/>
          <p:nvPr/>
        </p:nvSpPr>
        <p:spPr>
          <a:xfrm>
            <a:off x="4321175" y="379888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Box 27"/>
          <p:cNvSpPr txBox="1"/>
          <p:nvPr/>
        </p:nvSpPr>
        <p:spPr>
          <a:xfrm>
            <a:off x="5178425" y="37988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BROMIDE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3627" name="TextBox 28"/>
          <p:cNvSpPr txBox="1"/>
          <p:nvPr/>
        </p:nvSpPr>
        <p:spPr>
          <a:xfrm>
            <a:off x="320675" y="4156075"/>
            <a:ext cx="235743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silver iodide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29"/>
          <p:cNvSpPr txBox="1"/>
          <p:nvPr/>
        </p:nvSpPr>
        <p:spPr>
          <a:xfrm>
            <a:off x="3106738" y="4156075"/>
            <a:ext cx="1577975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- insoluble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xtBox 30"/>
          <p:cNvSpPr txBox="1"/>
          <p:nvPr/>
        </p:nvSpPr>
        <p:spPr>
          <a:xfrm>
            <a:off x="4321175" y="4156075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4" name="TextBox 31"/>
          <p:cNvSpPr txBox="1"/>
          <p:nvPr/>
        </p:nvSpPr>
        <p:spPr>
          <a:xfrm>
            <a:off x="5178425" y="4156075"/>
            <a:ext cx="3071813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It is SILVER IODIDE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3631" name="TextBox 32"/>
          <p:cNvSpPr txBox="1"/>
          <p:nvPr/>
        </p:nvSpPr>
        <p:spPr>
          <a:xfrm>
            <a:off x="320675" y="4513263"/>
            <a:ext cx="2571750" cy="708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potassium </a:t>
            </a:r>
            <a:r>
              <a:rPr lang="en-GB" altLang="en-US" sz="2000" dirty="0" err="1">
                <a:latin typeface="Arial" panose="020B0604020202020204" pitchFamily="34" charset="0"/>
              </a:rPr>
              <a:t>hexacyanoferrate</a:t>
            </a:r>
            <a:endParaRPr lang="en-GB" altLang="en-US" sz="2000" dirty="0" err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6" name="TextBox 33"/>
          <p:cNvSpPr txBox="1"/>
          <p:nvPr/>
        </p:nvSpPr>
        <p:spPr>
          <a:xfrm>
            <a:off x="3106738" y="4525963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4"/>
          <p:cNvSpPr txBox="1"/>
          <p:nvPr/>
        </p:nvSpPr>
        <p:spPr>
          <a:xfrm>
            <a:off x="4321175" y="4525963"/>
            <a:ext cx="8572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Box 35"/>
          <p:cNvSpPr txBox="1"/>
          <p:nvPr/>
        </p:nvSpPr>
        <p:spPr>
          <a:xfrm>
            <a:off x="5178425" y="4525963"/>
            <a:ext cx="3214688" cy="706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POTASSIUM compound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3635" name="TextBox 36"/>
          <p:cNvSpPr txBox="1"/>
          <p:nvPr/>
        </p:nvSpPr>
        <p:spPr>
          <a:xfrm>
            <a:off x="320675" y="5240338"/>
            <a:ext cx="2571750" cy="706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ammonium carbonate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3106738" y="524033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Box 38"/>
          <p:cNvSpPr txBox="1"/>
          <p:nvPr/>
        </p:nvSpPr>
        <p:spPr>
          <a:xfrm>
            <a:off x="4321175" y="522763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39"/>
          <p:cNvSpPr txBox="1"/>
          <p:nvPr/>
        </p:nvSpPr>
        <p:spPr>
          <a:xfrm>
            <a:off x="5178425" y="5237163"/>
            <a:ext cx="3214688" cy="706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an AMMONIUM compound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8" grpId="0"/>
      <p:bldP spid="20" grpId="0"/>
      <p:bldP spid="21" grpId="0"/>
      <p:bldP spid="22" grpId="0"/>
      <p:bldP spid="24" grpId="0"/>
      <p:bldP spid="25" grpId="0"/>
      <p:bldP spid="26" grpId="0"/>
      <p:bldP spid="28" grpId="0"/>
      <p:bldP spid="29" grpId="0"/>
      <p:bldP spid="30" grpId="0"/>
      <p:bldP spid="32" grpId="0"/>
      <p:bldP spid="33" grpId="0"/>
      <p:bldP spid="34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4625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- Metal Oxide Solubility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154626" name="Text Box 6"/>
          <p:cNvSpPr txBox="1"/>
          <p:nvPr/>
        </p:nvSpPr>
        <p:spPr>
          <a:xfrm>
            <a:off x="1450975" y="720725"/>
            <a:ext cx="5949950" cy="520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sz="2800" b="1">
                <a:solidFill>
                  <a:srgbClr val="FFFF00"/>
                </a:solidFill>
                <a:latin typeface="Arial" panose="020B0604020202020204" pitchFamily="34" charset="0"/>
              </a:rPr>
              <a:t>State which are soluble and why...</a:t>
            </a:r>
            <a:endParaRPr lang="en-US" altLang="en-US" sz="2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4627" name="TextBox 3"/>
          <p:cNvSpPr txBox="1"/>
          <p:nvPr/>
        </p:nvSpPr>
        <p:spPr>
          <a:xfrm>
            <a:off x="320675" y="1668463"/>
            <a:ext cx="171450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000" dirty="0">
                <a:latin typeface="Arial" panose="020B0604020202020204" pitchFamily="34" charset="0"/>
              </a:rPr>
              <a:t>silver </a:t>
            </a:r>
            <a:r>
              <a:rPr lang="en-GB" altLang="en-US" sz="2000" dirty="0">
                <a:latin typeface="Arial" panose="020B0604020202020204" pitchFamily="34" charset="0"/>
              </a:rPr>
              <a:t>nitrate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6738" y="1668463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4321175" y="1668463"/>
            <a:ext cx="8572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178425" y="1668463"/>
            <a:ext cx="250031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NITRATE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4631" name="TextBox 7"/>
          <p:cNvSpPr txBox="1"/>
          <p:nvPr/>
        </p:nvSpPr>
        <p:spPr>
          <a:xfrm>
            <a:off x="320675" y="2097088"/>
            <a:ext cx="235743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000" dirty="0">
                <a:latin typeface="Arial" panose="020B0604020202020204" pitchFamily="34" charset="0"/>
              </a:rPr>
              <a:t>potassium nitrate</a:t>
            </a:r>
            <a:endParaRPr lang="en-US" altLang="en-GB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3106738" y="208438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4321175" y="208438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5178425" y="2097088"/>
            <a:ext cx="387191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</a:t>
            </a:r>
            <a:r>
              <a:rPr lang="en-US" altLang="en-GB" sz="2000" dirty="0">
                <a:solidFill>
                  <a:srgbClr val="0070C0"/>
                </a:solidFill>
                <a:latin typeface="Arial" panose="020B0604020202020204" pitchFamily="34" charset="0"/>
              </a:rPr>
              <a:t>POTASSIUM </a:t>
            </a:r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compound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4635" name="TextBox 11"/>
          <p:cNvSpPr txBox="1"/>
          <p:nvPr/>
        </p:nvSpPr>
        <p:spPr>
          <a:xfrm>
            <a:off x="320675" y="2513013"/>
            <a:ext cx="235743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000" dirty="0">
                <a:latin typeface="Arial" panose="020B0604020202020204" pitchFamily="34" charset="0"/>
              </a:rPr>
              <a:t>magnesium oxide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3106738" y="2513013"/>
            <a:ext cx="1577975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- insoluble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4321175" y="2513013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4"/>
          <p:cNvSpPr txBox="1"/>
          <p:nvPr/>
        </p:nvSpPr>
        <p:spPr>
          <a:xfrm>
            <a:off x="5178425" y="2513013"/>
            <a:ext cx="2714625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It is a </a:t>
            </a:r>
            <a:r>
              <a:rPr lang="en-US" altLang="en-GB" sz="2000" dirty="0">
                <a:solidFill>
                  <a:srgbClr val="C00000"/>
                </a:solidFill>
                <a:latin typeface="Arial" panose="020B0604020202020204" pitchFamily="34" charset="0"/>
              </a:rPr>
              <a:t>OXIDE</a:t>
            </a:r>
            <a:endParaRPr lang="en-US" altLang="en-GB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4639" name="TextBox 15"/>
          <p:cNvSpPr txBox="1"/>
          <p:nvPr/>
        </p:nvSpPr>
        <p:spPr>
          <a:xfrm>
            <a:off x="320675" y="2941638"/>
            <a:ext cx="235743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000" dirty="0">
                <a:latin typeface="Arial" panose="020B0604020202020204" pitchFamily="34" charset="0"/>
              </a:rPr>
              <a:t>iron </a:t>
            </a:r>
            <a:r>
              <a:rPr lang="en-GB" altLang="en-US" sz="2000" dirty="0">
                <a:latin typeface="Arial" panose="020B0604020202020204" pitchFamily="34" charset="0"/>
              </a:rPr>
              <a:t>sulphate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3106738" y="294163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17"/>
          <p:cNvSpPr txBox="1"/>
          <p:nvPr/>
        </p:nvSpPr>
        <p:spPr>
          <a:xfrm>
            <a:off x="4321175" y="294163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18"/>
          <p:cNvSpPr txBox="1"/>
          <p:nvPr/>
        </p:nvSpPr>
        <p:spPr>
          <a:xfrm>
            <a:off x="5178425" y="294163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SULPHATE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4643" name="TextBox 19"/>
          <p:cNvSpPr txBox="1"/>
          <p:nvPr/>
        </p:nvSpPr>
        <p:spPr>
          <a:xfrm>
            <a:off x="320675" y="3370263"/>
            <a:ext cx="235743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barium sulphate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0"/>
          <p:cNvSpPr txBox="1"/>
          <p:nvPr/>
        </p:nvSpPr>
        <p:spPr>
          <a:xfrm>
            <a:off x="3106738" y="3370263"/>
            <a:ext cx="1577975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- insoluble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Box 22"/>
          <p:cNvSpPr txBox="1"/>
          <p:nvPr/>
        </p:nvSpPr>
        <p:spPr>
          <a:xfrm>
            <a:off x="4321175" y="3370263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3"/>
          <p:cNvSpPr txBox="1"/>
          <p:nvPr/>
        </p:nvSpPr>
        <p:spPr>
          <a:xfrm>
            <a:off x="5178425" y="3382963"/>
            <a:ext cx="307181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It is BARIUM SULPHATE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4647" name="TextBox 24"/>
          <p:cNvSpPr txBox="1"/>
          <p:nvPr/>
        </p:nvSpPr>
        <p:spPr>
          <a:xfrm>
            <a:off x="320675" y="3798888"/>
            <a:ext cx="2357438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000" dirty="0">
                <a:latin typeface="Arial" panose="020B0604020202020204" pitchFamily="34" charset="0"/>
              </a:rPr>
              <a:t>copper </a:t>
            </a:r>
            <a:r>
              <a:rPr lang="en-GB" altLang="en-US" sz="2000" dirty="0">
                <a:latin typeface="Arial" panose="020B0604020202020204" pitchFamily="34" charset="0"/>
              </a:rPr>
              <a:t>bromide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3106738" y="3798888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Box 26"/>
          <p:cNvSpPr txBox="1"/>
          <p:nvPr/>
        </p:nvSpPr>
        <p:spPr>
          <a:xfrm>
            <a:off x="4321175" y="379888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Box 27"/>
          <p:cNvSpPr txBox="1"/>
          <p:nvPr/>
        </p:nvSpPr>
        <p:spPr>
          <a:xfrm>
            <a:off x="5178425" y="37988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BROMIDE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4651" name="TextBox 28"/>
          <p:cNvSpPr txBox="1"/>
          <p:nvPr/>
        </p:nvSpPr>
        <p:spPr>
          <a:xfrm>
            <a:off x="320675" y="4156075"/>
            <a:ext cx="2357438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GB" sz="2000" dirty="0">
                <a:latin typeface="Arial" panose="020B0604020202020204" pitchFamily="34" charset="0"/>
              </a:rPr>
              <a:t>lead carbonate</a:t>
            </a:r>
            <a:endParaRPr lang="en-US" altLang="en-GB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29"/>
          <p:cNvSpPr txBox="1"/>
          <p:nvPr/>
        </p:nvSpPr>
        <p:spPr>
          <a:xfrm>
            <a:off x="3106738" y="4156075"/>
            <a:ext cx="1577975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- insoluble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xtBox 30"/>
          <p:cNvSpPr txBox="1"/>
          <p:nvPr/>
        </p:nvSpPr>
        <p:spPr>
          <a:xfrm>
            <a:off x="4321175" y="4156075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4" name="TextBox 31"/>
          <p:cNvSpPr txBox="1"/>
          <p:nvPr/>
        </p:nvSpPr>
        <p:spPr>
          <a:xfrm>
            <a:off x="5178425" y="4156075"/>
            <a:ext cx="3071813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C00000"/>
                </a:solidFill>
                <a:latin typeface="Arial" panose="020B0604020202020204" pitchFamily="34" charset="0"/>
              </a:rPr>
              <a:t>It is </a:t>
            </a:r>
            <a:r>
              <a:rPr lang="en-US" altLang="en-GB" sz="2000" dirty="0">
                <a:solidFill>
                  <a:srgbClr val="C00000"/>
                </a:solidFill>
                <a:latin typeface="Arial" panose="020B0604020202020204" pitchFamily="34" charset="0"/>
              </a:rPr>
              <a:t>a CARBONATE</a:t>
            </a:r>
            <a:endParaRPr lang="en-US" altLang="en-GB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4655" name="TextBox 32"/>
          <p:cNvSpPr txBox="1"/>
          <p:nvPr/>
        </p:nvSpPr>
        <p:spPr>
          <a:xfrm>
            <a:off x="320675" y="4513263"/>
            <a:ext cx="25717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potassium </a:t>
            </a:r>
            <a:r>
              <a:rPr lang="en-US" altLang="en-GB" sz="2000" dirty="0" err="1">
                <a:latin typeface="Arial" panose="020B0604020202020204" pitchFamily="34" charset="0"/>
              </a:rPr>
              <a:t>oxalate</a:t>
            </a:r>
            <a:endParaRPr lang="en-US" altLang="en-GB" sz="2000" dirty="0" err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6" name="TextBox 33"/>
          <p:cNvSpPr txBox="1"/>
          <p:nvPr/>
        </p:nvSpPr>
        <p:spPr>
          <a:xfrm>
            <a:off x="3106738" y="4525963"/>
            <a:ext cx="1401762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4"/>
          <p:cNvSpPr txBox="1"/>
          <p:nvPr/>
        </p:nvSpPr>
        <p:spPr>
          <a:xfrm>
            <a:off x="4321175" y="4525963"/>
            <a:ext cx="8572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Box 35"/>
          <p:cNvSpPr txBox="1"/>
          <p:nvPr/>
        </p:nvSpPr>
        <p:spPr>
          <a:xfrm>
            <a:off x="5178425" y="4525963"/>
            <a:ext cx="369570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 POTASSIUM compound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4659" name="TextBox 36"/>
          <p:cNvSpPr txBox="1"/>
          <p:nvPr/>
        </p:nvSpPr>
        <p:spPr>
          <a:xfrm>
            <a:off x="320675" y="4932363"/>
            <a:ext cx="271621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ammonium </a:t>
            </a:r>
            <a:r>
              <a:rPr lang="en-US" altLang="en-GB" sz="2000" dirty="0">
                <a:latin typeface="Arial" panose="020B0604020202020204" pitchFamily="34" charset="0"/>
              </a:rPr>
              <a:t>chromate</a:t>
            </a:r>
            <a:endParaRPr lang="en-US" altLang="en-GB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3035300" y="4935538"/>
            <a:ext cx="1401763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- soluble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Box 38"/>
          <p:cNvSpPr txBox="1"/>
          <p:nvPr/>
        </p:nvSpPr>
        <p:spPr>
          <a:xfrm>
            <a:off x="4249738" y="4922838"/>
            <a:ext cx="8572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Arial" panose="020B0604020202020204" pitchFamily="34" charset="0"/>
              </a:rPr>
              <a:t>Why? </a:t>
            </a:r>
            <a:endParaRPr lang="en-GB" alt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39"/>
          <p:cNvSpPr txBox="1"/>
          <p:nvPr/>
        </p:nvSpPr>
        <p:spPr>
          <a:xfrm>
            <a:off x="5106988" y="4932363"/>
            <a:ext cx="37655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</a:rPr>
              <a:t>It is an AMMONIUM compound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8" grpId="0"/>
      <p:bldP spid="20" grpId="0"/>
      <p:bldP spid="21" grpId="0"/>
      <p:bldP spid="22" grpId="0"/>
      <p:bldP spid="24" grpId="0"/>
      <p:bldP spid="25" grpId="0"/>
      <p:bldP spid="26" grpId="0"/>
      <p:bldP spid="28" grpId="0"/>
      <p:bldP spid="29" grpId="0"/>
      <p:bldP spid="30" grpId="0"/>
      <p:bldP spid="32" grpId="0"/>
      <p:bldP spid="33" grpId="0"/>
      <p:bldP spid="34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5649" name="Title 1"/>
          <p:cNvSpPr>
            <a:spLocks noGrp="1"/>
          </p:cNvSpPr>
          <p:nvPr>
            <p:ph type="title"/>
          </p:nvPr>
        </p:nvSpPr>
        <p:spPr>
          <a:xfrm>
            <a:off x="685800" y="2662238"/>
            <a:ext cx="7772400" cy="1066800"/>
          </a:xfrm>
        </p:spPr>
        <p:txBody>
          <a:bodyPr anchor="ctr" anchorCtr="0"/>
          <a:p>
            <a:r>
              <a:rPr lang="en-US" altLang="en-US" sz="6600"/>
              <a:t>Making Soluble Salts</a:t>
            </a:r>
            <a:endParaRPr lang="en-US" altLang="en-US" sz="6600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Down Arrow 5"/>
          <p:cNvSpPr/>
          <p:nvPr/>
        </p:nvSpPr>
        <p:spPr>
          <a:xfrm>
            <a:off x="2916238" y="2063750"/>
            <a:ext cx="1150938" cy="5016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en-GB" strike="noStrike" noProof="1"/>
          </a:p>
        </p:txBody>
      </p:sp>
      <p:sp>
        <p:nvSpPr>
          <p:cNvPr id="7" name="Down Arrow 6"/>
          <p:cNvSpPr/>
          <p:nvPr/>
        </p:nvSpPr>
        <p:spPr>
          <a:xfrm>
            <a:off x="2916238" y="3611563"/>
            <a:ext cx="1150938" cy="5016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en-GB" strike="noStrike" noProof="1"/>
          </a:p>
        </p:txBody>
      </p:sp>
      <p:pic>
        <p:nvPicPr>
          <p:cNvPr id="156675" name="Picture 7" descr="M:\PRODUCT REFORM\GCSE Science Product Reform\Resources\Practical Handbook\Sample practical lessons\Science Practical images\SPH_C1.jpg"/>
          <p:cNvPicPr/>
          <p:nvPr/>
        </p:nvPicPr>
        <p:blipFill>
          <a:blip r:embed="rId1"/>
          <a:stretch>
            <a:fillRect/>
          </a:stretch>
        </p:blipFill>
        <p:spPr>
          <a:xfrm>
            <a:off x="6804025" y="249238"/>
            <a:ext cx="2268538" cy="2027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 descr="M:\PRODUCT REFORM\GCSE Science Product Reform\Resources\Practical Handbook\Sample practical lessons\Science Practical images\SPH_C2.jpg"/>
          <p:cNvPicPr/>
          <p:nvPr/>
        </p:nvPicPr>
        <p:blipFill>
          <a:blip r:embed="rId2"/>
          <a:srcRect l="38086" t="1410" r="18" b="-1410"/>
          <a:stretch>
            <a:fillRect/>
          </a:stretch>
        </p:blipFill>
        <p:spPr>
          <a:xfrm>
            <a:off x="6634163" y="2673350"/>
            <a:ext cx="2401887" cy="1835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6680200" y="4725988"/>
            <a:ext cx="2355850" cy="1887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2"/>
          <p:cNvSpPr txBox="1"/>
          <p:nvPr/>
        </p:nvSpPr>
        <p:spPr>
          <a:xfrm>
            <a:off x="150813" y="31750"/>
            <a:ext cx="6388100" cy="1938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>
              <a:spcAft>
                <a:spcPts val="0"/>
              </a:spcAft>
            </a:pPr>
            <a:r>
              <a:rPr lang="en-GB" sz="2000" b="1" noProof="1" dirty="0">
                <a:latin typeface="Arial Narrow" panose="020B0606020202030204" pitchFamily="34" charset="0"/>
                <a:ea typeface="+mn-ea"/>
                <a:cs typeface="+mn-cs"/>
              </a:rPr>
              <a:t>Stage 1 – THE REACTION</a:t>
            </a:r>
            <a:endParaRPr lang="en-GB" sz="2000" b="1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react the acid with an insoluble substance (e.g. a metal, metal oxide, metal carbonate or metal hydroxide) to produce the desired salt</a:t>
            </a:r>
            <a:endParaRPr lang="en-GB" sz="2000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the mixture may need to be heated</a:t>
            </a:r>
            <a:endParaRPr lang="en-GB" sz="2000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add the insoluble substance until it no longer </a:t>
            </a:r>
            <a:r>
              <a:rPr lang="en-GB" sz="2000" noProof="1" dirty="0" smtClean="0">
                <a:latin typeface="Arial Narrow" panose="020B0606020202030204" pitchFamily="34" charset="0"/>
                <a:ea typeface="+mn-ea"/>
                <a:cs typeface="+mn-cs"/>
              </a:rPr>
              <a:t>reacts</a:t>
            </a:r>
            <a:endParaRPr lang="en-GB" sz="2000" noProof="1" dirty="0" smtClean="0">
              <a:latin typeface="Arial Narrow" panose="020B060602020203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150813" y="2673350"/>
            <a:ext cx="6388100" cy="860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GB" sz="2000" b="1" noProof="1" dirty="0">
                <a:latin typeface="Arial Narrow" panose="020B0606020202030204" pitchFamily="34" charset="0"/>
                <a:ea typeface="+mn-ea"/>
                <a:cs typeface="+mn-cs"/>
              </a:rPr>
              <a:t>Stage 2 – FILTER OFF THE EXCESS</a:t>
            </a:r>
            <a:endParaRPr lang="en-GB" sz="2000" b="1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filter off the left over </a:t>
            </a:r>
            <a:r>
              <a:rPr lang="en-GB" sz="2000" noProof="1" dirty="0" smtClean="0">
                <a:latin typeface="Arial Narrow" panose="020B0606020202030204" pitchFamily="34" charset="0"/>
                <a:ea typeface="+mn-ea"/>
                <a:cs typeface="+mn-cs"/>
              </a:rPr>
              <a:t>insoluble metal / base</a:t>
            </a:r>
            <a:endParaRPr lang="en-GB" sz="2000" noProof="1" dirty="0" smtClean="0">
              <a:latin typeface="Arial Narrow" panose="020B0606020202030204" pitchFamily="34" charset="0"/>
              <a:ea typeface="MS Mincho" panose="02020609040205080304" charset="-128"/>
              <a:cs typeface="Times New Roman" panose="02020603050405020304"/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150813" y="4213225"/>
            <a:ext cx="6389688" cy="24003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GB" sz="2000" b="1" noProof="1" dirty="0">
                <a:latin typeface="Arial Narrow" panose="020B0606020202030204" pitchFamily="34" charset="0"/>
                <a:ea typeface="+mn-ea"/>
                <a:cs typeface="+mn-cs"/>
              </a:rPr>
              <a:t>Stage 3 – </a:t>
            </a:r>
            <a:r>
              <a:rPr lang="en-GB" sz="2000" b="1" noProof="1" dirty="0" smtClean="0">
                <a:latin typeface="Arial Narrow" panose="020B0606020202030204" pitchFamily="34" charset="0"/>
                <a:ea typeface="+mn-ea"/>
                <a:cs typeface="+mn-cs"/>
              </a:rPr>
              <a:t>CRYSTALISE </a:t>
            </a:r>
            <a:r>
              <a:rPr lang="en-GB" sz="2000" b="1" noProof="1" dirty="0">
                <a:latin typeface="Arial Narrow" panose="020B0606020202030204" pitchFamily="34" charset="0"/>
                <a:ea typeface="+mn-ea"/>
                <a:cs typeface="+mn-cs"/>
              </a:rPr>
              <a:t>THE SALT</a:t>
            </a:r>
            <a:endParaRPr lang="en-GB" sz="2000" b="1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heat the solution to evaporate some water until crystals start to form</a:t>
            </a:r>
            <a:endParaRPr lang="en-GB" sz="2000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leave the solution to cool down – more crystals will form as it cools</a:t>
            </a:r>
            <a:endParaRPr lang="en-GB" sz="2000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filter off and wash the crystals of the salt</a:t>
            </a:r>
            <a:endParaRPr lang="en-GB" sz="2000" noProof="1" dirty="0">
              <a:latin typeface="Arial Narrow" panose="020B0606020202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noProof="1" dirty="0">
                <a:latin typeface="Arial Narrow" panose="020B0606020202030204" pitchFamily="34" charset="0"/>
                <a:ea typeface="+mn-ea"/>
                <a:cs typeface="+mn-cs"/>
              </a:rPr>
              <a:t>allow the crystals to dry</a:t>
            </a:r>
            <a:endParaRPr lang="en-GB" sz="2000" noProof="1" dirty="0">
              <a:latin typeface="Arial Narrow" panose="020B0606020202030204" pitchFamily="34" charset="0"/>
              <a:ea typeface="MS Mincho" panose="02020609040205080304" charset="-128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1" grpId="0" bldLvl="0" animBg="1"/>
      <p:bldP spid="7" grpId="0" bldLvl="0" animBg="1"/>
      <p:bldP spid="12" grpId="0" bldLvl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Rectangle 2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ctr"/>
          <a:p>
            <a:pPr algn="ctr"/>
            <a:r>
              <a:rPr sz="44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Impure salts</a:t>
            </a:r>
            <a:endParaRPr sz="4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4035" name="Text Box 5"/>
          <p:cNvSpPr txBox="1"/>
          <p:nvPr/>
        </p:nvSpPr>
        <p:spPr>
          <a:xfrm>
            <a:off x="4349750" y="1844675"/>
            <a:ext cx="1824038" cy="7699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</a:rPr>
              <a:t>Flavouring</a:t>
            </a:r>
            <a:endParaRPr sz="24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Sodium citrate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4036" name="Text Box 11"/>
          <p:cNvSpPr txBox="1"/>
          <p:nvPr/>
        </p:nvSpPr>
        <p:spPr>
          <a:xfrm>
            <a:off x="1763713" y="4941888"/>
            <a:ext cx="5832475" cy="83185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/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</a:rPr>
              <a:t>Do you want to have drinks with sodium hydroxide in them?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4037" name="Text Box 12"/>
          <p:cNvSpPr txBox="1"/>
          <p:nvPr/>
        </p:nvSpPr>
        <p:spPr>
          <a:xfrm>
            <a:off x="395288" y="4005263"/>
            <a:ext cx="8575675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</a:rPr>
              <a:t>sodium hydroxide + citric acid </a:t>
            </a:r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 sodium citrate + water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sym typeface="Symbol" panose="05050102010706020507" pitchFamily="18" charset="2"/>
            </a:endParaRPr>
          </a:p>
        </p:txBody>
      </p:sp>
      <p:pic>
        <p:nvPicPr>
          <p:cNvPr id="44038" name="Picture 15" descr="5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1413" y="1196975"/>
            <a:ext cx="1555750" cy="2592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9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Rectangle 2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ctr"/>
          <a:p>
            <a:pPr algn="ctr"/>
            <a:r>
              <a:rPr sz="44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Impure salts</a:t>
            </a:r>
            <a:endParaRPr sz="4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45059" name="Picture 3" descr="unbranded-ferrous-sulphate-200mg-tablets-size-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1413" y="1557338"/>
            <a:ext cx="2857500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Picture 4" descr="!%20%20%20%20multivit%20ir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163" y="2420938"/>
            <a:ext cx="1800225" cy="1200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1" name="Text Box 5"/>
          <p:cNvSpPr txBox="1"/>
          <p:nvPr/>
        </p:nvSpPr>
        <p:spPr>
          <a:xfrm>
            <a:off x="3732213" y="1484313"/>
            <a:ext cx="2012950" cy="7699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</a:rPr>
              <a:t>Iron tablets</a:t>
            </a:r>
            <a:endParaRPr sz="24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Iron sulphate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5062" name="Text Box 6"/>
          <p:cNvSpPr txBox="1"/>
          <p:nvPr/>
        </p:nvSpPr>
        <p:spPr>
          <a:xfrm>
            <a:off x="1763713" y="4941888"/>
            <a:ext cx="5832475" cy="83185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/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</a:rPr>
              <a:t>Do you want to take iron tablets with sulphuric acid in them?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5063" name="Text Box 7"/>
          <p:cNvSpPr txBox="1"/>
          <p:nvPr/>
        </p:nvSpPr>
        <p:spPr>
          <a:xfrm>
            <a:off x="395288" y="4005263"/>
            <a:ext cx="857567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</a:rPr>
              <a:t>iron + sulphuric acid </a:t>
            </a:r>
            <a:r>
              <a:rPr sz="2400" b="1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 iron sulphate + hydrogen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sym typeface="Symbol" panose="05050102010706020507" pitchFamily="18" charset="2"/>
            </a:endParaRPr>
          </a:p>
        </p:txBody>
      </p:sp>
      <p:sp>
        <p:nvSpPr>
          <p:cNvPr id="45064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7698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995" y="1411605"/>
            <a:ext cx="8460740" cy="46412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769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55" y="5501640"/>
            <a:ext cx="771525" cy="1252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7699" name="Rectangle 2"/>
          <p:cNvSpPr/>
          <p:nvPr/>
        </p:nvSpPr>
        <p:spPr>
          <a:xfrm>
            <a:off x="1644015" y="1830070"/>
            <a:ext cx="2327910" cy="112014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 anchorCtr="0"/>
          <a:p>
            <a:pPr defTabSz="457200" eaLnBrk="0" hangingPunct="0">
              <a:buClrTx/>
              <a:buFont typeface="Times New Roman" panose="02020603050405020304" pitchFamily="18" charset="0"/>
            </a:pPr>
            <a:endParaRPr lang="en-GB" altLang="en-US" sz="2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5770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10" y="624840"/>
            <a:ext cx="1106170" cy="10579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7703" name="Rectangle 6"/>
          <p:cNvSpPr/>
          <p:nvPr/>
        </p:nvSpPr>
        <p:spPr>
          <a:xfrm>
            <a:off x="1644015" y="4683125"/>
            <a:ext cx="2327910" cy="1120775"/>
          </a:xfrm>
          <a:prstGeom prst="rect">
            <a:avLst/>
          </a:prstGeom>
          <a:noFill/>
          <a:ln w="76200" cap="flat" cmpd="sng">
            <a:solidFill>
              <a:srgbClr val="2230E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t" anchorCtr="0"/>
          <a:p>
            <a:pPr defTabSz="457200" eaLnBrk="0" hangingPunct="0">
              <a:buClrTx/>
              <a:buFont typeface="Times New Roman" panose="02020603050405020304" pitchFamily="18" charset="0"/>
            </a:pPr>
            <a:endParaRPr lang="en-GB" altLang="en-US" sz="2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7704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with Metals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157705" name="Text Box 1"/>
          <p:cNvSpPr txBox="1"/>
          <p:nvPr/>
        </p:nvSpPr>
        <p:spPr>
          <a:xfrm>
            <a:off x="1490345" y="5968683"/>
            <a:ext cx="42583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marL="6350" indent="0" defTabSz="914400">
              <a:buClrTx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solidFill>
                  <a:srgbClr val="2230E4"/>
                </a:solidFill>
                <a:latin typeface="Arial" panose="020B0604020202020204" pitchFamily="34" charset="0"/>
              </a:rPr>
              <a:t>some </a:t>
            </a:r>
            <a:r>
              <a:rPr lang="en-US" altLang="en-GB" sz="2800" b="1" dirty="0">
                <a:solidFill>
                  <a:srgbClr val="2230E4"/>
                </a:solidFill>
                <a:latin typeface="Arial" panose="020B0604020202020204" pitchFamily="34" charset="0"/>
              </a:rPr>
              <a:t>metals </a:t>
            </a:r>
            <a:r>
              <a:rPr lang="en-GB" altLang="en-US" sz="2800" b="1" dirty="0">
                <a:solidFill>
                  <a:srgbClr val="2230E4"/>
                </a:solidFill>
                <a:latin typeface="Arial" panose="020B0604020202020204" pitchFamily="34" charset="0"/>
              </a:rPr>
              <a:t>don’t react</a:t>
            </a:r>
            <a:endParaRPr lang="en-GB" altLang="en-US" sz="2800" b="1" dirty="0">
              <a:solidFill>
                <a:srgbClr val="2230E4"/>
              </a:solidFill>
              <a:latin typeface="Arial" panose="020B0604020202020204" pitchFamily="34" charset="0"/>
            </a:endParaRPr>
          </a:p>
        </p:txBody>
      </p:sp>
      <p:sp>
        <p:nvSpPr>
          <p:cNvPr id="157706" name="Text Box 2"/>
          <p:cNvSpPr txBox="1"/>
          <p:nvPr/>
        </p:nvSpPr>
        <p:spPr>
          <a:xfrm>
            <a:off x="1644015" y="1160463"/>
            <a:ext cx="50685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marL="6350" indent="0" algn="ctr" defTabSz="914400">
              <a:buClrTx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some </a:t>
            </a:r>
            <a:r>
              <a:rPr lang="en-US" altLang="en-GB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metals are </a:t>
            </a:r>
            <a:r>
              <a:rPr lang="en-GB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too reactive</a:t>
            </a:r>
            <a:endParaRPr lang="en-GB" altLang="en-US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6609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CuSO</a:t>
            </a:r>
            <a:r>
              <a:rPr lang="en-US" altLang="en-US" sz="6600" baseline="-25000"/>
              <a:t>4</a:t>
            </a:r>
            <a:endParaRPr lang="en-US" altLang="en-US" sz="54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479550" y="2921000"/>
            <a:ext cx="5416550" cy="3414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63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1715" y="3623945"/>
            <a:ext cx="2689860" cy="20758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9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2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8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1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4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0769" name="Text Box 1"/>
          <p:cNvSpPr txBox="1"/>
          <p:nvPr/>
        </p:nvSpPr>
        <p:spPr>
          <a:xfrm>
            <a:off x="185738" y="2289175"/>
            <a:ext cx="5367337" cy="19208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>
              <a:buClrTx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60770" name="Text Box 2"/>
          <p:cNvSpPr txBox="1"/>
          <p:nvPr/>
        </p:nvSpPr>
        <p:spPr>
          <a:xfrm>
            <a:off x="-7937" y="569913"/>
            <a:ext cx="8694737" cy="1570037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CC"/>
                </a:solidFill>
                <a:latin typeface="Arial" panose="020B0604020202020204" pitchFamily="34" charset="0"/>
              </a:rPr>
              <a:t>Acid with excess insoluble oxide or carbonate or metal</a:t>
            </a:r>
            <a:endParaRPr lang="en-US" altLang="en-US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e.g.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SO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4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 + CuO 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CuSO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+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</a:t>
            </a:r>
            <a:endParaRPr lang="en-US" altLang="en-US" b="1" i="1" dirty="0">
              <a:solidFill>
                <a:srgbClr val="0000CC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e.g.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SO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4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 + CuCO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3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CuSO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+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 + CO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b="1" i="1" baseline="-25000" dirty="0">
              <a:solidFill>
                <a:srgbClr val="0000CC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e.g.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SO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4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 + Cu 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no reaction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endParaRPr lang="en-US" altLang="en-US" b="1" i="1" baseline="-25000" dirty="0">
              <a:solidFill>
                <a:srgbClr val="0000CC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86019" name="Text Box 5"/>
          <p:cNvSpPr txBox="1"/>
          <p:nvPr/>
        </p:nvSpPr>
        <p:spPr>
          <a:xfrm>
            <a:off x="-11112" y="2292350"/>
            <a:ext cx="6208712" cy="1917700"/>
          </a:xfrm>
          <a:prstGeom prst="rect">
            <a:avLst/>
          </a:prstGeom>
          <a:noFill/>
          <a:ln w="9525">
            <a:noFill/>
          </a:ln>
        </p:spPr>
        <p:txBody>
          <a:bodyPr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latin typeface="Arial" panose="020B0604020202020204" pitchFamily="34" charset="0"/>
              </a:rPr>
              <a:t>Add solid until no more dissolves 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CC0000"/>
                </a:solidFill>
                <a:latin typeface="Arial" panose="020B0604020202020204" pitchFamily="34" charset="0"/>
              </a:rPr>
              <a:t>(this ensures all the acid has been used)</a:t>
            </a:r>
            <a:endParaRPr lang="en-US" altLang="en-US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You don't want acid in the final product, you wouldn't take medicine that contined sulfuric acid in the tablet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latin typeface="Arial" panose="020B0604020202020204" pitchFamily="34" charset="0"/>
              </a:rPr>
              <a:t>Filter to remove excess solid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</p:txBody>
      </p:sp>
      <p:pic>
        <p:nvPicPr>
          <p:cNvPr id="160772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4413" y="960438"/>
            <a:ext cx="3059112" cy="1328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0773" name="Line 7"/>
          <p:cNvSpPr/>
          <p:nvPr/>
        </p:nvSpPr>
        <p:spPr>
          <a:xfrm>
            <a:off x="7407275" y="2011363"/>
            <a:ext cx="457200" cy="1587"/>
          </a:xfrm>
          <a:prstGeom prst="line">
            <a:avLst/>
          </a:prstGeom>
          <a:ln w="936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sp>
      <p:pic>
        <p:nvPicPr>
          <p:cNvPr id="86022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2828925"/>
            <a:ext cx="2520950" cy="374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4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013" y="4610100"/>
            <a:ext cx="2592387" cy="1958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0776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CuSO</a:t>
            </a:r>
            <a:r>
              <a:rPr lang="en-US" altLang="en-US" sz="3600" b="1" baseline="-25000" dirty="0">
                <a:solidFill>
                  <a:schemeClr val="tx2"/>
                </a:solidFill>
                <a:latin typeface="Calibri" panose="020F0502020204030204" charset="0"/>
              </a:rPr>
              <a:t>4</a:t>
            </a:r>
            <a:endParaRPr lang="en-US" altLang="en-US" sz="3600" b="1" baseline="-25000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char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charRg st="35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charRg st="77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charRg st="188" end="2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8721" name="Title 1"/>
          <p:cNvSpPr>
            <a:spLocks noGrp="1"/>
          </p:cNvSpPr>
          <p:nvPr>
            <p:ph type="title"/>
          </p:nvPr>
        </p:nvSpPr>
        <p:spPr>
          <a:xfrm>
            <a:off x="0" y="-37465"/>
            <a:ext cx="9144000" cy="519430"/>
          </a:xfrm>
        </p:spPr>
        <p:txBody>
          <a:bodyPr vert="horz" wrap="square" lIns="91440" tIns="45720" rIns="91440" bIns="45720" anchor="ctr" anchorCtr="0"/>
          <a:p>
            <a:r>
              <a:rPr lang="en-GB" altLang="en-US" dirty="0"/>
              <a:t>Acids and Hydrogencarbonates</a:t>
            </a:r>
            <a:endParaRPr lang="en-GB" altLang="en-US" dirty="0"/>
          </a:p>
        </p:txBody>
      </p:sp>
      <p:sp>
        <p:nvSpPr>
          <p:cNvPr id="158722" name="Content Placeholder 2"/>
          <p:cNvSpPr>
            <a:spLocks noGrp="1"/>
          </p:cNvSpPr>
          <p:nvPr>
            <p:ph idx="1"/>
          </p:nvPr>
        </p:nvSpPr>
        <p:spPr>
          <a:xfrm>
            <a:off x="784860" y="634365"/>
            <a:ext cx="7200900" cy="4937125"/>
          </a:xfrm>
        </p:spPr>
        <p:txBody>
          <a:bodyPr vert="horz" wrap="square" lIns="91440" tIns="45720" rIns="91440" bIns="45720" anchor="t" anchorCtr="0"/>
          <a:p>
            <a:pPr algn="l">
              <a:buNone/>
            </a:pPr>
            <a:r>
              <a:rPr lang="en-GB" altLang="x-none" sz="3000" dirty="0"/>
              <a:t>ACID + HYDROGENCARBONATE </a:t>
            </a:r>
            <a:endParaRPr lang="en-GB" altLang="x-none" sz="3000" dirty="0"/>
          </a:p>
          <a:p>
            <a:pPr algn="l">
              <a:buNone/>
            </a:pPr>
            <a:r>
              <a:rPr lang="en-GB" altLang="x-none" sz="3000" dirty="0"/>
              <a:t> </a:t>
            </a:r>
            <a:r>
              <a:rPr lang="en-GB" altLang="x-none" sz="3000" dirty="0">
                <a:sym typeface="Wingdings" panose="05000000000000000000" pitchFamily="2" charset="2"/>
              </a:rPr>
              <a:t> SALT + CARBON DIOXIDE + WATER</a:t>
            </a:r>
            <a:endParaRPr lang="en-GB" altLang="x-none" sz="3000" dirty="0"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hydrochloric acid + calcium hydrogencarbonate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   calcium chloride + carbon dioxide + water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nitric acid + sodium hydrogencarbonate </a:t>
            </a:r>
            <a:endParaRPr lang="en-GB" altLang="x-none" sz="2400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r>
              <a:rPr lang="en-GB" altLang="x-none" sz="2400" dirty="0">
                <a:solidFill>
                  <a:srgbClr val="000099"/>
                </a:solidFill>
                <a:sym typeface="Wingdings" panose="05000000000000000000" pitchFamily="2" charset="2"/>
              </a:rPr>
              <a:t>   sodium nitrate + carbon dioxide + water</a:t>
            </a:r>
            <a:endParaRPr lang="en-GB" altLang="x-none" sz="3000" dirty="0">
              <a:solidFill>
                <a:srgbClr val="C58A14"/>
              </a:solidFill>
              <a:sym typeface="Wingdings" panose="05000000000000000000" pitchFamily="2" charset="2"/>
            </a:endParaRPr>
          </a:p>
          <a:p>
            <a:pPr algn="l">
              <a:buNone/>
            </a:pPr>
            <a:endParaRPr lang="en-GB" altLang="x-none" sz="3000" dirty="0">
              <a:sym typeface="Wingdings" panose="05000000000000000000" pitchFamily="2" charset="2"/>
            </a:endParaRPr>
          </a:p>
          <a:p>
            <a:pPr algn="l">
              <a:buNone/>
            </a:pPr>
            <a:endParaRPr lang="en-GB" altLang="x-none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275" y="3609975"/>
            <a:ext cx="6433185" cy="3162300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2817" name="Text Box 1"/>
          <p:cNvSpPr txBox="1"/>
          <p:nvPr/>
        </p:nvSpPr>
        <p:spPr>
          <a:xfrm>
            <a:off x="185738" y="2289175"/>
            <a:ext cx="5367337" cy="19208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>
              <a:buClrTx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62818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from Insoluble Bases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pic>
        <p:nvPicPr>
          <p:cNvPr id="28" name="Picture 27" descr="1 heating aci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738" y="642938"/>
            <a:ext cx="2033587" cy="2720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Picture 28" descr="3 adding CuO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685800"/>
            <a:ext cx="2006600" cy="2678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21" descr="6 filter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188" y="685800"/>
            <a:ext cx="2014537" cy="2678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Picture 29" descr="7 filtra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825" y="685800"/>
            <a:ext cx="2281238" cy="2100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30" descr="8 evaporati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8" y="3568700"/>
            <a:ext cx="2060575" cy="2884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Picture 32" descr="Crystal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8075" y="3568700"/>
            <a:ext cx="2000250" cy="185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4548188" y="3568700"/>
            <a:ext cx="4338637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latin typeface="Arial" panose="020B0604020202020204" pitchFamily="34" charset="0"/>
              </a:rPr>
              <a:t>Describe what is happening in each picture</a:t>
            </a:r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What is the purpose of each step?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5585" name="Text Box 1"/>
          <p:cNvSpPr txBox="1"/>
          <p:nvPr/>
        </p:nvSpPr>
        <p:spPr>
          <a:xfrm>
            <a:off x="-388937" y="952500"/>
            <a:ext cx="4354512" cy="45227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>
                <a:latin typeface="Arial" panose="020B0604020202020204" pitchFamily="34" charset="0"/>
              </a:rPr>
              <a:t>     Uses</a:t>
            </a:r>
            <a:r>
              <a:rPr lang="en-US" altLang="en-US">
                <a:latin typeface="Arial" panose="020B0604020202020204" pitchFamily="34" charset="0"/>
              </a:rPr>
              <a:t>:</a:t>
            </a:r>
            <a:endParaRPr lang="en-US" altLang="zh-CN"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</a:rPr>
              <a:t>approximately 75% of the 275,000 tonnes consumed each year is used in agriculture as a fungicide and for treating copper deficient soils.</a:t>
            </a:r>
            <a:endParaRPr lang="en-US" altLang="zh-CN"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</a:rPr>
              <a:t>the metal industry uses it to copper coat steel wire </a:t>
            </a:r>
            <a:endParaRPr lang="en-US" altLang="zh-CN"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printers </a:t>
            </a:r>
            <a:r>
              <a:rPr lang="en-US" altLang="zh-CN">
                <a:latin typeface="Arial" panose="020B0604020202020204" pitchFamily="34" charset="0"/>
              </a:rPr>
              <a:t>use </a:t>
            </a:r>
            <a:r>
              <a:rPr lang="en-US" altLang="en-US">
                <a:latin typeface="Arial" panose="020B0604020202020204" pitchFamily="34" charset="0"/>
              </a:rPr>
              <a:t>it </a:t>
            </a:r>
            <a:r>
              <a:rPr lang="en-US" altLang="zh-CN">
                <a:latin typeface="Arial" panose="020B0604020202020204" pitchFamily="34" charset="0"/>
              </a:rPr>
              <a:t>as an etching agent for engraving</a:t>
            </a:r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95586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Copper Sulphate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pic>
        <p:nvPicPr>
          <p:cNvPr id="19558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5275" y="755650"/>
            <a:ext cx="5048250" cy="57642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2753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MgCl</a:t>
            </a:r>
            <a:r>
              <a:rPr lang="en-US" altLang="en-US" sz="6600" baseline="-25000"/>
              <a:t>2</a:t>
            </a:r>
            <a:endParaRPr lang="en-US" altLang="en-US" sz="66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479550" y="2921000"/>
            <a:ext cx="541655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Yes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173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9335" y="3503930"/>
            <a:ext cx="2835275" cy="28359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9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2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8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1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4" end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6913" name="Text Box 5"/>
          <p:cNvSpPr txBox="1"/>
          <p:nvPr/>
        </p:nvSpPr>
        <p:spPr>
          <a:xfrm>
            <a:off x="-7937" y="2165350"/>
            <a:ext cx="6296025" cy="1917700"/>
          </a:xfrm>
          <a:prstGeom prst="rect">
            <a:avLst/>
          </a:prstGeom>
          <a:noFill/>
          <a:ln w="9525">
            <a:noFill/>
          </a:ln>
        </p:spPr>
        <p:txBody>
          <a:bodyPr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latin typeface="Arial" panose="020B0604020202020204" pitchFamily="34" charset="0"/>
              </a:rPr>
              <a:t>Add solid until no more dissolves 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CC0000"/>
                </a:solidFill>
                <a:latin typeface="Arial" panose="020B0604020202020204" pitchFamily="34" charset="0"/>
              </a:rPr>
              <a:t>(this ensures all the acid has been used)</a:t>
            </a:r>
            <a:endParaRPr lang="en-US" altLang="en-US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You don't want acid in the final product, you wouldn't take medicine that contined hydrochloric acid in the tablet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latin typeface="Arial" panose="020B0604020202020204" pitchFamily="34" charset="0"/>
              </a:rPr>
              <a:t>Filter to remove excess solid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66914" name="Text Box 2"/>
          <p:cNvSpPr txBox="1"/>
          <p:nvPr/>
        </p:nvSpPr>
        <p:spPr>
          <a:xfrm>
            <a:off x="-7937" y="493713"/>
            <a:ext cx="8694737" cy="1570037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CC"/>
                </a:solidFill>
                <a:latin typeface="Arial" panose="020B0604020202020204" pitchFamily="34" charset="0"/>
              </a:rPr>
              <a:t>Acid with excess insoluble oxide or carbonate or metal</a:t>
            </a:r>
            <a:endParaRPr lang="en-US" altLang="en-US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e.g. HCl + MgO 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MgCl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+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</a:t>
            </a:r>
            <a:endParaRPr lang="en-US" altLang="en-US" b="1" i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e.g. HCl + MgCO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</a:rPr>
              <a:t>3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MgCl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+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 + CO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b="1" i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</a:rPr>
              <a:t>e.g. HCl + Mg 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MgCl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+ H</a:t>
            </a:r>
            <a:r>
              <a:rPr lang="en-US" altLang="en-US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b="1" i="1" baseline="-25000" dirty="0">
              <a:solidFill>
                <a:srgbClr val="0000CC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66915" name="Line 6"/>
          <p:cNvSpPr/>
          <p:nvPr/>
        </p:nvSpPr>
        <p:spPr>
          <a:xfrm>
            <a:off x="7407275" y="2011363"/>
            <a:ext cx="457200" cy="1587"/>
          </a:xfrm>
          <a:prstGeom prst="line">
            <a:avLst/>
          </a:prstGeom>
          <a:ln w="936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sp>
      <p:pic>
        <p:nvPicPr>
          <p:cNvPr id="166916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3263" y="4919663"/>
            <a:ext cx="1952625" cy="1741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6917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063" y="1189038"/>
            <a:ext cx="2963862" cy="1554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6918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963" y="2468563"/>
            <a:ext cx="3292475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6919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MgCl</a:t>
            </a:r>
            <a:r>
              <a:rPr lang="en-US" altLang="en-US" sz="3600" b="1" baseline="-25000" dirty="0">
                <a:solidFill>
                  <a:schemeClr val="tx2"/>
                </a:solidFill>
                <a:latin typeface="Calibri" panose="020F0502020204030204" charset="0"/>
              </a:rPr>
              <a:t>2</a:t>
            </a:r>
            <a:endParaRPr lang="en-US" altLang="en-US" sz="3600" b="1" baseline="-25000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8961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NaCl</a:t>
            </a:r>
            <a:endParaRPr lang="en-US" altLang="en-US" sz="66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479550" y="2921000"/>
            <a:ext cx="541655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Yes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Yes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Yes (but unsafe)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318250" y="3467100"/>
            <a:ext cx="2597150" cy="23066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If everything is soluble we can't add anything in excess we need to use precise quantities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9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3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9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3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6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998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50088" y="601663"/>
            <a:ext cx="1819275" cy="552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9986" name="Line 2"/>
          <p:cNvSpPr/>
          <p:nvPr/>
        </p:nvSpPr>
        <p:spPr>
          <a:xfrm>
            <a:off x="6583363" y="3292475"/>
            <a:ext cx="466725" cy="1588"/>
          </a:xfrm>
          <a:prstGeom prst="line">
            <a:avLst/>
          </a:prstGeom>
          <a:ln w="7308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69987" name="Text Box 4"/>
          <p:cNvSpPr txBox="1"/>
          <p:nvPr/>
        </p:nvSpPr>
        <p:spPr>
          <a:xfrm>
            <a:off x="365125" y="790575"/>
            <a:ext cx="3932238" cy="46196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CC"/>
                </a:solidFill>
                <a:latin typeface="Arial" panose="020B0604020202020204" pitchFamily="34" charset="0"/>
              </a:rPr>
              <a:t>Titrate Alkali with Acid</a:t>
            </a:r>
            <a:endParaRPr lang="en-US" altLang="en-US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169988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075" y="731838"/>
            <a:ext cx="1819275" cy="552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9989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NaCl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169990" name="Text Box 1"/>
          <p:cNvSpPr txBox="1"/>
          <p:nvPr/>
        </p:nvSpPr>
        <p:spPr>
          <a:xfrm>
            <a:off x="5745163" y="3462338"/>
            <a:ext cx="947737" cy="4603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ACID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9991" name="Text Box 2"/>
          <p:cNvSpPr txBox="1"/>
          <p:nvPr/>
        </p:nvSpPr>
        <p:spPr>
          <a:xfrm>
            <a:off x="4887913" y="6388100"/>
            <a:ext cx="1371600" cy="460375"/>
          </a:xfrm>
          <a:prstGeom prst="rect">
            <a:avLst/>
          </a:prstGeom>
          <a:solidFill>
            <a:srgbClr val="00FF00"/>
          </a:solidFill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ALKALI</a:t>
            </a:r>
            <a:endParaRPr lang="en-US" altLang="en-US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9992" name="Text Box 3"/>
          <p:cNvSpPr txBox="1"/>
          <p:nvPr/>
        </p:nvSpPr>
        <p:spPr>
          <a:xfrm>
            <a:off x="8120063" y="3462338"/>
            <a:ext cx="947737" cy="4603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ACID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9993" name="Text Box 4"/>
          <p:cNvSpPr txBox="1"/>
          <p:nvPr/>
        </p:nvSpPr>
        <p:spPr>
          <a:xfrm>
            <a:off x="7064375" y="6018213"/>
            <a:ext cx="1792288" cy="830262"/>
          </a:xfrm>
          <a:prstGeom prst="rect">
            <a:avLst/>
          </a:prstGeom>
          <a:solidFill>
            <a:srgbClr val="2230E4"/>
          </a:solidFill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SALT AND WATER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9994" name="Text Box 5"/>
          <p:cNvSpPr txBox="1"/>
          <p:nvPr/>
        </p:nvSpPr>
        <p:spPr>
          <a:xfrm>
            <a:off x="365125" y="1355725"/>
            <a:ext cx="401320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defTabSz="9144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latin typeface="Arial" panose="020B0604020202020204" pitchFamily="34" charset="0"/>
              </a:rPr>
              <a:t>Add the exact number of moles of acid to the alkali</a:t>
            </a:r>
            <a:endParaRPr lang="en-US" altLang="zh-CN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" name="Picture 4" descr="Genera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6475" y="1562100"/>
            <a:ext cx="1797050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TextBox 21"/>
          <p:cNvSpPr txBox="1"/>
          <p:nvPr/>
        </p:nvSpPr>
        <p:spPr>
          <a:xfrm>
            <a:off x="500063" y="928688"/>
            <a:ext cx="89757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We cannot use the previous technique of adding an insoluble base to the acid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0063" y="1233488"/>
            <a:ext cx="865346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It is important the exact volume of acid needed to neutralise the alkali is known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0063" y="1643063"/>
            <a:ext cx="687863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25ml of the acid is measure out using a measuring cylinder 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0063" y="2000250"/>
            <a:ext cx="385921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and poured into a conical flask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00063" y="2357438"/>
            <a:ext cx="545306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An indicator e.g. </a:t>
            </a:r>
            <a:r>
              <a:rPr lang="en-GB" alt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Phenolphthalein </a:t>
            </a:r>
            <a:r>
              <a:rPr lang="en-GB" altLang="en-US" sz="1800" dirty="0">
                <a:latin typeface="Arial" panose="020B0604020202020204" pitchFamily="34" charset="0"/>
              </a:rPr>
              <a:t>can be added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72039" name="Picture 2" descr="Flask Icon Clip Art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3438" y="-26052462"/>
            <a:ext cx="2486025" cy="2838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" name="Rectangle 51"/>
          <p:cNvSpPr/>
          <p:nvPr/>
        </p:nvSpPr>
        <p:spPr>
          <a:xfrm>
            <a:off x="500063" y="2733675"/>
            <a:ext cx="545306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Sodium hydroxide is poured into a </a:t>
            </a:r>
            <a:r>
              <a:rPr lang="en-GB" alt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BURETTE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00063" y="3071813"/>
            <a:ext cx="545306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The starting  volume is recorded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00063" y="3376613"/>
            <a:ext cx="6672262" cy="646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Sodium hydroxide is carefully added by opening the tap and allowing it into the flask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00063" y="4019550"/>
            <a:ext cx="545306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The indicator will turn </a:t>
            </a:r>
            <a:r>
              <a:rPr lang="en-GB" alt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PINK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00063" y="4376738"/>
            <a:ext cx="545306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Record this new volume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00063" y="4733925"/>
            <a:ext cx="59563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Calculate the volume of sodium hydroxide added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00063" y="5091113"/>
            <a:ext cx="821531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Repeat the experiment using this volume and the same volume of acid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00063" y="5459413"/>
            <a:ext cx="275748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without the indicator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00063" y="5767388"/>
            <a:ext cx="645953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800" dirty="0">
                <a:latin typeface="Arial" panose="020B0604020202020204" pitchFamily="34" charset="0"/>
              </a:rPr>
              <a:t>Evaporate to obtain crystals of sodium chloride</a:t>
            </a:r>
            <a:endParaRPr lang="en-GB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5122" name="Picture 2" descr="phenolphthalein color change near titration end poi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425" y="5448300"/>
            <a:ext cx="1423988" cy="134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2050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NaCl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1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3057" name="Title 1"/>
          <p:cNvSpPr>
            <a:spLocks noGrp="1"/>
          </p:cNvSpPr>
          <p:nvPr>
            <p:ph type="title"/>
          </p:nvPr>
        </p:nvSpPr>
        <p:spPr>
          <a:xfrm>
            <a:off x="685800" y="2463800"/>
            <a:ext cx="7772400" cy="1774825"/>
          </a:xfrm>
        </p:spPr>
        <p:txBody>
          <a:bodyPr anchor="ctr" anchorCtr="0"/>
          <a:p>
            <a:r>
              <a:rPr lang="en-US" altLang="en-US" sz="6600"/>
              <a:t>Making Insoluble Salts</a:t>
            </a:r>
            <a:endParaRPr lang="en-US" altLang="en-US" sz="6600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8" name="Rectangle 2"/>
          <p:cNvSpPr>
            <a:spLocks noGrp="1"/>
          </p:cNvSpPr>
          <p:nvPr>
            <p:ph type="subTitle" idx="1"/>
          </p:nvPr>
        </p:nvSpPr>
        <p:spPr>
          <a:xfrm>
            <a:off x="1476375" y="5105400"/>
            <a:ext cx="7056438" cy="1060450"/>
          </a:xfrm>
        </p:spPr>
        <p:txBody>
          <a:bodyPr vert="horz" wrap="square" lIns="91440" tIns="45720" rIns="91440" bIns="45720" anchor="t"/>
          <a:p>
            <a:pPr algn="l" eaLnBrk="1" hangingPunct="1"/>
            <a:r>
              <a:rPr b="1" dirty="0">
                <a:latin typeface="+mn-lt"/>
                <a:ea typeface="+mn-ea"/>
                <a:cs typeface="+mn-cs"/>
              </a:rPr>
              <a:t>NaCl(s)                         NaCl(aq)</a:t>
            </a:r>
            <a:r>
              <a:rPr dirty="0">
                <a:latin typeface="+mn-lt"/>
                <a:ea typeface="+mn-ea"/>
                <a:cs typeface="+mn-cs"/>
              </a:rPr>
              <a:t> </a:t>
            </a:r>
            <a:endParaRPr dirty="0"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30" name="Rectangle 4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31" name="Rectangle 7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32" name="Rectangle 9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33" name="Rectangle 11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34" name="Rectangle 1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250825" y="549275"/>
          <a:ext cx="412115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453640" imgH="2534285" progId="Word.Picture.8">
                  <p:embed/>
                </p:oleObj>
              </mc:Choice>
              <mc:Fallback>
                <p:oleObj name="" r:id="rId1" imgW="2453640" imgH="2534285" progId="Word.Picture.8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0825" y="549275"/>
                        <a:ext cx="4121150" cy="42481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5"/>
          <p:cNvGraphicFramePr>
            <a:graphicFrameLocks noChangeAspect="1"/>
          </p:cNvGraphicFramePr>
          <p:nvPr/>
        </p:nvGraphicFramePr>
        <p:xfrm>
          <a:off x="4643438" y="549275"/>
          <a:ext cx="412115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3" imgW="2453640" imgH="2534285" progId="Word.Picture.8">
                  <p:embed/>
                </p:oleObj>
              </mc:Choice>
              <mc:Fallback>
                <p:oleObj name="" r:id="rId3" imgW="2453640" imgH="2534285" progId="Word.Picture.8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3438" y="549275"/>
                        <a:ext cx="4121150" cy="42481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5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2" name="Rectangle 2"/>
          <p:cNvSpPr>
            <a:spLocks noGrp="1"/>
          </p:cNvSpPr>
          <p:nvPr>
            <p:ph type="subTitle" idx="1"/>
          </p:nvPr>
        </p:nvSpPr>
        <p:spPr>
          <a:xfrm>
            <a:off x="1476375" y="5105400"/>
            <a:ext cx="7056438" cy="1060450"/>
          </a:xfrm>
        </p:spPr>
        <p:txBody>
          <a:bodyPr vert="horz" wrap="square" lIns="91440" tIns="45720" rIns="91440" bIns="45720" anchor="t"/>
          <a:p>
            <a:pPr algn="l" eaLnBrk="1" hangingPunct="1"/>
            <a:r>
              <a:rPr b="1" dirty="0">
                <a:latin typeface="+mn-lt"/>
                <a:ea typeface="+mn-ea"/>
                <a:cs typeface="+mn-cs"/>
              </a:rPr>
              <a:t>Ba(NO</a:t>
            </a:r>
            <a:r>
              <a:rPr b="1" baseline="-25000" dirty="0">
                <a:latin typeface="+mn-lt"/>
                <a:ea typeface="+mn-ea"/>
                <a:cs typeface="+mn-cs"/>
              </a:rPr>
              <a:t>3</a:t>
            </a:r>
            <a:r>
              <a:rPr b="1" dirty="0">
                <a:latin typeface="+mn-lt"/>
                <a:ea typeface="+mn-ea"/>
                <a:cs typeface="+mn-cs"/>
              </a:rPr>
              <a:t>)</a:t>
            </a:r>
            <a:r>
              <a:rPr b="1" baseline="-25000" dirty="0">
                <a:latin typeface="+mn-lt"/>
                <a:ea typeface="+mn-ea"/>
                <a:cs typeface="+mn-cs"/>
              </a:rPr>
              <a:t>2</a:t>
            </a:r>
            <a:r>
              <a:rPr b="1" dirty="0">
                <a:latin typeface="+mn-lt"/>
                <a:ea typeface="+mn-ea"/>
                <a:cs typeface="+mn-cs"/>
              </a:rPr>
              <a:t>(aq)                Na</a:t>
            </a:r>
            <a:r>
              <a:rPr b="1" baseline="-25000" dirty="0">
                <a:latin typeface="+mn-lt"/>
                <a:ea typeface="+mn-ea"/>
                <a:cs typeface="+mn-cs"/>
              </a:rPr>
              <a:t>2</a:t>
            </a:r>
            <a:r>
              <a:rPr b="1" dirty="0">
                <a:latin typeface="+mn-lt"/>
                <a:ea typeface="+mn-ea"/>
                <a:cs typeface="+mn-cs"/>
              </a:rPr>
              <a:t>SO</a:t>
            </a:r>
            <a:r>
              <a:rPr b="1" baseline="-25000" dirty="0">
                <a:latin typeface="+mn-lt"/>
                <a:ea typeface="+mn-ea"/>
                <a:cs typeface="+mn-cs"/>
              </a:rPr>
              <a:t>4</a:t>
            </a:r>
            <a:r>
              <a:rPr b="1" dirty="0">
                <a:latin typeface="+mn-lt"/>
                <a:ea typeface="+mn-ea"/>
                <a:cs typeface="+mn-cs"/>
              </a:rPr>
              <a:t>(aq) </a:t>
            </a:r>
            <a:endParaRPr b="1" dirty="0">
              <a:latin typeface="+mn-lt"/>
              <a:ea typeface="+mn-ea"/>
              <a:cs typeface="+mn-cs"/>
            </a:endParaRPr>
          </a:p>
        </p:txBody>
      </p:sp>
      <p:sp>
        <p:nvSpPr>
          <p:cNvPr id="2053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2054" name="Rectangle 4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2055" name="Rectangle 5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2056" name="Rectangle 7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2050" name="Object 8"/>
          <p:cNvGraphicFramePr>
            <a:graphicFrameLocks noChangeAspect="1"/>
          </p:cNvGraphicFramePr>
          <p:nvPr/>
        </p:nvGraphicFramePr>
        <p:xfrm>
          <a:off x="4787900" y="549275"/>
          <a:ext cx="3990975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453640" imgH="2534285" progId="Word.Picture.8">
                  <p:embed/>
                </p:oleObj>
              </mc:Choice>
              <mc:Fallback>
                <p:oleObj name="" r:id="rId1" imgW="2453640" imgH="2534285" progId="Word.Picture.8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787900" y="549275"/>
                        <a:ext cx="3990975" cy="41036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10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2058" name="Rectangle 12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2059" name="Rectangle 14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2051" name="Object 15"/>
          <p:cNvGraphicFramePr>
            <a:graphicFrameLocks noChangeAspect="1"/>
          </p:cNvGraphicFramePr>
          <p:nvPr/>
        </p:nvGraphicFramePr>
        <p:xfrm>
          <a:off x="395288" y="549275"/>
          <a:ext cx="3979862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3" imgW="2453640" imgH="2534285" progId="Word.Picture.8">
                  <p:embed/>
                </p:oleObj>
              </mc:Choice>
              <mc:Fallback>
                <p:oleObj name="" r:id="rId3" imgW="2453640" imgH="2534285" progId="Word.Picture.8">
                  <p:embed/>
                  <p:pic>
                    <p:nvPicPr>
                      <p:cNvPr id="0" name="Picture 308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549275"/>
                        <a:ext cx="3979862" cy="41036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0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3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1633538"/>
            <a:ext cx="9121775" cy="4538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1" name="Text Box 12"/>
          <p:cNvSpPr txBox="1"/>
          <p:nvPr/>
        </p:nvSpPr>
        <p:spPr>
          <a:xfrm>
            <a:off x="0" y="0"/>
            <a:ext cx="9144000" cy="777875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None/>
              <a:tabLst>
                <a:tab pos="2160905" algn="l"/>
              </a:tabLst>
            </a:pPr>
            <a:endParaRPr lang="en-GB" altLang="en-US" sz="900" b="1" dirty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algn="ctr" defTabSz="914400" eaLnBrk="1" hangingPunct="1">
              <a:spcBef>
                <a:spcPct val="0"/>
              </a:spcBef>
              <a:buNone/>
              <a:tabLst>
                <a:tab pos="2160905" algn="l"/>
              </a:tabLst>
            </a:pPr>
            <a:r>
              <a:rPr lang="en-GB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 EQUATIONS TO LEARN</a:t>
            </a:r>
            <a:endParaRPr lang="en-GB" altLang="en-US" sz="1400" b="1" baseline="30000" dirty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2133600"/>
            <a:ext cx="4648200" cy="40386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pPr algn="ctr" eaLnBrk="1" hangingPunct="1"/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5" name="Rectangle 2"/>
          <p:cNvSpPr>
            <a:spLocks noGrp="1"/>
          </p:cNvSpPr>
          <p:nvPr>
            <p:ph type="subTitle" idx="1"/>
          </p:nvPr>
        </p:nvSpPr>
        <p:spPr>
          <a:xfrm>
            <a:off x="1476375" y="5229225"/>
            <a:ext cx="7056438" cy="1060450"/>
          </a:xfrm>
        </p:spPr>
        <p:txBody>
          <a:bodyPr vert="horz" wrap="square" lIns="91440" tIns="45720" rIns="91440" bIns="45720" anchor="t"/>
          <a:p>
            <a:pPr algn="l" eaLnBrk="1" hangingPunct="1"/>
            <a:r>
              <a:rPr b="1" dirty="0">
                <a:latin typeface="+mn-lt"/>
                <a:ea typeface="+mn-ea"/>
                <a:cs typeface="+mn-cs"/>
              </a:rPr>
              <a:t>Ba</a:t>
            </a:r>
            <a:r>
              <a:rPr b="1" baseline="30000" dirty="0">
                <a:latin typeface="+mn-lt"/>
                <a:ea typeface="+mn-ea"/>
                <a:cs typeface="+mn-cs"/>
              </a:rPr>
              <a:t>2+</a:t>
            </a:r>
            <a:r>
              <a:rPr b="1" dirty="0">
                <a:latin typeface="+mn-lt"/>
                <a:ea typeface="+mn-ea"/>
                <a:cs typeface="+mn-cs"/>
              </a:rPr>
              <a:t>(aq)  +  SO</a:t>
            </a:r>
            <a:r>
              <a:rPr b="1" baseline="-25000" dirty="0">
                <a:latin typeface="+mn-lt"/>
                <a:ea typeface="+mn-ea"/>
                <a:cs typeface="+mn-cs"/>
              </a:rPr>
              <a:t>4</a:t>
            </a:r>
            <a:r>
              <a:rPr b="1" baseline="30000" dirty="0">
                <a:latin typeface="+mn-lt"/>
                <a:ea typeface="+mn-ea"/>
                <a:cs typeface="+mn-cs"/>
              </a:rPr>
              <a:t>2-</a:t>
            </a:r>
            <a:r>
              <a:rPr b="1" dirty="0">
                <a:latin typeface="+mn-lt"/>
                <a:ea typeface="+mn-ea"/>
                <a:cs typeface="+mn-cs"/>
              </a:rPr>
              <a:t>(aq)  </a:t>
            </a:r>
            <a:r>
              <a:rPr b="1" dirty="0">
                <a:latin typeface="+mn-lt"/>
                <a:ea typeface="+mn-ea"/>
                <a:cs typeface="+mn-cs"/>
                <a:sym typeface="Symbol" panose="05050102010706020507" pitchFamily="18" charset="2"/>
              </a:rPr>
              <a:t></a:t>
            </a:r>
            <a:r>
              <a:rPr b="1" dirty="0">
                <a:latin typeface="+mn-lt"/>
                <a:ea typeface="+mn-ea"/>
                <a:cs typeface="+mn-cs"/>
              </a:rPr>
              <a:t> BaSO</a:t>
            </a:r>
            <a:r>
              <a:rPr b="1" baseline="-25000" dirty="0">
                <a:latin typeface="+mn-lt"/>
                <a:ea typeface="+mn-ea"/>
                <a:cs typeface="+mn-cs"/>
              </a:rPr>
              <a:t>4</a:t>
            </a:r>
            <a:r>
              <a:rPr b="1" dirty="0">
                <a:latin typeface="+mn-lt"/>
                <a:ea typeface="+mn-ea"/>
                <a:cs typeface="+mn-cs"/>
              </a:rPr>
              <a:t>(s)</a:t>
            </a:r>
            <a:endParaRPr b="1" dirty="0"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077" name="Rectangle 4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078" name="Rectangle 5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079" name="Rectangle 6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080" name="Rectangle 7"/>
          <p:cNvSpPr/>
          <p:nvPr/>
        </p:nvSpPr>
        <p:spPr>
          <a:xfrm>
            <a:off x="-161925" y="9763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081" name="Rectangle 8"/>
          <p:cNvSpPr/>
          <p:nvPr/>
        </p:nvSpPr>
        <p:spPr>
          <a:xfrm>
            <a:off x="-161925" y="9763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3074" name="Object 11"/>
          <p:cNvGraphicFramePr>
            <a:graphicFrameLocks noChangeAspect="1"/>
          </p:cNvGraphicFramePr>
          <p:nvPr/>
        </p:nvGraphicFramePr>
        <p:xfrm>
          <a:off x="333375" y="549275"/>
          <a:ext cx="8342313" cy="433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4875530" imgH="2538730" progId="Word.Picture.8">
                  <p:embed/>
                </p:oleObj>
              </mc:Choice>
              <mc:Fallback>
                <p:oleObj name="" r:id="rId1" imgW="4875530" imgH="2538730" progId="Word.Picture.8">
                  <p:embed/>
                  <p:pic>
                    <p:nvPicPr>
                      <p:cNvPr id="0" name="Picture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33375" y="549275"/>
                        <a:ext cx="8342313" cy="43338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0" name="Rectangle 2"/>
          <p:cNvSpPr>
            <a:spLocks noGrp="1"/>
          </p:cNvSpPr>
          <p:nvPr>
            <p:ph type="subTitle" idx="1"/>
          </p:nvPr>
        </p:nvSpPr>
        <p:spPr>
          <a:xfrm>
            <a:off x="1476375" y="5105400"/>
            <a:ext cx="7056438" cy="1060450"/>
          </a:xfrm>
        </p:spPr>
        <p:txBody>
          <a:bodyPr vert="horz" wrap="square" lIns="91440" tIns="45720" rIns="91440" bIns="45720" anchor="t"/>
          <a:p>
            <a:pPr algn="l" eaLnBrk="1" hangingPunct="1"/>
            <a:r>
              <a:rPr b="1" dirty="0">
                <a:latin typeface="+mn-lt"/>
                <a:ea typeface="+mn-ea"/>
                <a:cs typeface="+mn-cs"/>
              </a:rPr>
              <a:t>Mg(NO</a:t>
            </a:r>
            <a:r>
              <a:rPr b="1" baseline="-25000" dirty="0">
                <a:latin typeface="+mn-lt"/>
                <a:ea typeface="+mn-ea"/>
                <a:cs typeface="+mn-cs"/>
              </a:rPr>
              <a:t>3</a:t>
            </a:r>
            <a:r>
              <a:rPr b="1" dirty="0">
                <a:latin typeface="+mn-lt"/>
                <a:ea typeface="+mn-ea"/>
                <a:cs typeface="+mn-cs"/>
              </a:rPr>
              <a:t>)</a:t>
            </a:r>
            <a:r>
              <a:rPr b="1" baseline="-25000" dirty="0">
                <a:latin typeface="+mn-lt"/>
                <a:ea typeface="+mn-ea"/>
                <a:cs typeface="+mn-cs"/>
              </a:rPr>
              <a:t>2</a:t>
            </a:r>
            <a:r>
              <a:rPr b="1" dirty="0">
                <a:latin typeface="+mn-lt"/>
                <a:ea typeface="+mn-ea"/>
                <a:cs typeface="+mn-cs"/>
              </a:rPr>
              <a:t>(aq)                Na</a:t>
            </a:r>
            <a:r>
              <a:rPr b="1" baseline="-25000" dirty="0">
                <a:latin typeface="+mn-lt"/>
                <a:ea typeface="+mn-ea"/>
                <a:cs typeface="+mn-cs"/>
              </a:rPr>
              <a:t>2</a:t>
            </a:r>
            <a:r>
              <a:rPr b="1" dirty="0">
                <a:latin typeface="+mn-lt"/>
                <a:ea typeface="+mn-ea"/>
                <a:cs typeface="+mn-cs"/>
              </a:rPr>
              <a:t>SO</a:t>
            </a:r>
            <a:r>
              <a:rPr b="1" baseline="-25000" dirty="0">
                <a:latin typeface="+mn-lt"/>
                <a:ea typeface="+mn-ea"/>
                <a:cs typeface="+mn-cs"/>
              </a:rPr>
              <a:t>4</a:t>
            </a:r>
            <a:r>
              <a:rPr b="1" dirty="0">
                <a:latin typeface="+mn-lt"/>
                <a:ea typeface="+mn-ea"/>
                <a:cs typeface="+mn-cs"/>
              </a:rPr>
              <a:t>(aq) </a:t>
            </a:r>
            <a:endParaRPr b="1" dirty="0">
              <a:latin typeface="+mn-lt"/>
              <a:ea typeface="+mn-ea"/>
              <a:cs typeface="+mn-cs"/>
            </a:endParaRPr>
          </a:p>
        </p:txBody>
      </p:sp>
      <p:sp>
        <p:nvSpPr>
          <p:cNvPr id="4101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102" name="Rectangle 4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103" name="Rectangle 5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104" name="Rectangle 6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105" name="Rectangle 8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106" name="Rectangle 9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107" name="Rectangle 10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4098" name="Object 16"/>
          <p:cNvGraphicFramePr>
            <a:graphicFrameLocks noChangeAspect="1"/>
          </p:cNvGraphicFramePr>
          <p:nvPr/>
        </p:nvGraphicFramePr>
        <p:xfrm>
          <a:off x="468313" y="549275"/>
          <a:ext cx="398145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2453640" imgH="2534285" progId="Word.Picture.8">
                  <p:embed/>
                </p:oleObj>
              </mc:Choice>
              <mc:Fallback>
                <p:oleObj name="" r:id="rId1" imgW="2453640" imgH="2534285" progId="Word.Picture.8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68313" y="549275"/>
                        <a:ext cx="3981450" cy="41036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7"/>
          <p:cNvGraphicFramePr>
            <a:graphicFrameLocks noChangeAspect="1"/>
          </p:cNvGraphicFramePr>
          <p:nvPr/>
        </p:nvGraphicFramePr>
        <p:xfrm>
          <a:off x="4787900" y="549275"/>
          <a:ext cx="3990975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2453640" imgH="2534285" progId="Word.Picture.8">
                  <p:embed/>
                </p:oleObj>
              </mc:Choice>
              <mc:Fallback>
                <p:oleObj name="" r:id="rId3" imgW="2453640" imgH="2534285" progId="Word.Picture.8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87900" y="549275"/>
                        <a:ext cx="3990975" cy="41036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Rectangle 2"/>
          <p:cNvSpPr>
            <a:spLocks noGrp="1"/>
          </p:cNvSpPr>
          <p:nvPr>
            <p:ph type="subTitle" idx="1"/>
          </p:nvPr>
        </p:nvSpPr>
        <p:spPr>
          <a:xfrm>
            <a:off x="3203575" y="5229225"/>
            <a:ext cx="2590800" cy="647700"/>
          </a:xfrm>
        </p:spPr>
        <p:txBody>
          <a:bodyPr vert="horz" wrap="square" lIns="91440" tIns="45720" rIns="91440" bIns="45720" anchor="t"/>
          <a:p>
            <a:pPr algn="l" eaLnBrk="1" hangingPunct="1"/>
            <a:r>
              <a:rPr b="1" dirty="0">
                <a:latin typeface="+mn-lt"/>
                <a:ea typeface="+mn-ea"/>
                <a:cs typeface="+mn-cs"/>
              </a:rPr>
              <a:t>No reaction</a:t>
            </a:r>
            <a:endParaRPr b="1" dirty="0"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125" name="Rectangle 4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126" name="Rectangle 5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127" name="Rectangle 7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128" name="Rectangle 10"/>
          <p:cNvSpPr/>
          <p:nvPr/>
        </p:nvSpPr>
        <p:spPr>
          <a:xfrm>
            <a:off x="-161925" y="9763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129" name="Rectangle 12"/>
          <p:cNvSpPr/>
          <p:nvPr/>
        </p:nvSpPr>
        <p:spPr>
          <a:xfrm>
            <a:off x="-161925" y="9763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5122" name="Object 14"/>
          <p:cNvGraphicFramePr>
            <a:graphicFrameLocks noChangeAspect="1"/>
          </p:cNvGraphicFramePr>
          <p:nvPr/>
        </p:nvGraphicFramePr>
        <p:xfrm>
          <a:off x="323850" y="549275"/>
          <a:ext cx="8351838" cy="433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4875530" imgH="2538730" progId="Word.Picture.8">
                  <p:embed/>
                </p:oleObj>
              </mc:Choice>
              <mc:Fallback>
                <p:oleObj name="" r:id="rId1" imgW="4875530" imgH="2538730" progId="Word.Picture.8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3850" y="549275"/>
                        <a:ext cx="8351838" cy="43386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  <a:solidFill>
            <a:srgbClr val="CC99FF">
              <a:alpha val="100000"/>
            </a:srgbClr>
          </a:solidFill>
          <a:ln>
            <a:solidFill>
              <a:schemeClr val="tx1">
                <a:alpha val="100000"/>
              </a:schemeClr>
            </a:solidFill>
            <a:miter/>
          </a:ln>
        </p:spPr>
        <p:txBody>
          <a:bodyPr vert="horz" wrap="square" lIns="91440" tIns="45720" rIns="91440" bIns="45720" anchor="ctr"/>
          <a:p>
            <a:pPr eaLnBrk="1" hangingPunct="1"/>
            <a:r>
              <a:rPr sz="3600" b="1" dirty="0">
                <a:latin typeface="Tahoma" panose="020B0604030504040204" pitchFamily="34" charset="0"/>
              </a:rPr>
              <a:t>Making insoluble salts</a:t>
            </a:r>
            <a:endParaRPr sz="3600" b="1" dirty="0">
              <a:latin typeface="Tahoma" panose="020B0604030504040204" pitchFamily="34" charset="0"/>
            </a:endParaRP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 vert="horz" wrap="square" lIns="91440" tIns="45720" rIns="91440" bIns="45720" anchor="t"/>
          <a:p>
            <a:pPr marL="609600" indent="-609600" eaLnBrk="1" hangingPunct="1"/>
            <a:r>
              <a:rPr b="1" dirty="0">
                <a:latin typeface="Tahoma" panose="020B0604030504040204" pitchFamily="34" charset="0"/>
              </a:rPr>
              <a:t>Mix together solutions of two soluble salts to provide the ions needed</a:t>
            </a:r>
            <a:endParaRPr b="1" dirty="0">
              <a:latin typeface="Tahoma" panose="020B0604030504040204" pitchFamily="34" charset="0"/>
            </a:endParaRPr>
          </a:p>
          <a:p>
            <a:pPr marL="609600" indent="-609600" eaLnBrk="1" hangingPunct="1">
              <a:buNone/>
            </a:pPr>
            <a:r>
              <a:rPr b="1" dirty="0">
                <a:latin typeface="Tahoma" panose="020B0604030504040204" pitchFamily="34" charset="0"/>
              </a:rPr>
              <a:t>	</a:t>
            </a:r>
            <a:r>
              <a:rPr b="1" dirty="0">
                <a:solidFill>
                  <a:srgbClr val="0000CC"/>
                </a:solidFill>
                <a:latin typeface="Tahoma" panose="020B0604030504040204" pitchFamily="34" charset="0"/>
              </a:rPr>
              <a:t>all nitrates are soluble </a:t>
            </a:r>
            <a:endParaRPr b="1" dirty="0">
              <a:solidFill>
                <a:srgbClr val="0000CC"/>
              </a:solidFill>
              <a:latin typeface="Tahoma" panose="020B0604030504040204" pitchFamily="34" charset="0"/>
            </a:endParaRPr>
          </a:p>
          <a:p>
            <a:pPr marL="609600" indent="-609600" eaLnBrk="1" hangingPunct="1">
              <a:buNone/>
            </a:pPr>
            <a:r>
              <a:rPr b="1" dirty="0">
                <a:solidFill>
                  <a:srgbClr val="0000CC"/>
                </a:solidFill>
                <a:latin typeface="Tahoma" panose="020B0604030504040204" pitchFamily="34" charset="0"/>
              </a:rPr>
              <a:t>	all Group 1 compounds are soluble</a:t>
            </a:r>
            <a:endParaRPr b="1" dirty="0">
              <a:solidFill>
                <a:srgbClr val="0000CC"/>
              </a:solidFill>
              <a:latin typeface="Tahoma" panose="020B0604030504040204" pitchFamily="34" charset="0"/>
            </a:endParaRPr>
          </a:p>
          <a:p>
            <a:pPr marL="609600" indent="-609600" eaLnBrk="1" hangingPunct="1"/>
            <a:endParaRPr b="1" dirty="0">
              <a:latin typeface="Tahoma" panose="020B0604030504040204" pitchFamily="34" charset="0"/>
            </a:endParaRPr>
          </a:p>
          <a:p>
            <a:pPr marL="609600" indent="-609600" eaLnBrk="1" hangingPunct="1"/>
            <a:r>
              <a:rPr b="1" dirty="0">
                <a:latin typeface="Tahoma" panose="020B0604030504040204" pitchFamily="34" charset="0"/>
              </a:rPr>
              <a:t>Filter off the insoluble salt and leave to dry.</a:t>
            </a:r>
            <a:endParaRPr b="1" dirty="0">
              <a:latin typeface="Tahoma" panose="020B0604030504040204" pitchFamily="34" charset="0"/>
            </a:endParaRPr>
          </a:p>
        </p:txBody>
      </p:sp>
      <p:sp>
        <p:nvSpPr>
          <p:cNvPr id="55300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81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AgCl</a:t>
            </a:r>
            <a:endParaRPr lang="en-US" altLang="en-US" sz="66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479550" y="2921000"/>
            <a:ext cx="541655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318250" y="3467100"/>
            <a:ext cx="2597150" cy="23066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Because the compound is insoluble, it's easiest to make the salt by precipitation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28675" y="5967413"/>
            <a:ext cx="8086725" cy="8302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>
                <a:solidFill>
                  <a:srgbClr val="FF0000"/>
                </a:solidFill>
                <a:latin typeface="Arial" panose="020B0604020202020204" pitchFamily="34" charset="0"/>
              </a:rPr>
              <a:t>We can't add silver oxide or silver carbonate to acid, because AgCl will form on it's surface protecting it.</a:t>
            </a:r>
            <a:endParaRPr lang="en-US" altLang="en-US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3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3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6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1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5105" name="Text Box 5"/>
          <p:cNvSpPr txBox="1"/>
          <p:nvPr/>
        </p:nvSpPr>
        <p:spPr>
          <a:xfrm>
            <a:off x="96838" y="555625"/>
            <a:ext cx="8789987" cy="13843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800" b="1" dirty="0">
                <a:solidFill>
                  <a:srgbClr val="0000CC"/>
                </a:solidFill>
                <a:latin typeface="Arial" panose="020B0604020202020204" pitchFamily="34" charset="0"/>
              </a:rPr>
              <a:t>Mix soluble salts so that a precipitate is formed.</a:t>
            </a:r>
            <a:endParaRPr lang="en-US" altLang="en-US" sz="28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(i)	a soluble silver salt	silver nitrate</a:t>
            </a:r>
            <a:endParaRPr lang="en-GB" altLang="en-US" sz="2800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(ii)	a soluble chloride	    sodium chloride</a:t>
            </a:r>
            <a:endParaRPr lang="en-GB" altLang="en-US" sz="2800" b="1" dirty="0">
              <a:latin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0650" y="3902075"/>
            <a:ext cx="8789988" cy="2746375"/>
            <a:chOff x="1181" y="3745"/>
            <a:chExt cx="10914" cy="2975"/>
          </a:xfrm>
        </p:grpSpPr>
        <p:sp>
          <p:nvSpPr>
            <p:cNvPr id="175107" name="Rectangle 1"/>
            <p:cNvSpPr/>
            <p:nvPr/>
          </p:nvSpPr>
          <p:spPr>
            <a:xfrm>
              <a:off x="3921" y="5707"/>
              <a:ext cx="1862" cy="940"/>
            </a:xfrm>
            <a:prstGeom prst="rect">
              <a:avLst/>
            </a:prstGeom>
            <a:solidFill>
              <a:srgbClr val="CCFFFF">
                <a:alpha val="41959"/>
              </a:srgbClr>
            </a:solidFill>
            <a:ln w="9525">
              <a:noFill/>
            </a:ln>
          </p:spPr>
          <p:txBody>
            <a:bodyPr wrap="none" anchor="ctr" anchorCtr="0"/>
            <a:p>
              <a:pPr>
                <a:buClrTx/>
              </a:pP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175108" name="Rectangle 2"/>
            <p:cNvSpPr/>
            <p:nvPr/>
          </p:nvSpPr>
          <p:spPr>
            <a:xfrm>
              <a:off x="7123" y="4727"/>
              <a:ext cx="1862" cy="1922"/>
            </a:xfrm>
            <a:prstGeom prst="rect">
              <a:avLst/>
            </a:prstGeom>
            <a:solidFill>
              <a:srgbClr val="CCFFFF">
                <a:alpha val="41959"/>
              </a:srgbClr>
            </a:solidFill>
            <a:ln w="9525">
              <a:noFill/>
            </a:ln>
          </p:spPr>
          <p:txBody>
            <a:bodyPr wrap="none" anchor="ctr" anchorCtr="0"/>
            <a:p>
              <a:pPr>
                <a:buClrTx/>
              </a:pP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175109" name="Rectangle 3"/>
            <p:cNvSpPr/>
            <p:nvPr/>
          </p:nvSpPr>
          <p:spPr>
            <a:xfrm>
              <a:off x="10106" y="4727"/>
              <a:ext cx="1862" cy="1922"/>
            </a:xfrm>
            <a:prstGeom prst="rect">
              <a:avLst/>
            </a:prstGeom>
            <a:solidFill>
              <a:srgbClr val="CCFFFF">
                <a:alpha val="41959"/>
              </a:srgbClr>
            </a:solidFill>
            <a:ln w="9525">
              <a:noFill/>
            </a:ln>
          </p:spPr>
          <p:txBody>
            <a:bodyPr wrap="none" anchor="ctr" anchorCtr="0"/>
            <a:p>
              <a:pPr>
                <a:buClrTx/>
              </a:pP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175110" name="Group 7"/>
            <p:cNvGrpSpPr/>
            <p:nvPr/>
          </p:nvGrpSpPr>
          <p:grpSpPr>
            <a:xfrm>
              <a:off x="1671" y="4727"/>
              <a:ext cx="1880" cy="1925"/>
              <a:chOff x="196" y="2063"/>
              <a:chExt cx="752" cy="770"/>
            </a:xfrm>
          </p:grpSpPr>
          <p:sp>
            <p:nvSpPr>
              <p:cNvPr id="175111" name="Line 8"/>
              <p:cNvSpPr/>
              <p:nvPr/>
            </p:nvSpPr>
            <p:spPr>
              <a:xfrm>
                <a:off x="200" y="2066"/>
                <a:ext cx="0" cy="767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12" name="Line 9"/>
              <p:cNvSpPr/>
              <p:nvPr/>
            </p:nvSpPr>
            <p:spPr>
              <a:xfrm>
                <a:off x="196" y="2834"/>
                <a:ext cx="752" cy="0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13" name="Line 10"/>
              <p:cNvSpPr/>
              <p:nvPr/>
            </p:nvSpPr>
            <p:spPr>
              <a:xfrm>
                <a:off x="944" y="2063"/>
                <a:ext cx="0" cy="767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75114" name="Group 11"/>
            <p:cNvGrpSpPr/>
            <p:nvPr/>
          </p:nvGrpSpPr>
          <p:grpSpPr>
            <a:xfrm>
              <a:off x="3921" y="4735"/>
              <a:ext cx="1880" cy="1925"/>
              <a:chOff x="1096" y="2066"/>
              <a:chExt cx="752" cy="770"/>
            </a:xfrm>
          </p:grpSpPr>
          <p:sp>
            <p:nvSpPr>
              <p:cNvPr id="175115" name="Line 12"/>
              <p:cNvSpPr/>
              <p:nvPr/>
            </p:nvSpPr>
            <p:spPr>
              <a:xfrm>
                <a:off x="1100" y="2070"/>
                <a:ext cx="0" cy="766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16" name="Line 13"/>
              <p:cNvSpPr/>
              <p:nvPr/>
            </p:nvSpPr>
            <p:spPr>
              <a:xfrm>
                <a:off x="1096" y="2836"/>
                <a:ext cx="752" cy="0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17" name="Line 14"/>
              <p:cNvSpPr/>
              <p:nvPr/>
            </p:nvSpPr>
            <p:spPr>
              <a:xfrm>
                <a:off x="1845" y="2066"/>
                <a:ext cx="0" cy="766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sp>
          <p:nvSpPr>
            <p:cNvPr id="175118" name="Line 15"/>
            <p:cNvSpPr/>
            <p:nvPr/>
          </p:nvSpPr>
          <p:spPr>
            <a:xfrm>
              <a:off x="1181" y="6717"/>
              <a:ext cx="10915" cy="2"/>
            </a:xfrm>
            <a:prstGeom prst="line">
              <a:avLst/>
            </a:prstGeom>
            <a:ln w="76320" cap="sq" cmpd="sng">
              <a:solidFill>
                <a:srgbClr val="996633"/>
              </a:solidFill>
              <a:prstDash val="solid"/>
              <a:miter/>
              <a:headEnd type="none" w="med" len="med"/>
              <a:tailEnd type="none" w="med" len="med"/>
            </a:ln>
          </p:spPr>
        </p:sp>
        <p:grpSp>
          <p:nvGrpSpPr>
            <p:cNvPr id="175119" name="Group 16"/>
            <p:cNvGrpSpPr/>
            <p:nvPr/>
          </p:nvGrpSpPr>
          <p:grpSpPr>
            <a:xfrm>
              <a:off x="7123" y="4155"/>
              <a:ext cx="1880" cy="2490"/>
              <a:chOff x="2377" y="1834"/>
              <a:chExt cx="752" cy="996"/>
            </a:xfrm>
          </p:grpSpPr>
          <p:sp>
            <p:nvSpPr>
              <p:cNvPr id="175120" name="Line 17"/>
              <p:cNvSpPr/>
              <p:nvPr/>
            </p:nvSpPr>
            <p:spPr>
              <a:xfrm>
                <a:off x="2380" y="1838"/>
                <a:ext cx="0" cy="992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21" name="Line 18"/>
              <p:cNvSpPr/>
              <p:nvPr/>
            </p:nvSpPr>
            <p:spPr>
              <a:xfrm>
                <a:off x="2377" y="2830"/>
                <a:ext cx="752" cy="0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22" name="Line 19"/>
              <p:cNvSpPr/>
              <p:nvPr/>
            </p:nvSpPr>
            <p:spPr>
              <a:xfrm>
                <a:off x="3125" y="1834"/>
                <a:ext cx="0" cy="992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sp>
          <p:nvSpPr>
            <p:cNvPr id="175123" name="Rectangle 20"/>
            <p:cNvSpPr/>
            <p:nvPr/>
          </p:nvSpPr>
          <p:spPr>
            <a:xfrm>
              <a:off x="1681" y="5707"/>
              <a:ext cx="1862" cy="940"/>
            </a:xfrm>
            <a:prstGeom prst="rect">
              <a:avLst/>
            </a:prstGeom>
            <a:solidFill>
              <a:srgbClr val="CCFFFF">
                <a:alpha val="41959"/>
              </a:srgbClr>
            </a:solidFill>
            <a:ln w="9525">
              <a:noFill/>
            </a:ln>
          </p:spPr>
          <p:txBody>
            <a:bodyPr wrap="none" anchor="ctr" anchorCtr="0"/>
            <a:p>
              <a:pPr>
                <a:buClrTx/>
              </a:pP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pic>
          <p:nvPicPr>
            <p:cNvPr id="175124" name="Picture 2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693" y="3745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25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61" y="3757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26" name="Pictur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3" y="377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27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53" y="3757"/>
              <a:ext cx="440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28" name="Picture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4125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29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6" y="3757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0" name="Picture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3" y="4125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1" name="Pictur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3" y="4145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2" name="Picture 2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053" y="4077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3" name="Picture 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08" y="4115"/>
              <a:ext cx="442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4" name="Picture 3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3" y="3757"/>
              <a:ext cx="440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5" name="Picture 3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253" y="4077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6" name="Picture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8" y="6250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7" name="Pictur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1" y="5882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8" name="Picture 3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1" y="6237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39" name="Picture 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3" y="593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0" name="Picture 3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3" y="5872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1" name="Picture 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3" y="625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2" name="Picture 3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068" y="6237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3" name="Picture 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3" y="5772"/>
              <a:ext cx="442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4" name="Picture 4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396" y="5952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5" name="Picture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6" y="6310"/>
              <a:ext cx="442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6" name="Picture 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3" y="5772"/>
              <a:ext cx="442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7" name="Picture 4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518" y="606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8" name="Picture 4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496" y="5237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49" name="Picture 4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73" y="4745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0" name="Picture 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3" y="4945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1" name="Picture 4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8" y="5707"/>
              <a:ext cx="440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2" name="Picture 4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83" y="6215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3" name="Picture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28" y="609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4" name="Picture 5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3" y="5392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5" name="Picture 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26" y="5415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6" name="Picture 5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676" y="506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7" name="Picture 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33" y="6127"/>
              <a:ext cx="442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8" name="Picture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6" y="4802"/>
              <a:ext cx="440" cy="3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59" name="Picture 5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203" y="5752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5160" name="Rectangle 57"/>
            <p:cNvSpPr/>
            <p:nvPr/>
          </p:nvSpPr>
          <p:spPr>
            <a:xfrm>
              <a:off x="10123" y="5882"/>
              <a:ext cx="1862" cy="745"/>
            </a:xfrm>
            <a:prstGeom prst="rect">
              <a:avLst/>
            </a:prstGeom>
            <a:solidFill>
              <a:srgbClr val="F8F8F8"/>
            </a:solidFill>
            <a:ln w="9360" cap="sq" cmpd="sng">
              <a:solidFill>
                <a:srgbClr val="808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>
                <a:buClrTx/>
              </a:pP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pic>
          <p:nvPicPr>
            <p:cNvPr id="175161" name="Picture 5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991" y="627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2" name="Picture 5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03" y="4785"/>
              <a:ext cx="442" cy="31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3" name="Picture 6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633" y="5897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4" name="Picture 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18" y="5275"/>
              <a:ext cx="442" cy="31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5" name="Picture 6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26" y="5390"/>
              <a:ext cx="442" cy="31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6" name="Picture 6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241" y="628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7" name="Picture 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91" y="5890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8" name="Picture 6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58" y="5140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69" name="Picture 6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18" y="5922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70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8" y="4785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71" name="Picture 6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96" y="6250"/>
              <a:ext cx="377" cy="3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5172" name="Picture 6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3" y="4882"/>
              <a:ext cx="355" cy="35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75173" name="Group 70"/>
            <p:cNvGrpSpPr/>
            <p:nvPr/>
          </p:nvGrpSpPr>
          <p:grpSpPr>
            <a:xfrm>
              <a:off x="10096" y="4145"/>
              <a:ext cx="1877" cy="2510"/>
              <a:chOff x="3566" y="1830"/>
              <a:chExt cx="751" cy="1004"/>
            </a:xfrm>
          </p:grpSpPr>
          <p:sp>
            <p:nvSpPr>
              <p:cNvPr id="175174" name="Line 71"/>
              <p:cNvSpPr/>
              <p:nvPr/>
            </p:nvSpPr>
            <p:spPr>
              <a:xfrm>
                <a:off x="3570" y="1834"/>
                <a:ext cx="0" cy="1000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75" name="Line 72"/>
              <p:cNvSpPr/>
              <p:nvPr/>
            </p:nvSpPr>
            <p:spPr>
              <a:xfrm>
                <a:off x="3566" y="2834"/>
                <a:ext cx="751" cy="0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75176" name="Line 73"/>
              <p:cNvSpPr/>
              <p:nvPr/>
            </p:nvSpPr>
            <p:spPr>
              <a:xfrm>
                <a:off x="4315" y="1830"/>
                <a:ext cx="0" cy="1000"/>
              </a:xfrm>
              <a:prstGeom prst="line">
                <a:avLst/>
              </a:prstGeom>
              <a:ln w="28440" cap="sq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sp>
          <p:nvSpPr>
            <p:cNvPr id="175177" name="Line 74"/>
            <p:cNvSpPr/>
            <p:nvPr/>
          </p:nvSpPr>
          <p:spPr>
            <a:xfrm>
              <a:off x="2566" y="4640"/>
              <a:ext cx="2" cy="537"/>
            </a:xfrm>
            <a:prstGeom prst="line">
              <a:avLst/>
            </a:prstGeom>
            <a:ln w="76320" cap="sq" cmpd="sng">
              <a:solidFill>
                <a:srgbClr val="A50021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75178" name="Line 75"/>
            <p:cNvSpPr/>
            <p:nvPr/>
          </p:nvSpPr>
          <p:spPr>
            <a:xfrm>
              <a:off x="4873" y="4602"/>
              <a:ext cx="2" cy="537"/>
            </a:xfrm>
            <a:prstGeom prst="line">
              <a:avLst/>
            </a:prstGeom>
            <a:ln w="76320" cap="sq" cmpd="sng">
              <a:solidFill>
                <a:srgbClr val="A50021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75179" name="Line 76"/>
            <p:cNvSpPr/>
            <p:nvPr/>
          </p:nvSpPr>
          <p:spPr>
            <a:xfrm>
              <a:off x="9143" y="5755"/>
              <a:ext cx="805" cy="2"/>
            </a:xfrm>
            <a:prstGeom prst="line">
              <a:avLst/>
            </a:prstGeom>
            <a:ln w="76320" cap="sq" cmpd="sng">
              <a:solidFill>
                <a:srgbClr val="A50021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75180" name="Line 77"/>
            <p:cNvSpPr/>
            <p:nvPr/>
          </p:nvSpPr>
          <p:spPr>
            <a:xfrm>
              <a:off x="6063" y="5700"/>
              <a:ext cx="805" cy="2"/>
            </a:xfrm>
            <a:prstGeom prst="line">
              <a:avLst/>
            </a:prstGeom>
            <a:ln w="76320" cap="sq" cmpd="sng">
              <a:solidFill>
                <a:srgbClr val="A50021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pic>
        <p:nvPicPr>
          <p:cNvPr id="158796" name="Picture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550" y="1123950"/>
            <a:ext cx="1638300" cy="2020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5182" name="Title 1"/>
          <p:cNvSpPr>
            <a:spLocks noGrp="1"/>
          </p:cNvSpPr>
          <p:nvPr/>
        </p:nvSpPr>
        <p:spPr>
          <a:xfrm>
            <a:off x="-11112" y="-47625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AgCl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11112" y="2749550"/>
            <a:ext cx="8834437" cy="954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silver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 nitrate (aq.) + sodium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chloride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                  →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silver chloride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(s) + sodium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chloride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46063" y="2124075"/>
            <a:ext cx="6824662" cy="4603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en-US">
                <a:latin typeface="Arial" panose="020B0604020202020204" pitchFamily="34" charset="0"/>
              </a:rPr>
              <a:t>Have you seen this reaction before?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" grpId="0" bldLvl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7153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PbSO</a:t>
            </a:r>
            <a:r>
              <a:rPr lang="en-US" altLang="en-US" sz="6600" baseline="-25000"/>
              <a:t>4</a:t>
            </a:r>
            <a:endParaRPr lang="en-US" altLang="en-US" sz="66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479550" y="2921000"/>
            <a:ext cx="541655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318250" y="3467100"/>
            <a:ext cx="2597150" cy="23066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Because the compound is insoluble, it's easiest to make the salt by precipitation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-23812" y="5967413"/>
            <a:ext cx="9191625" cy="952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</a:rPr>
              <a:t>We can't add lead oxide or lead carbonate to acid, because PbSO</a:t>
            </a:r>
            <a:r>
              <a:rPr lang="en-US" altLang="en-US" sz="2800" baseline="-2500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</a:rPr>
              <a:t> will form on it's surface protecting it.</a:t>
            </a:r>
            <a:endParaRPr lang="en-US" alt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3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3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6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8177" name="Text Box 5"/>
          <p:cNvSpPr txBox="1"/>
          <p:nvPr/>
        </p:nvSpPr>
        <p:spPr>
          <a:xfrm>
            <a:off x="96838" y="555625"/>
            <a:ext cx="8789987" cy="13843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800" b="1" dirty="0">
                <a:solidFill>
                  <a:srgbClr val="0000CC"/>
                </a:solidFill>
                <a:latin typeface="Arial" panose="020B0604020202020204" pitchFamily="34" charset="0"/>
              </a:rPr>
              <a:t>Mix soluble salts so that a precipitate is formed.</a:t>
            </a:r>
            <a:endParaRPr lang="en-US" altLang="en-US" sz="28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(i)	a soluble </a:t>
            </a:r>
            <a:r>
              <a:rPr lang="en-US" altLang="en-GB" sz="2800" b="1" dirty="0">
                <a:latin typeface="Arial" panose="020B0604020202020204" pitchFamily="34" charset="0"/>
              </a:rPr>
              <a:t>lead </a:t>
            </a:r>
            <a:r>
              <a:rPr lang="en-GB" altLang="en-US" sz="2800" b="1" dirty="0">
                <a:latin typeface="Arial" panose="020B0604020202020204" pitchFamily="34" charset="0"/>
              </a:rPr>
              <a:t>salt	    </a:t>
            </a:r>
            <a:r>
              <a:rPr lang="en-US" altLang="en-GB" sz="2800" b="1" dirty="0">
                <a:latin typeface="Arial" panose="020B0604020202020204" pitchFamily="34" charset="0"/>
              </a:rPr>
              <a:t>lead </a:t>
            </a:r>
            <a:r>
              <a:rPr lang="en-GB" altLang="en-US" sz="2800" b="1" dirty="0">
                <a:latin typeface="Arial" panose="020B0604020202020204" pitchFamily="34" charset="0"/>
              </a:rPr>
              <a:t>nitrate</a:t>
            </a:r>
            <a:endParaRPr lang="en-GB" altLang="en-US" sz="2800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(ii)	a soluble </a:t>
            </a:r>
            <a:r>
              <a:rPr lang="en-US" altLang="en-GB" sz="2800" b="1" dirty="0">
                <a:latin typeface="Arial" panose="020B0604020202020204" pitchFamily="34" charset="0"/>
              </a:rPr>
              <a:t>sulfate</a:t>
            </a:r>
            <a:r>
              <a:rPr lang="en-GB" altLang="en-US" sz="2800" b="1" dirty="0">
                <a:latin typeface="Arial" panose="020B0604020202020204" pitchFamily="34" charset="0"/>
              </a:rPr>
              <a:t>	    sodium </a:t>
            </a:r>
            <a:r>
              <a:rPr lang="en-US" altLang="en-GB" sz="2800" b="1" dirty="0">
                <a:latin typeface="Arial" panose="020B0604020202020204" pitchFamily="34" charset="0"/>
              </a:rPr>
              <a:t>sulfate</a:t>
            </a:r>
            <a:endParaRPr lang="en-US" altLang="en-GB" sz="2800" b="1" dirty="0">
              <a:latin typeface="Arial" panose="020B0604020202020204" pitchFamily="34" charset="0"/>
            </a:endParaRPr>
          </a:p>
        </p:txBody>
      </p:sp>
      <p:sp>
        <p:nvSpPr>
          <p:cNvPr id="178178" name="Title 1"/>
          <p:cNvSpPr>
            <a:spLocks noGrp="1"/>
          </p:cNvSpPr>
          <p:nvPr/>
        </p:nvSpPr>
        <p:spPr>
          <a:xfrm>
            <a:off x="-11112" y="-47625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PbSO</a:t>
            </a:r>
            <a:r>
              <a:rPr lang="en-US" altLang="en-US" sz="3600" b="1" baseline="-25000" dirty="0">
                <a:solidFill>
                  <a:schemeClr val="tx2"/>
                </a:solidFill>
                <a:latin typeface="Calibri" panose="020F0502020204030204" charset="0"/>
              </a:rPr>
              <a:t>4</a:t>
            </a:r>
            <a:endParaRPr lang="en-US" altLang="en-US" sz="3600" b="1" baseline="-25000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pic>
        <p:nvPicPr>
          <p:cNvPr id="26" name="Picture 25" descr="lead sulphat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1450" y="3625850"/>
            <a:ext cx="2632075" cy="3141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Rectangle 28"/>
          <p:cNvSpPr/>
          <p:nvPr/>
        </p:nvSpPr>
        <p:spPr>
          <a:xfrm>
            <a:off x="319088" y="2406650"/>
            <a:ext cx="8834437" cy="954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lead nitrate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(aq.)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 + sodium sulfate 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                  → lead sulphate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(s)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+ sodium nitrate 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0225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PbI</a:t>
            </a:r>
            <a:endParaRPr lang="en-US" altLang="en-US" sz="66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479550" y="2921000"/>
            <a:ext cx="541655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318250" y="3467100"/>
            <a:ext cx="2597150" cy="23066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Because the compound is insoluble, it's easiest to make the salt by precipitation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-23812" y="5967413"/>
            <a:ext cx="9191625" cy="952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</a:rPr>
              <a:t>We can't add lead oxide or lead carbonate to acid, because PbI will form on it's surface protecting it.</a:t>
            </a:r>
            <a:endParaRPr lang="en-US" alt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3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3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6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1249" name="Text Box 5"/>
          <p:cNvSpPr txBox="1"/>
          <p:nvPr/>
        </p:nvSpPr>
        <p:spPr>
          <a:xfrm>
            <a:off x="96838" y="555625"/>
            <a:ext cx="8789987" cy="13843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800" b="1" dirty="0">
                <a:solidFill>
                  <a:srgbClr val="0000CC"/>
                </a:solidFill>
                <a:latin typeface="Arial" panose="020B0604020202020204" pitchFamily="34" charset="0"/>
              </a:rPr>
              <a:t>Mix soluble salts so that a precipitate is formed.</a:t>
            </a:r>
            <a:endParaRPr lang="en-US" altLang="en-US" sz="28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(i)	a soluble </a:t>
            </a:r>
            <a:r>
              <a:rPr lang="en-US" altLang="en-GB" sz="2800" b="1" dirty="0">
                <a:latin typeface="Arial" panose="020B0604020202020204" pitchFamily="34" charset="0"/>
              </a:rPr>
              <a:t>lead </a:t>
            </a:r>
            <a:r>
              <a:rPr lang="en-GB" altLang="en-US" sz="2800" b="1" dirty="0">
                <a:latin typeface="Arial" panose="020B0604020202020204" pitchFamily="34" charset="0"/>
              </a:rPr>
              <a:t>salt	    </a:t>
            </a:r>
            <a:r>
              <a:rPr lang="en-US" altLang="en-GB" sz="2800" b="1" dirty="0">
                <a:latin typeface="Arial" panose="020B0604020202020204" pitchFamily="34" charset="0"/>
              </a:rPr>
              <a:t>lead </a:t>
            </a:r>
            <a:r>
              <a:rPr lang="en-GB" altLang="en-US" sz="2800" b="1" dirty="0">
                <a:latin typeface="Arial" panose="020B0604020202020204" pitchFamily="34" charset="0"/>
              </a:rPr>
              <a:t>nitrate</a:t>
            </a:r>
            <a:endParaRPr lang="en-GB" altLang="en-US" sz="2800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(ii)	a soluble </a:t>
            </a:r>
            <a:r>
              <a:rPr lang="en-US" altLang="en-US" sz="2800" b="1" dirty="0">
                <a:latin typeface="Arial" panose="020B0604020202020204" pitchFamily="34" charset="0"/>
              </a:rPr>
              <a:t>iodide</a:t>
            </a:r>
            <a:r>
              <a:rPr lang="en-GB" altLang="en-US" sz="2800" b="1" dirty="0">
                <a:latin typeface="Arial" panose="020B0604020202020204" pitchFamily="34" charset="0"/>
              </a:rPr>
              <a:t>	    </a:t>
            </a:r>
            <a:r>
              <a:rPr lang="en-US" altLang="en-GB" sz="2800" b="1" dirty="0">
                <a:latin typeface="Arial" panose="020B0604020202020204" pitchFamily="34" charset="0"/>
              </a:rPr>
              <a:t>		</a:t>
            </a:r>
            <a:r>
              <a:rPr lang="en-GB" altLang="en-US" sz="2800" b="1" dirty="0">
                <a:latin typeface="Arial" panose="020B0604020202020204" pitchFamily="34" charset="0"/>
              </a:rPr>
              <a:t>sodium </a:t>
            </a:r>
            <a:r>
              <a:rPr lang="en-US" altLang="en-US" sz="2800" b="1" dirty="0">
                <a:latin typeface="Arial" panose="020B0604020202020204" pitchFamily="34" charset="0"/>
              </a:rPr>
              <a:t>iodide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81250" name="Title 1"/>
          <p:cNvSpPr>
            <a:spLocks noGrp="1"/>
          </p:cNvSpPr>
          <p:nvPr/>
        </p:nvSpPr>
        <p:spPr>
          <a:xfrm>
            <a:off x="-11112" y="-47625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PbI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9088" y="2406650"/>
            <a:ext cx="8834437" cy="954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lead nitrate (aq.) + sodium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iodide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                  → lead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iodide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(s) + sodium nitrate 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T:\Staff Resources\Chemistry\precipitates\lead iodid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0313" y="3494088"/>
            <a:ext cx="2576512" cy="3214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6" name="Text Box 8"/>
          <p:cNvSpPr txBox="1"/>
          <p:nvPr/>
        </p:nvSpPr>
        <p:spPr>
          <a:xfrm>
            <a:off x="403860" y="4195128"/>
            <a:ext cx="54292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Pb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+ 2 I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PbI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2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8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Introduction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1" name="Text Box 12"/>
          <p:cNvSpPr txBox="1"/>
          <p:nvPr/>
        </p:nvSpPr>
        <p:spPr>
          <a:xfrm>
            <a:off x="0" y="0"/>
            <a:ext cx="9144000" cy="777875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None/>
              <a:tabLst>
                <a:tab pos="2160905" algn="l"/>
              </a:tabLst>
            </a:pPr>
            <a:endParaRPr lang="en-GB" altLang="en-US" sz="900" b="1" dirty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algn="ctr" defTabSz="914400" eaLnBrk="1" hangingPunct="1">
              <a:spcBef>
                <a:spcPct val="0"/>
              </a:spcBef>
              <a:buNone/>
              <a:tabLst>
                <a:tab pos="2160905" algn="l"/>
              </a:tabLst>
            </a:pPr>
            <a:r>
              <a:rPr lang="en-GB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 EQUATIONS TO LEARN</a:t>
            </a:r>
            <a:endParaRPr lang="en-GB" altLang="en-US" sz="1400" b="1" baseline="30000" dirty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3510" y="777875"/>
            <a:ext cx="6416040" cy="6120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3297" name="Title 1"/>
          <p:cNvSpPr>
            <a:spLocks noGrp="1"/>
          </p:cNvSpPr>
          <p:nvPr>
            <p:ph type="title"/>
          </p:nvPr>
        </p:nvSpPr>
        <p:spPr>
          <a:xfrm>
            <a:off x="685800" y="847725"/>
            <a:ext cx="7772400" cy="1776413"/>
          </a:xfrm>
        </p:spPr>
        <p:txBody>
          <a:bodyPr anchor="ctr" anchorCtr="0"/>
          <a:p>
            <a:r>
              <a:rPr lang="en-US" altLang="en-US" sz="6600"/>
              <a:t>Making Al(OH)</a:t>
            </a:r>
            <a:r>
              <a:rPr lang="en-US" altLang="en-US" sz="6600" baseline="-25000"/>
              <a:t>3</a:t>
            </a:r>
            <a:endParaRPr lang="en-US" altLang="en-US" sz="6600" baseline="-25000"/>
          </a:p>
        </p:txBody>
      </p:sp>
      <p:sp>
        <p:nvSpPr>
          <p:cNvPr id="3" name="Text Box 2"/>
          <p:cNvSpPr txBox="1"/>
          <p:nvPr/>
        </p:nvSpPr>
        <p:spPr>
          <a:xfrm>
            <a:off x="1155700" y="2921000"/>
            <a:ext cx="541655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Is the compound soluble or insoluble? 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Insoluble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oxide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the carbonate soluble?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the metal react with acids?</a:t>
            </a:r>
            <a:endParaRPr lang="en-US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noProof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Yes, but it has an oxide layer on it</a:t>
            </a:r>
            <a:endParaRPr lang="en-US" altLang="en-US" noProof="1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318250" y="3467100"/>
            <a:ext cx="2597150" cy="23066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</a:rPr>
              <a:t>Because the compound is insoluble, it's easiest to make the salt by precipitation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-23812" y="5967413"/>
            <a:ext cx="9191625" cy="952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</a:rPr>
              <a:t>We can't add lead oxide or lead carbonate to acid, because PbI will form on it's surface protecting it.</a:t>
            </a:r>
            <a:endParaRPr lang="en-US" alt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9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3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3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6" end="1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21" name="Text Box 5"/>
          <p:cNvSpPr txBox="1"/>
          <p:nvPr/>
        </p:nvSpPr>
        <p:spPr>
          <a:xfrm>
            <a:off x="96838" y="555625"/>
            <a:ext cx="8789987" cy="13843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800" b="1" dirty="0">
                <a:solidFill>
                  <a:srgbClr val="0000CC"/>
                </a:solidFill>
                <a:latin typeface="Arial" panose="020B0604020202020204" pitchFamily="34" charset="0"/>
              </a:rPr>
              <a:t>Mix soluble salts so that a precipitate is formed.</a:t>
            </a:r>
            <a:endParaRPr lang="en-US" altLang="en-US" sz="28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(i)	a soluble </a:t>
            </a:r>
            <a:r>
              <a:rPr lang="en-US" altLang="en-US" sz="2800" b="1" dirty="0">
                <a:latin typeface="Arial" panose="020B0604020202020204" pitchFamily="34" charset="0"/>
              </a:rPr>
              <a:t>aluminium </a:t>
            </a:r>
            <a:r>
              <a:rPr lang="en-GB" altLang="en-US" sz="2800" b="1" dirty="0">
                <a:latin typeface="Arial" panose="020B0604020202020204" pitchFamily="34" charset="0"/>
              </a:rPr>
              <a:t>salt	    </a:t>
            </a:r>
            <a:r>
              <a:rPr lang="en-US" altLang="en-US" sz="2800" b="1" dirty="0">
                <a:latin typeface="Arial" panose="020B0604020202020204" pitchFamily="34" charset="0"/>
              </a:rPr>
              <a:t>aluminium </a:t>
            </a:r>
            <a:r>
              <a:rPr lang="en-GB" altLang="en-US" sz="2800" b="1" dirty="0">
                <a:latin typeface="Arial" panose="020B0604020202020204" pitchFamily="34" charset="0"/>
              </a:rPr>
              <a:t>nitrate</a:t>
            </a:r>
            <a:endParaRPr lang="en-GB" altLang="en-US" sz="2800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n-US" sz="2800" b="1" dirty="0">
                <a:latin typeface="Arial" panose="020B0604020202020204" pitchFamily="34" charset="0"/>
              </a:rPr>
              <a:t>(ii)	a soluble </a:t>
            </a:r>
            <a:r>
              <a:rPr lang="en-US" altLang="en-US" sz="2800" b="1" dirty="0">
                <a:latin typeface="Arial" panose="020B0604020202020204" pitchFamily="34" charset="0"/>
              </a:rPr>
              <a:t>hydroxide         		</a:t>
            </a:r>
            <a:r>
              <a:rPr lang="en-GB" altLang="en-US" sz="2800" b="1" dirty="0">
                <a:latin typeface="Arial" panose="020B0604020202020204" pitchFamily="34" charset="0"/>
              </a:rPr>
              <a:t>sodium </a:t>
            </a:r>
            <a:r>
              <a:rPr lang="en-US" altLang="en-US" sz="2800" b="1" dirty="0">
                <a:latin typeface="Arial" panose="020B0604020202020204" pitchFamily="34" charset="0"/>
              </a:rPr>
              <a:t>hydroxide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84322" name="Title 1"/>
          <p:cNvSpPr>
            <a:spLocks noGrp="1"/>
          </p:cNvSpPr>
          <p:nvPr/>
        </p:nvSpPr>
        <p:spPr>
          <a:xfrm>
            <a:off x="-11112" y="-47625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</a:t>
            </a:r>
            <a:r>
              <a:rPr lang="en-US" altLang="zh-CN" sz="3600" b="1" dirty="0">
                <a:solidFill>
                  <a:schemeClr val="tx2"/>
                </a:solidFill>
                <a:latin typeface="Calibri" panose="020F0502020204030204" charset="0"/>
              </a:rPr>
              <a:t>Al(OH)</a:t>
            </a:r>
            <a:r>
              <a:rPr lang="en-US" altLang="zh-CN" sz="3600" b="1" baseline="-25000" dirty="0">
                <a:solidFill>
                  <a:schemeClr val="tx2"/>
                </a:solidFill>
                <a:latin typeface="Calibri" panose="020F0502020204030204" charset="0"/>
              </a:rPr>
              <a:t>3</a:t>
            </a:r>
            <a:endParaRPr lang="en-US" altLang="zh-CN" sz="3600" b="1" baseline="-25000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9088" y="2406650"/>
            <a:ext cx="8834437" cy="954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aluminium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nitrate (aq.) + sodium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hydroxide 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         →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aluminium hydroxide (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s) + sodium nitrate (aq.)</a:t>
            </a:r>
            <a:endParaRPr lang="en-US" altLang="zh-CN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050" name="Picture 2" descr="T:\Staff Resources\Chemistry\precipitates\aluminium hydroxid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8363" y="3490913"/>
            <a:ext cx="2938462" cy="3330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  <a:solidFill>
            <a:srgbClr val="CC99FF">
              <a:alpha val="100000"/>
            </a:srgbClr>
          </a:solidFill>
          <a:ln>
            <a:solidFill>
              <a:schemeClr val="tx1">
                <a:alpha val="100000"/>
              </a:schemeClr>
            </a:solidFill>
            <a:miter/>
          </a:ln>
        </p:spPr>
        <p:txBody>
          <a:bodyPr vert="horz" wrap="square" lIns="91440" tIns="45720" rIns="91440" bIns="45720" anchor="ctr"/>
          <a:p>
            <a:pPr eaLnBrk="1" hangingPunct="1"/>
            <a:r>
              <a:rPr sz="3600" b="1" dirty="0">
                <a:latin typeface="Tahoma" panose="020B0604030504040204" pitchFamily="34" charset="0"/>
              </a:rPr>
              <a:t>Making insoluble salts</a:t>
            </a:r>
            <a:endParaRPr sz="3600" b="1" dirty="0">
              <a:latin typeface="Tahoma" panose="020B0604030504040204" pitchFamily="34" charset="0"/>
            </a:endParaRPr>
          </a:p>
        </p:txBody>
      </p:sp>
      <p:sp>
        <p:nvSpPr>
          <p:cNvPr id="57347" name="Text Box 4"/>
          <p:cNvSpPr txBox="1"/>
          <p:nvPr/>
        </p:nvSpPr>
        <p:spPr>
          <a:xfrm>
            <a:off x="395288" y="1844675"/>
            <a:ext cx="7345362" cy="4040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533400" indent="-533400" defTabSz="914400">
              <a:spcBef>
                <a:spcPct val="25000"/>
              </a:spcBef>
              <a:buAutoNum type="arabicParenR"/>
              <a:tabLst>
                <a:tab pos="4746625" algn="l"/>
                <a:tab pos="5834380" algn="l"/>
              </a:tabLst>
            </a:pPr>
            <a:r>
              <a:rPr sz="2800" b="1" dirty="0">
                <a:latin typeface="Tahoma" panose="020B0604030504040204" pitchFamily="34" charset="0"/>
              </a:rPr>
              <a:t>Silver chloride	Ag</a:t>
            </a:r>
            <a:r>
              <a:rPr sz="2800" b="1" baseline="30000" dirty="0">
                <a:latin typeface="Tahoma" panose="020B0604030504040204" pitchFamily="34" charset="0"/>
              </a:rPr>
              <a:t>+</a:t>
            </a:r>
            <a:r>
              <a:rPr sz="2800" b="1" dirty="0">
                <a:latin typeface="Tahoma" panose="020B0604030504040204" pitchFamily="34" charset="0"/>
              </a:rPr>
              <a:t>	Cl</a:t>
            </a:r>
            <a:r>
              <a:rPr sz="2800" b="1" baseline="30000" dirty="0">
                <a:latin typeface="Tahoma" panose="020B0604030504040204" pitchFamily="34" charset="0"/>
              </a:rPr>
              <a:t>-</a:t>
            </a:r>
            <a:endParaRPr sz="2800" b="1" dirty="0">
              <a:latin typeface="Tahoma" panose="020B0604030504040204" pitchFamily="34" charset="0"/>
            </a:endParaRPr>
          </a:p>
          <a:p>
            <a:pPr marL="533400" indent="-533400" defTabSz="914400">
              <a:spcBef>
                <a:spcPct val="25000"/>
              </a:spcBef>
              <a:buAutoNum type="arabicParenR"/>
              <a:tabLst>
                <a:tab pos="4746625" algn="l"/>
                <a:tab pos="5834380" algn="l"/>
              </a:tabLst>
            </a:pPr>
            <a:r>
              <a:rPr sz="2800" b="1" dirty="0">
                <a:latin typeface="Tahoma" panose="020B0604030504040204" pitchFamily="34" charset="0"/>
              </a:rPr>
              <a:t>Strontium sulphate	Sr</a:t>
            </a:r>
            <a:r>
              <a:rPr sz="2800" b="1" baseline="30000" dirty="0">
                <a:latin typeface="Tahoma" panose="020B0604030504040204" pitchFamily="34" charset="0"/>
              </a:rPr>
              <a:t>2+	</a:t>
            </a:r>
            <a:r>
              <a:rPr sz="2800" b="1" dirty="0">
                <a:latin typeface="Tahoma" panose="020B0604030504040204" pitchFamily="34" charset="0"/>
              </a:rPr>
              <a:t>SO</a:t>
            </a:r>
            <a:r>
              <a:rPr sz="2800" b="1" baseline="-25000" dirty="0">
                <a:latin typeface="Tahoma" panose="020B0604030504040204" pitchFamily="34" charset="0"/>
              </a:rPr>
              <a:t>4</a:t>
            </a:r>
            <a:r>
              <a:rPr sz="2800" b="1" baseline="30000" dirty="0">
                <a:latin typeface="Tahoma" panose="020B0604030504040204" pitchFamily="34" charset="0"/>
              </a:rPr>
              <a:t>2-</a:t>
            </a:r>
            <a:endParaRPr sz="2800" b="1" dirty="0">
              <a:latin typeface="Tahoma" panose="020B0604030504040204" pitchFamily="34" charset="0"/>
            </a:endParaRPr>
          </a:p>
          <a:p>
            <a:pPr marL="533400" indent="-533400" defTabSz="914400">
              <a:spcBef>
                <a:spcPct val="25000"/>
              </a:spcBef>
              <a:buAutoNum type="arabicParenR"/>
              <a:tabLst>
                <a:tab pos="4746625" algn="l"/>
                <a:tab pos="5834380" algn="l"/>
              </a:tabLst>
            </a:pPr>
            <a:r>
              <a:rPr sz="2800" b="1" dirty="0">
                <a:latin typeface="Tahoma" panose="020B0604030504040204" pitchFamily="34" charset="0"/>
              </a:rPr>
              <a:t>Lead bromide	Pb</a:t>
            </a:r>
            <a:r>
              <a:rPr sz="2800" b="1" baseline="30000" dirty="0">
                <a:latin typeface="Tahoma" panose="020B0604030504040204" pitchFamily="34" charset="0"/>
              </a:rPr>
              <a:t>2+	</a:t>
            </a:r>
            <a:r>
              <a:rPr sz="2800" b="1" dirty="0">
                <a:latin typeface="Tahoma" panose="020B0604030504040204" pitchFamily="34" charset="0"/>
              </a:rPr>
              <a:t>Br</a:t>
            </a:r>
            <a:r>
              <a:rPr sz="2800" b="1" baseline="30000" dirty="0">
                <a:latin typeface="Tahoma" panose="020B0604030504040204" pitchFamily="34" charset="0"/>
              </a:rPr>
              <a:t>-</a:t>
            </a:r>
            <a:endParaRPr sz="2800" b="1" dirty="0">
              <a:latin typeface="Tahoma" panose="020B0604030504040204" pitchFamily="34" charset="0"/>
            </a:endParaRPr>
          </a:p>
          <a:p>
            <a:pPr marL="533400" indent="-533400" defTabSz="914400">
              <a:spcBef>
                <a:spcPct val="25000"/>
              </a:spcBef>
              <a:buAutoNum type="arabicParenR"/>
              <a:tabLst>
                <a:tab pos="4746625" algn="l"/>
                <a:tab pos="5834380" algn="l"/>
              </a:tabLst>
            </a:pPr>
            <a:r>
              <a:rPr sz="2800" b="1" dirty="0">
                <a:latin typeface="Tahoma" panose="020B0604030504040204" pitchFamily="34" charset="0"/>
              </a:rPr>
              <a:t>Cadmium iodide	Cd</a:t>
            </a:r>
            <a:r>
              <a:rPr sz="2800" b="1" baseline="30000" dirty="0">
                <a:latin typeface="Tahoma" panose="020B0604030504040204" pitchFamily="34" charset="0"/>
              </a:rPr>
              <a:t>2+	</a:t>
            </a:r>
            <a:r>
              <a:rPr sz="2800" b="1" dirty="0">
                <a:latin typeface="Tahoma" panose="020B0604030504040204" pitchFamily="34" charset="0"/>
              </a:rPr>
              <a:t>I</a:t>
            </a:r>
            <a:r>
              <a:rPr sz="2800" b="1" baseline="30000" dirty="0">
                <a:latin typeface="Tahoma" panose="020B0604030504040204" pitchFamily="34" charset="0"/>
              </a:rPr>
              <a:t>-</a:t>
            </a:r>
            <a:endParaRPr sz="2800" b="1" dirty="0">
              <a:latin typeface="Tahoma" panose="020B0604030504040204" pitchFamily="34" charset="0"/>
            </a:endParaRPr>
          </a:p>
          <a:p>
            <a:pPr marL="533400" indent="-533400" defTabSz="914400">
              <a:spcBef>
                <a:spcPct val="25000"/>
              </a:spcBef>
              <a:buAutoNum type="arabicParenR"/>
              <a:tabLst>
                <a:tab pos="4746625" algn="l"/>
                <a:tab pos="5834380" algn="l"/>
              </a:tabLst>
            </a:pPr>
            <a:r>
              <a:rPr sz="2800" b="1" dirty="0">
                <a:latin typeface="Tahoma" panose="020B0604030504040204" pitchFamily="34" charset="0"/>
              </a:rPr>
              <a:t>Lead sulphate	Pb</a:t>
            </a:r>
            <a:r>
              <a:rPr sz="2800" b="1" baseline="30000" dirty="0">
                <a:latin typeface="Tahoma" panose="020B0604030504040204" pitchFamily="34" charset="0"/>
              </a:rPr>
              <a:t>2+	</a:t>
            </a:r>
            <a:r>
              <a:rPr sz="2800" b="1" dirty="0">
                <a:latin typeface="Tahoma" panose="020B0604030504040204" pitchFamily="34" charset="0"/>
              </a:rPr>
              <a:t>SO</a:t>
            </a:r>
            <a:r>
              <a:rPr sz="2800" b="1" baseline="-25000" dirty="0">
                <a:latin typeface="Tahoma" panose="020B0604030504040204" pitchFamily="34" charset="0"/>
              </a:rPr>
              <a:t>4</a:t>
            </a:r>
            <a:r>
              <a:rPr sz="2800" b="1" baseline="30000" dirty="0">
                <a:latin typeface="Tahoma" panose="020B0604030504040204" pitchFamily="34" charset="0"/>
              </a:rPr>
              <a:t>2-</a:t>
            </a:r>
            <a:endParaRPr sz="2800" b="1" dirty="0">
              <a:latin typeface="Tahoma" panose="020B0604030504040204" pitchFamily="34" charset="0"/>
            </a:endParaRPr>
          </a:p>
          <a:p>
            <a:pPr marL="533400" indent="-533400" defTabSz="914400">
              <a:spcBef>
                <a:spcPct val="25000"/>
              </a:spcBef>
              <a:buAutoNum type="arabicParenR"/>
              <a:tabLst>
                <a:tab pos="4746625" algn="l"/>
                <a:tab pos="5834380" algn="l"/>
              </a:tabLst>
            </a:pPr>
            <a:r>
              <a:rPr sz="2800" b="1" dirty="0">
                <a:latin typeface="Tahoma" panose="020B0604030504040204" pitchFamily="34" charset="0"/>
              </a:rPr>
              <a:t>Calcium phosphate	Ca</a:t>
            </a:r>
            <a:r>
              <a:rPr sz="2800" b="1" baseline="30000" dirty="0">
                <a:latin typeface="Tahoma" panose="020B0604030504040204" pitchFamily="34" charset="0"/>
              </a:rPr>
              <a:t>2+	</a:t>
            </a:r>
            <a:r>
              <a:rPr sz="2800" b="1" dirty="0">
                <a:latin typeface="Tahoma" panose="020B0604030504040204" pitchFamily="34" charset="0"/>
              </a:rPr>
              <a:t>PO</a:t>
            </a:r>
            <a:r>
              <a:rPr sz="2800" b="1" baseline="-25000" dirty="0">
                <a:latin typeface="Tahoma" panose="020B0604030504040204" pitchFamily="34" charset="0"/>
              </a:rPr>
              <a:t>4</a:t>
            </a:r>
            <a:r>
              <a:rPr sz="2800" b="1" baseline="30000" dirty="0">
                <a:latin typeface="Tahoma" panose="020B0604030504040204" pitchFamily="34" charset="0"/>
              </a:rPr>
              <a:t>3-</a:t>
            </a:r>
            <a:endParaRPr sz="2800" b="1" dirty="0">
              <a:latin typeface="Tahoma" panose="020B0604030504040204" pitchFamily="34" charset="0"/>
            </a:endParaRPr>
          </a:p>
          <a:p>
            <a:pPr marL="533400" indent="-533400" defTabSz="0">
              <a:buAutoNum type="arabicParenR"/>
              <a:tabLst>
                <a:tab pos="4746625" algn="l"/>
                <a:tab pos="5834380" algn="l"/>
              </a:tabLst>
            </a:pPr>
            <a:endParaRPr sz="2800" b="1" dirty="0">
              <a:latin typeface="Tahoma" panose="020B0604030504040204" pitchFamily="34" charset="0"/>
            </a:endParaRPr>
          </a:p>
          <a:p>
            <a:pPr marL="533400" indent="-533400" defTabSz="0">
              <a:buAutoNum type="arabicParenR"/>
              <a:tabLst>
                <a:tab pos="4746625" algn="l"/>
                <a:tab pos="5834380" algn="l"/>
              </a:tabLst>
            </a:pPr>
            <a:endParaRPr sz="28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57348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Text Box 2"/>
          <p:cNvSpPr txBox="1"/>
          <p:nvPr/>
        </p:nvSpPr>
        <p:spPr>
          <a:xfrm>
            <a:off x="2124075" y="476250"/>
            <a:ext cx="4895850" cy="725488"/>
          </a:xfrm>
          <a:prstGeom prst="rect">
            <a:avLst/>
          </a:prstGeom>
          <a:solidFill>
            <a:srgbClr val="FF99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  <a:p>
            <a:pPr algn="ctr"/>
            <a:r>
              <a:rPr sz="2800" b="1" dirty="0">
                <a:latin typeface="Tahoma" panose="020B0604030504040204" pitchFamily="34" charset="0"/>
              </a:rPr>
              <a:t>SILVER CHLORIDE</a:t>
            </a:r>
            <a:endParaRPr sz="2800" b="1" dirty="0">
              <a:latin typeface="Tahoma" panose="020B0604030504040204" pitchFamily="34" charset="0"/>
            </a:endParaRPr>
          </a:p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</p:txBody>
      </p:sp>
      <p:sp>
        <p:nvSpPr>
          <p:cNvPr id="43011" name="Text Box 3"/>
          <p:cNvSpPr txBox="1"/>
          <p:nvPr/>
        </p:nvSpPr>
        <p:spPr>
          <a:xfrm>
            <a:off x="323850" y="1557338"/>
            <a:ext cx="84978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8077200" algn="r"/>
              </a:tabLst>
            </a:pPr>
            <a:r>
              <a:rPr sz="2800" b="1" dirty="0">
                <a:latin typeface="Tahoma" panose="020B0604030504040204" pitchFamily="34" charset="0"/>
              </a:rPr>
              <a:t>Ag</a:t>
            </a:r>
            <a:r>
              <a:rPr sz="2800" b="1" baseline="30000" dirty="0">
                <a:latin typeface="Tahoma" panose="020B0604030504040204" pitchFamily="34" charset="0"/>
              </a:rPr>
              <a:t>+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silver nitrate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3012" name="Text Box 4"/>
          <p:cNvSpPr txBox="1"/>
          <p:nvPr/>
        </p:nvSpPr>
        <p:spPr>
          <a:xfrm>
            <a:off x="323850" y="2205038"/>
            <a:ext cx="8569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Cl</a:t>
            </a:r>
            <a:r>
              <a:rPr sz="2800" b="1" baseline="30000" dirty="0">
                <a:latin typeface="Tahoma" panose="020B0604030504040204" pitchFamily="34" charset="0"/>
              </a:rPr>
              <a:t>–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sodium chloride (aq)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3013" name="Text Box 5"/>
          <p:cNvSpPr txBox="1"/>
          <p:nvPr/>
        </p:nvSpPr>
        <p:spPr>
          <a:xfrm>
            <a:off x="1835150" y="5300663"/>
            <a:ext cx="5154613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Ag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Cl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AgCl(s)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14" name="Text Box 6"/>
          <p:cNvSpPr txBox="1"/>
          <p:nvPr/>
        </p:nvSpPr>
        <p:spPr>
          <a:xfrm>
            <a:off x="2268538" y="36449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Ag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3015" name="Text Box 7"/>
          <p:cNvSpPr txBox="1"/>
          <p:nvPr/>
        </p:nvSpPr>
        <p:spPr>
          <a:xfrm>
            <a:off x="323850" y="2997200"/>
            <a:ext cx="66246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Formula of silver chloride:</a:t>
            </a:r>
            <a:endParaRPr sz="2800" b="1" baseline="30000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3016" name="Text Box 8"/>
          <p:cNvSpPr txBox="1"/>
          <p:nvPr/>
        </p:nvSpPr>
        <p:spPr>
          <a:xfrm>
            <a:off x="3492500" y="3644900"/>
            <a:ext cx="1008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Cl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3018" name="Text Box 10"/>
          <p:cNvSpPr txBox="1"/>
          <p:nvPr/>
        </p:nvSpPr>
        <p:spPr>
          <a:xfrm>
            <a:off x="6804025" y="3068638"/>
            <a:ext cx="1008063" cy="5286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AgCl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58378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2" grpId="0"/>
      <p:bldP spid="43013" grpId="0"/>
      <p:bldP spid="43014" grpId="0"/>
      <p:bldP spid="43014" grpId="1"/>
      <p:bldP spid="43015" grpId="0"/>
      <p:bldP spid="43016" grpId="0"/>
      <p:bldP spid="43016" grpId="1"/>
      <p:bldP spid="43018" grpId="0" bldLvl="0" animBg="1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Text Box 2"/>
          <p:cNvSpPr txBox="1"/>
          <p:nvPr/>
        </p:nvSpPr>
        <p:spPr>
          <a:xfrm>
            <a:off x="2124075" y="476250"/>
            <a:ext cx="4968875" cy="725488"/>
          </a:xfrm>
          <a:prstGeom prst="rect">
            <a:avLst/>
          </a:prstGeom>
          <a:solidFill>
            <a:srgbClr val="FF99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  <a:p>
            <a:pPr algn="ctr"/>
            <a:r>
              <a:rPr sz="2800" b="1" dirty="0">
                <a:latin typeface="Tahoma" panose="020B0604030504040204" pitchFamily="34" charset="0"/>
              </a:rPr>
              <a:t>STRONTIUM SULPHATE</a:t>
            </a:r>
            <a:endParaRPr sz="2800" b="1" dirty="0">
              <a:latin typeface="Tahoma" panose="020B0604030504040204" pitchFamily="34" charset="0"/>
            </a:endParaRPr>
          </a:p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</p:txBody>
      </p:sp>
      <p:sp>
        <p:nvSpPr>
          <p:cNvPr id="44035" name="Text Box 3"/>
          <p:cNvSpPr txBox="1"/>
          <p:nvPr/>
        </p:nvSpPr>
        <p:spPr>
          <a:xfrm>
            <a:off x="323850" y="1557338"/>
            <a:ext cx="84978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8077200" algn="r"/>
              </a:tabLst>
            </a:pPr>
            <a:r>
              <a:rPr sz="2800" b="1" dirty="0">
                <a:latin typeface="Tahoma" panose="020B0604030504040204" pitchFamily="34" charset="0"/>
              </a:rPr>
              <a:t>Sr</a:t>
            </a:r>
            <a:r>
              <a:rPr sz="2800" b="1" baseline="30000" dirty="0">
                <a:latin typeface="Tahoma" panose="020B0604030504040204" pitchFamily="34" charset="0"/>
              </a:rPr>
              <a:t>2+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strontium nitrate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4036" name="Text Box 4"/>
          <p:cNvSpPr txBox="1"/>
          <p:nvPr/>
        </p:nvSpPr>
        <p:spPr>
          <a:xfrm>
            <a:off x="323850" y="2205038"/>
            <a:ext cx="8569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SO</a:t>
            </a:r>
            <a:r>
              <a:rPr sz="2800" b="1" baseline="-25000" dirty="0">
                <a:latin typeface="Tahoma" panose="020B0604030504040204" pitchFamily="34" charset="0"/>
              </a:rPr>
              <a:t>4</a:t>
            </a:r>
            <a:r>
              <a:rPr sz="2800" b="1" baseline="30000" dirty="0">
                <a:latin typeface="Tahoma" panose="020B0604030504040204" pitchFamily="34" charset="0"/>
              </a:rPr>
              <a:t>2–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sodium sulphate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4037" name="Text Box 5"/>
          <p:cNvSpPr txBox="1"/>
          <p:nvPr/>
        </p:nvSpPr>
        <p:spPr>
          <a:xfrm>
            <a:off x="1835150" y="5300663"/>
            <a:ext cx="590073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Sr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SO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SrSO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4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038" name="Text Box 6"/>
          <p:cNvSpPr txBox="1"/>
          <p:nvPr/>
        </p:nvSpPr>
        <p:spPr>
          <a:xfrm>
            <a:off x="2268538" y="36449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Sr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4039" name="Text Box 7"/>
          <p:cNvSpPr txBox="1"/>
          <p:nvPr/>
        </p:nvSpPr>
        <p:spPr>
          <a:xfrm>
            <a:off x="323850" y="2997200"/>
            <a:ext cx="66246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Formula of strontium sulphate:</a:t>
            </a:r>
            <a:endParaRPr sz="2800" b="1" baseline="30000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4040" name="Text Box 8"/>
          <p:cNvSpPr txBox="1"/>
          <p:nvPr/>
        </p:nvSpPr>
        <p:spPr>
          <a:xfrm>
            <a:off x="3492500" y="3644900"/>
            <a:ext cx="14398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SO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4042" name="Text Box 10"/>
          <p:cNvSpPr txBox="1"/>
          <p:nvPr/>
        </p:nvSpPr>
        <p:spPr>
          <a:xfrm>
            <a:off x="6804025" y="3068638"/>
            <a:ext cx="1584325" cy="5286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SrSO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59402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36" grpId="0"/>
      <p:bldP spid="44037" grpId="0"/>
      <p:bldP spid="44038" grpId="0"/>
      <p:bldP spid="44038" grpId="1"/>
      <p:bldP spid="44039" grpId="0"/>
      <p:bldP spid="44040" grpId="0"/>
      <p:bldP spid="44040" grpId="1"/>
      <p:bldP spid="44042" grpId="0" bldLvl="0" animBg="1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Text Box 2"/>
          <p:cNvSpPr txBox="1"/>
          <p:nvPr/>
        </p:nvSpPr>
        <p:spPr>
          <a:xfrm>
            <a:off x="2124075" y="476250"/>
            <a:ext cx="4968875" cy="725488"/>
          </a:xfrm>
          <a:prstGeom prst="rect">
            <a:avLst/>
          </a:prstGeom>
          <a:solidFill>
            <a:srgbClr val="FF99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  <a:p>
            <a:pPr algn="ctr"/>
            <a:r>
              <a:rPr sz="2800" b="1" dirty="0">
                <a:latin typeface="Tahoma" panose="020B0604030504040204" pitchFamily="34" charset="0"/>
              </a:rPr>
              <a:t>LEAD BROMIDE</a:t>
            </a:r>
            <a:endParaRPr sz="2800" b="1" dirty="0">
              <a:latin typeface="Tahoma" panose="020B0604030504040204" pitchFamily="34" charset="0"/>
            </a:endParaRPr>
          </a:p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</p:txBody>
      </p:sp>
      <p:sp>
        <p:nvSpPr>
          <p:cNvPr id="45059" name="Text Box 3"/>
          <p:cNvSpPr txBox="1"/>
          <p:nvPr/>
        </p:nvSpPr>
        <p:spPr>
          <a:xfrm>
            <a:off x="323850" y="1557338"/>
            <a:ext cx="84978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8077200" algn="r"/>
              </a:tabLst>
            </a:pPr>
            <a:r>
              <a:rPr sz="2800" b="1" dirty="0">
                <a:latin typeface="Tahoma" panose="020B0604030504040204" pitchFamily="34" charset="0"/>
              </a:rPr>
              <a:t>Pb</a:t>
            </a:r>
            <a:r>
              <a:rPr sz="2800" b="1" baseline="30000" dirty="0">
                <a:latin typeface="Tahoma" panose="020B0604030504040204" pitchFamily="34" charset="0"/>
              </a:rPr>
              <a:t>2+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lead nitrate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5060" name="Text Box 4"/>
          <p:cNvSpPr txBox="1"/>
          <p:nvPr/>
        </p:nvSpPr>
        <p:spPr>
          <a:xfrm>
            <a:off x="323850" y="2205038"/>
            <a:ext cx="8569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I</a:t>
            </a:r>
            <a:r>
              <a:rPr sz="2800" b="1" baseline="30000" dirty="0">
                <a:latin typeface="Tahoma" panose="020B0604030504040204" pitchFamily="34" charset="0"/>
              </a:rPr>
              <a:t>–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potassium bromide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5061" name="Text Box 5"/>
          <p:cNvSpPr txBox="1"/>
          <p:nvPr/>
        </p:nvSpPr>
        <p:spPr>
          <a:xfrm>
            <a:off x="1835150" y="5300663"/>
            <a:ext cx="588327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Pb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+ 2 Br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PbBr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2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062" name="Text Box 6"/>
          <p:cNvSpPr txBox="1"/>
          <p:nvPr/>
        </p:nvSpPr>
        <p:spPr>
          <a:xfrm>
            <a:off x="2268538" y="36449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Pb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5063" name="Text Box 7"/>
          <p:cNvSpPr txBox="1"/>
          <p:nvPr/>
        </p:nvSpPr>
        <p:spPr>
          <a:xfrm>
            <a:off x="323850" y="2997200"/>
            <a:ext cx="66246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Formula of lead bromide:</a:t>
            </a:r>
            <a:endParaRPr sz="2800" b="1" baseline="30000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5064" name="Text Box 8"/>
          <p:cNvSpPr txBox="1"/>
          <p:nvPr/>
        </p:nvSpPr>
        <p:spPr>
          <a:xfrm>
            <a:off x="3492500" y="3644900"/>
            <a:ext cx="1008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Br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5065" name="Text Box 9"/>
          <p:cNvSpPr txBox="1"/>
          <p:nvPr/>
        </p:nvSpPr>
        <p:spPr>
          <a:xfrm>
            <a:off x="3492500" y="4149725"/>
            <a:ext cx="1008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Br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5066" name="Text Box 10"/>
          <p:cNvSpPr txBox="1"/>
          <p:nvPr/>
        </p:nvSpPr>
        <p:spPr>
          <a:xfrm>
            <a:off x="6804025" y="3068638"/>
            <a:ext cx="1296988" cy="5286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PbBr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2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60427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  <p:bldP spid="45061" grpId="0"/>
      <p:bldP spid="45062" grpId="0"/>
      <p:bldP spid="45062" grpId="1"/>
      <p:bldP spid="45063" grpId="0"/>
      <p:bldP spid="45064" grpId="0"/>
      <p:bldP spid="45064" grpId="1"/>
      <p:bldP spid="45065" grpId="0"/>
      <p:bldP spid="45066" grpId="0" bldLvl="0" animBg="1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Text Box 2"/>
          <p:cNvSpPr txBox="1"/>
          <p:nvPr/>
        </p:nvSpPr>
        <p:spPr>
          <a:xfrm>
            <a:off x="2124075" y="476250"/>
            <a:ext cx="4968875" cy="725488"/>
          </a:xfrm>
          <a:prstGeom prst="rect">
            <a:avLst/>
          </a:prstGeom>
          <a:solidFill>
            <a:srgbClr val="FF99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  <a:p>
            <a:pPr algn="ctr"/>
            <a:r>
              <a:rPr sz="2800" b="1" dirty="0">
                <a:latin typeface="Tahoma" panose="020B0604030504040204" pitchFamily="34" charset="0"/>
              </a:rPr>
              <a:t>CADMIUM IODIDE</a:t>
            </a:r>
            <a:endParaRPr sz="2800" b="1" dirty="0">
              <a:latin typeface="Tahoma" panose="020B0604030504040204" pitchFamily="34" charset="0"/>
            </a:endParaRPr>
          </a:p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</p:txBody>
      </p:sp>
      <p:sp>
        <p:nvSpPr>
          <p:cNvPr id="46083" name="Text Box 3"/>
          <p:cNvSpPr txBox="1"/>
          <p:nvPr/>
        </p:nvSpPr>
        <p:spPr>
          <a:xfrm>
            <a:off x="323850" y="1557338"/>
            <a:ext cx="84978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8077200" algn="r"/>
              </a:tabLst>
            </a:pPr>
            <a:r>
              <a:rPr sz="2800" b="1" dirty="0">
                <a:latin typeface="Tahoma" panose="020B0604030504040204" pitchFamily="34" charset="0"/>
              </a:rPr>
              <a:t>Cd</a:t>
            </a:r>
            <a:r>
              <a:rPr sz="2800" b="1" baseline="30000" dirty="0">
                <a:latin typeface="Tahoma" panose="020B0604030504040204" pitchFamily="34" charset="0"/>
              </a:rPr>
              <a:t>2+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cadmium nitrate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6084" name="Text Box 4"/>
          <p:cNvSpPr txBox="1"/>
          <p:nvPr/>
        </p:nvSpPr>
        <p:spPr>
          <a:xfrm>
            <a:off x="323850" y="2205038"/>
            <a:ext cx="8569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I</a:t>
            </a:r>
            <a:r>
              <a:rPr sz="2800" b="1" baseline="30000" dirty="0">
                <a:latin typeface="Tahoma" panose="020B0604030504040204" pitchFamily="34" charset="0"/>
              </a:rPr>
              <a:t>–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potassium iodide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6085" name="Text Box 5"/>
          <p:cNvSpPr txBox="1"/>
          <p:nvPr/>
        </p:nvSpPr>
        <p:spPr>
          <a:xfrm>
            <a:off x="1835150" y="5300663"/>
            <a:ext cx="543560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Cd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+ 2 I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CdI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2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086" name="Text Box 6"/>
          <p:cNvSpPr txBox="1"/>
          <p:nvPr/>
        </p:nvSpPr>
        <p:spPr>
          <a:xfrm>
            <a:off x="2268538" y="36449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Cd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6087" name="Text Box 7"/>
          <p:cNvSpPr txBox="1"/>
          <p:nvPr/>
        </p:nvSpPr>
        <p:spPr>
          <a:xfrm>
            <a:off x="323850" y="2997200"/>
            <a:ext cx="66246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Formula of cadmium iodide:</a:t>
            </a:r>
            <a:endParaRPr sz="2800" b="1" baseline="30000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6088" name="Text Box 8"/>
          <p:cNvSpPr txBox="1"/>
          <p:nvPr/>
        </p:nvSpPr>
        <p:spPr>
          <a:xfrm>
            <a:off x="3492500" y="3644900"/>
            <a:ext cx="1008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I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6089" name="Text Box 9"/>
          <p:cNvSpPr txBox="1"/>
          <p:nvPr/>
        </p:nvSpPr>
        <p:spPr>
          <a:xfrm>
            <a:off x="3492500" y="4149725"/>
            <a:ext cx="1008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I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6090" name="Text Box 10"/>
          <p:cNvSpPr txBox="1"/>
          <p:nvPr/>
        </p:nvSpPr>
        <p:spPr>
          <a:xfrm>
            <a:off x="6804025" y="3068638"/>
            <a:ext cx="1008063" cy="5286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CdI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2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61451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  <p:bldP spid="46085" grpId="0"/>
      <p:bldP spid="46086" grpId="0"/>
      <p:bldP spid="46086" grpId="1"/>
      <p:bldP spid="46087" grpId="0"/>
      <p:bldP spid="46088" grpId="0"/>
      <p:bldP spid="46088" grpId="1"/>
      <p:bldP spid="46089" grpId="0"/>
      <p:bldP spid="46090" grpId="0" bldLvl="0" animBg="1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Text Box 2"/>
          <p:cNvSpPr txBox="1"/>
          <p:nvPr/>
        </p:nvSpPr>
        <p:spPr>
          <a:xfrm>
            <a:off x="2124075" y="476250"/>
            <a:ext cx="4968875" cy="725488"/>
          </a:xfrm>
          <a:prstGeom prst="rect">
            <a:avLst/>
          </a:prstGeom>
          <a:solidFill>
            <a:srgbClr val="FF99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  <a:p>
            <a:pPr algn="ctr"/>
            <a:r>
              <a:rPr sz="2800" b="1" dirty="0">
                <a:latin typeface="Tahoma" panose="020B0604030504040204" pitchFamily="34" charset="0"/>
              </a:rPr>
              <a:t>LEAD SULPHATE</a:t>
            </a:r>
            <a:endParaRPr sz="2800" b="1" dirty="0">
              <a:latin typeface="Tahoma" panose="020B0604030504040204" pitchFamily="34" charset="0"/>
            </a:endParaRPr>
          </a:p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</p:txBody>
      </p:sp>
      <p:sp>
        <p:nvSpPr>
          <p:cNvPr id="47107" name="Text Box 3"/>
          <p:cNvSpPr txBox="1"/>
          <p:nvPr/>
        </p:nvSpPr>
        <p:spPr>
          <a:xfrm>
            <a:off x="323850" y="1557338"/>
            <a:ext cx="84978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8077200" algn="r"/>
              </a:tabLst>
            </a:pPr>
            <a:r>
              <a:rPr sz="2800" b="1" dirty="0">
                <a:latin typeface="Tahoma" panose="020B0604030504040204" pitchFamily="34" charset="0"/>
              </a:rPr>
              <a:t>Pb</a:t>
            </a:r>
            <a:r>
              <a:rPr sz="2800" b="1" baseline="30000" dirty="0">
                <a:latin typeface="Tahoma" panose="020B0604030504040204" pitchFamily="34" charset="0"/>
              </a:rPr>
              <a:t>2+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lead nitrate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7108" name="Text Box 4"/>
          <p:cNvSpPr txBox="1"/>
          <p:nvPr/>
        </p:nvSpPr>
        <p:spPr>
          <a:xfrm>
            <a:off x="323850" y="2205038"/>
            <a:ext cx="8569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SO</a:t>
            </a:r>
            <a:r>
              <a:rPr sz="2800" b="1" baseline="-25000" dirty="0">
                <a:latin typeface="Tahoma" panose="020B0604030504040204" pitchFamily="34" charset="0"/>
              </a:rPr>
              <a:t>4</a:t>
            </a:r>
            <a:r>
              <a:rPr sz="2800" b="1" baseline="30000" dirty="0">
                <a:latin typeface="Tahoma" panose="020B0604030504040204" pitchFamily="34" charset="0"/>
              </a:rPr>
              <a:t>2–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sodium sulphate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7109" name="Text Box 5"/>
          <p:cNvSpPr txBox="1"/>
          <p:nvPr/>
        </p:nvSpPr>
        <p:spPr>
          <a:xfrm>
            <a:off x="1835150" y="5300663"/>
            <a:ext cx="605948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Pb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SO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PbSO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4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7110" name="Text Box 6"/>
          <p:cNvSpPr txBox="1"/>
          <p:nvPr/>
        </p:nvSpPr>
        <p:spPr>
          <a:xfrm>
            <a:off x="2268538" y="36449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Pb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7111" name="Text Box 7"/>
          <p:cNvSpPr txBox="1"/>
          <p:nvPr/>
        </p:nvSpPr>
        <p:spPr>
          <a:xfrm>
            <a:off x="323850" y="2997200"/>
            <a:ext cx="66246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Formula of lead sulphate:</a:t>
            </a:r>
            <a:endParaRPr sz="2800" b="1" baseline="30000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7112" name="Text Box 8"/>
          <p:cNvSpPr txBox="1"/>
          <p:nvPr/>
        </p:nvSpPr>
        <p:spPr>
          <a:xfrm>
            <a:off x="3492500" y="3644900"/>
            <a:ext cx="13668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SO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7113" name="Text Box 9"/>
          <p:cNvSpPr txBox="1"/>
          <p:nvPr/>
        </p:nvSpPr>
        <p:spPr>
          <a:xfrm>
            <a:off x="6804025" y="3068638"/>
            <a:ext cx="1584325" cy="5286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PbSO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/>
      <p:bldP spid="47108" grpId="0"/>
      <p:bldP spid="47109" grpId="0"/>
      <p:bldP spid="47110" grpId="0"/>
      <p:bldP spid="47110" grpId="1"/>
      <p:bldP spid="47111" grpId="0"/>
      <p:bldP spid="47112" grpId="0"/>
      <p:bldP spid="47112" grpId="1"/>
      <p:bldP spid="47113" grpId="0" bldLvl="0" animBg="1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0" name="Text Box 2"/>
          <p:cNvSpPr txBox="1"/>
          <p:nvPr/>
        </p:nvSpPr>
        <p:spPr>
          <a:xfrm>
            <a:off x="2124075" y="476250"/>
            <a:ext cx="4968875" cy="725488"/>
          </a:xfrm>
          <a:prstGeom prst="rect">
            <a:avLst/>
          </a:prstGeom>
          <a:solidFill>
            <a:srgbClr val="FF99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  <a:p>
            <a:pPr algn="ctr"/>
            <a:r>
              <a:rPr sz="2800" b="1" dirty="0">
                <a:latin typeface="Tahoma" panose="020B0604030504040204" pitchFamily="34" charset="0"/>
              </a:rPr>
              <a:t>CALCIUM PHOSPHATE</a:t>
            </a:r>
            <a:endParaRPr sz="2800" b="1" dirty="0">
              <a:latin typeface="Tahoma" panose="020B0604030504040204" pitchFamily="34" charset="0"/>
            </a:endParaRPr>
          </a:p>
          <a:p>
            <a:pPr algn="ctr">
              <a:spcBef>
                <a:spcPct val="30000"/>
              </a:spcBef>
              <a:spcAft>
                <a:spcPct val="30000"/>
              </a:spcAft>
            </a:pPr>
            <a:endParaRPr sz="500" b="1" dirty="0">
              <a:latin typeface="Tahoma" panose="020B0604030504040204" pitchFamily="34" charset="0"/>
            </a:endParaRPr>
          </a:p>
        </p:txBody>
      </p:sp>
      <p:sp>
        <p:nvSpPr>
          <p:cNvPr id="48131" name="Text Box 3"/>
          <p:cNvSpPr txBox="1"/>
          <p:nvPr/>
        </p:nvSpPr>
        <p:spPr>
          <a:xfrm>
            <a:off x="323850" y="1557338"/>
            <a:ext cx="84978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8077200" algn="r"/>
              </a:tabLst>
            </a:pPr>
            <a:r>
              <a:rPr sz="2800" b="1" dirty="0">
                <a:latin typeface="Tahoma" panose="020B0604030504040204" pitchFamily="34" charset="0"/>
              </a:rPr>
              <a:t>Ca</a:t>
            </a:r>
            <a:r>
              <a:rPr sz="2800" b="1" baseline="30000" dirty="0">
                <a:latin typeface="Tahoma" panose="020B0604030504040204" pitchFamily="34" charset="0"/>
              </a:rPr>
              <a:t>2+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calcium nitrate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32" name="Text Box 4"/>
          <p:cNvSpPr txBox="1"/>
          <p:nvPr/>
        </p:nvSpPr>
        <p:spPr>
          <a:xfrm>
            <a:off x="323850" y="2205038"/>
            <a:ext cx="8569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PO</a:t>
            </a:r>
            <a:r>
              <a:rPr sz="2800" b="1" baseline="-25000" dirty="0">
                <a:latin typeface="Tahoma" panose="020B0604030504040204" pitchFamily="34" charset="0"/>
              </a:rPr>
              <a:t>4</a:t>
            </a:r>
            <a:r>
              <a:rPr sz="2800" b="1" baseline="30000" dirty="0">
                <a:latin typeface="Tahoma" panose="020B0604030504040204" pitchFamily="34" charset="0"/>
              </a:rPr>
              <a:t>2–</a:t>
            </a:r>
            <a:r>
              <a:rPr sz="2800" b="1" dirty="0">
                <a:latin typeface="Tahoma" panose="020B0604030504040204" pitchFamily="34" charset="0"/>
              </a:rPr>
              <a:t> ions from </a:t>
            </a:r>
            <a:r>
              <a:rPr sz="2800" b="1" dirty="0">
                <a:solidFill>
                  <a:srgbClr val="FF0000"/>
                </a:solidFill>
                <a:latin typeface="Tahoma" panose="020B0604030504040204" pitchFamily="34" charset="0"/>
              </a:rPr>
              <a:t>sodium phosphate (aq)	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33" name="Text Box 5"/>
          <p:cNvSpPr txBox="1"/>
          <p:nvPr/>
        </p:nvSpPr>
        <p:spPr>
          <a:xfrm>
            <a:off x="1403350" y="5300663"/>
            <a:ext cx="7459663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3 Ca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2+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(aq) + 2 PO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3-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 (aq)</a:t>
            </a:r>
            <a:r>
              <a:rPr sz="2800" b="1" baseline="30000" dirty="0">
                <a:solidFill>
                  <a:srgbClr val="0000CC"/>
                </a:solidFill>
                <a:latin typeface="Tahoma" panose="020B0604030504040204" pitchFamily="34" charset="0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→ 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Ca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3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(PO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4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)</a:t>
            </a:r>
            <a:r>
              <a:rPr sz="2800" b="1" baseline="-25000" dirty="0">
                <a:solidFill>
                  <a:srgbClr val="0000CC"/>
                </a:solidFill>
                <a:latin typeface="Tahoma" panose="020B0604030504040204" pitchFamily="34" charset="0"/>
              </a:rPr>
              <a:t>2</a:t>
            </a:r>
            <a:r>
              <a:rPr sz="2800" b="1" dirty="0">
                <a:solidFill>
                  <a:srgbClr val="0000CC"/>
                </a:solidFill>
                <a:latin typeface="Tahoma" panose="020B0604030504040204" pitchFamily="34" charset="0"/>
              </a:rPr>
              <a:t>(s)</a:t>
            </a:r>
            <a:endParaRPr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134" name="Text Box 6"/>
          <p:cNvSpPr txBox="1"/>
          <p:nvPr/>
        </p:nvSpPr>
        <p:spPr>
          <a:xfrm>
            <a:off x="2268538" y="36449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Ca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35" name="Text Box 7"/>
          <p:cNvSpPr txBox="1"/>
          <p:nvPr/>
        </p:nvSpPr>
        <p:spPr>
          <a:xfrm>
            <a:off x="323850" y="2997200"/>
            <a:ext cx="66246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7985125" algn="r"/>
              </a:tabLst>
            </a:pPr>
            <a:r>
              <a:rPr sz="2800" b="1" dirty="0">
                <a:latin typeface="Tahoma" panose="020B0604030504040204" pitchFamily="34" charset="0"/>
              </a:rPr>
              <a:t>Formula of calcium phosphate:</a:t>
            </a:r>
            <a:endParaRPr sz="2800" b="1" baseline="30000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36" name="Text Box 8"/>
          <p:cNvSpPr txBox="1"/>
          <p:nvPr/>
        </p:nvSpPr>
        <p:spPr>
          <a:xfrm>
            <a:off x="3492500" y="3644900"/>
            <a:ext cx="15843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PO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3–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8138" name="Text Box 10"/>
          <p:cNvSpPr txBox="1"/>
          <p:nvPr/>
        </p:nvSpPr>
        <p:spPr>
          <a:xfrm>
            <a:off x="6804025" y="3068638"/>
            <a:ext cx="2016125" cy="5286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Ca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3</a:t>
            </a: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(PO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)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2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39" name="Text Box 11"/>
          <p:cNvSpPr txBox="1"/>
          <p:nvPr/>
        </p:nvSpPr>
        <p:spPr>
          <a:xfrm>
            <a:off x="2268538" y="40767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Ca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40" name="Text Box 12"/>
          <p:cNvSpPr txBox="1"/>
          <p:nvPr/>
        </p:nvSpPr>
        <p:spPr>
          <a:xfrm>
            <a:off x="2268538" y="4508500"/>
            <a:ext cx="1008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Ca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2+</a:t>
            </a:r>
            <a:endParaRPr sz="2800" b="1" dirty="0">
              <a:solidFill>
                <a:srgbClr val="008000"/>
              </a:solidFill>
              <a:latin typeface="Tahoma" panose="020B0604030504040204" pitchFamily="34" charset="0"/>
            </a:endParaRPr>
          </a:p>
        </p:txBody>
      </p:sp>
      <p:sp>
        <p:nvSpPr>
          <p:cNvPr id="48141" name="Text Box 13"/>
          <p:cNvSpPr txBox="1"/>
          <p:nvPr/>
        </p:nvSpPr>
        <p:spPr>
          <a:xfrm>
            <a:off x="3492500" y="4076700"/>
            <a:ext cx="15843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0">
              <a:tabLst>
                <a:tab pos="8077200" algn="r"/>
              </a:tabLst>
            </a:pPr>
            <a:r>
              <a:rPr sz="2800" b="1" dirty="0">
                <a:solidFill>
                  <a:srgbClr val="008000"/>
                </a:solidFill>
                <a:latin typeface="Tahoma" panose="020B0604030504040204" pitchFamily="34" charset="0"/>
              </a:rPr>
              <a:t>PO</a:t>
            </a:r>
            <a:r>
              <a:rPr sz="2800" b="1" baseline="-25000" dirty="0">
                <a:solidFill>
                  <a:srgbClr val="008000"/>
                </a:solidFill>
                <a:latin typeface="Tahoma" panose="020B0604030504040204" pitchFamily="34" charset="0"/>
              </a:rPr>
              <a:t>4</a:t>
            </a:r>
            <a:r>
              <a:rPr sz="2800" b="1" baseline="30000" dirty="0">
                <a:solidFill>
                  <a:srgbClr val="008000"/>
                </a:solidFill>
                <a:latin typeface="Tahoma" panose="020B0604030504040204" pitchFamily="34" charset="0"/>
              </a:rPr>
              <a:t>3–</a:t>
            </a:r>
            <a:endParaRPr b="1" baseline="300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63501" name="TextBox 5"/>
          <p:cNvSpPr txBox="1"/>
          <p:nvPr/>
        </p:nvSpPr>
        <p:spPr>
          <a:xfrm>
            <a:off x="4567238" y="6581775"/>
            <a:ext cx="4608512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200" dirty="0">
                <a:solidFill>
                  <a:srgbClr val="000000"/>
                </a:solidFill>
                <a:latin typeface="Verdana" panose="020B0604030504040204" charset="0"/>
              </a:rPr>
              <a:t>© www.chemsheets.co.uk       GCSE 100     18-Jul-13</a:t>
            </a:r>
            <a:endParaRPr sz="1200" dirty="0">
              <a:solidFill>
                <a:srgbClr val="000000"/>
              </a:solidFill>
              <a:latin typeface="Verdana" panose="020B060403050404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2" grpId="0"/>
      <p:bldP spid="48133" grpId="0"/>
      <p:bldP spid="48134" grpId="0"/>
      <p:bldP spid="48135" grpId="0"/>
      <p:bldP spid="48136" grpId="0"/>
      <p:bldP spid="48138" grpId="0" bldLvl="0" animBg="1"/>
      <p:bldP spid="48139" grpId="0"/>
      <p:bldP spid="48140" grpId="0"/>
      <p:bldP spid="48141" grpId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186369" name="TextBox 1"/>
          <p:cNvSpPr txBox="1"/>
          <p:nvPr/>
        </p:nvSpPr>
        <p:spPr>
          <a:xfrm>
            <a:off x="428625" y="428625"/>
            <a:ext cx="4503738" cy="4619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dirty="0">
                <a:latin typeface="Comic Sans MS" panose="030F0702030302020204" pitchFamily="66" charset="0"/>
              </a:rPr>
              <a:t>Purifying insoluble compounds</a:t>
            </a:r>
            <a:endParaRPr lang="en-GB" altLang="en-US" dirty="0">
              <a:latin typeface="Comic Sans MS" panose="030F0702030302020204" pitchFamily="66" charset="0"/>
            </a:endParaRPr>
          </a:p>
        </p:txBody>
      </p:sp>
      <p:sp>
        <p:nvSpPr>
          <p:cNvPr id="186370" name="TextBox 2"/>
          <p:cNvSpPr txBox="1"/>
          <p:nvPr/>
        </p:nvSpPr>
        <p:spPr>
          <a:xfrm>
            <a:off x="428625" y="1084263"/>
            <a:ext cx="7599363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Insoluble compounds are prepared as precipitates</a:t>
            </a:r>
            <a:endParaRPr lang="en-GB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5013" y="1671638"/>
            <a:ext cx="630555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Comic Sans MS" panose="030F0702030302020204" pitchFamily="66" charset="0"/>
              </a:rPr>
              <a:t>To obtain a pure dry sample you need to -  </a:t>
            </a:r>
            <a:endParaRPr lang="en-GB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3588" y="2254250"/>
            <a:ext cx="5430837" cy="4016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filter the mixture, keeping the residue</a:t>
            </a:r>
            <a:endParaRPr lang="en-GB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5013" y="2838450"/>
            <a:ext cx="7326312" cy="4016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the residue will be wet and have soluble impurities</a:t>
            </a:r>
            <a:endParaRPr lang="en-GB" altLang="en-US" sz="2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650" y="3381375"/>
            <a:ext cx="8191500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omic Sans MS" panose="030F0702030302020204" pitchFamily="66" charset="0"/>
              </a:rPr>
              <a:t> keep the residue on the filter paper </a:t>
            </a:r>
            <a:r>
              <a:rPr lang="en-GB" altLang="en-US" sz="2000">
                <a:latin typeface="Comic Sans MS" panose="030F0702030302020204" pitchFamily="66" charset="0"/>
              </a:rPr>
              <a:t>and rinse with </a:t>
            </a:r>
            <a:r>
              <a:rPr lang="en-GB" altLang="en-US" sz="2000" dirty="0">
                <a:latin typeface="Comic Sans MS" panose="030F0702030302020204" pitchFamily="66" charset="0"/>
              </a:rPr>
              <a:t>distilled water</a:t>
            </a:r>
            <a:endParaRPr lang="en-GB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4550" y="4700588"/>
            <a:ext cx="5688013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2000" dirty="0">
                <a:latin typeface="Comic Sans MS" panose="030F0702030302020204" pitchFamily="66" charset="0"/>
              </a:rPr>
              <a:t>or squeeze between wads of filter paper</a:t>
            </a:r>
            <a:endParaRPr lang="en-GB" altLang="en-US" sz="2000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1763" y="4270375"/>
            <a:ext cx="2109787" cy="23669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Group 5"/>
          <p:cNvGrpSpPr/>
          <p:nvPr/>
        </p:nvGrpSpPr>
        <p:grpSpPr>
          <a:xfrm>
            <a:off x="763588" y="3924300"/>
            <a:ext cx="7543800" cy="708025"/>
            <a:chOff x="764378" y="2813645"/>
            <a:chExt cx="7543236" cy="707886"/>
          </a:xfrm>
        </p:grpSpPr>
        <p:sp>
          <p:nvSpPr>
            <p:cNvPr id="5" name="Oval 4"/>
            <p:cNvSpPr/>
            <p:nvPr/>
          </p:nvSpPr>
          <p:spPr>
            <a:xfrm>
              <a:off x="2123728" y="3181817"/>
              <a:ext cx="72000" cy="72008"/>
            </a:xfrm>
            <a:prstGeom prst="ellipse">
              <a:avLst/>
            </a:prstGeom>
            <a:noFill/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GB" strike="noStrike" noProof="1"/>
            </a:p>
          </p:txBody>
        </p:sp>
        <p:sp>
          <p:nvSpPr>
            <p:cNvPr id="186379" name="TextBox 23"/>
            <p:cNvSpPr txBox="1"/>
            <p:nvPr/>
          </p:nvSpPr>
          <p:spPr>
            <a:xfrm>
              <a:off x="764378" y="2813645"/>
              <a:ext cx="7543236" cy="7078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>
                <a:buFont typeface="Arial" panose="020B0604020202020204" pitchFamily="34" charset="0"/>
                <a:buChar char="•"/>
              </a:pPr>
              <a:r>
                <a:rPr lang="en-GB" altLang="en-US" sz="2000" dirty="0">
                  <a:latin typeface="Comic Sans MS" panose="030F0702030302020204" pitchFamily="66" charset="0"/>
                </a:rPr>
                <a:t> scrape the residue onto a watch glass and place into an oven to dry (50  C)</a:t>
              </a:r>
              <a:endParaRPr lang="en-GB" altLang="en-US" sz="2000" dirty="0"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8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915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" y="1700213"/>
            <a:ext cx="9121775" cy="4538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55" name="Text Box 12"/>
          <p:cNvSpPr txBox="1"/>
          <p:nvPr/>
        </p:nvSpPr>
        <p:spPr>
          <a:xfrm>
            <a:off x="0" y="0"/>
            <a:ext cx="9144000" cy="777875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None/>
              <a:tabLst>
                <a:tab pos="2160905" algn="l"/>
              </a:tabLst>
            </a:pPr>
            <a:endParaRPr lang="en-GB" altLang="en-US" sz="900" b="1" dirty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algn="ctr" defTabSz="914400" eaLnBrk="1" hangingPunct="1">
              <a:spcBef>
                <a:spcPct val="0"/>
              </a:spcBef>
              <a:buNone/>
              <a:tabLst>
                <a:tab pos="2160905" algn="l"/>
              </a:tabLst>
            </a:pPr>
            <a:r>
              <a:rPr lang="en-GB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 EQUATIONS TO LEARN</a:t>
            </a:r>
            <a:endParaRPr lang="en-GB" altLang="en-US" sz="1400" b="1" baseline="30000" dirty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35150" y="2133600"/>
            <a:ext cx="6192838" cy="9350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dirty="0">
              <a:solidFill>
                <a:srgbClr val="F8E3B9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3825" y="3141663"/>
            <a:ext cx="6273800" cy="327025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dirty="0">
              <a:solidFill>
                <a:srgbClr val="F8E3B9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2063" y="3940175"/>
            <a:ext cx="6907213" cy="3127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dirty="0">
              <a:solidFill>
                <a:srgbClr val="F8E3B9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19250" y="4722813"/>
            <a:ext cx="6907213" cy="3143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dirty="0">
              <a:solidFill>
                <a:srgbClr val="F8E3B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92263" y="5502275"/>
            <a:ext cx="6907213" cy="2381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dirty="0">
              <a:solidFill>
                <a:srgbClr val="F8E3B9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950" y="5876925"/>
            <a:ext cx="1285875" cy="2159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dirty="0">
              <a:solidFill>
                <a:srgbClr val="F8E3B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7393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150"/>
          </a:xfrm>
          <a:solidFill>
            <a:srgbClr val="CC99FF"/>
          </a:solidFill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GB" altLang="en-US" sz="3600" b="1">
                <a:latin typeface="Tahoma" panose="020B0604030504040204" pitchFamily="34" charset="0"/>
              </a:rPr>
              <a:t>WATER OF CRYSTALLISATION</a:t>
            </a:r>
            <a:endParaRPr lang="en-GB" altLang="en-US" sz="3600" b="1">
              <a:latin typeface="Tahoma" panose="020B0604030504040204" pitchFamily="34" charset="0"/>
            </a:endParaRPr>
          </a:p>
        </p:txBody>
      </p:sp>
      <p:sp>
        <p:nvSpPr>
          <p:cNvPr id="187394" name="Rectangle 3"/>
          <p:cNvSpPr>
            <a:spLocks noGrp="1"/>
          </p:cNvSpPr>
          <p:nvPr>
            <p:ph idx="1"/>
          </p:nvPr>
        </p:nvSpPr>
        <p:spPr>
          <a:xfrm>
            <a:off x="900113" y="4554538"/>
            <a:ext cx="8748712" cy="1871662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en-GB" altLang="en-US" sz="3600" b="1">
                <a:latin typeface="Tahoma" panose="020B0604030504040204" pitchFamily="34" charset="0"/>
              </a:rPr>
              <a:t> CuSO</a:t>
            </a:r>
            <a:r>
              <a:rPr lang="en-GB" altLang="en-US" sz="3600" b="1" baseline="-25000">
                <a:latin typeface="Tahoma" panose="020B0604030504040204" pitchFamily="34" charset="0"/>
              </a:rPr>
              <a:t>4</a:t>
            </a:r>
            <a:r>
              <a:rPr lang="en-GB" altLang="en-US" sz="3600" b="1">
                <a:latin typeface="Tahoma" panose="020B0604030504040204" pitchFamily="34" charset="0"/>
              </a:rPr>
              <a:t>.5H</a:t>
            </a:r>
            <a:r>
              <a:rPr lang="en-GB" altLang="en-US" sz="3600" b="1" baseline="-25000">
                <a:latin typeface="Tahoma" panose="020B0604030504040204" pitchFamily="34" charset="0"/>
              </a:rPr>
              <a:t>2</a:t>
            </a:r>
            <a:r>
              <a:rPr lang="en-GB" altLang="en-US" sz="3600" b="1">
                <a:latin typeface="Tahoma" panose="020B0604030504040204" pitchFamily="34" charset="0"/>
              </a:rPr>
              <a:t>O     </a:t>
            </a:r>
            <a:r>
              <a:rPr lang="en-GB" altLang="en-US" sz="3600" b="1">
                <a:latin typeface="Tahoma" panose="020B0604030504040204" pitchFamily="34" charset="0"/>
                <a:sym typeface="Chemistry Serif" pitchFamily="2" charset="2"/>
              </a:rPr>
              <a:t>            CuSO</a:t>
            </a:r>
            <a:r>
              <a:rPr lang="en-GB" altLang="en-US" sz="3600" b="1" baseline="-25000">
                <a:latin typeface="Tahoma" panose="020B0604030504040204" pitchFamily="34" charset="0"/>
                <a:sym typeface="Chemistry Serif" pitchFamily="2" charset="2"/>
              </a:rPr>
              <a:t>4</a:t>
            </a:r>
            <a:endParaRPr lang="en-GB" altLang="en-US" sz="3600" b="1">
              <a:latin typeface="Tahoma" panose="020B0604030504040204" pitchFamily="34" charset="0"/>
              <a:sym typeface="Chemistry Serif" pitchFamily="2" charset="2"/>
            </a:endParaRPr>
          </a:p>
          <a:p>
            <a:pPr eaLnBrk="1" hangingPunct="1">
              <a:buNone/>
            </a:pPr>
            <a:r>
              <a:rPr lang="en-GB" altLang="en-US" sz="2000" b="1">
                <a:latin typeface="Tahoma" panose="020B0604030504040204" pitchFamily="34" charset="0"/>
              </a:rPr>
              <a:t>hydrated copper sulphate             anhydrous copper sulphate</a:t>
            </a:r>
            <a:endParaRPr lang="en-GB" altLang="en-US" sz="2000" b="1">
              <a:latin typeface="Tahoma" panose="020B0604030504040204" pitchFamily="34" charset="0"/>
            </a:endParaRPr>
          </a:p>
          <a:p>
            <a:pPr eaLnBrk="1" hangingPunct="1">
              <a:buNone/>
            </a:pPr>
            <a:endParaRPr lang="en-GB" altLang="en-US" sz="1200" b="1">
              <a:latin typeface="Tahoma" panose="020B0604030504040204" pitchFamily="34" charset="0"/>
              <a:sym typeface="Chemistry Serif" pitchFamily="2" charset="2"/>
            </a:endParaRPr>
          </a:p>
          <a:p>
            <a:pPr eaLnBrk="1" hangingPunct="1">
              <a:buNone/>
            </a:pPr>
            <a:r>
              <a:rPr lang="en-GB" altLang="en-US" b="1">
                <a:latin typeface="Tahoma" panose="020B0604030504040204" pitchFamily="34" charset="0"/>
                <a:sym typeface="Chemistry Serif" pitchFamily="2" charset="2"/>
              </a:rPr>
              <a:t>        blue                            white </a:t>
            </a:r>
            <a:endParaRPr lang="en-GB" altLang="en-US" b="1">
              <a:latin typeface="Tahoma" panose="020B0604030504040204" pitchFamily="34" charset="0"/>
              <a:sym typeface="Chemistry Serif" pitchFamily="2" charset="2"/>
            </a:endParaRPr>
          </a:p>
        </p:txBody>
      </p:sp>
      <p:pic>
        <p:nvPicPr>
          <p:cNvPr id="187395" name="Picture 4" descr="coppersulfat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988" y="1628775"/>
            <a:ext cx="2741612" cy="280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7396" name="Picture 5" descr="856590_ch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463" y="1989138"/>
            <a:ext cx="3816350" cy="2378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7397" name="Text Box 6"/>
          <p:cNvSpPr txBox="1"/>
          <p:nvPr/>
        </p:nvSpPr>
        <p:spPr>
          <a:xfrm>
            <a:off x="395288" y="908050"/>
            <a:ext cx="8496300" cy="523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2800">
                <a:solidFill>
                  <a:srgbClr val="FF0000"/>
                </a:solidFill>
                <a:latin typeface="Tahoma" panose="020B0604030504040204" pitchFamily="34" charset="0"/>
              </a:rPr>
              <a:t>Crystals of some salts contain water of crystallisation</a:t>
            </a:r>
            <a:endParaRPr lang="en-GB" altLang="en-US" sz="280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87398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  GCSE 1129    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8417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0"/>
            <a:ext cx="63007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8418" name="Text Box 3"/>
          <p:cNvSpPr txBox="1"/>
          <p:nvPr/>
        </p:nvSpPr>
        <p:spPr>
          <a:xfrm>
            <a:off x="6732588" y="0"/>
            <a:ext cx="2411412" cy="4064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en-US" sz="2000">
                <a:solidFill>
                  <a:schemeClr val="accent2"/>
                </a:solidFill>
                <a:latin typeface="Arial Black" panose="020B0A04020102020204" pitchFamily="34" charset="0"/>
              </a:rPr>
              <a:t> copper sulfate</a:t>
            </a:r>
            <a:endParaRPr lang="en-GB" altLang="en-US" sz="200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sp>
        <p:nvSpPr>
          <p:cNvPr id="188419" name="Text Box 4"/>
          <p:cNvSpPr txBox="1"/>
          <p:nvPr/>
        </p:nvSpPr>
        <p:spPr>
          <a:xfrm>
            <a:off x="6516688" y="1989138"/>
            <a:ext cx="2627312" cy="10064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en-US" sz="2000">
                <a:solidFill>
                  <a:schemeClr val="tx1"/>
                </a:solidFill>
                <a:latin typeface="Tahoma" panose="020B0604030504040204" pitchFamily="34" charset="0"/>
              </a:rPr>
              <a:t>Heat to evaporate water to give a hot saturated solution</a:t>
            </a:r>
            <a:endParaRPr lang="en-GB" altLang="en-US" sz="20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188420" name="Text Box 5"/>
          <p:cNvSpPr txBox="1"/>
          <p:nvPr/>
        </p:nvSpPr>
        <p:spPr>
          <a:xfrm>
            <a:off x="6516688" y="3213100"/>
            <a:ext cx="2627312" cy="7016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en-US" sz="2000">
                <a:solidFill>
                  <a:schemeClr val="tx1"/>
                </a:solidFill>
                <a:latin typeface="Tahoma" panose="020B0604030504040204" pitchFamily="34" charset="0"/>
              </a:rPr>
              <a:t>As cools, crystals form</a:t>
            </a:r>
            <a:endParaRPr lang="en-GB" altLang="en-US" sz="20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188421" name="TextBox 5"/>
          <p:cNvSpPr txBox="1"/>
          <p:nvPr/>
        </p:nvSpPr>
        <p:spPr>
          <a:xfrm>
            <a:off x="4500563" y="6581775"/>
            <a:ext cx="5322887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GB" altLang="en-US" sz="1200" dirty="0">
                <a:latin typeface="Verdana" panose="020B0604030504040204" charset="0"/>
                <a:ea typeface="ＭＳ Ｐゴシック" panose="020B0600070205080204" charset="-128"/>
              </a:rPr>
              <a:t>© www.chemsheets.co.uk     GCSE 1129    27-Dec-2016</a:t>
            </a:r>
            <a:endParaRPr lang="en-GB" altLang="en-US" sz="1200" dirty="0">
              <a:latin typeface="Verdana" panose="020B0604030504040204" charset="0"/>
              <a:ea typeface="ＭＳ Ｐゴシック" panose="020B0600070205080204" charset="-128"/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9441" name="Text Box 3"/>
          <p:cNvSpPr txBox="1"/>
          <p:nvPr/>
        </p:nvSpPr>
        <p:spPr>
          <a:xfrm>
            <a:off x="190500" y="11636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SALT SOLUBLE OR INSOLUBLE?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42" name="Text Box 4"/>
          <p:cNvSpPr txBox="1"/>
          <p:nvPr/>
        </p:nvSpPr>
        <p:spPr>
          <a:xfrm>
            <a:off x="180975" y="30432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DOES THE METAL REACT WITH DILUTE ACIDS?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43" name="Text Box 5"/>
          <p:cNvSpPr txBox="1"/>
          <p:nvPr/>
        </p:nvSpPr>
        <p:spPr>
          <a:xfrm>
            <a:off x="3155950" y="3081338"/>
            <a:ext cx="831850" cy="646112"/>
          </a:xfrm>
          <a:prstGeom prst="rect">
            <a:avLst/>
          </a:prstGeom>
          <a:solidFill>
            <a:srgbClr val="F8F8F8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IT SAFE?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44" name="Text Box 6"/>
          <p:cNvSpPr txBox="1"/>
          <p:nvPr/>
        </p:nvSpPr>
        <p:spPr>
          <a:xfrm>
            <a:off x="177800" y="5119688"/>
            <a:ext cx="1892300" cy="1016000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METAL OXIDE OR CARBONATE SOLUBLE IN WATER?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45" name="Line 7"/>
          <p:cNvSpPr/>
          <p:nvPr/>
        </p:nvSpPr>
        <p:spPr>
          <a:xfrm>
            <a:off x="2405063" y="1473200"/>
            <a:ext cx="2305050" cy="1588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46" name="Line 8"/>
          <p:cNvSpPr/>
          <p:nvPr/>
        </p:nvSpPr>
        <p:spPr>
          <a:xfrm>
            <a:off x="1127125" y="1889125"/>
            <a:ext cx="1588" cy="1090613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47" name="Line 9"/>
          <p:cNvSpPr/>
          <p:nvPr/>
        </p:nvSpPr>
        <p:spPr>
          <a:xfrm>
            <a:off x="1127125" y="3783013"/>
            <a:ext cx="1588" cy="124777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48" name="Line 10"/>
          <p:cNvSpPr/>
          <p:nvPr/>
        </p:nvSpPr>
        <p:spPr>
          <a:xfrm flipV="1">
            <a:off x="2133600" y="3306763"/>
            <a:ext cx="984250" cy="17462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49" name="Line 11"/>
          <p:cNvSpPr/>
          <p:nvPr/>
        </p:nvSpPr>
        <p:spPr>
          <a:xfrm flipH="1">
            <a:off x="1631950" y="3692525"/>
            <a:ext cx="1754188" cy="13176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50" name="Line 12"/>
          <p:cNvSpPr/>
          <p:nvPr/>
        </p:nvSpPr>
        <p:spPr>
          <a:xfrm>
            <a:off x="4041775" y="3313113"/>
            <a:ext cx="976313" cy="1587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51" name="Text Box 13"/>
          <p:cNvSpPr txBox="1"/>
          <p:nvPr/>
        </p:nvSpPr>
        <p:spPr>
          <a:xfrm>
            <a:off x="5018088" y="1031875"/>
            <a:ext cx="1873250" cy="101600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MIX  SOLUTIONS OF TWO SUITABLE SALTS TO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PRECIPITATE</a:t>
            </a:r>
            <a:r>
              <a:rPr lang="en-GB" altLang="en-US" sz="1200" b="1" dirty="0">
                <a:latin typeface="Arial" panose="020B0604020202020204" pitchFamily="34" charset="0"/>
              </a:rPr>
              <a:t> THE INSOLUBLE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52" name="Text Box 14"/>
          <p:cNvSpPr txBox="1"/>
          <p:nvPr/>
        </p:nvSpPr>
        <p:spPr>
          <a:xfrm>
            <a:off x="5018088" y="2897188"/>
            <a:ext cx="1873250" cy="8318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TO THE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METAL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53" name="Text Box 15"/>
          <p:cNvSpPr txBox="1"/>
          <p:nvPr/>
        </p:nvSpPr>
        <p:spPr>
          <a:xfrm>
            <a:off x="5018088" y="5768975"/>
            <a:ext cx="1873250" cy="646113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TITRATE</a:t>
            </a:r>
            <a:r>
              <a:rPr lang="en-GB" altLang="en-US" sz="1200" b="1" dirty="0">
                <a:latin typeface="Arial" panose="020B0604020202020204" pitchFamily="34" charset="0"/>
              </a:rPr>
              <a:t> THE METAL HYDROXIDE WITH ACID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54" name="Line 16"/>
          <p:cNvSpPr/>
          <p:nvPr/>
        </p:nvSpPr>
        <p:spPr>
          <a:xfrm flipV="1">
            <a:off x="2359025" y="4679950"/>
            <a:ext cx="2595563" cy="7207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55" name="Line 17"/>
          <p:cNvSpPr/>
          <p:nvPr/>
        </p:nvSpPr>
        <p:spPr>
          <a:xfrm>
            <a:off x="2384425" y="5394325"/>
            <a:ext cx="2532063" cy="7080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56" name="Line 18"/>
          <p:cNvSpPr/>
          <p:nvPr/>
        </p:nvSpPr>
        <p:spPr>
          <a:xfrm>
            <a:off x="7000875" y="1473200"/>
            <a:ext cx="504825" cy="1588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57" name="Text Box 19"/>
          <p:cNvSpPr txBox="1"/>
          <p:nvPr/>
        </p:nvSpPr>
        <p:spPr>
          <a:xfrm>
            <a:off x="7572375" y="1228725"/>
            <a:ext cx="1390650" cy="461963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58" name="Line 20"/>
          <p:cNvSpPr/>
          <p:nvPr/>
        </p:nvSpPr>
        <p:spPr>
          <a:xfrm>
            <a:off x="7005638" y="3349625"/>
            <a:ext cx="649287" cy="7588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59" name="Text Box 21"/>
          <p:cNvSpPr txBox="1"/>
          <p:nvPr/>
        </p:nvSpPr>
        <p:spPr>
          <a:xfrm>
            <a:off x="5018088" y="4233863"/>
            <a:ext cx="1873250" cy="12001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OXIDE OR METAL CARBONATE TO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SOLID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60" name="Line 22"/>
          <p:cNvSpPr/>
          <p:nvPr/>
        </p:nvSpPr>
        <p:spPr>
          <a:xfrm>
            <a:off x="7005638" y="4703763"/>
            <a:ext cx="504825" cy="1587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61" name="Line 23"/>
          <p:cNvSpPr/>
          <p:nvPr/>
        </p:nvSpPr>
        <p:spPr>
          <a:xfrm flipV="1">
            <a:off x="7000875" y="5308600"/>
            <a:ext cx="638175" cy="800100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89462" name="Text Box 24"/>
          <p:cNvSpPr txBox="1"/>
          <p:nvPr/>
        </p:nvSpPr>
        <p:spPr>
          <a:xfrm>
            <a:off x="7620000" y="4283075"/>
            <a:ext cx="1390650" cy="8318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CRYSTALLISE</a:t>
            </a:r>
            <a:r>
              <a:rPr lang="en-GB" altLang="en-US" sz="1200" b="1" dirty="0">
                <a:latin typeface="Arial" panose="020B0604020202020204" pitchFamily="34" charset="0"/>
              </a:rPr>
              <a:t> THE SALT FROM THE FILTRATE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89463" name="Text Box 25"/>
          <p:cNvSpPr txBox="1"/>
          <p:nvPr/>
        </p:nvSpPr>
        <p:spPr>
          <a:xfrm>
            <a:off x="2232025" y="4070350"/>
            <a:ext cx="709613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64" name="Text Box 26"/>
          <p:cNvSpPr txBox="1"/>
          <p:nvPr/>
        </p:nvSpPr>
        <p:spPr>
          <a:xfrm>
            <a:off x="812800" y="4079875"/>
            <a:ext cx="608013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65" name="Text Box 27"/>
          <p:cNvSpPr txBox="1"/>
          <p:nvPr/>
        </p:nvSpPr>
        <p:spPr>
          <a:xfrm>
            <a:off x="355600" y="2143125"/>
            <a:ext cx="1571625" cy="369888"/>
          </a:xfrm>
          <a:prstGeom prst="rect">
            <a:avLst/>
          </a:prstGeom>
          <a:solidFill>
            <a:srgbClr val="66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solidFill>
                  <a:srgbClr val="FFFFFF"/>
                </a:solidFill>
                <a:latin typeface="Arial" panose="020B0604020202020204" pitchFamily="34" charset="0"/>
              </a:rPr>
              <a:t>SOLUBLE</a:t>
            </a:r>
            <a:endParaRPr lang="en-GB" altLang="en-US" sz="1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66" name="Text Box 28"/>
          <p:cNvSpPr txBox="1"/>
          <p:nvPr/>
        </p:nvSpPr>
        <p:spPr>
          <a:xfrm>
            <a:off x="3379788" y="4841875"/>
            <a:ext cx="608012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67" name="Text Box 29"/>
          <p:cNvSpPr txBox="1"/>
          <p:nvPr/>
        </p:nvSpPr>
        <p:spPr>
          <a:xfrm>
            <a:off x="3379788" y="5595938"/>
            <a:ext cx="608012" cy="831850"/>
          </a:xfrm>
          <a:prstGeom prst="rect">
            <a:avLst/>
          </a:prstGeom>
          <a:solidFill>
            <a:srgbClr val="00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68" name="Text Box 30"/>
          <p:cNvSpPr txBox="1"/>
          <p:nvPr/>
        </p:nvSpPr>
        <p:spPr>
          <a:xfrm>
            <a:off x="4102100" y="3144838"/>
            <a:ext cx="608013" cy="831850"/>
          </a:xfrm>
          <a:prstGeom prst="rect">
            <a:avLst/>
          </a:prstGeom>
          <a:solidFill>
            <a:srgbClr val="00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69" name="Text Box 31"/>
          <p:cNvSpPr txBox="1"/>
          <p:nvPr/>
        </p:nvSpPr>
        <p:spPr>
          <a:xfrm>
            <a:off x="2222500" y="3144838"/>
            <a:ext cx="608013" cy="831850"/>
          </a:xfrm>
          <a:prstGeom prst="rect">
            <a:avLst/>
          </a:prstGeom>
          <a:solidFill>
            <a:srgbClr val="00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9470" name="Text Box 32"/>
          <p:cNvSpPr txBox="1"/>
          <p:nvPr/>
        </p:nvSpPr>
        <p:spPr>
          <a:xfrm>
            <a:off x="2616200" y="1285875"/>
            <a:ext cx="1689100" cy="646113"/>
          </a:xfrm>
          <a:prstGeom prst="rect">
            <a:avLst/>
          </a:prstGeom>
          <a:solidFill>
            <a:srgbClr val="FF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latin typeface="Arial" panose="020B0604020202020204" pitchFamily="34" charset="0"/>
              </a:rPr>
              <a:t>INSOLUBLE</a:t>
            </a:r>
            <a:endParaRPr lang="en-GB" altLang="en-US" sz="1800" b="1" dirty="0">
              <a:latin typeface="Arial" panose="020B0604020202020204" pitchFamily="34" charset="0"/>
            </a:endParaRPr>
          </a:p>
        </p:txBody>
      </p:sp>
      <p:sp>
        <p:nvSpPr>
          <p:cNvPr id="189471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1489" name="Line 1"/>
          <p:cNvSpPr/>
          <p:nvPr/>
        </p:nvSpPr>
        <p:spPr>
          <a:xfrm>
            <a:off x="2384425" y="5394325"/>
            <a:ext cx="2532063" cy="7080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490" name="Text Box 4"/>
          <p:cNvSpPr txBox="1"/>
          <p:nvPr/>
        </p:nvSpPr>
        <p:spPr>
          <a:xfrm>
            <a:off x="190500" y="11636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SALT SOLUBLE OR INSOLUBLE?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491" name="Text Box 5"/>
          <p:cNvSpPr txBox="1"/>
          <p:nvPr/>
        </p:nvSpPr>
        <p:spPr>
          <a:xfrm>
            <a:off x="180975" y="30432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DOES THE METAL REACT WITH DILUTE ACIDS?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492" name="Text Box 6"/>
          <p:cNvSpPr txBox="1"/>
          <p:nvPr/>
        </p:nvSpPr>
        <p:spPr>
          <a:xfrm>
            <a:off x="3155950" y="3081338"/>
            <a:ext cx="831850" cy="646112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IT SAFE?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493" name="Text Box 7"/>
          <p:cNvSpPr txBox="1"/>
          <p:nvPr/>
        </p:nvSpPr>
        <p:spPr>
          <a:xfrm>
            <a:off x="177800" y="5119688"/>
            <a:ext cx="1892300" cy="1016000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METAL OXIDE OR CARBONATE SOLUBLE IN WATER?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494" name="Line 8"/>
          <p:cNvSpPr/>
          <p:nvPr/>
        </p:nvSpPr>
        <p:spPr>
          <a:xfrm>
            <a:off x="2405063" y="1473200"/>
            <a:ext cx="2305050" cy="1588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495" name="Line 9"/>
          <p:cNvSpPr/>
          <p:nvPr/>
        </p:nvSpPr>
        <p:spPr>
          <a:xfrm>
            <a:off x="1127125" y="1889125"/>
            <a:ext cx="1588" cy="1090613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496" name="Line 10"/>
          <p:cNvSpPr/>
          <p:nvPr/>
        </p:nvSpPr>
        <p:spPr>
          <a:xfrm>
            <a:off x="1127125" y="3783013"/>
            <a:ext cx="1588" cy="124777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497" name="Line 11"/>
          <p:cNvSpPr/>
          <p:nvPr/>
        </p:nvSpPr>
        <p:spPr>
          <a:xfrm flipV="1">
            <a:off x="2133600" y="3306763"/>
            <a:ext cx="984250" cy="17462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498" name="Line 12"/>
          <p:cNvSpPr/>
          <p:nvPr/>
        </p:nvSpPr>
        <p:spPr>
          <a:xfrm flipH="1">
            <a:off x="1631950" y="3692525"/>
            <a:ext cx="1754188" cy="13176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499" name="Line 13"/>
          <p:cNvSpPr/>
          <p:nvPr/>
        </p:nvSpPr>
        <p:spPr>
          <a:xfrm>
            <a:off x="4041775" y="3313113"/>
            <a:ext cx="976313" cy="1587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500" name="Text Box 14"/>
          <p:cNvSpPr txBox="1"/>
          <p:nvPr/>
        </p:nvSpPr>
        <p:spPr>
          <a:xfrm>
            <a:off x="5018088" y="1031875"/>
            <a:ext cx="1873250" cy="101600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MIX  SOLUTIONS OF TWO SUITABLE SALTS TO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PRECIPITATE</a:t>
            </a:r>
            <a:r>
              <a:rPr lang="en-GB" altLang="en-US" sz="1200" b="1" dirty="0">
                <a:latin typeface="Arial" panose="020B0604020202020204" pitchFamily="34" charset="0"/>
              </a:rPr>
              <a:t> THE INSOLUBLE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501" name="Text Box 15"/>
          <p:cNvSpPr txBox="1"/>
          <p:nvPr/>
        </p:nvSpPr>
        <p:spPr>
          <a:xfrm>
            <a:off x="5018088" y="2897188"/>
            <a:ext cx="1873250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TO THE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METAL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502" name="Text Box 16"/>
          <p:cNvSpPr txBox="1"/>
          <p:nvPr/>
        </p:nvSpPr>
        <p:spPr>
          <a:xfrm>
            <a:off x="5018088" y="5768975"/>
            <a:ext cx="1873250" cy="64611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TITRATE</a:t>
            </a:r>
            <a:r>
              <a:rPr lang="en-GB" altLang="en-US" sz="1200" b="1" dirty="0">
                <a:latin typeface="Arial" panose="020B0604020202020204" pitchFamily="34" charset="0"/>
              </a:rPr>
              <a:t> THE METAL HYDROXIDE WITH ACID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503" name="Line 17"/>
          <p:cNvSpPr/>
          <p:nvPr/>
        </p:nvSpPr>
        <p:spPr>
          <a:xfrm flipV="1">
            <a:off x="2359025" y="4679950"/>
            <a:ext cx="2595563" cy="7207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504" name="Line 18"/>
          <p:cNvSpPr/>
          <p:nvPr/>
        </p:nvSpPr>
        <p:spPr>
          <a:xfrm>
            <a:off x="7000875" y="1473200"/>
            <a:ext cx="504825" cy="1588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505" name="Text Box 19"/>
          <p:cNvSpPr txBox="1"/>
          <p:nvPr/>
        </p:nvSpPr>
        <p:spPr>
          <a:xfrm>
            <a:off x="7572375" y="1228725"/>
            <a:ext cx="1390650" cy="46196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506" name="Line 20"/>
          <p:cNvSpPr/>
          <p:nvPr/>
        </p:nvSpPr>
        <p:spPr>
          <a:xfrm>
            <a:off x="7005638" y="3349625"/>
            <a:ext cx="649287" cy="7588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507" name="Text Box 21"/>
          <p:cNvSpPr txBox="1"/>
          <p:nvPr/>
        </p:nvSpPr>
        <p:spPr>
          <a:xfrm>
            <a:off x="5018088" y="4233863"/>
            <a:ext cx="1873250" cy="12001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OXIDE OR METAL CARBONATE TO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SOLID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508" name="Line 22"/>
          <p:cNvSpPr/>
          <p:nvPr/>
        </p:nvSpPr>
        <p:spPr>
          <a:xfrm>
            <a:off x="7005638" y="4703763"/>
            <a:ext cx="504825" cy="1587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509" name="Line 23"/>
          <p:cNvSpPr/>
          <p:nvPr/>
        </p:nvSpPr>
        <p:spPr>
          <a:xfrm flipV="1">
            <a:off x="7000875" y="5308600"/>
            <a:ext cx="638175" cy="800100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1510" name="Text Box 24"/>
          <p:cNvSpPr txBox="1"/>
          <p:nvPr/>
        </p:nvSpPr>
        <p:spPr>
          <a:xfrm>
            <a:off x="7620000" y="4283075"/>
            <a:ext cx="1390650" cy="8318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CRYSTALLISE</a:t>
            </a:r>
            <a:r>
              <a:rPr lang="en-GB" altLang="en-US" sz="1200" b="1" dirty="0">
                <a:latin typeface="Arial" panose="020B0604020202020204" pitchFamily="34" charset="0"/>
              </a:rPr>
              <a:t> THE SALT FROM THE FILTRATE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1511" name="Text Box 25"/>
          <p:cNvSpPr txBox="1"/>
          <p:nvPr/>
        </p:nvSpPr>
        <p:spPr>
          <a:xfrm>
            <a:off x="2232025" y="4070350"/>
            <a:ext cx="709613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2" name="Text Box 26"/>
          <p:cNvSpPr txBox="1"/>
          <p:nvPr/>
        </p:nvSpPr>
        <p:spPr>
          <a:xfrm>
            <a:off x="812800" y="4079875"/>
            <a:ext cx="608013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3" name="Text Box 27"/>
          <p:cNvSpPr txBox="1"/>
          <p:nvPr/>
        </p:nvSpPr>
        <p:spPr>
          <a:xfrm>
            <a:off x="355600" y="2143125"/>
            <a:ext cx="1571625" cy="369888"/>
          </a:xfrm>
          <a:prstGeom prst="rect">
            <a:avLst/>
          </a:prstGeom>
          <a:solidFill>
            <a:srgbClr val="66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solidFill>
                  <a:srgbClr val="FFFFFF"/>
                </a:solidFill>
                <a:latin typeface="Arial" panose="020B0604020202020204" pitchFamily="34" charset="0"/>
              </a:rPr>
              <a:t>SOLUBLE</a:t>
            </a:r>
            <a:endParaRPr lang="en-GB" altLang="en-US" sz="1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4" name="Text Box 28"/>
          <p:cNvSpPr txBox="1"/>
          <p:nvPr/>
        </p:nvSpPr>
        <p:spPr>
          <a:xfrm>
            <a:off x="3379788" y="4841875"/>
            <a:ext cx="608012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5" name="Text Box 29"/>
          <p:cNvSpPr txBox="1"/>
          <p:nvPr/>
        </p:nvSpPr>
        <p:spPr>
          <a:xfrm>
            <a:off x="3379788" y="5595938"/>
            <a:ext cx="608012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6" name="Text Box 30"/>
          <p:cNvSpPr txBox="1"/>
          <p:nvPr/>
        </p:nvSpPr>
        <p:spPr>
          <a:xfrm>
            <a:off x="4102100" y="3144838"/>
            <a:ext cx="608013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7" name="Text Box 31"/>
          <p:cNvSpPr txBox="1"/>
          <p:nvPr/>
        </p:nvSpPr>
        <p:spPr>
          <a:xfrm>
            <a:off x="2222500" y="3144838"/>
            <a:ext cx="608013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1518" name="Text Box 32"/>
          <p:cNvSpPr txBox="1"/>
          <p:nvPr/>
        </p:nvSpPr>
        <p:spPr>
          <a:xfrm>
            <a:off x="2616200" y="1285875"/>
            <a:ext cx="1689100" cy="64611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latin typeface="Arial" panose="020B0604020202020204" pitchFamily="34" charset="0"/>
              </a:rPr>
              <a:t>INSOLUBLE</a:t>
            </a:r>
            <a:endParaRPr lang="en-GB" altLang="en-US" sz="1800" b="1" dirty="0">
              <a:latin typeface="Arial" panose="020B0604020202020204" pitchFamily="34" charset="0"/>
            </a:endParaRPr>
          </a:p>
        </p:txBody>
      </p:sp>
      <p:sp>
        <p:nvSpPr>
          <p:cNvPr id="191519" name="TextBox 1"/>
          <p:cNvSpPr txBox="1"/>
          <p:nvPr/>
        </p:nvSpPr>
        <p:spPr>
          <a:xfrm>
            <a:off x="163513" y="703263"/>
            <a:ext cx="2452687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To make CuSO</a:t>
            </a:r>
            <a:r>
              <a:rPr lang="en-US" altLang="x-none" b="1" baseline="-25000" dirty="0">
                <a:solidFill>
                  <a:schemeClr val="tx1"/>
                </a:solidFill>
                <a:latin typeface="Calibri" panose="020F0502020204030204" charset="0"/>
              </a:rPr>
              <a:t>4</a:t>
            </a:r>
            <a:endParaRPr lang="en-US" altLang="x-none" b="1" dirty="0">
              <a:solidFill>
                <a:schemeClr val="tx1"/>
              </a:solidFill>
              <a:latin typeface="Calibri" panose="020F0502020204030204" charset="0"/>
              <a:ea typeface="Calibri" panose="020F0502020204030204" charset="0"/>
            </a:endParaRPr>
          </a:p>
        </p:txBody>
      </p:sp>
      <p:sp>
        <p:nvSpPr>
          <p:cNvPr id="191520" name="TextBox 34"/>
          <p:cNvSpPr txBox="1"/>
          <p:nvPr/>
        </p:nvSpPr>
        <p:spPr>
          <a:xfrm>
            <a:off x="1944688" y="2060575"/>
            <a:ext cx="2528887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CuSO</a:t>
            </a:r>
            <a:r>
              <a:rPr lang="en-US" altLang="x-none" b="1" baseline="-25000" dirty="0">
                <a:solidFill>
                  <a:schemeClr val="tx1"/>
                </a:solidFill>
                <a:latin typeface="Calibri" panose="020F0502020204030204" charset="0"/>
              </a:rPr>
              <a:t>4 </a:t>
            </a:r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is soluble</a:t>
            </a:r>
            <a:endParaRPr lang="en-US" altLang="x-none" b="1" dirty="0">
              <a:solidFill>
                <a:schemeClr val="tx1"/>
              </a:solidFill>
              <a:latin typeface="Calibri" panose="020F0502020204030204" charset="0"/>
              <a:ea typeface="Calibri" panose="020F0502020204030204" charset="0"/>
            </a:endParaRPr>
          </a:p>
        </p:txBody>
      </p:sp>
      <p:sp>
        <p:nvSpPr>
          <p:cNvPr id="191521" name="TextBox 35"/>
          <p:cNvSpPr txBox="1"/>
          <p:nvPr/>
        </p:nvSpPr>
        <p:spPr>
          <a:xfrm>
            <a:off x="1171575" y="3675063"/>
            <a:ext cx="45307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Cu reacts very slowly with acids</a:t>
            </a:r>
            <a:endParaRPr lang="en-US" altLang="x-none" b="1" dirty="0">
              <a:solidFill>
                <a:schemeClr val="tx1"/>
              </a:solidFill>
              <a:latin typeface="Calibri" panose="020F0502020204030204" charset="0"/>
              <a:ea typeface="Calibri" panose="020F0502020204030204" charset="0"/>
            </a:endParaRPr>
          </a:p>
        </p:txBody>
      </p:sp>
      <p:sp>
        <p:nvSpPr>
          <p:cNvPr id="191522" name="TextBox 36"/>
          <p:cNvSpPr txBox="1"/>
          <p:nvPr/>
        </p:nvSpPr>
        <p:spPr>
          <a:xfrm>
            <a:off x="2735263" y="5229225"/>
            <a:ext cx="2781300" cy="119856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CuO</a:t>
            </a:r>
            <a:r>
              <a:rPr lang="en-US" altLang="x-none" b="1" baseline="-25000" dirty="0">
                <a:solidFill>
                  <a:schemeClr val="tx1"/>
                </a:solidFill>
                <a:latin typeface="Calibri" panose="020F0502020204030204" charset="0"/>
              </a:rPr>
              <a:t> </a:t>
            </a:r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is insoluble</a:t>
            </a:r>
            <a:endParaRPr lang="en-US" altLang="x-none" b="1" dirty="0">
              <a:solidFill>
                <a:schemeClr val="tx1"/>
              </a:solidFill>
              <a:latin typeface="Calibri" panose="020F0502020204030204" charset="0"/>
            </a:endParaRPr>
          </a:p>
          <a:p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CuCO</a:t>
            </a:r>
            <a:r>
              <a:rPr lang="en-US" altLang="x-none" b="1" baseline="-25000" dirty="0">
                <a:solidFill>
                  <a:schemeClr val="tx1"/>
                </a:solidFill>
                <a:latin typeface="Calibri" panose="020F0502020204030204" charset="0"/>
              </a:rPr>
              <a:t>3 </a:t>
            </a:r>
            <a:r>
              <a:rPr lang="en-US" altLang="x-none" b="1" dirty="0">
                <a:solidFill>
                  <a:schemeClr val="tx1"/>
                </a:solidFill>
                <a:latin typeface="Calibri" panose="020F0502020204030204" charset="0"/>
              </a:rPr>
              <a:t>is insoluble</a:t>
            </a:r>
            <a:endParaRPr lang="en-US" altLang="x-none" b="1" dirty="0">
              <a:solidFill>
                <a:schemeClr val="tx1"/>
              </a:solidFill>
              <a:latin typeface="Calibri" panose="020F0502020204030204" charset="0"/>
            </a:endParaRPr>
          </a:p>
          <a:p>
            <a:endParaRPr lang="en-US" altLang="x-none" b="1" dirty="0">
              <a:solidFill>
                <a:schemeClr val="tx1"/>
              </a:solidFill>
              <a:latin typeface="Calibri" panose="020F0502020204030204" charset="0"/>
              <a:ea typeface="Calibri" panose="020F0502020204030204" charset="0"/>
            </a:endParaRPr>
          </a:p>
        </p:txBody>
      </p:sp>
      <p:sp>
        <p:nvSpPr>
          <p:cNvPr id="191523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from Insoluble Bases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3537" name="Text Box 3"/>
          <p:cNvSpPr txBox="1"/>
          <p:nvPr/>
        </p:nvSpPr>
        <p:spPr>
          <a:xfrm>
            <a:off x="190500" y="11636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SALT SOLUBLE OR INSOLUBLE?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38" name="Text Box 4"/>
          <p:cNvSpPr txBox="1"/>
          <p:nvPr/>
        </p:nvSpPr>
        <p:spPr>
          <a:xfrm>
            <a:off x="180975" y="30432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DOES THE METAL REACT WITH DILUTE ACIDS?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39" name="Text Box 5"/>
          <p:cNvSpPr txBox="1"/>
          <p:nvPr/>
        </p:nvSpPr>
        <p:spPr>
          <a:xfrm>
            <a:off x="3155950" y="3081338"/>
            <a:ext cx="831850" cy="646112"/>
          </a:xfrm>
          <a:prstGeom prst="rect">
            <a:avLst/>
          </a:prstGeom>
          <a:solidFill>
            <a:srgbClr val="F8F8F8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IT SAFE?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40" name="Text Box 6"/>
          <p:cNvSpPr txBox="1"/>
          <p:nvPr/>
        </p:nvSpPr>
        <p:spPr>
          <a:xfrm>
            <a:off x="177800" y="5119688"/>
            <a:ext cx="1892300" cy="101600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METAL OXIDE OR CARBONATE SOLUBLE IN WATER?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41" name="Line 7"/>
          <p:cNvSpPr/>
          <p:nvPr/>
        </p:nvSpPr>
        <p:spPr>
          <a:xfrm>
            <a:off x="2405063" y="1473200"/>
            <a:ext cx="2305050" cy="1588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42" name="Line 8"/>
          <p:cNvSpPr/>
          <p:nvPr/>
        </p:nvSpPr>
        <p:spPr>
          <a:xfrm>
            <a:off x="1127125" y="1889125"/>
            <a:ext cx="1588" cy="1090613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43" name="Line 9"/>
          <p:cNvSpPr/>
          <p:nvPr/>
        </p:nvSpPr>
        <p:spPr>
          <a:xfrm>
            <a:off x="1127125" y="3783013"/>
            <a:ext cx="1588" cy="124777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44" name="Line 10"/>
          <p:cNvSpPr/>
          <p:nvPr/>
        </p:nvSpPr>
        <p:spPr>
          <a:xfrm flipV="1">
            <a:off x="2133600" y="3306763"/>
            <a:ext cx="984250" cy="17462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45" name="Line 11"/>
          <p:cNvSpPr/>
          <p:nvPr/>
        </p:nvSpPr>
        <p:spPr>
          <a:xfrm flipH="1">
            <a:off x="1631950" y="3692525"/>
            <a:ext cx="1754188" cy="13176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46" name="Line 12"/>
          <p:cNvSpPr/>
          <p:nvPr/>
        </p:nvSpPr>
        <p:spPr>
          <a:xfrm>
            <a:off x="4041775" y="3313113"/>
            <a:ext cx="976313" cy="1587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47" name="Text Box 13"/>
          <p:cNvSpPr txBox="1"/>
          <p:nvPr/>
        </p:nvSpPr>
        <p:spPr>
          <a:xfrm>
            <a:off x="5018088" y="1031875"/>
            <a:ext cx="1873250" cy="101600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MIX  SOLUTIONS OF TWO SUITABLE SALTS TO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PRECIPITATE</a:t>
            </a:r>
            <a:r>
              <a:rPr lang="en-GB" altLang="en-US" sz="1200" b="1" dirty="0">
                <a:latin typeface="Arial" panose="020B0604020202020204" pitchFamily="34" charset="0"/>
              </a:rPr>
              <a:t> THE INSOLUBLE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48" name="Text Box 14"/>
          <p:cNvSpPr txBox="1"/>
          <p:nvPr/>
        </p:nvSpPr>
        <p:spPr>
          <a:xfrm>
            <a:off x="5018088" y="2897188"/>
            <a:ext cx="1873250" cy="8318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TO THE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METAL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49" name="Text Box 15"/>
          <p:cNvSpPr txBox="1"/>
          <p:nvPr/>
        </p:nvSpPr>
        <p:spPr>
          <a:xfrm>
            <a:off x="5018088" y="5768975"/>
            <a:ext cx="1873250" cy="64611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TITRATE</a:t>
            </a:r>
            <a:r>
              <a:rPr lang="en-GB" altLang="en-US" sz="1200" b="1" dirty="0">
                <a:latin typeface="Arial" panose="020B0604020202020204" pitchFamily="34" charset="0"/>
              </a:rPr>
              <a:t> THE METAL HYDROXIDE WITH ACID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50" name="Line 16"/>
          <p:cNvSpPr/>
          <p:nvPr/>
        </p:nvSpPr>
        <p:spPr>
          <a:xfrm flipV="1">
            <a:off x="2359025" y="4679950"/>
            <a:ext cx="2595563" cy="7207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51" name="Line 17"/>
          <p:cNvSpPr/>
          <p:nvPr/>
        </p:nvSpPr>
        <p:spPr>
          <a:xfrm>
            <a:off x="2384425" y="5394325"/>
            <a:ext cx="2532063" cy="7080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52" name="Line 18"/>
          <p:cNvSpPr/>
          <p:nvPr/>
        </p:nvSpPr>
        <p:spPr>
          <a:xfrm>
            <a:off x="7000875" y="1473200"/>
            <a:ext cx="504825" cy="1588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53" name="Text Box 19"/>
          <p:cNvSpPr txBox="1"/>
          <p:nvPr/>
        </p:nvSpPr>
        <p:spPr>
          <a:xfrm>
            <a:off x="7572375" y="1228725"/>
            <a:ext cx="1390650" cy="46196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54" name="Line 20"/>
          <p:cNvSpPr/>
          <p:nvPr/>
        </p:nvSpPr>
        <p:spPr>
          <a:xfrm>
            <a:off x="7005638" y="3349625"/>
            <a:ext cx="649287" cy="7588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55" name="Text Box 21"/>
          <p:cNvSpPr txBox="1"/>
          <p:nvPr/>
        </p:nvSpPr>
        <p:spPr>
          <a:xfrm>
            <a:off x="5018088" y="4233863"/>
            <a:ext cx="1873250" cy="12001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OXIDE OR METAL CARBONATE TO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SOLID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56" name="Line 22"/>
          <p:cNvSpPr/>
          <p:nvPr/>
        </p:nvSpPr>
        <p:spPr>
          <a:xfrm>
            <a:off x="7005638" y="4703763"/>
            <a:ext cx="504825" cy="1587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57" name="Line 23"/>
          <p:cNvSpPr/>
          <p:nvPr/>
        </p:nvSpPr>
        <p:spPr>
          <a:xfrm flipV="1">
            <a:off x="7000875" y="5308600"/>
            <a:ext cx="638175" cy="800100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3558" name="Text Box 24"/>
          <p:cNvSpPr txBox="1"/>
          <p:nvPr/>
        </p:nvSpPr>
        <p:spPr>
          <a:xfrm>
            <a:off x="7620000" y="4283075"/>
            <a:ext cx="1390650" cy="8318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CRYSTALLISE</a:t>
            </a:r>
            <a:r>
              <a:rPr lang="en-GB" altLang="en-US" sz="1200" b="1" dirty="0">
                <a:latin typeface="Arial" panose="020B0604020202020204" pitchFamily="34" charset="0"/>
              </a:rPr>
              <a:t> THE SALT FROM THE FILTRATE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3559" name="Text Box 25"/>
          <p:cNvSpPr txBox="1"/>
          <p:nvPr/>
        </p:nvSpPr>
        <p:spPr>
          <a:xfrm>
            <a:off x="2232025" y="4070350"/>
            <a:ext cx="709613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0" name="Text Box 26"/>
          <p:cNvSpPr txBox="1"/>
          <p:nvPr/>
        </p:nvSpPr>
        <p:spPr>
          <a:xfrm>
            <a:off x="812800" y="4079875"/>
            <a:ext cx="608013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1" name="Text Box 27"/>
          <p:cNvSpPr txBox="1"/>
          <p:nvPr/>
        </p:nvSpPr>
        <p:spPr>
          <a:xfrm>
            <a:off x="355600" y="2143125"/>
            <a:ext cx="1571625" cy="369888"/>
          </a:xfrm>
          <a:prstGeom prst="rect">
            <a:avLst/>
          </a:prstGeom>
          <a:solidFill>
            <a:srgbClr val="66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solidFill>
                  <a:srgbClr val="FFFFFF"/>
                </a:solidFill>
                <a:latin typeface="Arial" panose="020B0604020202020204" pitchFamily="34" charset="0"/>
              </a:rPr>
              <a:t>SOLUBLE</a:t>
            </a:r>
            <a:endParaRPr lang="en-GB" altLang="en-US" sz="1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2" name="Text Box 28"/>
          <p:cNvSpPr txBox="1"/>
          <p:nvPr/>
        </p:nvSpPr>
        <p:spPr>
          <a:xfrm>
            <a:off x="3379788" y="4841875"/>
            <a:ext cx="608012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3" name="Text Box 29"/>
          <p:cNvSpPr txBox="1"/>
          <p:nvPr/>
        </p:nvSpPr>
        <p:spPr>
          <a:xfrm>
            <a:off x="3379788" y="5595938"/>
            <a:ext cx="608012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4" name="Text Box 30"/>
          <p:cNvSpPr txBox="1"/>
          <p:nvPr/>
        </p:nvSpPr>
        <p:spPr>
          <a:xfrm>
            <a:off x="4102100" y="3144838"/>
            <a:ext cx="608013" cy="831850"/>
          </a:xfrm>
          <a:prstGeom prst="rect">
            <a:avLst/>
          </a:prstGeom>
          <a:solidFill>
            <a:srgbClr val="00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5" name="Text Box 31"/>
          <p:cNvSpPr txBox="1"/>
          <p:nvPr/>
        </p:nvSpPr>
        <p:spPr>
          <a:xfrm>
            <a:off x="2222500" y="3144838"/>
            <a:ext cx="608013" cy="831850"/>
          </a:xfrm>
          <a:prstGeom prst="rect">
            <a:avLst/>
          </a:prstGeom>
          <a:solidFill>
            <a:srgbClr val="00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3566" name="Text Box 32"/>
          <p:cNvSpPr txBox="1"/>
          <p:nvPr/>
        </p:nvSpPr>
        <p:spPr>
          <a:xfrm>
            <a:off x="2616200" y="1285875"/>
            <a:ext cx="1689100" cy="64611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latin typeface="Arial" panose="020B0604020202020204" pitchFamily="34" charset="0"/>
              </a:rPr>
              <a:t>INSOLUBLE</a:t>
            </a:r>
            <a:endParaRPr lang="en-GB" altLang="en-US" sz="1800" b="1" dirty="0">
              <a:latin typeface="Arial" panose="020B0604020202020204" pitchFamily="34" charset="0"/>
            </a:endParaRPr>
          </a:p>
        </p:txBody>
      </p:sp>
      <p:sp>
        <p:nvSpPr>
          <p:cNvPr id="193567" name="Text Box 2"/>
          <p:cNvSpPr txBox="1"/>
          <p:nvPr/>
        </p:nvSpPr>
        <p:spPr>
          <a:xfrm>
            <a:off x="-74612" y="666750"/>
            <a:ext cx="2479675" cy="769938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To make MgCl</a:t>
            </a:r>
            <a:r>
              <a:rPr lang="en-US" altLang="en-US" sz="2200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3568" name="Text Box 2"/>
          <p:cNvSpPr txBox="1"/>
          <p:nvPr/>
        </p:nvSpPr>
        <p:spPr>
          <a:xfrm>
            <a:off x="1816100" y="2073275"/>
            <a:ext cx="2481263" cy="769938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MgCl</a:t>
            </a:r>
            <a:r>
              <a:rPr lang="en-US" altLang="en-US" sz="2200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 </a:t>
            </a: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is soluble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3569" name="Text Box 2"/>
          <p:cNvSpPr txBox="1"/>
          <p:nvPr/>
        </p:nvSpPr>
        <p:spPr>
          <a:xfrm>
            <a:off x="2381250" y="3568700"/>
            <a:ext cx="2481263" cy="110807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Mg reacts safely with acids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3570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from Metals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5585" name="Text Box 3"/>
          <p:cNvSpPr txBox="1"/>
          <p:nvPr/>
        </p:nvSpPr>
        <p:spPr>
          <a:xfrm>
            <a:off x="190500" y="11636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SALT SOLUBLE OR INSOLUBLE?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86" name="Text Box 4"/>
          <p:cNvSpPr txBox="1"/>
          <p:nvPr/>
        </p:nvSpPr>
        <p:spPr>
          <a:xfrm>
            <a:off x="180975" y="30432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DOES THE METAL REACT WITH DILUTE ACIDS?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87" name="Text Box 5"/>
          <p:cNvSpPr txBox="1"/>
          <p:nvPr/>
        </p:nvSpPr>
        <p:spPr>
          <a:xfrm>
            <a:off x="3155950" y="3081338"/>
            <a:ext cx="831850" cy="646112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IT SAFE?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88" name="Text Box 6"/>
          <p:cNvSpPr txBox="1"/>
          <p:nvPr/>
        </p:nvSpPr>
        <p:spPr>
          <a:xfrm>
            <a:off x="177800" y="5119688"/>
            <a:ext cx="1892300" cy="1016000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METAL OXIDE OR CARBONATE SOLUBLE IN WATER?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89" name="Line 7"/>
          <p:cNvSpPr/>
          <p:nvPr/>
        </p:nvSpPr>
        <p:spPr>
          <a:xfrm>
            <a:off x="2405063" y="1473200"/>
            <a:ext cx="2305050" cy="1588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0" name="Line 8"/>
          <p:cNvSpPr/>
          <p:nvPr/>
        </p:nvSpPr>
        <p:spPr>
          <a:xfrm>
            <a:off x="1127125" y="1889125"/>
            <a:ext cx="1588" cy="1090613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1" name="Line 9"/>
          <p:cNvSpPr/>
          <p:nvPr/>
        </p:nvSpPr>
        <p:spPr>
          <a:xfrm>
            <a:off x="1127125" y="3783013"/>
            <a:ext cx="1588" cy="124777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2" name="Line 10"/>
          <p:cNvSpPr/>
          <p:nvPr/>
        </p:nvSpPr>
        <p:spPr>
          <a:xfrm flipV="1">
            <a:off x="2133600" y="3306763"/>
            <a:ext cx="984250" cy="17462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3" name="Line 11"/>
          <p:cNvSpPr/>
          <p:nvPr/>
        </p:nvSpPr>
        <p:spPr>
          <a:xfrm flipH="1">
            <a:off x="1631950" y="3692525"/>
            <a:ext cx="1754188" cy="13176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4" name="Line 12"/>
          <p:cNvSpPr/>
          <p:nvPr/>
        </p:nvSpPr>
        <p:spPr>
          <a:xfrm>
            <a:off x="4041775" y="3313113"/>
            <a:ext cx="976313" cy="1587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5" name="Text Box 13"/>
          <p:cNvSpPr txBox="1"/>
          <p:nvPr/>
        </p:nvSpPr>
        <p:spPr>
          <a:xfrm>
            <a:off x="5018088" y="1031875"/>
            <a:ext cx="1873250" cy="101600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MIX  SOLUTIONS OF TWO SUITABLE SALTS TO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PRECIPITATE</a:t>
            </a:r>
            <a:r>
              <a:rPr lang="en-GB" altLang="en-US" sz="1200" b="1" dirty="0">
                <a:latin typeface="Arial" panose="020B0604020202020204" pitchFamily="34" charset="0"/>
              </a:rPr>
              <a:t> THE INSOLUBLE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96" name="Text Box 14"/>
          <p:cNvSpPr txBox="1"/>
          <p:nvPr/>
        </p:nvSpPr>
        <p:spPr>
          <a:xfrm>
            <a:off x="5018088" y="2897188"/>
            <a:ext cx="1873250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TO THE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METAL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97" name="Text Box 15"/>
          <p:cNvSpPr txBox="1"/>
          <p:nvPr/>
        </p:nvSpPr>
        <p:spPr>
          <a:xfrm>
            <a:off x="5018088" y="5768975"/>
            <a:ext cx="1873250" cy="646113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TITRATE</a:t>
            </a:r>
            <a:r>
              <a:rPr lang="en-GB" altLang="en-US" sz="1200" b="1" dirty="0">
                <a:latin typeface="Arial" panose="020B0604020202020204" pitchFamily="34" charset="0"/>
              </a:rPr>
              <a:t> THE METAL HYDROXIDE WITH ACID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598" name="Line 16"/>
          <p:cNvSpPr/>
          <p:nvPr/>
        </p:nvSpPr>
        <p:spPr>
          <a:xfrm flipV="1">
            <a:off x="2359025" y="4679950"/>
            <a:ext cx="2595563" cy="7207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599" name="Line 17"/>
          <p:cNvSpPr/>
          <p:nvPr/>
        </p:nvSpPr>
        <p:spPr>
          <a:xfrm>
            <a:off x="2384425" y="5394325"/>
            <a:ext cx="2532063" cy="708025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600" name="Line 18"/>
          <p:cNvSpPr/>
          <p:nvPr/>
        </p:nvSpPr>
        <p:spPr>
          <a:xfrm>
            <a:off x="7000875" y="1473200"/>
            <a:ext cx="504825" cy="1588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601" name="Text Box 19"/>
          <p:cNvSpPr txBox="1"/>
          <p:nvPr/>
        </p:nvSpPr>
        <p:spPr>
          <a:xfrm>
            <a:off x="7572375" y="1228725"/>
            <a:ext cx="1390650" cy="46196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602" name="Line 20"/>
          <p:cNvSpPr/>
          <p:nvPr/>
        </p:nvSpPr>
        <p:spPr>
          <a:xfrm>
            <a:off x="7005638" y="3349625"/>
            <a:ext cx="649287" cy="7588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603" name="Text Box 21"/>
          <p:cNvSpPr txBox="1"/>
          <p:nvPr/>
        </p:nvSpPr>
        <p:spPr>
          <a:xfrm>
            <a:off x="5018088" y="4233863"/>
            <a:ext cx="1873250" cy="12001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OXIDE OR METAL CARBONATE TO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SOLID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604" name="Line 22"/>
          <p:cNvSpPr/>
          <p:nvPr/>
        </p:nvSpPr>
        <p:spPr>
          <a:xfrm>
            <a:off x="7005638" y="4703763"/>
            <a:ext cx="504825" cy="1587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605" name="Line 23"/>
          <p:cNvSpPr/>
          <p:nvPr/>
        </p:nvSpPr>
        <p:spPr>
          <a:xfrm flipV="1">
            <a:off x="7000875" y="5308600"/>
            <a:ext cx="638175" cy="800100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5606" name="Text Box 24"/>
          <p:cNvSpPr txBox="1"/>
          <p:nvPr/>
        </p:nvSpPr>
        <p:spPr>
          <a:xfrm>
            <a:off x="7620000" y="4283075"/>
            <a:ext cx="1390650" cy="83185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CRYSTALLISE</a:t>
            </a:r>
            <a:r>
              <a:rPr lang="en-GB" altLang="en-US" sz="1200" b="1" dirty="0">
                <a:latin typeface="Arial" panose="020B0604020202020204" pitchFamily="34" charset="0"/>
              </a:rPr>
              <a:t> THE SALT FROM THE FILTRATE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5607" name="Text Box 25"/>
          <p:cNvSpPr txBox="1"/>
          <p:nvPr/>
        </p:nvSpPr>
        <p:spPr>
          <a:xfrm>
            <a:off x="2232025" y="4070350"/>
            <a:ext cx="709613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08" name="Text Box 26"/>
          <p:cNvSpPr txBox="1"/>
          <p:nvPr/>
        </p:nvSpPr>
        <p:spPr>
          <a:xfrm>
            <a:off x="812800" y="4079875"/>
            <a:ext cx="608013" cy="708025"/>
          </a:xfrm>
          <a:prstGeom prst="rect">
            <a:avLst/>
          </a:prstGeom>
          <a:solidFill>
            <a:srgbClr val="A50021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09" name="Text Box 27"/>
          <p:cNvSpPr txBox="1"/>
          <p:nvPr/>
        </p:nvSpPr>
        <p:spPr>
          <a:xfrm>
            <a:off x="355600" y="2143125"/>
            <a:ext cx="1571625" cy="369888"/>
          </a:xfrm>
          <a:prstGeom prst="rect">
            <a:avLst/>
          </a:prstGeom>
          <a:solidFill>
            <a:srgbClr val="6633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solidFill>
                  <a:srgbClr val="FFFFFF"/>
                </a:solidFill>
                <a:latin typeface="Arial" panose="020B0604020202020204" pitchFamily="34" charset="0"/>
              </a:rPr>
              <a:t>SOLUBLE</a:t>
            </a:r>
            <a:endParaRPr lang="en-GB" altLang="en-US" sz="1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10" name="Text Box 28"/>
          <p:cNvSpPr txBox="1"/>
          <p:nvPr/>
        </p:nvSpPr>
        <p:spPr>
          <a:xfrm>
            <a:off x="3379788" y="4841875"/>
            <a:ext cx="608012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11" name="Text Box 29"/>
          <p:cNvSpPr txBox="1"/>
          <p:nvPr/>
        </p:nvSpPr>
        <p:spPr>
          <a:xfrm>
            <a:off x="3379788" y="5595938"/>
            <a:ext cx="608012" cy="831850"/>
          </a:xfrm>
          <a:prstGeom prst="rect">
            <a:avLst/>
          </a:prstGeom>
          <a:solidFill>
            <a:srgbClr val="00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12" name="Text Box 30"/>
          <p:cNvSpPr txBox="1"/>
          <p:nvPr/>
        </p:nvSpPr>
        <p:spPr>
          <a:xfrm>
            <a:off x="4102100" y="3144838"/>
            <a:ext cx="608013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13" name="Text Box 31"/>
          <p:cNvSpPr txBox="1"/>
          <p:nvPr/>
        </p:nvSpPr>
        <p:spPr>
          <a:xfrm>
            <a:off x="2222500" y="3144838"/>
            <a:ext cx="608013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5614" name="Text Box 32"/>
          <p:cNvSpPr txBox="1"/>
          <p:nvPr/>
        </p:nvSpPr>
        <p:spPr>
          <a:xfrm>
            <a:off x="2616200" y="1285875"/>
            <a:ext cx="1689100" cy="64611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latin typeface="Arial" panose="020B0604020202020204" pitchFamily="34" charset="0"/>
              </a:rPr>
              <a:t>INSOLUBLE</a:t>
            </a:r>
            <a:endParaRPr lang="en-GB" altLang="en-US" sz="1800" b="1" dirty="0">
              <a:latin typeface="Arial" panose="020B0604020202020204" pitchFamily="34" charset="0"/>
            </a:endParaRPr>
          </a:p>
        </p:txBody>
      </p:sp>
      <p:sp>
        <p:nvSpPr>
          <p:cNvPr id="195615" name="Text Box 2"/>
          <p:cNvSpPr txBox="1"/>
          <p:nvPr/>
        </p:nvSpPr>
        <p:spPr>
          <a:xfrm>
            <a:off x="-74612" y="666750"/>
            <a:ext cx="2479675" cy="4318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To make NaCl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5616" name="Text Box 2"/>
          <p:cNvSpPr txBox="1"/>
          <p:nvPr/>
        </p:nvSpPr>
        <p:spPr>
          <a:xfrm>
            <a:off x="1701800" y="2090738"/>
            <a:ext cx="2479675" cy="769937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NaCl is soluble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5617" name="Text Box 2"/>
          <p:cNvSpPr txBox="1"/>
          <p:nvPr/>
        </p:nvSpPr>
        <p:spPr>
          <a:xfrm>
            <a:off x="1077913" y="4433888"/>
            <a:ext cx="3227387" cy="110807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Na reacts with acids, but it’s dangerous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5618" name="Text Box 2"/>
          <p:cNvSpPr txBox="1"/>
          <p:nvPr/>
        </p:nvSpPr>
        <p:spPr>
          <a:xfrm>
            <a:off x="1016000" y="6048375"/>
            <a:ext cx="4203700" cy="769938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Na</a:t>
            </a:r>
            <a:r>
              <a:rPr lang="en-US" altLang="en-US" sz="2200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 and Na</a:t>
            </a:r>
            <a:r>
              <a:rPr lang="en-US" altLang="en-US" sz="2200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CO</a:t>
            </a:r>
            <a:r>
              <a:rPr lang="en-US" altLang="en-US" sz="2200" b="1" i="1" baseline="-25000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3</a:t>
            </a: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are soluble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5619" name="Title 1"/>
          <p:cNvSpPr>
            <a:spLocks noGrp="1"/>
          </p:cNvSpPr>
          <p:nvPr/>
        </p:nvSpPr>
        <p:spPr>
          <a:xfrm>
            <a:off x="-11112" y="-33337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from Alkalis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7633" name="Text Box 3"/>
          <p:cNvSpPr txBox="1"/>
          <p:nvPr/>
        </p:nvSpPr>
        <p:spPr>
          <a:xfrm>
            <a:off x="190500" y="1163638"/>
            <a:ext cx="1892300" cy="646112"/>
          </a:xfrm>
          <a:prstGeom prst="rect">
            <a:avLst/>
          </a:prstGeom>
          <a:solidFill>
            <a:srgbClr val="CCECFF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SALT SOLUBLE OR INSOLUBLE?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34" name="Text Box 4"/>
          <p:cNvSpPr txBox="1"/>
          <p:nvPr/>
        </p:nvSpPr>
        <p:spPr>
          <a:xfrm>
            <a:off x="180975" y="3043238"/>
            <a:ext cx="1892300" cy="646112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DOES THE METAL REACT WITH DILUTE ACIDS?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35" name="Text Box 5"/>
          <p:cNvSpPr txBox="1"/>
          <p:nvPr/>
        </p:nvSpPr>
        <p:spPr>
          <a:xfrm>
            <a:off x="3155950" y="3081338"/>
            <a:ext cx="831850" cy="646112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IT SAFE?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36" name="Text Box 6"/>
          <p:cNvSpPr txBox="1"/>
          <p:nvPr/>
        </p:nvSpPr>
        <p:spPr>
          <a:xfrm>
            <a:off x="177800" y="5119688"/>
            <a:ext cx="1892300" cy="101600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IS THE METAL OXIDE OR CARBONATE SOLUBLE IN WATER?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37" name="Line 7"/>
          <p:cNvSpPr/>
          <p:nvPr/>
        </p:nvSpPr>
        <p:spPr>
          <a:xfrm>
            <a:off x="2405063" y="1473200"/>
            <a:ext cx="2305050" cy="1588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38" name="Line 8"/>
          <p:cNvSpPr/>
          <p:nvPr/>
        </p:nvSpPr>
        <p:spPr>
          <a:xfrm>
            <a:off x="1127125" y="1889125"/>
            <a:ext cx="1588" cy="1090613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39" name="Line 9"/>
          <p:cNvSpPr/>
          <p:nvPr/>
        </p:nvSpPr>
        <p:spPr>
          <a:xfrm>
            <a:off x="1127125" y="3783013"/>
            <a:ext cx="1588" cy="124777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0" name="Line 10"/>
          <p:cNvSpPr/>
          <p:nvPr/>
        </p:nvSpPr>
        <p:spPr>
          <a:xfrm flipV="1">
            <a:off x="2133600" y="3306763"/>
            <a:ext cx="984250" cy="17462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1" name="Line 11"/>
          <p:cNvSpPr/>
          <p:nvPr/>
        </p:nvSpPr>
        <p:spPr>
          <a:xfrm flipH="1">
            <a:off x="1631950" y="3692525"/>
            <a:ext cx="1754188" cy="13176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2" name="Line 12"/>
          <p:cNvSpPr/>
          <p:nvPr/>
        </p:nvSpPr>
        <p:spPr>
          <a:xfrm>
            <a:off x="4041775" y="3313113"/>
            <a:ext cx="976313" cy="1587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3" name="Text Box 13"/>
          <p:cNvSpPr txBox="1"/>
          <p:nvPr/>
        </p:nvSpPr>
        <p:spPr>
          <a:xfrm>
            <a:off x="5018088" y="1031875"/>
            <a:ext cx="1873250" cy="1016000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MIX  SOLUTIONS OF TWO SUITABLE SALTS TO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PRECIPITATE</a:t>
            </a:r>
            <a:r>
              <a:rPr lang="en-GB" altLang="en-US" sz="1200" b="1" dirty="0">
                <a:latin typeface="Arial" panose="020B0604020202020204" pitchFamily="34" charset="0"/>
              </a:rPr>
              <a:t> THE INSOLUBLE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44" name="Text Box 14"/>
          <p:cNvSpPr txBox="1"/>
          <p:nvPr/>
        </p:nvSpPr>
        <p:spPr>
          <a:xfrm>
            <a:off x="5018088" y="2897188"/>
            <a:ext cx="1873250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TO THE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METAL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45" name="Text Box 15"/>
          <p:cNvSpPr txBox="1"/>
          <p:nvPr/>
        </p:nvSpPr>
        <p:spPr>
          <a:xfrm>
            <a:off x="5018088" y="5768975"/>
            <a:ext cx="1873250" cy="646113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TITRATE</a:t>
            </a:r>
            <a:r>
              <a:rPr lang="en-GB" altLang="en-US" sz="1200" b="1" dirty="0">
                <a:latin typeface="Arial" panose="020B0604020202020204" pitchFamily="34" charset="0"/>
              </a:rPr>
              <a:t> THE METAL HYDROXIDE WITH ACID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46" name="Line 16"/>
          <p:cNvSpPr/>
          <p:nvPr/>
        </p:nvSpPr>
        <p:spPr>
          <a:xfrm flipV="1">
            <a:off x="2359025" y="4679950"/>
            <a:ext cx="2595563" cy="7207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7" name="Line 17"/>
          <p:cNvSpPr/>
          <p:nvPr/>
        </p:nvSpPr>
        <p:spPr>
          <a:xfrm>
            <a:off x="2384425" y="5394325"/>
            <a:ext cx="2532063" cy="7080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8" name="Line 18"/>
          <p:cNvSpPr/>
          <p:nvPr/>
        </p:nvSpPr>
        <p:spPr>
          <a:xfrm>
            <a:off x="7000875" y="1473200"/>
            <a:ext cx="504825" cy="1588"/>
          </a:xfrm>
          <a:prstGeom prst="line">
            <a:avLst/>
          </a:prstGeom>
          <a:ln w="76320" cap="sq" cmpd="sng">
            <a:solidFill>
              <a:srgbClr val="660066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49" name="Text Box 19"/>
          <p:cNvSpPr txBox="1"/>
          <p:nvPr/>
        </p:nvSpPr>
        <p:spPr>
          <a:xfrm>
            <a:off x="7572375" y="1228725"/>
            <a:ext cx="1390650" cy="461963"/>
          </a:xfrm>
          <a:prstGeom prst="rect">
            <a:avLst/>
          </a:prstGeom>
          <a:solidFill>
            <a:srgbClr val="FFFF99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SALT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50" name="Line 20"/>
          <p:cNvSpPr/>
          <p:nvPr/>
        </p:nvSpPr>
        <p:spPr>
          <a:xfrm>
            <a:off x="7005638" y="3349625"/>
            <a:ext cx="649287" cy="758825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51" name="Text Box 21"/>
          <p:cNvSpPr txBox="1"/>
          <p:nvPr/>
        </p:nvSpPr>
        <p:spPr>
          <a:xfrm>
            <a:off x="5018088" y="4233863"/>
            <a:ext cx="1873250" cy="12001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latin typeface="Arial" panose="020B0604020202020204" pitchFamily="34" charset="0"/>
              </a:rPr>
              <a:t>ADD EXCESS METAL OXIDE OR METAL CARBONATE TO ACID THEN </a:t>
            </a: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FILTER</a:t>
            </a:r>
            <a:r>
              <a:rPr lang="en-GB" altLang="en-US" sz="1200" b="1" dirty="0">
                <a:latin typeface="Arial" panose="020B0604020202020204" pitchFamily="34" charset="0"/>
              </a:rPr>
              <a:t> OFF THE EXCESS SOLID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52" name="Line 22"/>
          <p:cNvSpPr/>
          <p:nvPr/>
        </p:nvSpPr>
        <p:spPr>
          <a:xfrm>
            <a:off x="7005638" y="4703763"/>
            <a:ext cx="504825" cy="1587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53" name="Line 23"/>
          <p:cNvSpPr/>
          <p:nvPr/>
        </p:nvSpPr>
        <p:spPr>
          <a:xfrm flipV="1">
            <a:off x="7000875" y="5308600"/>
            <a:ext cx="638175" cy="800100"/>
          </a:xfrm>
          <a:prstGeom prst="line">
            <a:avLst/>
          </a:prstGeom>
          <a:ln w="76320" cap="sq" cmpd="sng">
            <a:solidFill>
              <a:srgbClr val="DDDDDD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97654" name="Text Box 24"/>
          <p:cNvSpPr txBox="1"/>
          <p:nvPr/>
        </p:nvSpPr>
        <p:spPr>
          <a:xfrm>
            <a:off x="7620000" y="4283075"/>
            <a:ext cx="1390650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7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200" b="1" dirty="0">
                <a:solidFill>
                  <a:srgbClr val="A50021"/>
                </a:solidFill>
                <a:latin typeface="Arial" panose="020B0604020202020204" pitchFamily="34" charset="0"/>
              </a:rPr>
              <a:t>CRYSTALLISE</a:t>
            </a:r>
            <a:r>
              <a:rPr lang="en-GB" altLang="en-US" sz="1200" b="1" dirty="0">
                <a:latin typeface="Arial" panose="020B0604020202020204" pitchFamily="34" charset="0"/>
              </a:rPr>
              <a:t> THE SALT FROM THE FILTRATE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197655" name="Text Box 25"/>
          <p:cNvSpPr txBox="1"/>
          <p:nvPr/>
        </p:nvSpPr>
        <p:spPr>
          <a:xfrm>
            <a:off x="2232025" y="4070350"/>
            <a:ext cx="709613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56" name="Text Box 26"/>
          <p:cNvSpPr txBox="1"/>
          <p:nvPr/>
        </p:nvSpPr>
        <p:spPr>
          <a:xfrm>
            <a:off x="812800" y="4079875"/>
            <a:ext cx="608013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57" name="Text Box 27"/>
          <p:cNvSpPr txBox="1"/>
          <p:nvPr/>
        </p:nvSpPr>
        <p:spPr>
          <a:xfrm>
            <a:off x="355600" y="2143125"/>
            <a:ext cx="1571625" cy="369888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solidFill>
                  <a:srgbClr val="FFFFFF"/>
                </a:solidFill>
                <a:latin typeface="Arial" panose="020B0604020202020204" pitchFamily="34" charset="0"/>
              </a:rPr>
              <a:t>SOLUBLE</a:t>
            </a:r>
            <a:endParaRPr lang="en-GB" altLang="en-US" sz="1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58" name="Text Box 28"/>
          <p:cNvSpPr txBox="1"/>
          <p:nvPr/>
        </p:nvSpPr>
        <p:spPr>
          <a:xfrm>
            <a:off x="3379788" y="4841875"/>
            <a:ext cx="608012" cy="708025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25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endParaRPr lang="en-GB" altLang="en-US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59" name="Text Box 29"/>
          <p:cNvSpPr txBox="1"/>
          <p:nvPr/>
        </p:nvSpPr>
        <p:spPr>
          <a:xfrm>
            <a:off x="3379788" y="5595938"/>
            <a:ext cx="608012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60" name="Text Box 30"/>
          <p:cNvSpPr txBox="1"/>
          <p:nvPr/>
        </p:nvSpPr>
        <p:spPr>
          <a:xfrm>
            <a:off x="4102100" y="3144838"/>
            <a:ext cx="608013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61" name="Text Box 31"/>
          <p:cNvSpPr txBox="1"/>
          <p:nvPr/>
        </p:nvSpPr>
        <p:spPr>
          <a:xfrm>
            <a:off x="2222500" y="3144838"/>
            <a:ext cx="608013" cy="831850"/>
          </a:xfrm>
          <a:prstGeom prst="rect">
            <a:avLst/>
          </a:prstGeom>
          <a:solidFill>
            <a:srgbClr val="DDDDDD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000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YES</a:t>
            </a:r>
            <a:endParaRPr lang="en-GB" altLang="en-US"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7662" name="Text Box 32"/>
          <p:cNvSpPr txBox="1"/>
          <p:nvPr/>
        </p:nvSpPr>
        <p:spPr>
          <a:xfrm>
            <a:off x="2616200" y="1285875"/>
            <a:ext cx="1689100" cy="646113"/>
          </a:xfrm>
          <a:prstGeom prst="rect">
            <a:avLst/>
          </a:prstGeom>
          <a:solidFill>
            <a:srgbClr val="FF99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6800" rIns="90000" bIns="46800" anchor="t" anchorCtr="0">
            <a:spAutoFit/>
          </a:bodyPr>
          <a:p>
            <a:pPr algn="ctr" defTabSz="914400" eaLnBrk="0" hangingPunct="0">
              <a:spcBef>
                <a:spcPts val="1125"/>
              </a:spcBef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>
                <a:latin typeface="Arial" panose="020B0604020202020204" pitchFamily="34" charset="0"/>
              </a:rPr>
              <a:t>INSOLUBLE</a:t>
            </a:r>
            <a:endParaRPr lang="en-GB" altLang="en-US" sz="1800" b="1" dirty="0">
              <a:latin typeface="Arial" panose="020B0604020202020204" pitchFamily="34" charset="0"/>
            </a:endParaRPr>
          </a:p>
        </p:txBody>
      </p:sp>
      <p:sp>
        <p:nvSpPr>
          <p:cNvPr id="197663" name="Text Box 2"/>
          <p:cNvSpPr txBox="1"/>
          <p:nvPr/>
        </p:nvSpPr>
        <p:spPr>
          <a:xfrm>
            <a:off x="-496887" y="711200"/>
            <a:ext cx="3227387" cy="4318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To make AgCl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7664" name="Text Box 2"/>
          <p:cNvSpPr txBox="1"/>
          <p:nvPr/>
        </p:nvSpPr>
        <p:spPr>
          <a:xfrm>
            <a:off x="1846263" y="1722438"/>
            <a:ext cx="3228975" cy="4318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algn="ctr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AgCl is insoluble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7665" name="Text Box 2"/>
          <p:cNvSpPr txBox="1"/>
          <p:nvPr/>
        </p:nvSpPr>
        <p:spPr>
          <a:xfrm>
            <a:off x="5276850" y="1820863"/>
            <a:ext cx="3902075" cy="1446212"/>
          </a:xfrm>
          <a:prstGeom prst="rect">
            <a:avLst/>
          </a:prstGeom>
          <a:noFill/>
          <a:ln w="9525">
            <a:noFill/>
          </a:ln>
        </p:spPr>
        <p:txBody>
          <a:bodyPr wrap="square" lIns="90000" tIns="46800" rIns="90000" bIns="46800" anchor="t" anchorCtr="0">
            <a:spAutoFit/>
          </a:bodyPr>
          <a:p>
            <a:pPr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sz="2200" b="1" i="1" dirty="0">
                <a:solidFill>
                  <a:srgbClr val="0000CC"/>
                </a:solidFill>
                <a:latin typeface="Arial" panose="020B0604020202020204" pitchFamily="34" charset="0"/>
              </a:rPr>
              <a:t>Choose a soluble Ag salt and mix with a soluble Cl salt</a:t>
            </a: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sz="2200" b="1" i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97666" name="Title 1"/>
          <p:cNvSpPr>
            <a:spLocks noGrp="1"/>
          </p:cNvSpPr>
          <p:nvPr/>
        </p:nvSpPr>
        <p:spPr>
          <a:xfrm>
            <a:off x="-11112" y="-47625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 by Precipitation</a:t>
            </a:r>
            <a:endParaRPr lang="en-US" altLang="en-US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9681" name="Text Box 2"/>
          <p:cNvSpPr txBox="1"/>
          <p:nvPr/>
        </p:nvSpPr>
        <p:spPr>
          <a:xfrm>
            <a:off x="176213" y="706438"/>
            <a:ext cx="8789987" cy="563245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latin typeface="Arial" panose="020B0604020202020204" pitchFamily="34" charset="0"/>
              </a:rPr>
              <a:t>How do you make: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zinc sulphate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lnSpc>
                <a:spcPct val="200000"/>
              </a:lnSpc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copper nitrate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lnSpc>
                <a:spcPct val="200000"/>
              </a:lnSpc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sodium chloride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lnSpc>
                <a:spcPct val="200000"/>
              </a:lnSpc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lead nitrate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lnSpc>
                <a:spcPct val="200000"/>
              </a:lnSpc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magnesium chloride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lnSpc>
                <a:spcPct val="200000"/>
              </a:lnSpc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ammonium sulphate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  <a:p>
            <a:pPr marL="6350" indent="0" defTabSz="914400" eaLnBrk="0" hangingPunct="0">
              <a:lnSpc>
                <a:spcPct val="200000"/>
              </a:lnSpc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660066"/>
                </a:solidFill>
                <a:latin typeface="Arial" panose="020B0604020202020204" pitchFamily="34" charset="0"/>
              </a:rPr>
              <a:t>magnesium sulphate</a:t>
            </a:r>
            <a:endParaRPr lang="en-US" altLang="en-US" b="1" dirty="0">
              <a:solidFill>
                <a:srgbClr val="660066"/>
              </a:solidFill>
              <a:latin typeface="Arial" panose="020B0604020202020204" pitchFamily="34" charset="0"/>
            </a:endParaRPr>
          </a:p>
        </p:txBody>
      </p:sp>
      <p:sp>
        <p:nvSpPr>
          <p:cNvPr id="199682" name="Text Box 4"/>
          <p:cNvSpPr txBox="1"/>
          <p:nvPr/>
        </p:nvSpPr>
        <p:spPr>
          <a:xfrm>
            <a:off x="3840163" y="4846638"/>
            <a:ext cx="1092200" cy="2651125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7413" name="Text Box 5"/>
          <p:cNvSpPr txBox="1"/>
          <p:nvPr/>
        </p:nvSpPr>
        <p:spPr>
          <a:xfrm>
            <a:off x="809625" y="1819275"/>
            <a:ext cx="4183063" cy="425450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zinc/zinc oxide/zinc carbonate </a:t>
            </a:r>
            <a:r>
              <a:rPr lang="en-US" altLang="en-US" b="1" dirty="0">
                <a:latin typeface="Arial" panose="020B0604020202020204" pitchFamily="34" charset="0"/>
              </a:rPr>
              <a:t>and sulphuric acid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7414" name="Text Box 6"/>
          <p:cNvSpPr txBox="1"/>
          <p:nvPr/>
        </p:nvSpPr>
        <p:spPr>
          <a:xfrm>
            <a:off x="690563" y="2495550"/>
            <a:ext cx="5800725" cy="455613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copper oxide/copper carbonate</a:t>
            </a:r>
            <a:r>
              <a:rPr lang="en-US" altLang="en-US" b="1" dirty="0">
                <a:latin typeface="Arial" panose="020B0604020202020204" pitchFamily="34" charset="0"/>
              </a:rPr>
              <a:t> and nitric acid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7415" name="Text Box 7"/>
          <p:cNvSpPr txBox="1"/>
          <p:nvPr/>
        </p:nvSpPr>
        <p:spPr>
          <a:xfrm>
            <a:off x="690563" y="3201988"/>
            <a:ext cx="6969125" cy="455612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sodium hydroxide</a:t>
            </a:r>
            <a:r>
              <a:rPr lang="en-US" altLang="en-US" b="1" dirty="0">
                <a:latin typeface="Arial" panose="020B0604020202020204" pitchFamily="34" charset="0"/>
              </a:rPr>
              <a:t> and hydrochloric acid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7416" name="Text Box 8"/>
          <p:cNvSpPr txBox="1"/>
          <p:nvPr/>
        </p:nvSpPr>
        <p:spPr>
          <a:xfrm>
            <a:off x="690563" y="3967163"/>
            <a:ext cx="4735512" cy="455612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lead oxide/lead carbonate</a:t>
            </a:r>
            <a:r>
              <a:rPr lang="en-US" altLang="en-US" b="1" dirty="0">
                <a:latin typeface="Arial" panose="020B0604020202020204" pitchFamily="34" charset="0"/>
              </a:rPr>
              <a:t> and nitric acid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7417" name="Text Box 9"/>
          <p:cNvSpPr txBox="1"/>
          <p:nvPr/>
        </p:nvSpPr>
        <p:spPr>
          <a:xfrm>
            <a:off x="690563" y="4672013"/>
            <a:ext cx="6037262" cy="455612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Mg/MgO/MgCO</a:t>
            </a:r>
            <a:r>
              <a:rPr lang="en-US" altLang="en-US" b="1" baseline="-25000" dirty="0">
                <a:solidFill>
                  <a:srgbClr val="000099"/>
                </a:solidFill>
                <a:latin typeface="Arial" panose="020B0604020202020204" pitchFamily="34" charset="0"/>
              </a:rPr>
              <a:t>3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</a:rPr>
              <a:t>and HCl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sp>
        <p:nvSpPr>
          <p:cNvPr id="17418" name="Text Box 10"/>
          <p:cNvSpPr txBox="1"/>
          <p:nvPr/>
        </p:nvSpPr>
        <p:spPr>
          <a:xfrm>
            <a:off x="690563" y="5399088"/>
            <a:ext cx="6715125" cy="455612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NH</a:t>
            </a:r>
            <a:r>
              <a:rPr lang="en-US" altLang="en-US" b="1" baseline="-25000" dirty="0">
                <a:solidFill>
                  <a:srgbClr val="000099"/>
                </a:solidFill>
                <a:latin typeface="Arial" panose="020B0604020202020204" pitchFamily="34" charset="0"/>
              </a:rPr>
              <a:t>4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OH</a:t>
            </a:r>
            <a:r>
              <a:rPr lang="en-US" altLang="en-US" b="1" dirty="0">
                <a:latin typeface="Arial" panose="020B0604020202020204" pitchFamily="34" charset="0"/>
              </a:rPr>
              <a:t> and H</a:t>
            </a:r>
            <a:r>
              <a:rPr lang="en-US" altLang="en-US" b="1" baseline="-25000" dirty="0">
                <a:latin typeface="Arial" panose="020B0604020202020204" pitchFamily="34" charset="0"/>
              </a:rPr>
              <a:t>2</a:t>
            </a:r>
            <a:r>
              <a:rPr lang="en-US" altLang="en-US" b="1" dirty="0">
                <a:latin typeface="Arial" panose="020B0604020202020204" pitchFamily="34" charset="0"/>
              </a:rPr>
              <a:t>SO</a:t>
            </a:r>
            <a:r>
              <a:rPr lang="en-US" altLang="en-US" b="1" baseline="-25000" dirty="0">
                <a:latin typeface="Arial" panose="020B0604020202020204" pitchFamily="34" charset="0"/>
              </a:rPr>
              <a:t>4</a:t>
            </a:r>
            <a:endParaRPr lang="en-US" altLang="en-US" b="1" baseline="-25000" dirty="0">
              <a:latin typeface="Arial" panose="020B0604020202020204" pitchFamily="34" charset="0"/>
            </a:endParaRPr>
          </a:p>
        </p:txBody>
      </p:sp>
      <p:sp>
        <p:nvSpPr>
          <p:cNvPr id="17419" name="Text Box 11"/>
          <p:cNvSpPr txBox="1"/>
          <p:nvPr/>
        </p:nvSpPr>
        <p:spPr>
          <a:xfrm>
            <a:off x="622300" y="6148388"/>
            <a:ext cx="6783388" cy="455612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5000" rIns="90000" bIns="45000" anchor="t" anchorCtr="0"/>
          <a:p>
            <a:pPr marL="6350" indent="0" defTabSz="914400" eaLnBrk="0" hangingPunct="0"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Mg/MgO/MgCO</a:t>
            </a:r>
            <a:r>
              <a:rPr lang="en-US" altLang="en-US" b="1" baseline="-25000" dirty="0">
                <a:solidFill>
                  <a:srgbClr val="000099"/>
                </a:solidFill>
                <a:latin typeface="Arial" panose="020B0604020202020204" pitchFamily="34" charset="0"/>
              </a:rPr>
              <a:t>3</a:t>
            </a: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</a:rPr>
              <a:t>and H</a:t>
            </a:r>
            <a:r>
              <a:rPr lang="en-US" altLang="en-US" b="1" baseline="-25000" dirty="0">
                <a:latin typeface="Arial" panose="020B0604020202020204" pitchFamily="34" charset="0"/>
              </a:rPr>
              <a:t>2</a:t>
            </a:r>
            <a:r>
              <a:rPr lang="en-US" altLang="en-US" b="1" dirty="0">
                <a:latin typeface="Arial" panose="020B0604020202020204" pitchFamily="34" charset="0"/>
              </a:rPr>
              <a:t>SO</a:t>
            </a:r>
            <a:r>
              <a:rPr lang="en-US" altLang="en-US" b="1" baseline="-25000" dirty="0">
                <a:latin typeface="Arial" panose="020B0604020202020204" pitchFamily="34" charset="0"/>
              </a:rPr>
              <a:t>4</a:t>
            </a:r>
            <a:endParaRPr lang="en-US" altLang="en-US" b="1" baseline="-25000" dirty="0">
              <a:latin typeface="Arial" panose="020B0604020202020204" pitchFamily="34" charset="0"/>
            </a:endParaRPr>
          </a:p>
        </p:txBody>
      </p:sp>
      <p:sp>
        <p:nvSpPr>
          <p:cNvPr id="199690" name="Title 1"/>
          <p:cNvSpPr>
            <a:spLocks noGrp="1"/>
          </p:cNvSpPr>
          <p:nvPr/>
        </p:nvSpPr>
        <p:spPr>
          <a:xfrm>
            <a:off x="-11112" y="-47625"/>
            <a:ext cx="9164637" cy="6032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square" lIns="91440" tIns="45720" rIns="91440" bIns="45720" anchor="ctr" anchorCtr="0"/>
          <a:p>
            <a:pPr algn="ctr" eaLnBrk="0" hangingPunct="0"/>
            <a:r>
              <a:rPr lang="en-US" altLang="en-US" sz="3600" b="1" dirty="0">
                <a:solidFill>
                  <a:schemeClr val="tx2"/>
                </a:solidFill>
                <a:latin typeface="Calibri" panose="020F0502020204030204" charset="0"/>
              </a:rPr>
              <a:t>Making Salts</a:t>
            </a:r>
            <a:endParaRPr lang="en-US" altLang="zh-CN" sz="3600" b="1" dirty="0">
              <a:solidFill>
                <a:schemeClr val="tx2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char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950" y="5334000"/>
            <a:ext cx="89281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altLang="en-US" b="1" dirty="0"/>
              <a:t>Write the </a:t>
            </a:r>
            <a:r>
              <a:rPr lang="en-US" b="1" dirty="0"/>
              <a:t>less electronegative element first 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b="1" dirty="0"/>
              <a:t>(the element closest to Fr in the periodic table)</a:t>
            </a:r>
            <a:endParaRPr lang="en-US" b="1" dirty="0"/>
          </a:p>
          <a:p>
            <a:pPr>
              <a:buFont typeface="+mj-lt"/>
              <a:buAutoNum type="arabicPeriod"/>
            </a:pPr>
            <a:r>
              <a:rPr lang="en-US" b="1" dirty="0" smtClean="0"/>
              <a:t>Add the prefix, unless there is only </a:t>
            </a:r>
            <a:r>
              <a:rPr lang="en-US" b="1" dirty="0"/>
              <a:t>one atom of the </a:t>
            </a:r>
            <a:r>
              <a:rPr lang="en-US" b="1" u="sng" dirty="0"/>
              <a:t>first</a:t>
            </a:r>
            <a:r>
              <a:rPr lang="en-US" b="1" dirty="0"/>
              <a:t> </a:t>
            </a:r>
            <a:r>
              <a:rPr lang="en-US" b="1" dirty="0" smtClean="0"/>
              <a:t>element</a:t>
            </a:r>
            <a:endParaRPr lang="en-US" b="1" dirty="0"/>
          </a:p>
          <a:p>
            <a:pPr>
              <a:buFont typeface="+mj-lt"/>
              <a:buAutoNum type="arabicPeriod"/>
            </a:pPr>
            <a:r>
              <a:rPr lang="en-US" altLang="en-US" b="1" dirty="0" smtClean="0"/>
              <a:t>Change the </a:t>
            </a:r>
            <a:r>
              <a:rPr lang="en-US" b="1" dirty="0"/>
              <a:t>ending of the </a:t>
            </a:r>
            <a:r>
              <a:rPr lang="en-US" b="1" dirty="0" smtClean="0"/>
              <a:t>second element’s </a:t>
            </a:r>
            <a:r>
              <a:rPr lang="en-US" b="1" dirty="0"/>
              <a:t>name to </a:t>
            </a:r>
            <a:r>
              <a:rPr lang="en-US" b="1" i="1" dirty="0"/>
              <a:t>–</a:t>
            </a:r>
            <a:r>
              <a:rPr lang="en-US" b="1" i="1" dirty="0" smtClean="0"/>
              <a:t>ide, </a:t>
            </a:r>
            <a:r>
              <a:rPr lang="en-US" b="1" dirty="0" smtClean="0"/>
              <a:t>always add a prefix</a:t>
            </a:r>
            <a:endParaRPr lang="en-US" b="1" dirty="0" smtClean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328660" y="0"/>
            <a:ext cx="281534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COVALENT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7049" y="3648546"/>
            <a:ext cx="2925445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Nitrogen </a:t>
            </a:r>
            <a:r>
              <a:rPr lang="en-US" sz="2400" b="1" dirty="0" err="1" smtClean="0"/>
              <a:t>trihydride</a:t>
            </a:r>
            <a:endParaRPr lang="en-US" sz="2400" b="1" dirty="0" err="1" smtClean="0"/>
          </a:p>
          <a:p>
            <a:pPr algn="ctr"/>
            <a:r>
              <a:rPr lang="en-US" altLang="en-US" sz="2400" b="1" dirty="0" err="1" smtClean="0"/>
              <a:t>(ammonia)</a:t>
            </a:r>
            <a:endParaRPr lang="en-US" sz="2400" b="1" dirty="0" err="1" smtClean="0"/>
          </a:p>
          <a:p>
            <a:pPr algn="ctr"/>
            <a:r>
              <a:rPr lang="en-US" altLang="en-US" sz="2400" b="1" dirty="0"/>
              <a:t>NH</a:t>
            </a:r>
            <a:r>
              <a:rPr lang="en-US" altLang="en-US" sz="2400" b="1" baseline="-25000" dirty="0"/>
              <a:t>3</a:t>
            </a:r>
            <a:endParaRPr lang="en-US" altLang="en-US" sz="2400" b="1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5187950" y="975568"/>
            <a:ext cx="311023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33CC"/>
                </a:solidFill>
              </a:rPr>
              <a:t>S</a:t>
            </a:r>
            <a:r>
              <a:rPr lang="en-US" sz="2400" b="1" baseline="-25000" dirty="0" smtClean="0">
                <a:solidFill>
                  <a:srgbClr val="0033CC"/>
                </a:solidFill>
              </a:rPr>
              <a:t>2</a:t>
            </a:r>
            <a:r>
              <a:rPr lang="en-US" sz="2400" b="1" dirty="0" smtClean="0">
                <a:solidFill>
                  <a:srgbClr val="0033CC"/>
                </a:solidFill>
              </a:rPr>
              <a:t>Cl</a:t>
            </a:r>
            <a:r>
              <a:rPr lang="en-US" sz="2400" b="1" baseline="-25000" dirty="0" smtClean="0">
                <a:solidFill>
                  <a:srgbClr val="0033CC"/>
                </a:solidFill>
              </a:rPr>
              <a:t>2</a:t>
            </a:r>
            <a:endParaRPr lang="en-US" sz="2400" b="1" baseline="-25000" dirty="0" smtClean="0">
              <a:solidFill>
                <a:srgbClr val="0033CC"/>
              </a:solidFill>
            </a:endParaRPr>
          </a:p>
          <a:p>
            <a:pPr algn="ctr"/>
            <a:r>
              <a:rPr lang="en-US" sz="2400" b="1" dirty="0" err="1" smtClean="0">
                <a:solidFill>
                  <a:srgbClr val="0033CC"/>
                </a:solidFill>
              </a:rPr>
              <a:t>disulphur</a:t>
            </a:r>
            <a:r>
              <a:rPr lang="en-US" sz="2400" b="1" dirty="0" smtClean="0">
                <a:solidFill>
                  <a:srgbClr val="0033CC"/>
                </a:solidFill>
              </a:rPr>
              <a:t> dichloride</a:t>
            </a:r>
            <a:endParaRPr lang="en-US" sz="2400" b="1" dirty="0" smtClean="0">
              <a:solidFill>
                <a:srgbClr val="0033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04073" y="1791027"/>
            <a:ext cx="3129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CCl</a:t>
            </a:r>
            <a:r>
              <a:rPr lang="en-US" sz="2400" b="1" baseline="-25000" dirty="0" smtClean="0">
                <a:solidFill>
                  <a:srgbClr val="00B050"/>
                </a:solidFill>
              </a:rPr>
              <a:t>4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carbon tetrachloride</a:t>
            </a:r>
            <a:endParaRPr lang="en-US" sz="2400" b="1" dirty="0" smtClean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65226" y="2819028"/>
            <a:ext cx="334899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7030A0"/>
                </a:solidFill>
              </a:rPr>
              <a:t>germanium </a:t>
            </a:r>
            <a:r>
              <a:rPr lang="en-US" sz="2400" b="1" dirty="0" smtClean="0">
                <a:solidFill>
                  <a:srgbClr val="7030A0"/>
                </a:solidFill>
              </a:rPr>
              <a:t>monoxide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GeO</a:t>
            </a:r>
            <a:endParaRPr lang="en-US" sz="2400" b="1" dirty="0" err="1" smtClean="0">
              <a:solidFill>
                <a:srgbClr val="7030A0"/>
              </a:solidFill>
            </a:endParaRPr>
          </a:p>
        </p:txBody>
      </p:sp>
      <p:graphicFrame>
        <p:nvGraphicFramePr>
          <p:cNvPr id="2" name="Table 1"/>
          <p:cNvGraphicFramePr/>
          <p:nvPr/>
        </p:nvGraphicFramePr>
        <p:xfrm>
          <a:off x="212725" y="234315"/>
          <a:ext cx="431292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460"/>
                <a:gridCol w="2156460"/>
              </a:tblGrid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Number of atoms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Prefix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1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mono-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2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di-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3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tri-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4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tetra-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5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penta-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6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hexa-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7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hepta-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8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octa-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9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nona-</a:t>
                      </a:r>
                      <a:endParaRPr lang="en-US" altLang="en-US" sz="2000" b="1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10</a:t>
                      </a:r>
                      <a:endParaRPr lang="en-US" altLang="en-US" sz="20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2000" b="1"/>
                        <a:t>deca-</a:t>
                      </a:r>
                      <a:endParaRPr lang="en-US" altLang="en-US" sz="2000" b="1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77875"/>
            <a:ext cx="9996805" cy="6003925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61" name="Title 1"/>
          <p:cNvSpPr>
            <a:spLocks noGrp="1"/>
          </p:cNvSpPr>
          <p:nvPr>
            <p:ph type="title"/>
          </p:nvPr>
        </p:nvSpPr>
        <p:spPr>
          <a:xfrm>
            <a:off x="-20637" y="6350"/>
            <a:ext cx="9164637" cy="603250"/>
          </a:xfrm>
        </p:spPr>
        <p:txBody>
          <a:bodyPr vert="horz" wrap="square" lIns="91440" tIns="45720" rIns="91440" bIns="45720" anchor="ctr" anchorCtr="0"/>
          <a:p>
            <a:r>
              <a:rPr lang="en-US" altLang="en-US" dirty="0"/>
              <a:t>Ionic Equations</a:t>
            </a:r>
            <a:endParaRPr lang="en-US" altLang="en-US" dirty="0"/>
          </a:p>
        </p:txBody>
      </p:sp>
      <p:sp>
        <p:nvSpPr>
          <p:cNvPr id="194562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endParaRPr lang="en-US" altLang="en-US" dirty="0"/>
          </a:p>
        </p:txBody>
      </p:sp>
      <p:pic>
        <p:nvPicPr>
          <p:cNvPr id="194563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762000"/>
            <a:ext cx="8991600" cy="5192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ectangle 6"/>
          <p:cNvSpPr/>
          <p:nvPr/>
        </p:nvSpPr>
        <p:spPr>
          <a:xfrm>
            <a:off x="0" y="777875"/>
            <a:ext cx="8707438" cy="166052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pPr algn="ctr"/>
            <a:r>
              <a:rPr lang="en-US" altLang="en-US" sz="1800" b="1" dirty="0">
                <a:solidFill>
                  <a:srgbClr val="FF0000"/>
                </a:solidFill>
                <a:latin typeface="Calibri" panose="020F0502020204030204" charset="0"/>
              </a:rPr>
              <a:t>What are the ionic equations for these reactions?</a:t>
            </a:r>
            <a:endParaRPr lang="en-US" altLang="en-US" sz="1800" b="1" dirty="0">
              <a:solidFill>
                <a:srgbClr val="FF0000"/>
              </a:solidFill>
              <a:latin typeface="Calibri" panose="020F0502020204030204" charset="0"/>
              <a:ea typeface="Calibri" panose="020F050202020403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1295400"/>
            <a:ext cx="5792788" cy="5273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5811838" y="1295400"/>
            <a:ext cx="3332162" cy="5562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pPr algn="ctr"/>
            <a:endParaRPr lang="en-US" altLang="en-US" dirty="0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</p:bld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2772410"/>
            <a:ext cx="249491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Unbalanced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Balanced</a:t>
            </a:r>
            <a:endParaRPr lang="en-US" sz="2800" dirty="0" smtClean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5000"/>
            <a:ext cx="8724900" cy="1718945"/>
          </a:xfrm>
        </p:spPr>
        <p:txBody>
          <a:bodyPr/>
          <a:lstStyle/>
          <a:p>
            <a:pPr algn="l"/>
            <a:r>
              <a:rPr lang="en-US" sz="2800" dirty="0"/>
              <a:t>A </a:t>
            </a:r>
            <a:r>
              <a:rPr lang="en-US" sz="2800" b="1" dirty="0"/>
              <a:t>balanced equation</a:t>
            </a:r>
            <a:r>
              <a:rPr lang="en-US" sz="2800" dirty="0"/>
              <a:t> is a chemical equation in which mass is conserved and there are equal numbers of atoms of each element on both sides of the equation</a:t>
            </a:r>
            <a:endParaRPr lang="en-US" sz="2800" dirty="0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195" y="2475865"/>
            <a:ext cx="6722110" cy="3067050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895985" y="3355975"/>
            <a:ext cx="703580" cy="107823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FG03_07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348966" cy="491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4800600"/>
          </a:xfrm>
        </p:spPr>
        <p:txBody>
          <a:bodyPr/>
          <a:lstStyle/>
          <a:p>
            <a:pPr marL="344805" indent="-344805"/>
            <a:r>
              <a:rPr lang="en-US" altLang="en-US" sz="2800" dirty="0"/>
              <a:t>If an element is present in just one compound on each side of the equation, try balancing that element </a:t>
            </a:r>
            <a:r>
              <a:rPr lang="en-US" altLang="en-US" sz="2800" b="1" i="1" dirty="0"/>
              <a:t>first</a:t>
            </a:r>
            <a:r>
              <a:rPr lang="en-US" altLang="en-US" sz="2800" dirty="0"/>
              <a:t>.</a:t>
            </a:r>
            <a:endParaRPr lang="en-US" altLang="en-US" sz="2800" dirty="0"/>
          </a:p>
          <a:p>
            <a:pPr marL="344805" indent="-344805"/>
            <a:r>
              <a:rPr lang="en-US" altLang="en-US" sz="2800" dirty="0"/>
              <a:t>Balance any reactants or products that exist as the </a:t>
            </a:r>
            <a:r>
              <a:rPr lang="en-US" altLang="en-US" sz="2800" b="1" i="1" dirty="0"/>
              <a:t>free</a:t>
            </a:r>
            <a:r>
              <a:rPr lang="en-US" altLang="en-US" sz="2800" dirty="0"/>
              <a:t> element </a:t>
            </a:r>
            <a:r>
              <a:rPr lang="en-US" altLang="en-US" sz="2800" b="1" i="1" dirty="0"/>
              <a:t>last</a:t>
            </a:r>
            <a:r>
              <a:rPr lang="en-US" altLang="en-US" sz="2800" dirty="0"/>
              <a:t>.</a:t>
            </a:r>
            <a:endParaRPr lang="en-US" altLang="en-US" sz="2800" dirty="0"/>
          </a:p>
          <a:p>
            <a:pPr marL="344805" indent="-344805"/>
            <a:r>
              <a:rPr lang="en-US" altLang="en-US" sz="2800" dirty="0"/>
              <a:t>In some reactions, certain groupings of atoms (such as polyatomic ions) remain unchanged. In such cases, treat these groupings as a unit.</a:t>
            </a:r>
            <a:endParaRPr lang="en-US" altLang="en-US" sz="2800" dirty="0"/>
          </a:p>
          <a:p>
            <a:pPr marL="344805" indent="-344805"/>
            <a:r>
              <a:rPr lang="en-US" altLang="en-US" sz="2800" dirty="0"/>
              <a:t>At times, an equation can be balanced by first using a fractional coefficient(s). The fraction is then cleared by multiplying each coefficient by a common factor.</a:t>
            </a:r>
            <a:endParaRPr lang="en-US" altLang="en-US" sz="2800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 build="p"/>
    </p:bld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3" name="Text Box 7"/>
          <p:cNvSpPr txBox="1">
            <a:spLocks noChangeArrowheads="1"/>
          </p:cNvSpPr>
          <p:nvPr/>
        </p:nvSpPr>
        <p:spPr bwMode="auto">
          <a:xfrm>
            <a:off x="330200" y="941388"/>
            <a:ext cx="8496300" cy="299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1800" b="1" dirty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</a:t>
            </a:r>
            <a:r>
              <a:rPr lang="en-GB" altLang="en-US" sz="1800" b="1" dirty="0" smtClean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GB" altLang="en-US" sz="1800" b="1" dirty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	Are the equations balanced ?</a:t>
            </a:r>
            <a:endParaRPr lang="en-GB" altLang="en-US" sz="1800" b="1" dirty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GB" altLang="en-US" sz="1800" b="1" dirty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a)   2H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+   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2H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O				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Y 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/ N</a:t>
            </a:r>
            <a:endParaRPr lang="en-GB" altLang="en-US" sz="18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b)   CH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+   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CO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+   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O			Y / N</a:t>
            </a:r>
            <a:endParaRPr lang="en-GB" altLang="en-US" sz="18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c)   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+   C</a:t>
            </a:r>
            <a:r>
              <a:rPr lang="en-GB" altLang="en-US" sz="1800" b="1" i="1" dirty="0">
                <a:latin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   2HC</a:t>
            </a:r>
            <a:r>
              <a:rPr lang="en-GB" altLang="en-US" sz="1800" b="1" i="1" dirty="0" smtClean="0">
                <a:latin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				Y / N</a:t>
            </a:r>
            <a:endParaRPr lang="en-GB" altLang="en-US" sz="18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d)   </a:t>
            </a:r>
            <a:r>
              <a:rPr lang="en-GB" altLang="en-US" sz="1800" b="1" dirty="0" err="1">
                <a:latin typeface="Tahoma" panose="020B0604030504040204" pitchFamily="34" charset="0"/>
                <a:cs typeface="Tahoma" panose="020B0604030504040204" pitchFamily="34" charset="0"/>
              </a:rPr>
              <a:t>NaOH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+   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SO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SO4  +   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O			Y / N</a:t>
            </a:r>
            <a:endParaRPr lang="en-GB" altLang="en-US" sz="18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e)   Ag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CO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+   2HNO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2AgNO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+   CO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   +   H</a:t>
            </a:r>
            <a:r>
              <a:rPr lang="en-GB" altLang="en-US" sz="1800" b="1" baseline="-25000" dirty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en-US" sz="1800" b="1" dirty="0">
                <a:latin typeface="Tahoma" panose="020B0604030504040204" pitchFamily="34" charset="0"/>
                <a:cs typeface="Tahoma" panose="020B0604030504040204" pitchFamily="34" charset="0"/>
              </a:rPr>
              <a:t>O		Y / N</a:t>
            </a:r>
            <a:endParaRPr lang="en-GB" altLang="en-US" sz="18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GB" altLang="en-US" sz="18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777875"/>
            <a:ext cx="7620000" cy="58674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Arial" panose="020B0604020202020204" pitchFamily="34" charset="0"/>
              </a:rPr>
              <a:t>Example 1</a:t>
            </a:r>
            <a:endParaRPr lang="en-US" altLang="en-US" sz="2000" i="1" dirty="0">
              <a:latin typeface="Times-Italic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Balance the equation</a:t>
            </a:r>
            <a:endParaRPr lang="en-US" altLang="en-US" sz="2000" dirty="0">
              <a:latin typeface="Times-Roman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	Fe  </a:t>
            </a:r>
            <a:r>
              <a:rPr lang="en-US" altLang="en-US" sz="2000" dirty="0">
                <a:latin typeface="Optr2k" charset="0"/>
              </a:rPr>
              <a:t>+  </a:t>
            </a:r>
            <a:r>
              <a:rPr lang="en-US" altLang="en-US" sz="2000" dirty="0">
                <a:latin typeface="Times-Roman" charset="0"/>
              </a:rPr>
              <a:t>O</a:t>
            </a:r>
            <a:r>
              <a:rPr lang="en-US" altLang="en-US" sz="2000" baseline="-25000" dirty="0">
                <a:latin typeface="Times-Roman" charset="0"/>
              </a:rPr>
              <a:t>2</a:t>
            </a:r>
            <a:r>
              <a:rPr lang="en-US" altLang="en-US" sz="2000" dirty="0">
                <a:latin typeface="Optr2k" charset="0"/>
              </a:rPr>
              <a:t>  </a:t>
            </a:r>
            <a:r>
              <a:rPr lang="en-US" altLang="en-US" sz="2000" dirty="0">
                <a:latin typeface="Optr2k" charset="0"/>
                <a:sym typeface="Wingdings" panose="05000000000000000000" pitchFamily="2" charset="2"/>
              </a:rPr>
              <a:t>  </a:t>
            </a:r>
            <a:r>
              <a:rPr lang="en-US" altLang="en-US" sz="2000" dirty="0">
                <a:latin typeface="Times-Roman" charset="0"/>
              </a:rPr>
              <a:t>Fe</a:t>
            </a:r>
            <a:r>
              <a:rPr lang="en-US" altLang="en-US" sz="2000" baseline="-25000" dirty="0">
                <a:latin typeface="Times-Roman" charset="0"/>
              </a:rPr>
              <a:t>2</a:t>
            </a:r>
            <a:r>
              <a:rPr lang="en-US" altLang="en-US" sz="2000" dirty="0">
                <a:latin typeface="Times-Roman" charset="0"/>
              </a:rPr>
              <a:t>O</a:t>
            </a:r>
            <a:r>
              <a:rPr lang="en-US" altLang="en-US" sz="2000" baseline="-25000" dirty="0">
                <a:latin typeface="Times-Roman" charset="0"/>
              </a:rPr>
              <a:t>3	</a:t>
            </a:r>
            <a:endParaRPr lang="en-US" altLang="en-US" sz="2000" baseline="-25000" dirty="0">
              <a:latin typeface="Times-Roman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endParaRPr lang="en-US" altLang="en-US" sz="2000" i="1" dirty="0">
              <a:latin typeface="Times-Italic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Arial" panose="020B0604020202020204" pitchFamily="34" charset="0"/>
              </a:rPr>
              <a:t>Example </a:t>
            </a:r>
            <a:r>
              <a:rPr lang="en-US" altLang="en-US" sz="24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2</a:t>
            </a:r>
            <a:endParaRPr lang="en-US" altLang="en-US" sz="2000" i="1" dirty="0">
              <a:latin typeface="Times-Italic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Balance the equation</a:t>
            </a:r>
            <a:endParaRPr lang="en-US" altLang="en-US" sz="2000" i="1" dirty="0">
              <a:latin typeface="Times-Italic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	C</a:t>
            </a:r>
            <a:r>
              <a:rPr lang="en-US" altLang="en-US" sz="2000" baseline="-25000" dirty="0">
                <a:latin typeface="Times-Roman" charset="0"/>
              </a:rPr>
              <a:t>2</a:t>
            </a:r>
            <a:r>
              <a:rPr lang="en-US" altLang="en-US" sz="2000" dirty="0">
                <a:latin typeface="Times-Roman" charset="0"/>
              </a:rPr>
              <a:t>H</a:t>
            </a:r>
            <a:r>
              <a:rPr lang="en-US" altLang="en-US" sz="2000" baseline="-25000" dirty="0">
                <a:latin typeface="Times-Roman" charset="0"/>
              </a:rPr>
              <a:t>6   </a:t>
            </a:r>
            <a:r>
              <a:rPr lang="en-US" altLang="en-US" sz="2000" dirty="0">
                <a:latin typeface="Optr2k" charset="0"/>
              </a:rPr>
              <a:t>+   </a:t>
            </a:r>
            <a:r>
              <a:rPr lang="en-US" altLang="en-US" sz="2000" dirty="0">
                <a:latin typeface="Times-Roman" charset="0"/>
              </a:rPr>
              <a:t>O</a:t>
            </a:r>
            <a:r>
              <a:rPr lang="en-US" altLang="en-US" sz="2000" baseline="-25000" dirty="0">
                <a:latin typeface="Times-Roman" charset="0"/>
              </a:rPr>
              <a:t>2  </a:t>
            </a:r>
            <a:r>
              <a:rPr lang="en-US" altLang="en-US" sz="2000" dirty="0">
                <a:latin typeface="Optr2k" charset="0"/>
                <a:sym typeface="Wingdings" panose="05000000000000000000" pitchFamily="2" charset="2"/>
              </a:rPr>
              <a:t>  </a:t>
            </a:r>
            <a:r>
              <a:rPr lang="en-US" altLang="en-US" sz="2000" dirty="0">
                <a:latin typeface="Times-Roman" charset="0"/>
              </a:rPr>
              <a:t>CO</a:t>
            </a:r>
            <a:r>
              <a:rPr lang="en-US" altLang="en-US" sz="2000" baseline="-25000" dirty="0">
                <a:latin typeface="Times-Roman" charset="0"/>
              </a:rPr>
              <a:t>2</a:t>
            </a:r>
            <a:r>
              <a:rPr lang="en-US" altLang="en-US" sz="2000" dirty="0">
                <a:latin typeface="Times-Roman" charset="0"/>
              </a:rPr>
              <a:t>   </a:t>
            </a:r>
            <a:r>
              <a:rPr lang="en-US" altLang="en-US" sz="2000" dirty="0">
                <a:latin typeface="Optr2k" charset="0"/>
              </a:rPr>
              <a:t>+   </a:t>
            </a:r>
            <a:r>
              <a:rPr lang="en-US" altLang="en-US" sz="2000" dirty="0">
                <a:latin typeface="Times-Roman" charset="0"/>
              </a:rPr>
              <a:t>H</a:t>
            </a:r>
            <a:r>
              <a:rPr lang="en-US" altLang="en-US" sz="2000" baseline="-25000" dirty="0">
                <a:latin typeface="Times-Roman" charset="0"/>
              </a:rPr>
              <a:t>2</a:t>
            </a:r>
            <a:r>
              <a:rPr lang="en-US" altLang="en-US" sz="2000" dirty="0">
                <a:latin typeface="Times-Roman" charset="0"/>
              </a:rPr>
              <a:t>O</a:t>
            </a:r>
            <a:endParaRPr lang="en-US" altLang="en-US" sz="2000" dirty="0">
              <a:latin typeface="Times-Roman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endParaRPr lang="en-US" altLang="en-US" sz="2000" dirty="0">
              <a:latin typeface="Times-Roman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Arial" panose="020B0604020202020204" pitchFamily="34" charset="0"/>
              </a:rPr>
              <a:t>Example </a:t>
            </a:r>
            <a:r>
              <a:rPr lang="en-US" altLang="en-US" sz="24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3</a:t>
            </a:r>
            <a:endParaRPr lang="en-US" altLang="en-US" sz="2000" i="1" dirty="0">
              <a:latin typeface="Times-Italic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Balance the equation</a:t>
            </a:r>
            <a:endParaRPr lang="en-US" altLang="en-US" sz="2000" i="1" dirty="0">
              <a:latin typeface="Times-Italic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	H</a:t>
            </a:r>
            <a:r>
              <a:rPr lang="en-US" altLang="en-US" sz="2000" baseline="-25000" dirty="0">
                <a:latin typeface="Times-Roman" charset="0"/>
              </a:rPr>
              <a:t>3</a:t>
            </a:r>
            <a:r>
              <a:rPr lang="en-US" altLang="en-US" sz="2000" dirty="0">
                <a:latin typeface="Times-Roman" charset="0"/>
              </a:rPr>
              <a:t>PO</a:t>
            </a:r>
            <a:r>
              <a:rPr lang="en-US" altLang="en-US" sz="2000" baseline="-25000" dirty="0">
                <a:latin typeface="Times-Roman" charset="0"/>
              </a:rPr>
              <a:t>4   </a:t>
            </a:r>
            <a:r>
              <a:rPr lang="en-US" altLang="en-US" sz="2000" dirty="0">
                <a:latin typeface="Optr2k" charset="0"/>
              </a:rPr>
              <a:t>+   </a:t>
            </a:r>
            <a:r>
              <a:rPr lang="en-US" altLang="en-US" sz="2000" dirty="0" err="1">
                <a:latin typeface="Optr2k" charset="0"/>
              </a:rPr>
              <a:t>NaCN</a:t>
            </a:r>
            <a:r>
              <a:rPr lang="en-US" altLang="en-US" sz="2000" dirty="0">
                <a:latin typeface="Optr2k" charset="0"/>
              </a:rPr>
              <a:t> </a:t>
            </a:r>
            <a:r>
              <a:rPr lang="en-US" altLang="en-US" sz="2000" baseline="-25000" dirty="0">
                <a:latin typeface="Times-Roman" charset="0"/>
              </a:rPr>
              <a:t> </a:t>
            </a:r>
            <a:r>
              <a:rPr lang="en-US" altLang="en-US" sz="2000" dirty="0">
                <a:latin typeface="Optr2k" charset="0"/>
                <a:sym typeface="Wingdings" panose="05000000000000000000" pitchFamily="2" charset="2"/>
              </a:rPr>
              <a:t>  HCN  +  Na</a:t>
            </a:r>
            <a:r>
              <a:rPr lang="en-US" altLang="en-US" sz="2000" baseline="-25000" dirty="0">
                <a:latin typeface="Times-Roman" charset="0"/>
              </a:rPr>
              <a:t>3</a:t>
            </a:r>
            <a:r>
              <a:rPr lang="en-US" altLang="en-US" sz="2000" dirty="0">
                <a:latin typeface="Times-Roman" charset="0"/>
              </a:rPr>
              <a:t>PO</a:t>
            </a:r>
            <a:r>
              <a:rPr lang="en-US" altLang="en-US" sz="2000" baseline="-25000" dirty="0">
                <a:latin typeface="Times-Roman" charset="0"/>
              </a:rPr>
              <a:t>4</a:t>
            </a:r>
            <a:endParaRPr lang="en-US" altLang="en-US" sz="2000" dirty="0">
              <a:latin typeface="Times-Roman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endParaRPr lang="en-US" altLang="en-US" sz="2000" baseline="-25000" dirty="0">
              <a:latin typeface="Times-Roman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4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A </a:t>
            </a:r>
            <a:r>
              <a:rPr lang="en-US" altLang="en-US" sz="2400" b="1" dirty="0">
                <a:solidFill>
                  <a:srgbClr val="0033CC"/>
                </a:solidFill>
                <a:latin typeface="Arial" panose="020B0604020202020204" pitchFamily="34" charset="0"/>
              </a:rPr>
              <a:t>Conceptual Example</a:t>
            </a:r>
            <a:endParaRPr lang="en-US" altLang="en-US" sz="2000" i="1" dirty="0">
              <a:latin typeface="Times-Italic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Times-Roman" charset="0"/>
              </a:rPr>
              <a:t>Write a plausible chemical equation for the reaction between water and a liquid molecular chloride of phosphorus to form an aqueous solution of hydrochloric acid and phosphorus acid. The phosphorus-chlorine compound is 77.45% Cl by mass.</a:t>
            </a:r>
            <a:endParaRPr lang="en-US" altLang="en-US" sz="2000" baseline="-25000" dirty="0">
              <a:latin typeface="Times-Roman" charset="0"/>
            </a:endParaRPr>
          </a:p>
          <a:p>
            <a:pPr marL="114300" lvl="1" indent="0">
              <a:lnSpc>
                <a:spcPct val="90000"/>
              </a:lnSpc>
              <a:buFontTx/>
              <a:buNone/>
            </a:pPr>
            <a:endParaRPr lang="en-US" altLang="en-US" sz="2000" baseline="-25000" dirty="0">
              <a:latin typeface="Times-Roman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330200" y="941388"/>
            <a:ext cx="8496300" cy="527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1600" b="1" dirty="0">
                <a:solidFill>
                  <a:srgbClr val="663300"/>
                </a:solidFill>
                <a:latin typeface="Arial" panose="020B0604020202020204" pitchFamily="34" charset="0"/>
              </a:rPr>
              <a:t>Q</a:t>
            </a:r>
            <a:r>
              <a:rPr lang="en-GB" altLang="en-US" sz="1600" b="1" dirty="0" smtClean="0">
                <a:solidFill>
                  <a:srgbClr val="663300"/>
                </a:solidFill>
                <a:latin typeface="Arial" panose="020B0604020202020204" pitchFamily="34" charset="0"/>
              </a:rPr>
              <a:t>.</a:t>
            </a:r>
            <a:r>
              <a:rPr lang="en-GB" altLang="en-US" sz="1600" b="1" dirty="0">
                <a:solidFill>
                  <a:srgbClr val="663300"/>
                </a:solidFill>
                <a:latin typeface="Arial" panose="020B0604020202020204" pitchFamily="34" charset="0"/>
              </a:rPr>
              <a:t>	Balance the following equations.</a:t>
            </a:r>
            <a:endParaRPr lang="en-GB" altLang="en-US" sz="1600" b="1" dirty="0">
              <a:solidFill>
                <a:srgbClr val="663300"/>
              </a:solidFill>
              <a:latin typeface="Arial" panose="020B0604020202020204" pitchFamily="34" charset="0"/>
            </a:endParaRPr>
          </a:p>
          <a:p>
            <a:endParaRPr lang="en-GB" altLang="en-US" sz="1600" b="1" dirty="0">
              <a:solidFill>
                <a:srgbClr val="663300"/>
              </a:solidFill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a)  	  Mg      +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HC</a:t>
            </a:r>
            <a:r>
              <a:rPr lang="en-GB" altLang="en-US" sz="1600" b="1" i="1" dirty="0" err="1"/>
              <a:t>l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MgC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b) 	  Na      +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Na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c)  	  Ca(OH)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HNO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3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Ca(NO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d)  	  Ca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Ca(OH)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n-GB" altLang="en-US" sz="1600" b="1" baseline="-25000" dirty="0" smtClean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 smtClean="0">
                <a:latin typeface="Arial" panose="020B0604020202020204" pitchFamily="34" charset="0"/>
              </a:rPr>
              <a:t>e) 	  NaNO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3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	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NaNO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+      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endParaRPr lang="en-GB" altLang="en-US" sz="1600" b="1" baseline="-25000" dirty="0" smtClean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 smtClean="0">
                <a:latin typeface="Arial" panose="020B0604020202020204" pitchFamily="34" charset="0"/>
              </a:rPr>
              <a:t>f)   	  Mg(NO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3</a:t>
            </a:r>
            <a:r>
              <a:rPr lang="en-GB" altLang="en-US" sz="1600" b="1" dirty="0" smtClean="0">
                <a:latin typeface="Arial" panose="020B0604020202020204" pitchFamily="34" charset="0"/>
              </a:rPr>
              <a:t>)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	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 err="1" smtClean="0">
                <a:latin typeface="Arial" panose="020B0604020202020204" pitchFamily="34" charset="0"/>
              </a:rPr>
              <a:t>MgO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+      NO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+      O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endParaRPr lang="en-GB" altLang="en-US" sz="1600" b="1" baseline="-25000" dirty="0" smtClean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 smtClean="0">
                <a:latin typeface="Arial" panose="020B0604020202020204" pitchFamily="34" charset="0"/>
              </a:rPr>
              <a:t>g</a:t>
            </a:r>
            <a:r>
              <a:rPr lang="en-GB" altLang="en-US" sz="1600" b="1" dirty="0">
                <a:latin typeface="Arial" panose="020B0604020202020204" pitchFamily="34" charset="0"/>
              </a:rPr>
              <a:t>)  	  Cu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SO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4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CuSO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4</a:t>
            </a:r>
            <a:r>
              <a:rPr lang="en-GB" altLang="en-US" sz="1600" b="1" dirty="0">
                <a:latin typeface="Arial" panose="020B0604020202020204" pitchFamily="34" charset="0"/>
              </a:rPr>
              <a:t>     +      SO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h)  	  Al      +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Al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 err="1">
                <a:latin typeface="Arial" panose="020B0604020202020204" pitchFamily="34" charset="0"/>
              </a:rPr>
              <a:t>i</a:t>
            </a:r>
            <a:r>
              <a:rPr lang="en-GB" altLang="en-US" sz="1600" b="1" dirty="0">
                <a:latin typeface="Arial" panose="020B0604020202020204" pitchFamily="34" charset="0"/>
              </a:rPr>
              <a:t>)   	  Fe     +      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FeC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j)   	  C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6</a:t>
            </a:r>
            <a:r>
              <a:rPr lang="en-GB" altLang="en-US" sz="1600" b="1" dirty="0">
                <a:latin typeface="Arial" panose="020B0604020202020204" pitchFamily="34" charset="0"/>
              </a:rPr>
              <a:t>     + 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k)  	  A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     +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NaOH</a:t>
            </a:r>
            <a:r>
              <a:rPr lang="en-GB" altLang="en-US" sz="1600" b="1" dirty="0">
                <a:latin typeface="Arial" panose="020B0604020202020204" pitchFamily="34" charset="0"/>
              </a:rPr>
              <a:t>     +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NaA</a:t>
            </a:r>
            <a:r>
              <a:rPr lang="en-GB" altLang="en-US" sz="1600" b="1" i="1" dirty="0" err="1"/>
              <a:t>l</a:t>
            </a:r>
            <a:r>
              <a:rPr lang="en-GB" altLang="en-US" sz="1600" b="1" dirty="0">
                <a:latin typeface="Arial" panose="020B0604020202020204" pitchFamily="34" charset="0"/>
              </a:rPr>
              <a:t>(OH)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4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l)   	  Cu      +      HNO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Cu(NO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     +      NO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m) 	  KOH      +      F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KF      +      F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n)  	  KOH      +      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KC</a:t>
            </a:r>
            <a:r>
              <a:rPr lang="en-GB" altLang="en-US" sz="1600" b="1" i="1" dirty="0" err="1"/>
              <a:t>l</a:t>
            </a:r>
            <a:r>
              <a:rPr lang="en-GB" altLang="en-US" sz="1600" b="1" i="1" dirty="0"/>
              <a:t> </a:t>
            </a:r>
            <a:r>
              <a:rPr lang="en-GB" altLang="en-US" sz="1600" b="1" dirty="0">
                <a:latin typeface="Arial" panose="020B0604020202020204" pitchFamily="34" charset="0"/>
              </a:rPr>
              <a:t>     +      KC</a:t>
            </a:r>
            <a:r>
              <a:rPr lang="en-GB" altLang="en-US" sz="1600" b="1" i="1" dirty="0"/>
              <a:t>l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330200" y="941388"/>
            <a:ext cx="8496300" cy="523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sz="1600" b="1" dirty="0">
                <a:solidFill>
                  <a:srgbClr val="663300"/>
                </a:solidFill>
                <a:latin typeface="Arial" panose="020B0604020202020204" pitchFamily="34" charset="0"/>
              </a:rPr>
              <a:t>Q</a:t>
            </a:r>
            <a:r>
              <a:rPr lang="en-GB" altLang="en-US" sz="1600" b="1" dirty="0" smtClean="0">
                <a:solidFill>
                  <a:srgbClr val="663300"/>
                </a:solidFill>
                <a:latin typeface="Arial" panose="020B0604020202020204" pitchFamily="34" charset="0"/>
              </a:rPr>
              <a:t>.</a:t>
            </a:r>
            <a:r>
              <a:rPr lang="en-GB" altLang="en-US" sz="1600" b="1" dirty="0">
                <a:solidFill>
                  <a:srgbClr val="663300"/>
                </a:solidFill>
                <a:latin typeface="Arial" panose="020B0604020202020204" pitchFamily="34" charset="0"/>
              </a:rPr>
              <a:t>	Balance the following equations.</a:t>
            </a:r>
            <a:endParaRPr lang="en-GB" altLang="en-US" sz="1600" b="1" dirty="0">
              <a:solidFill>
                <a:srgbClr val="663300"/>
              </a:solidFill>
              <a:latin typeface="Arial" panose="020B0604020202020204" pitchFamily="34" charset="0"/>
            </a:endParaRPr>
          </a:p>
          <a:p>
            <a:endParaRPr lang="en-GB" altLang="en-US" sz="1600" b="1" dirty="0">
              <a:solidFill>
                <a:srgbClr val="663300"/>
              </a:solidFill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a)  	  Mg      +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HC</a:t>
            </a:r>
            <a:r>
              <a:rPr lang="en-GB" altLang="en-US" sz="1600" b="1" i="1" dirty="0" err="1"/>
              <a:t>l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MgC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b) 	  Na      +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Na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c)  	  Ca(OH)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HNO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Ca(NO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d)  	  Ca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Ca(OH)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e) 	  NaNO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NaNO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f)   	  Mg(NO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MgO</a:t>
            </a:r>
            <a:r>
              <a:rPr lang="en-GB" altLang="en-US" sz="1600" b="1" dirty="0">
                <a:latin typeface="Arial" panose="020B0604020202020204" pitchFamily="34" charset="0"/>
              </a:rPr>
              <a:t>      +      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g)  	  Cu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SO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4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CuSO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4</a:t>
            </a:r>
            <a:r>
              <a:rPr lang="en-GB" altLang="en-US" sz="1600" b="1" dirty="0">
                <a:latin typeface="Arial" panose="020B0604020202020204" pitchFamily="34" charset="0"/>
              </a:rPr>
              <a:t>     +      SO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h)  	  Al      +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Al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 err="1">
                <a:latin typeface="Arial" panose="020B0604020202020204" pitchFamily="34" charset="0"/>
              </a:rPr>
              <a:t>i</a:t>
            </a:r>
            <a:r>
              <a:rPr lang="en-GB" altLang="en-US" sz="1600" b="1" dirty="0">
                <a:latin typeface="Arial" panose="020B0604020202020204" pitchFamily="34" charset="0"/>
              </a:rPr>
              <a:t>)   	  Fe     +      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FeC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j)   	  C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6</a:t>
            </a:r>
            <a:r>
              <a:rPr lang="en-GB" altLang="en-US" sz="1600" b="1" dirty="0">
                <a:latin typeface="Arial" panose="020B0604020202020204" pitchFamily="34" charset="0"/>
              </a:rPr>
              <a:t>     +       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H</a:t>
            </a:r>
            <a:r>
              <a:rPr lang="en-GB" altLang="en-US" sz="1600" b="1" baseline="-25000" dirty="0" smtClean="0">
                <a:latin typeface="Arial" panose="020B0604020202020204" pitchFamily="34" charset="0"/>
              </a:rPr>
              <a:t>2</a:t>
            </a:r>
            <a:r>
              <a:rPr lang="en-GB" altLang="en-US" sz="1600" b="1" dirty="0" smtClean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k)  	  A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     +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NaOH</a:t>
            </a:r>
            <a:r>
              <a:rPr lang="en-GB" altLang="en-US" sz="1600" b="1" dirty="0">
                <a:latin typeface="Arial" panose="020B0604020202020204" pitchFamily="34" charset="0"/>
              </a:rPr>
              <a:t>     +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NaA</a:t>
            </a:r>
            <a:r>
              <a:rPr lang="en-GB" altLang="en-US" sz="1600" b="1" i="1" dirty="0" err="1"/>
              <a:t>l</a:t>
            </a:r>
            <a:r>
              <a:rPr lang="en-GB" altLang="en-US" sz="1600" b="1" dirty="0">
                <a:latin typeface="Arial" panose="020B0604020202020204" pitchFamily="34" charset="0"/>
              </a:rPr>
              <a:t>(OH)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4</a:t>
            </a:r>
            <a:endParaRPr lang="en-GB" altLang="en-US" sz="1600" b="1" baseline="-25000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l)   	  Cu      +      HNO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Cu(NO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)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     +      NO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m) 	  KOH      +      F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>
                <a:latin typeface="Arial" panose="020B0604020202020204" pitchFamily="34" charset="0"/>
              </a:rPr>
              <a:t>KF      +      F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 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GB" altLang="en-US" sz="1600" b="1" dirty="0">
                <a:latin typeface="Arial" panose="020B0604020202020204" pitchFamily="34" charset="0"/>
              </a:rPr>
              <a:t>n)  	  KOH      +      C</a:t>
            </a:r>
            <a:r>
              <a:rPr lang="en-GB" altLang="en-US" sz="1600" b="1" i="1" dirty="0"/>
              <a:t>l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 </a:t>
            </a:r>
            <a:r>
              <a:rPr lang="en-GB" altLang="en-US" sz="1600" b="1" dirty="0" smtClean="0">
                <a:latin typeface="Arial" panose="020B0604020202020204" pitchFamily="34" charset="0"/>
              </a:rPr>
              <a:t>		</a:t>
            </a:r>
            <a:r>
              <a:rPr lang="en-GB" altLang="en-US" sz="1600" b="1" dirty="0" smtClean="0"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1600" b="1" dirty="0" smtClean="0">
                <a:latin typeface="Arial" panose="020B0604020202020204" pitchFamily="34" charset="0"/>
              </a:rPr>
              <a:t>      </a:t>
            </a:r>
            <a:r>
              <a:rPr lang="en-GB" altLang="en-US" sz="1600" b="1" dirty="0" err="1">
                <a:latin typeface="Arial" panose="020B0604020202020204" pitchFamily="34" charset="0"/>
              </a:rPr>
              <a:t>KC</a:t>
            </a:r>
            <a:r>
              <a:rPr lang="en-GB" altLang="en-US" sz="1600" b="1" i="1" dirty="0" err="1"/>
              <a:t>l</a:t>
            </a:r>
            <a:r>
              <a:rPr lang="en-GB" altLang="en-US" sz="1600" b="1" i="1" dirty="0"/>
              <a:t> </a:t>
            </a:r>
            <a:r>
              <a:rPr lang="en-GB" altLang="en-US" sz="1600" b="1" dirty="0">
                <a:latin typeface="Arial" panose="020B0604020202020204" pitchFamily="34" charset="0"/>
              </a:rPr>
              <a:t>     +      KC</a:t>
            </a:r>
            <a:r>
              <a:rPr lang="en-GB" altLang="en-US" sz="1600" b="1" i="1" dirty="0"/>
              <a:t>l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3</a:t>
            </a:r>
            <a:r>
              <a:rPr lang="en-GB" altLang="en-US" sz="1600" b="1" dirty="0">
                <a:latin typeface="Arial" panose="020B0604020202020204" pitchFamily="34" charset="0"/>
              </a:rPr>
              <a:t>     +      H</a:t>
            </a:r>
            <a:r>
              <a:rPr lang="en-GB" altLang="en-US" sz="1600" b="1" baseline="-25000" dirty="0">
                <a:latin typeface="Arial" panose="020B0604020202020204" pitchFamily="34" charset="0"/>
              </a:rPr>
              <a:t>2</a:t>
            </a:r>
            <a:r>
              <a:rPr lang="en-GB" altLang="en-US" sz="1600" b="1" dirty="0">
                <a:latin typeface="Arial" panose="020B0604020202020204" pitchFamily="34" charset="0"/>
              </a:rPr>
              <a:t>O</a:t>
            </a:r>
            <a:endParaRPr lang="en-GB" altLang="en-US" sz="1600" b="1" dirty="0">
              <a:latin typeface="Arial" panose="020B0604020202020204" pitchFamily="34" charset="0"/>
            </a:endParaRPr>
          </a:p>
        </p:txBody>
      </p:sp>
      <p:sp>
        <p:nvSpPr>
          <p:cNvPr id="189448" name="Text Box 8"/>
          <p:cNvSpPr txBox="1">
            <a:spLocks noChangeArrowheads="1"/>
          </p:cNvSpPr>
          <p:nvPr/>
        </p:nvSpPr>
        <p:spPr bwMode="auto">
          <a:xfrm>
            <a:off x="1743075" y="145573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49" name="Text Box 9"/>
          <p:cNvSpPr txBox="1">
            <a:spLocks noChangeArrowheads="1"/>
          </p:cNvSpPr>
          <p:nvPr/>
        </p:nvSpPr>
        <p:spPr bwMode="auto">
          <a:xfrm>
            <a:off x="4291012" y="178911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0" name="Text Box 10"/>
          <p:cNvSpPr txBox="1">
            <a:spLocks noChangeArrowheads="1"/>
          </p:cNvSpPr>
          <p:nvPr/>
        </p:nvSpPr>
        <p:spPr bwMode="auto">
          <a:xfrm>
            <a:off x="657225" y="178911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4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1" name="Text Box 11"/>
          <p:cNvSpPr txBox="1">
            <a:spLocks noChangeArrowheads="1"/>
          </p:cNvSpPr>
          <p:nvPr/>
        </p:nvSpPr>
        <p:spPr bwMode="auto">
          <a:xfrm>
            <a:off x="2168525" y="2095500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2" name="Text Box 12"/>
          <p:cNvSpPr txBox="1">
            <a:spLocks noChangeArrowheads="1"/>
          </p:cNvSpPr>
          <p:nvPr/>
        </p:nvSpPr>
        <p:spPr bwMode="auto">
          <a:xfrm>
            <a:off x="5945188" y="2095500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3" name="Text Box 13"/>
          <p:cNvSpPr txBox="1">
            <a:spLocks noChangeArrowheads="1"/>
          </p:cNvSpPr>
          <p:nvPr/>
        </p:nvSpPr>
        <p:spPr bwMode="auto">
          <a:xfrm>
            <a:off x="1717675" y="243998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4" name="Text Box 14"/>
          <p:cNvSpPr txBox="1">
            <a:spLocks noChangeArrowheads="1"/>
          </p:cNvSpPr>
          <p:nvPr/>
        </p:nvSpPr>
        <p:spPr bwMode="auto">
          <a:xfrm>
            <a:off x="657225" y="27987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5" name="Text Box 15"/>
          <p:cNvSpPr txBox="1">
            <a:spLocks noChangeArrowheads="1"/>
          </p:cNvSpPr>
          <p:nvPr/>
        </p:nvSpPr>
        <p:spPr bwMode="auto">
          <a:xfrm>
            <a:off x="4276847" y="2778125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6" name="Text Box 16"/>
          <p:cNvSpPr txBox="1">
            <a:spLocks noChangeArrowheads="1"/>
          </p:cNvSpPr>
          <p:nvPr/>
        </p:nvSpPr>
        <p:spPr bwMode="auto">
          <a:xfrm>
            <a:off x="644525" y="3124200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7" name="Text Box 17"/>
          <p:cNvSpPr txBox="1">
            <a:spLocks noChangeArrowheads="1"/>
          </p:cNvSpPr>
          <p:nvPr/>
        </p:nvSpPr>
        <p:spPr bwMode="auto">
          <a:xfrm>
            <a:off x="5556250" y="3090069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4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8" name="Text Box 18"/>
          <p:cNvSpPr txBox="1">
            <a:spLocks noChangeArrowheads="1"/>
          </p:cNvSpPr>
          <p:nvPr/>
        </p:nvSpPr>
        <p:spPr bwMode="auto">
          <a:xfrm>
            <a:off x="4244975" y="310301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59" name="Text Box 19"/>
          <p:cNvSpPr txBox="1">
            <a:spLocks noChangeArrowheads="1"/>
          </p:cNvSpPr>
          <p:nvPr/>
        </p:nvSpPr>
        <p:spPr bwMode="auto">
          <a:xfrm>
            <a:off x="1730375" y="3441700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0" name="Text Box 20"/>
          <p:cNvSpPr txBox="1">
            <a:spLocks noChangeArrowheads="1"/>
          </p:cNvSpPr>
          <p:nvPr/>
        </p:nvSpPr>
        <p:spPr bwMode="auto">
          <a:xfrm>
            <a:off x="6863632" y="3441700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1" name="Text Box 21"/>
          <p:cNvSpPr txBox="1">
            <a:spLocks noChangeArrowheads="1"/>
          </p:cNvSpPr>
          <p:nvPr/>
        </p:nvSpPr>
        <p:spPr bwMode="auto">
          <a:xfrm>
            <a:off x="4306887" y="376051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2" name="Text Box 22"/>
          <p:cNvSpPr txBox="1">
            <a:spLocks noChangeArrowheads="1"/>
          </p:cNvSpPr>
          <p:nvPr/>
        </p:nvSpPr>
        <p:spPr bwMode="auto">
          <a:xfrm>
            <a:off x="657225" y="377983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4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3" name="Text Box 23"/>
          <p:cNvSpPr txBox="1">
            <a:spLocks noChangeArrowheads="1"/>
          </p:cNvSpPr>
          <p:nvPr/>
        </p:nvSpPr>
        <p:spPr bwMode="auto">
          <a:xfrm>
            <a:off x="1679575" y="376713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4" name="Text Box 24"/>
          <p:cNvSpPr txBox="1">
            <a:spLocks noChangeArrowheads="1"/>
          </p:cNvSpPr>
          <p:nvPr/>
        </p:nvSpPr>
        <p:spPr bwMode="auto">
          <a:xfrm>
            <a:off x="657225" y="4105275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5" name="Text Box 25"/>
          <p:cNvSpPr txBox="1">
            <a:spLocks noChangeArrowheads="1"/>
          </p:cNvSpPr>
          <p:nvPr/>
        </p:nvSpPr>
        <p:spPr bwMode="auto">
          <a:xfrm>
            <a:off x="4291012" y="408195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6" name="Text Box 26"/>
          <p:cNvSpPr txBox="1">
            <a:spLocks noChangeArrowheads="1"/>
          </p:cNvSpPr>
          <p:nvPr/>
        </p:nvSpPr>
        <p:spPr bwMode="auto">
          <a:xfrm>
            <a:off x="1644650" y="4092575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7" name="Text Box 27"/>
          <p:cNvSpPr txBox="1">
            <a:spLocks noChangeArrowheads="1"/>
          </p:cNvSpPr>
          <p:nvPr/>
        </p:nvSpPr>
        <p:spPr bwMode="auto">
          <a:xfrm>
            <a:off x="4282342" y="4419737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4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8" name="Text Box 28"/>
          <p:cNvSpPr txBox="1">
            <a:spLocks noChangeArrowheads="1"/>
          </p:cNvSpPr>
          <p:nvPr/>
        </p:nvSpPr>
        <p:spPr bwMode="auto">
          <a:xfrm>
            <a:off x="5430837" y="4404231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6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69" name="Text Box 29"/>
          <p:cNvSpPr txBox="1">
            <a:spLocks noChangeArrowheads="1"/>
          </p:cNvSpPr>
          <p:nvPr/>
        </p:nvSpPr>
        <p:spPr bwMode="auto">
          <a:xfrm>
            <a:off x="1816100" y="4433888"/>
            <a:ext cx="60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7</a:t>
            </a:r>
            <a:endParaRPr lang="en-US" altLang="en-US" sz="2000" b="1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470" name="Text Box 30"/>
          <p:cNvSpPr txBox="1">
            <a:spLocks noChangeArrowheads="1"/>
          </p:cNvSpPr>
          <p:nvPr/>
        </p:nvSpPr>
        <p:spPr bwMode="auto">
          <a:xfrm>
            <a:off x="644525" y="443388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1" name="Text Box 31"/>
          <p:cNvSpPr txBox="1">
            <a:spLocks noChangeArrowheads="1"/>
          </p:cNvSpPr>
          <p:nvPr/>
        </p:nvSpPr>
        <p:spPr bwMode="auto">
          <a:xfrm>
            <a:off x="4286677" y="4749525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2" name="Text Box 32"/>
          <p:cNvSpPr txBox="1">
            <a:spLocks noChangeArrowheads="1"/>
          </p:cNvSpPr>
          <p:nvPr/>
        </p:nvSpPr>
        <p:spPr bwMode="auto">
          <a:xfrm>
            <a:off x="1981200" y="477678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3" name="Text Box 33"/>
          <p:cNvSpPr txBox="1">
            <a:spLocks noChangeArrowheads="1"/>
          </p:cNvSpPr>
          <p:nvPr/>
        </p:nvSpPr>
        <p:spPr bwMode="auto">
          <a:xfrm>
            <a:off x="3235325" y="47672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4" name="Text Box 34"/>
          <p:cNvSpPr txBox="1">
            <a:spLocks noChangeArrowheads="1"/>
          </p:cNvSpPr>
          <p:nvPr/>
        </p:nvSpPr>
        <p:spPr bwMode="auto">
          <a:xfrm>
            <a:off x="644525" y="5089525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5" name="Text Box 35"/>
          <p:cNvSpPr txBox="1">
            <a:spLocks noChangeArrowheads="1"/>
          </p:cNvSpPr>
          <p:nvPr/>
        </p:nvSpPr>
        <p:spPr bwMode="auto">
          <a:xfrm>
            <a:off x="1743075" y="5089525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8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6" name="Text Box 36"/>
          <p:cNvSpPr txBox="1">
            <a:spLocks noChangeArrowheads="1"/>
          </p:cNvSpPr>
          <p:nvPr/>
        </p:nvSpPr>
        <p:spPr bwMode="auto">
          <a:xfrm>
            <a:off x="4276847" y="5046846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7" name="Text Box 37"/>
          <p:cNvSpPr txBox="1">
            <a:spLocks noChangeArrowheads="1"/>
          </p:cNvSpPr>
          <p:nvPr/>
        </p:nvSpPr>
        <p:spPr bwMode="auto">
          <a:xfrm>
            <a:off x="7089057" y="5078779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8" name="Text Box 38"/>
          <p:cNvSpPr txBox="1">
            <a:spLocks noChangeArrowheads="1"/>
          </p:cNvSpPr>
          <p:nvPr/>
        </p:nvSpPr>
        <p:spPr bwMode="auto">
          <a:xfrm>
            <a:off x="5917954" y="5079756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4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79" name="Text Box 39"/>
          <p:cNvSpPr txBox="1">
            <a:spLocks noChangeArrowheads="1"/>
          </p:cNvSpPr>
          <p:nvPr/>
        </p:nvSpPr>
        <p:spPr bwMode="auto">
          <a:xfrm>
            <a:off x="657225" y="5435600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80" name="Text Box 40"/>
          <p:cNvSpPr txBox="1">
            <a:spLocks noChangeArrowheads="1"/>
          </p:cNvSpPr>
          <p:nvPr/>
        </p:nvSpPr>
        <p:spPr bwMode="auto">
          <a:xfrm>
            <a:off x="4282234" y="5408796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81" name="Text Box 41"/>
          <p:cNvSpPr txBox="1">
            <a:spLocks noChangeArrowheads="1"/>
          </p:cNvSpPr>
          <p:nvPr/>
        </p:nvSpPr>
        <p:spPr bwMode="auto">
          <a:xfrm>
            <a:off x="1917700" y="54403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2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82" name="Text Box 42"/>
          <p:cNvSpPr txBox="1">
            <a:spLocks noChangeArrowheads="1"/>
          </p:cNvSpPr>
          <p:nvPr/>
        </p:nvSpPr>
        <p:spPr bwMode="auto">
          <a:xfrm>
            <a:off x="644525" y="576103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6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83" name="Text Box 43"/>
          <p:cNvSpPr txBox="1">
            <a:spLocks noChangeArrowheads="1"/>
          </p:cNvSpPr>
          <p:nvPr/>
        </p:nvSpPr>
        <p:spPr bwMode="auto">
          <a:xfrm>
            <a:off x="6732240" y="5733414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84" name="Text Box 44"/>
          <p:cNvSpPr txBox="1">
            <a:spLocks noChangeArrowheads="1"/>
          </p:cNvSpPr>
          <p:nvPr/>
        </p:nvSpPr>
        <p:spPr bwMode="auto">
          <a:xfrm>
            <a:off x="1908175" y="5748338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en-GB" altLang="en-US" sz="20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189485" name="Text Box 45"/>
          <p:cNvSpPr txBox="1">
            <a:spLocks noChangeArrowheads="1"/>
          </p:cNvSpPr>
          <p:nvPr/>
        </p:nvSpPr>
        <p:spPr bwMode="auto">
          <a:xfrm>
            <a:off x="4256088" y="5723501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>
                <a:solidFill>
                  <a:srgbClr val="A50021"/>
                </a:solidFill>
                <a:latin typeface="Arial" panose="020B0604020202020204" pitchFamily="34" charset="0"/>
              </a:rPr>
              <a:t>5</a:t>
            </a:r>
            <a:endParaRPr lang="en-GB" altLang="en-US" sz="200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BALANCING EQUATIONS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50" grpId="0" bldLvl="0" animBg="1"/>
      <p:bldP spid="189449" grpId="0" bldLvl="0" animBg="1"/>
      <p:bldP spid="189451" grpId="0" bldLvl="0" animBg="1"/>
      <p:bldP spid="189452" grpId="0" bldLvl="0" animBg="1"/>
      <p:bldP spid="189453" grpId="0" bldLvl="0" animBg="1"/>
      <p:bldP spid="189454" grpId="0" bldLvl="0" animBg="1"/>
      <p:bldP spid="189455" grpId="0" bldLvl="0" animBg="1"/>
      <p:bldP spid="189456" grpId="0" bldLvl="0" animBg="1"/>
      <p:bldP spid="189458" grpId="0" bldLvl="0" animBg="1"/>
      <p:bldP spid="189457" grpId="0" bldLvl="0" animBg="1"/>
      <p:bldP spid="189462" grpId="0" bldLvl="0" animBg="1"/>
      <p:bldP spid="189463" grpId="0" bldLvl="0" animBg="1"/>
      <p:bldP spid="189461" grpId="0" bldLvl="0" animBg="1"/>
      <p:bldP spid="189464" grpId="0" bldLvl="0" animBg="1"/>
      <p:bldP spid="189466" grpId="0" bldLvl="0" animBg="1"/>
      <p:bldP spid="189465" grpId="0" bldLvl="0" animBg="1"/>
      <p:bldP spid="189467" grpId="0" bldLvl="0" animBg="1"/>
      <p:bldP spid="189468" grpId="0" bldLvl="0" animBg="1"/>
      <p:bldP spid="189469" grpId="0" bldLvl="0" animBg="1"/>
      <p:bldP spid="189470" grpId="0" bldLvl="0" animBg="1"/>
      <p:bldP spid="189471" grpId="0" bldLvl="0" animBg="1"/>
      <p:bldP spid="189472" grpId="0" bldLvl="0" animBg="1"/>
      <p:bldP spid="189473" grpId="0" bldLvl="0" animBg="1"/>
      <p:bldP spid="189474" grpId="0" bldLvl="0" animBg="1"/>
      <p:bldP spid="189475" grpId="0" bldLvl="0" animBg="1"/>
      <p:bldP spid="189476" grpId="0" bldLvl="0" animBg="1"/>
      <p:bldP spid="189477" grpId="0" bldLvl="0" animBg="1"/>
      <p:bldP spid="189478" grpId="0" bldLvl="0" animBg="1"/>
      <p:bldP spid="189479" grpId="0" bldLvl="0" animBg="1"/>
      <p:bldP spid="189480" grpId="0" bldLvl="0" animBg="1"/>
      <p:bldP spid="189481" grpId="0" bldLvl="0" animBg="1"/>
      <p:bldP spid="189482" grpId="0" bldLvl="0" animBg="1"/>
      <p:bldP spid="189483" grpId="0" bldLvl="0" animBg="1"/>
      <p:bldP spid="189484" grpId="0" bldLvl="0" animBg="1"/>
      <p:bldP spid="189485" grpId="0" bldLvl="0" animBg="1"/>
      <p:bldP spid="189459" grpId="0" bldLvl="0" animBg="1"/>
      <p:bldP spid="189460" grpId="0" bldLvl="0" animBg="1"/>
    </p:bld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6375" y="1071563"/>
            <a:ext cx="8594725" cy="39703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70C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               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water → metal hydroxide + </a:t>
            </a:r>
            <a:r>
              <a:rPr kumimoji="0" lang="en-US" altLang="en-US" sz="2800" b="1" kern="1200" cap="none" spc="0" normalizeH="0" baseline="0" noProof="1">
                <a:solidFill>
                  <a:schemeClr val="accent3">
                    <a:lumMod val="50000"/>
                  </a:schemeClr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hydrogen</a:t>
            </a:r>
            <a:endParaRPr kumimoji="0" lang="en-US" altLang="en-US" sz="2800" b="1" kern="1200" cap="none" spc="0" normalizeH="0" baseline="0" noProof="1">
              <a:solidFill>
                <a:schemeClr val="accent3">
                  <a:lumMod val="50000"/>
                </a:schemeClr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70C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               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   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 + </a:t>
            </a:r>
            <a:r>
              <a:rPr kumimoji="0" lang="en-US" altLang="en-US" sz="2800" b="1" kern="1200" cap="none" spc="0" normalizeH="0" baseline="0" noProof="1">
                <a:solidFill>
                  <a:schemeClr val="accent3">
                    <a:lumMod val="50000"/>
                  </a:schemeClr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hydrogen</a:t>
            </a:r>
            <a:endParaRPr kumimoji="0" lang="en-US" altLang="en-US" sz="2800" b="1" kern="1200" cap="none" spc="0" normalizeH="0" baseline="0" noProof="1">
              <a:solidFill>
                <a:schemeClr val="accent3">
                  <a:lumMod val="50000"/>
                </a:schemeClr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oxide        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</a:t>
            </a: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hydroxide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</a:t>
            </a:r>
            <a:endParaRPr kumimoji="0" lang="en-US" altLang="en-US" sz="2800" b="1" kern="1200" cap="none" spc="0" normalizeH="0" baseline="0" noProof="1">
              <a:solidFill>
                <a:srgbClr val="7030A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  <a:p>
            <a:pPr marR="0" defTabSz="914400" eaLnBrk="0" hangingPunct="0">
              <a:buNone/>
            </a:pP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metal carbonate + </a:t>
            </a:r>
            <a:r>
              <a:rPr kumimoji="0" lang="en-US" altLang="en-US" sz="2800" b="1" kern="1200" cap="none" spc="0" normalizeH="0" baseline="0" noProof="1">
                <a:solidFill>
                  <a:srgbClr val="FF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acid   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→ </a:t>
            </a:r>
            <a:r>
              <a:rPr kumimoji="0" lang="en-US" altLang="en-US" sz="2800" b="1" kern="1200" cap="none" spc="0" normalizeH="0" baseline="0" noProof="1">
                <a:solidFill>
                  <a:srgbClr val="00B05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salt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</a:t>
            </a:r>
            <a:r>
              <a:rPr kumimoji="0" lang="en-US" altLang="en-US" sz="2800" b="1" kern="1200" cap="none" spc="0" normalizeH="0" baseline="0" noProof="1">
                <a:solidFill>
                  <a:srgbClr val="7030A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water </a:t>
            </a:r>
            <a:r>
              <a:rPr kumimoji="0" lang="en-US" altLang="en-US" sz="2800" b="1" kern="1200" cap="none" spc="0" normalizeH="0" baseline="0" noProof="1">
                <a:solidFill>
                  <a:srgbClr val="000000"/>
                </a:solidFill>
                <a:latin typeface="Calibri" panose="020F0502020204030204" charset="0"/>
                <a:ea typeface="+mn-ea"/>
                <a:cs typeface="Calibri" panose="020F0502020204030204" charset="0"/>
                <a:sym typeface="+mn-ea"/>
              </a:rPr>
              <a:t>+ carbon dioxide</a:t>
            </a:r>
            <a:endParaRPr kumimoji="0" lang="en-US" altLang="en-US" sz="2800" b="1" kern="1200" cap="none" spc="0" normalizeH="0" baseline="0" noProof="1">
              <a:solidFill>
                <a:srgbClr val="000000"/>
              </a:solidFill>
              <a:latin typeface="Calibri" panose="020F0502020204030204" charset="0"/>
              <a:ea typeface="+mn-ea"/>
              <a:cs typeface="Calibri" panose="020F0502020204030204" charset="0"/>
              <a:sym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05300" y="1071563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/>
          <a:p>
            <a:pPr indent="0" algn="ctr" defTabSz="914400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05300" y="1931988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/>
          <a:p>
            <a:pPr indent="0" algn="ctr" defTabSz="914400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05300" y="2790825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/>
          <a:p>
            <a:pPr indent="0" algn="ctr" defTabSz="914400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05300" y="3589338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/>
          <a:p>
            <a:pPr indent="0" algn="ctr" defTabSz="914400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5300" y="4508500"/>
            <a:ext cx="4495800" cy="5334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square" lIns="91440" tIns="45720" rIns="91440" bIns="45720" anchor="t"/>
          <a:p>
            <a:pPr indent="0" algn="ctr" defTabSz="914400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0" y="-13335"/>
            <a:ext cx="9144000" cy="777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6027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6027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6027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6027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900" b="1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latin typeface="Tahoma" panose="020B0604030504040204" pitchFamily="34" charset="0"/>
              </a:rPr>
              <a:t>COMMON EQUATIONS TO LEARN</a:t>
            </a:r>
            <a:endParaRPr lang="en-GB" altLang="en-US" sz="1400" b="1" baseline="30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5" grpId="0" animBg="1"/>
      <p:bldP spid="5" grpId="1" bldLvl="0" animBg="1"/>
      <p:bldP spid="6" grpId="0" animBg="1"/>
      <p:bldP spid="6" grpId="1" bldLvl="0" animBg="1"/>
      <p:bldP spid="13" grpId="0" animBg="1"/>
      <p:bldP spid="13" grpId="1" bldLvl="0" animBg="1"/>
      <p:bldP spid="14" grpId="0" animBg="1"/>
      <p:bldP spid="14" grpId="1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pH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Rectangle 16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 vert="horz" wrap="square" lIns="91440" tIns="45720" rIns="91440" bIns="45720" anchor="ctr" anchorCtr="0"/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pH scale</a:t>
            </a:r>
            <a:endParaRPr lang="en-GB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44035" name="Content Placeholder 44034"/>
          <p:cNvGraphicFramePr/>
          <p:nvPr>
            <p:ph sz="half" idx="1"/>
          </p:nvPr>
        </p:nvGraphicFramePr>
        <p:xfrm>
          <a:off x="636588" y="1844675"/>
          <a:ext cx="8218488" cy="517525"/>
        </p:xfrm>
        <a:graphic>
          <a:graphicData uri="http://schemas.openxmlformats.org/drawingml/2006/table">
            <a:tbl>
              <a:tblPr/>
              <a:tblGrid>
                <a:gridCol w="549275"/>
                <a:gridCol w="546100"/>
                <a:gridCol w="549275"/>
                <a:gridCol w="546100"/>
                <a:gridCol w="549275"/>
                <a:gridCol w="547688"/>
                <a:gridCol w="547687"/>
                <a:gridCol w="547688"/>
                <a:gridCol w="547687"/>
                <a:gridCol w="547688"/>
                <a:gridCol w="549275"/>
                <a:gridCol w="546100"/>
                <a:gridCol w="549275"/>
                <a:gridCol w="546100"/>
                <a:gridCol w="549275"/>
              </a:tblGrid>
              <a:tr h="517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T="45618" marB="45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3718" name="Group 230"/>
          <p:cNvGraphicFramePr>
            <a:graphicFrameLocks noGrp="1"/>
          </p:cNvGraphicFramePr>
          <p:nvPr>
            <p:ph sz="half" idx="1"/>
          </p:nvPr>
        </p:nvGraphicFramePr>
        <p:xfrm>
          <a:off x="395288" y="2420938"/>
          <a:ext cx="8207375" cy="396875"/>
        </p:xfrm>
        <a:graphic>
          <a:graphicData uri="http://schemas.openxmlformats.org/drawingml/2006/table">
            <a:tbl>
              <a:tblPr/>
              <a:tblGrid>
                <a:gridCol w="547687"/>
                <a:gridCol w="546100"/>
                <a:gridCol w="547688"/>
                <a:gridCol w="546100"/>
                <a:gridCol w="547687"/>
                <a:gridCol w="549275"/>
                <a:gridCol w="544513"/>
                <a:gridCol w="549275"/>
                <a:gridCol w="544512"/>
                <a:gridCol w="549275"/>
                <a:gridCol w="547688"/>
                <a:gridCol w="546100"/>
                <a:gridCol w="547687"/>
                <a:gridCol w="546100"/>
                <a:gridCol w="547688"/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93" marB="4579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83" name="Line 265"/>
          <p:cNvSpPr/>
          <p:nvPr/>
        </p:nvSpPr>
        <p:spPr>
          <a:xfrm flipH="1">
            <a:off x="827088" y="3284538"/>
            <a:ext cx="3455987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44084" name="Text Box 266"/>
          <p:cNvSpPr txBox="1"/>
          <p:nvPr/>
        </p:nvSpPr>
        <p:spPr>
          <a:xfrm>
            <a:off x="1835150" y="3357563"/>
            <a:ext cx="1331913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acidic</a:t>
            </a:r>
            <a:endParaRPr lang="en-GB" altLang="en-US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4085" name="Line 267"/>
          <p:cNvSpPr/>
          <p:nvPr/>
        </p:nvSpPr>
        <p:spPr>
          <a:xfrm flipV="1">
            <a:off x="4643438" y="3284538"/>
            <a:ext cx="3455987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44086" name="Text Box 268"/>
          <p:cNvSpPr txBox="1"/>
          <p:nvPr/>
        </p:nvSpPr>
        <p:spPr>
          <a:xfrm>
            <a:off x="5651500" y="3357563"/>
            <a:ext cx="1531938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alkaline</a:t>
            </a:r>
            <a:endParaRPr lang="en-GB" altLang="en-US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4087" name="Line 269"/>
          <p:cNvSpPr/>
          <p:nvPr/>
        </p:nvSpPr>
        <p:spPr>
          <a:xfrm flipV="1">
            <a:off x="4498975" y="2925763"/>
            <a:ext cx="0" cy="16557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44088" name="Text Box 270"/>
          <p:cNvSpPr txBox="1"/>
          <p:nvPr/>
        </p:nvSpPr>
        <p:spPr>
          <a:xfrm>
            <a:off x="3995738" y="4652963"/>
            <a:ext cx="893762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</a:t>
            </a:r>
            <a:endParaRPr lang="en-GB" altLang="en-US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4089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altLang="en-US" sz="1200" dirty="0">
                <a:latin typeface="Arial" panose="020B0604020202020204" pitchFamily="34" charset="0"/>
                <a:ea typeface="Arial" panose="020B0604020202020204" pitchFamily="34" charset="0"/>
              </a:rPr>
              <a:t>© www.chemsheets.co.uk       GCSE 1126        27-Dec-2016</a:t>
            </a:r>
            <a:endParaRPr lang="en-GB" altLang="en-US" sz="12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Text Box 126"/>
          <p:cNvSpPr txBox="1"/>
          <p:nvPr/>
        </p:nvSpPr>
        <p:spPr>
          <a:xfrm>
            <a:off x="273050" y="1004888"/>
            <a:ext cx="8639175" cy="2251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pH  = - log</a:t>
            </a:r>
            <a:r>
              <a:rPr lang="en-GB" altLang="en-US" sz="2400" b="1" baseline="-25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10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 [H</a:t>
            </a:r>
            <a:r>
              <a:rPr lang="en-GB" altLang="en-US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+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(aq)]          </a:t>
            </a:r>
            <a:r>
              <a:rPr lang="en-US" altLang="en-GB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or          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[H</a:t>
            </a:r>
            <a:r>
              <a:rPr lang="en-GB" altLang="en-US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+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(aq)] = 10</a:t>
            </a:r>
            <a:r>
              <a:rPr lang="en-GB" altLang="en-US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-pH</a:t>
            </a:r>
            <a:endParaRPr lang="en-GB" altLang="en-US" sz="2400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endParaRPr lang="en-GB" altLang="en-US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</a:rPr>
              <a:t>pOH =  - log</a:t>
            </a:r>
            <a:r>
              <a:rPr lang="en-GB" altLang="en-US" sz="2400" b="1" baseline="-25000" dirty="0">
                <a:solidFill>
                  <a:srgbClr val="CC0000"/>
                </a:solidFill>
                <a:latin typeface="Arial" panose="020B0604020202020204" pitchFamily="34" charset="0"/>
              </a:rPr>
              <a:t>10 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</a:rPr>
              <a:t>[OH¯(aq)]</a:t>
            </a:r>
            <a:r>
              <a:rPr lang="en-US" altLang="en-GB" sz="2400" b="1" dirty="0">
                <a:solidFill>
                  <a:srgbClr val="CC0000"/>
                </a:solidFill>
                <a:latin typeface="Arial" panose="020B0604020202020204" pitchFamily="34" charset="0"/>
              </a:rPr>
              <a:t>	 or          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[</a:t>
            </a:r>
            <a:r>
              <a:rPr lang="en-US" altLang="en-GB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O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H</a:t>
            </a:r>
            <a:r>
              <a:rPr lang="en-US" altLang="en-GB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-</a:t>
            </a:r>
            <a:r>
              <a:rPr lang="en-GB" altLang="en-US" sz="2400" b="1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(aq)] = 10</a:t>
            </a:r>
            <a:r>
              <a:rPr lang="en-GB" altLang="en-US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-p</a:t>
            </a:r>
            <a:r>
              <a:rPr lang="en-US" altLang="en-GB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O</a:t>
            </a:r>
            <a:r>
              <a:rPr lang="en-GB" altLang="en-US" sz="2400" b="1" baseline="30000" dirty="0">
                <a:solidFill>
                  <a:srgbClr val="CC0000"/>
                </a:solidFill>
                <a:latin typeface="Arial" panose="020B0604020202020204" pitchFamily="34" charset="0"/>
                <a:sym typeface="+mn-ea"/>
              </a:rPr>
              <a:t>H</a:t>
            </a:r>
            <a:endParaRPr lang="en-GB" altLang="en-US" sz="2400" b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endParaRPr lang="en-GB" altLang="en-US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endParaRPr lang="en-GB" altLang="en-US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algn="ctr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400" b="1" i="1" dirty="0">
                <a:solidFill>
                  <a:schemeClr val="tx1"/>
                </a:solidFill>
                <a:latin typeface="Arial" panose="020B0604020202020204" pitchFamily="34" charset="0"/>
              </a:rPr>
              <a:t>[  ]  represents the concentration in mol dm</a:t>
            </a:r>
            <a:r>
              <a:rPr lang="en-GB" altLang="en-US" sz="2400" b="1" i="1" baseline="30000" dirty="0">
                <a:solidFill>
                  <a:schemeClr val="tx1"/>
                </a:solidFill>
                <a:latin typeface="Arial" panose="020B0604020202020204" pitchFamily="34" charset="0"/>
              </a:rPr>
              <a:t>-3</a:t>
            </a:r>
            <a:r>
              <a:rPr lang="en-GB" altLang="en-US" sz="1800" i="1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en-GB" altLang="en-US" sz="18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46083" name="Group 127"/>
          <p:cNvGrpSpPr/>
          <p:nvPr/>
        </p:nvGrpSpPr>
        <p:grpSpPr>
          <a:xfrm>
            <a:off x="0" y="4008755"/>
            <a:ext cx="9144635" cy="2021503"/>
            <a:chOff x="424" y="2027"/>
            <a:chExt cx="4792" cy="957"/>
          </a:xfrm>
        </p:grpSpPr>
        <p:sp>
          <p:nvSpPr>
            <p:cNvPr id="46085" name="Text Box 128"/>
            <p:cNvSpPr txBox="1"/>
            <p:nvPr/>
          </p:nvSpPr>
          <p:spPr>
            <a:xfrm>
              <a:off x="912" y="2679"/>
              <a:ext cx="813" cy="30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STRONGLY ACIDIC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86" name="Text Box 129"/>
            <p:cNvSpPr txBox="1"/>
            <p:nvPr/>
          </p:nvSpPr>
          <p:spPr>
            <a:xfrm>
              <a:off x="864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0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87" name="Text Box 130"/>
            <p:cNvSpPr txBox="1"/>
            <p:nvPr/>
          </p:nvSpPr>
          <p:spPr>
            <a:xfrm>
              <a:off x="1149" y="2027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88" name="Text Box 131"/>
            <p:cNvSpPr txBox="1"/>
            <p:nvPr/>
          </p:nvSpPr>
          <p:spPr>
            <a:xfrm>
              <a:off x="1435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-2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89" name="Text Box 132"/>
            <p:cNvSpPr txBox="1"/>
            <p:nvPr/>
          </p:nvSpPr>
          <p:spPr>
            <a:xfrm>
              <a:off x="1720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-3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0" name="Text Box 133"/>
            <p:cNvSpPr txBox="1"/>
            <p:nvPr/>
          </p:nvSpPr>
          <p:spPr>
            <a:xfrm>
              <a:off x="2005" y="2027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-4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1" name="Text Box 134"/>
            <p:cNvSpPr txBox="1"/>
            <p:nvPr/>
          </p:nvSpPr>
          <p:spPr>
            <a:xfrm>
              <a:off x="2291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-5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2" name="Text Box 135"/>
            <p:cNvSpPr txBox="1"/>
            <p:nvPr/>
          </p:nvSpPr>
          <p:spPr>
            <a:xfrm>
              <a:off x="2576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-6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3" name="Text Box 136"/>
            <p:cNvSpPr txBox="1"/>
            <p:nvPr/>
          </p:nvSpPr>
          <p:spPr>
            <a:xfrm>
              <a:off x="2861" y="2027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rgbClr val="CC0000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rgbClr val="CC0000"/>
                  </a:solidFill>
                  <a:latin typeface="Arial" panose="020B0604020202020204" pitchFamily="34" charset="0"/>
                </a:rPr>
                <a:t>-7</a:t>
              </a:r>
              <a:endParaRPr lang="en-US" altLang="en-US" sz="1800" b="1" baseline="30000" dirty="0">
                <a:solidFill>
                  <a:srgbClr val="CC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4" name="Text Box 137"/>
            <p:cNvSpPr txBox="1"/>
            <p:nvPr/>
          </p:nvSpPr>
          <p:spPr>
            <a:xfrm>
              <a:off x="3147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-8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5" name="Text Box 138"/>
            <p:cNvSpPr txBox="1"/>
            <p:nvPr/>
          </p:nvSpPr>
          <p:spPr>
            <a:xfrm>
              <a:off x="3432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-9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6" name="Text Box 139"/>
            <p:cNvSpPr txBox="1"/>
            <p:nvPr/>
          </p:nvSpPr>
          <p:spPr>
            <a:xfrm>
              <a:off x="3717" y="2027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-10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7" name="Text Box 140"/>
            <p:cNvSpPr txBox="1"/>
            <p:nvPr/>
          </p:nvSpPr>
          <p:spPr>
            <a:xfrm>
              <a:off x="4003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-11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8" name="Text Box 141"/>
            <p:cNvSpPr txBox="1"/>
            <p:nvPr/>
          </p:nvSpPr>
          <p:spPr>
            <a:xfrm>
              <a:off x="4288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-12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099" name="Text Box 142"/>
            <p:cNvSpPr txBox="1"/>
            <p:nvPr/>
          </p:nvSpPr>
          <p:spPr>
            <a:xfrm>
              <a:off x="4573" y="2027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-13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0" name="Text Box 143"/>
            <p:cNvSpPr txBox="1"/>
            <p:nvPr/>
          </p:nvSpPr>
          <p:spPr>
            <a:xfrm>
              <a:off x="4859" y="2027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-14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1" name="Text Box 144"/>
            <p:cNvSpPr txBox="1"/>
            <p:nvPr/>
          </p:nvSpPr>
          <p:spPr>
            <a:xfrm>
              <a:off x="864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-14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2" name="Text Box 145"/>
            <p:cNvSpPr txBox="1"/>
            <p:nvPr/>
          </p:nvSpPr>
          <p:spPr>
            <a:xfrm>
              <a:off x="1149" y="2225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-13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3" name="Text Box 146"/>
            <p:cNvSpPr txBox="1"/>
            <p:nvPr/>
          </p:nvSpPr>
          <p:spPr>
            <a:xfrm>
              <a:off x="1435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-12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4" name="Text Box 147"/>
            <p:cNvSpPr txBox="1"/>
            <p:nvPr/>
          </p:nvSpPr>
          <p:spPr>
            <a:xfrm>
              <a:off x="1720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-11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5" name="Text Box 148"/>
            <p:cNvSpPr txBox="1"/>
            <p:nvPr/>
          </p:nvSpPr>
          <p:spPr>
            <a:xfrm>
              <a:off x="2005" y="2225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-10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6" name="Text Box 149"/>
            <p:cNvSpPr txBox="1"/>
            <p:nvPr/>
          </p:nvSpPr>
          <p:spPr>
            <a:xfrm>
              <a:off x="2291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-9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7" name="Text Box 150"/>
            <p:cNvSpPr txBox="1"/>
            <p:nvPr/>
          </p:nvSpPr>
          <p:spPr>
            <a:xfrm>
              <a:off x="2576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-8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8" name="Text Box 151"/>
            <p:cNvSpPr txBox="1"/>
            <p:nvPr/>
          </p:nvSpPr>
          <p:spPr>
            <a:xfrm>
              <a:off x="2861" y="2225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rgbClr val="CC0000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rgbClr val="CC0000"/>
                  </a:solidFill>
                  <a:latin typeface="Arial" panose="020B0604020202020204" pitchFamily="34" charset="0"/>
                </a:rPr>
                <a:t>-7</a:t>
              </a:r>
              <a:endParaRPr lang="en-US" altLang="en-US" sz="1800" b="1" baseline="30000" dirty="0">
                <a:solidFill>
                  <a:srgbClr val="CC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09" name="Text Box 152"/>
            <p:cNvSpPr txBox="1"/>
            <p:nvPr/>
          </p:nvSpPr>
          <p:spPr>
            <a:xfrm>
              <a:off x="3147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-6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0" name="Text Box 153"/>
            <p:cNvSpPr txBox="1"/>
            <p:nvPr/>
          </p:nvSpPr>
          <p:spPr>
            <a:xfrm>
              <a:off x="3432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-5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1" name="Text Box 154"/>
            <p:cNvSpPr txBox="1"/>
            <p:nvPr/>
          </p:nvSpPr>
          <p:spPr>
            <a:xfrm>
              <a:off x="3717" y="2225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-4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2" name="Text Box 155"/>
            <p:cNvSpPr txBox="1"/>
            <p:nvPr/>
          </p:nvSpPr>
          <p:spPr>
            <a:xfrm>
              <a:off x="4003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-3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3" name="Text Box 156"/>
            <p:cNvSpPr txBox="1"/>
            <p:nvPr/>
          </p:nvSpPr>
          <p:spPr>
            <a:xfrm>
              <a:off x="4288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-2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4" name="Text Box 157"/>
            <p:cNvSpPr txBox="1"/>
            <p:nvPr/>
          </p:nvSpPr>
          <p:spPr>
            <a:xfrm>
              <a:off x="4573" y="2225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-1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5" name="Text Box 158"/>
            <p:cNvSpPr txBox="1"/>
            <p:nvPr/>
          </p:nvSpPr>
          <p:spPr>
            <a:xfrm>
              <a:off x="4859" y="2225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-0</a:t>
              </a:r>
              <a:endParaRPr lang="en-US" altLang="en-US" sz="1800" b="1" baseline="300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6" name="Text Box 159"/>
            <p:cNvSpPr txBox="1"/>
            <p:nvPr/>
          </p:nvSpPr>
          <p:spPr>
            <a:xfrm>
              <a:off x="864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0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7" name="Text Box 160"/>
            <p:cNvSpPr txBox="1"/>
            <p:nvPr/>
          </p:nvSpPr>
          <p:spPr>
            <a:xfrm>
              <a:off x="1149" y="2423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8" name="Text Box 161"/>
            <p:cNvSpPr txBox="1"/>
            <p:nvPr/>
          </p:nvSpPr>
          <p:spPr>
            <a:xfrm>
              <a:off x="1435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9" name="Text Box 162"/>
            <p:cNvSpPr txBox="1"/>
            <p:nvPr/>
          </p:nvSpPr>
          <p:spPr>
            <a:xfrm>
              <a:off x="1720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0" name="Text Box 163"/>
            <p:cNvSpPr txBox="1"/>
            <p:nvPr/>
          </p:nvSpPr>
          <p:spPr>
            <a:xfrm>
              <a:off x="2005" y="2423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4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1" name="Text Box 164"/>
            <p:cNvSpPr txBox="1"/>
            <p:nvPr/>
          </p:nvSpPr>
          <p:spPr>
            <a:xfrm>
              <a:off x="2291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5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2" name="Text Box 165"/>
            <p:cNvSpPr txBox="1"/>
            <p:nvPr/>
          </p:nvSpPr>
          <p:spPr>
            <a:xfrm>
              <a:off x="2576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3" name="Text Box 166"/>
            <p:cNvSpPr txBox="1"/>
            <p:nvPr/>
          </p:nvSpPr>
          <p:spPr>
            <a:xfrm>
              <a:off x="2861" y="2423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rgbClr val="CC0000"/>
                  </a:solidFill>
                  <a:latin typeface="Arial" panose="020B0604020202020204" pitchFamily="34" charset="0"/>
                </a:rPr>
                <a:t>7</a:t>
              </a:r>
              <a:endParaRPr lang="en-US" altLang="en-US" sz="1800" b="1" dirty="0">
                <a:solidFill>
                  <a:srgbClr val="CC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4" name="Text Box 167"/>
            <p:cNvSpPr txBox="1"/>
            <p:nvPr/>
          </p:nvSpPr>
          <p:spPr>
            <a:xfrm>
              <a:off x="3147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8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5" name="Text Box 168"/>
            <p:cNvSpPr txBox="1"/>
            <p:nvPr/>
          </p:nvSpPr>
          <p:spPr>
            <a:xfrm>
              <a:off x="3432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9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6" name="Text Box 169"/>
            <p:cNvSpPr txBox="1"/>
            <p:nvPr/>
          </p:nvSpPr>
          <p:spPr>
            <a:xfrm>
              <a:off x="3717" y="2423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10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7" name="Text Box 170"/>
            <p:cNvSpPr txBox="1"/>
            <p:nvPr/>
          </p:nvSpPr>
          <p:spPr>
            <a:xfrm>
              <a:off x="4003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11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8" name="Text Box 171"/>
            <p:cNvSpPr txBox="1"/>
            <p:nvPr/>
          </p:nvSpPr>
          <p:spPr>
            <a:xfrm>
              <a:off x="4288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12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9" name="Text Box 172"/>
            <p:cNvSpPr txBox="1"/>
            <p:nvPr/>
          </p:nvSpPr>
          <p:spPr>
            <a:xfrm>
              <a:off x="4573" y="2423"/>
              <a:ext cx="286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13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0" name="Text Box 173"/>
            <p:cNvSpPr txBox="1"/>
            <p:nvPr/>
          </p:nvSpPr>
          <p:spPr>
            <a:xfrm>
              <a:off x="4859" y="2423"/>
              <a:ext cx="285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14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1" name="Text Box 174"/>
            <p:cNvSpPr txBox="1"/>
            <p:nvPr/>
          </p:nvSpPr>
          <p:spPr>
            <a:xfrm>
              <a:off x="424" y="2423"/>
              <a:ext cx="440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pH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2" name="Text Box 175"/>
            <p:cNvSpPr txBox="1"/>
            <p:nvPr/>
          </p:nvSpPr>
          <p:spPr>
            <a:xfrm>
              <a:off x="424" y="2225"/>
              <a:ext cx="440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GB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OH¯</a:t>
              </a:r>
              <a:endPara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3" name="Text Box 176"/>
            <p:cNvSpPr txBox="1"/>
            <p:nvPr/>
          </p:nvSpPr>
          <p:spPr>
            <a:xfrm>
              <a:off x="424" y="2027"/>
              <a:ext cx="440" cy="174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6576" rIns="36576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[H</a:t>
              </a:r>
              <a:r>
                <a:rPr lang="en-US" altLang="en-US" sz="1800" b="1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+</a:t>
              </a: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]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4" name="Text Box 177"/>
            <p:cNvSpPr txBox="1"/>
            <p:nvPr/>
          </p:nvSpPr>
          <p:spPr>
            <a:xfrm>
              <a:off x="1902" y="2679"/>
              <a:ext cx="813" cy="30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WEAKLY ACIDIC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5" name="Text Box 178"/>
            <p:cNvSpPr txBox="1"/>
            <p:nvPr/>
          </p:nvSpPr>
          <p:spPr>
            <a:xfrm>
              <a:off x="2627" y="2698"/>
              <a:ext cx="813" cy="17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rgbClr val="CC0000"/>
                  </a:solidFill>
                  <a:latin typeface="Arial" panose="020B0604020202020204" pitchFamily="34" charset="0"/>
                </a:rPr>
                <a:t>NEUTRAL</a:t>
              </a:r>
              <a:endParaRPr lang="en-US" altLang="en-US" sz="1800" b="1" dirty="0">
                <a:solidFill>
                  <a:srgbClr val="CC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6" name="Text Box 179"/>
            <p:cNvSpPr txBox="1"/>
            <p:nvPr/>
          </p:nvSpPr>
          <p:spPr>
            <a:xfrm>
              <a:off x="4360" y="2679"/>
              <a:ext cx="856" cy="30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STRONGLY ALKALINE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7" name="Text Box 180"/>
            <p:cNvSpPr txBox="1"/>
            <p:nvPr/>
          </p:nvSpPr>
          <p:spPr>
            <a:xfrm>
              <a:off x="3346" y="2679"/>
              <a:ext cx="813" cy="30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WEAKLY ALKALINE</a:t>
              </a:r>
              <a:endPara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6084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fr-FR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Hydrogen ion concentration [H+(aq)]</a:t>
            </a:r>
            <a:endParaRPr lang="fr-FR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Indicators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88" name="Picture 5" descr="FG15_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8895" y="1235075"/>
            <a:ext cx="6720205" cy="53822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85" name="Text Box 4"/>
          <p:cNvSpPr txBox="1"/>
          <p:nvPr/>
        </p:nvSpPr>
        <p:spPr>
          <a:xfrm>
            <a:off x="8077200" y="6096000"/>
            <a:ext cx="184150" cy="2762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1684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Indicators - Litmus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6802" name="Rectangle 2"/>
          <p:cNvSpPr/>
          <p:nvPr/>
        </p:nvSpPr>
        <p:spPr>
          <a:xfrm>
            <a:off x="-42862" y="2930525"/>
            <a:ext cx="276225" cy="231775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GB" altLang="en-US" sz="9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6803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2862" y="736600"/>
            <a:ext cx="3384550" cy="806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804" name="Rectangle 4"/>
          <p:cNvSpPr/>
          <p:nvPr/>
        </p:nvSpPr>
        <p:spPr>
          <a:xfrm>
            <a:off x="-42862" y="2976563"/>
            <a:ext cx="4500562" cy="1587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pic>
        <p:nvPicPr>
          <p:cNvPr id="7680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76288"/>
            <a:ext cx="4451350" cy="869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806" name="Rectangle 6"/>
          <p:cNvSpPr/>
          <p:nvPr/>
        </p:nvSpPr>
        <p:spPr>
          <a:xfrm>
            <a:off x="95250" y="1612900"/>
            <a:ext cx="1728788" cy="360363"/>
          </a:xfrm>
          <a:prstGeom prst="rect">
            <a:avLst/>
          </a:prstGeom>
          <a:solidFill>
            <a:srgbClr val="CC3300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76807" name="Text Box 7"/>
          <p:cNvSpPr txBox="1"/>
          <p:nvPr/>
        </p:nvSpPr>
        <p:spPr>
          <a:xfrm>
            <a:off x="1946275" y="1558925"/>
            <a:ext cx="1800225" cy="3683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ts val="1125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 &lt; 3.2</a:t>
            </a:r>
            <a:endParaRPr lang="en-GB" altLang="en-US" sz="24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6808" name="Text Box 8"/>
          <p:cNvSpPr txBox="1"/>
          <p:nvPr/>
        </p:nvSpPr>
        <p:spPr>
          <a:xfrm>
            <a:off x="3549650" y="776288"/>
            <a:ext cx="1223963" cy="7032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ts val="2500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⇌</a:t>
            </a:r>
            <a:endParaRPr lang="en-GB" altLang="en-US" sz="4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6809" name="Rectangle 9"/>
          <p:cNvSpPr/>
          <p:nvPr/>
        </p:nvSpPr>
        <p:spPr>
          <a:xfrm>
            <a:off x="4773613" y="1687513"/>
            <a:ext cx="1728787" cy="360362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76810" name="Text Box 10"/>
          <p:cNvSpPr txBox="1"/>
          <p:nvPr/>
        </p:nvSpPr>
        <p:spPr>
          <a:xfrm>
            <a:off x="7010400" y="1643063"/>
            <a:ext cx="1800225" cy="3683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ts val="1125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 &gt; 4.4</a:t>
            </a:r>
            <a:endParaRPr lang="en-GB" altLang="en-US" sz="24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6811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Indicators - Methyl Orange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7681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38" y="2209800"/>
            <a:ext cx="8229600" cy="4478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8850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3538" y="3505200"/>
            <a:ext cx="4876800" cy="3463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8851" name="Text Box 8"/>
          <p:cNvSpPr txBox="1"/>
          <p:nvPr/>
        </p:nvSpPr>
        <p:spPr>
          <a:xfrm>
            <a:off x="3549650" y="776288"/>
            <a:ext cx="1223963" cy="7032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ts val="2500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⇌</a:t>
            </a:r>
            <a:endParaRPr lang="en-GB" altLang="en-US" sz="4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8852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Indicators - Phenolpthalein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7885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3671888" cy="3078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8854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09600"/>
            <a:ext cx="4103688" cy="297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8855" name="Text Box 9"/>
          <p:cNvSpPr txBox="1"/>
          <p:nvPr/>
        </p:nvSpPr>
        <p:spPr>
          <a:xfrm>
            <a:off x="1633855" y="3505200"/>
            <a:ext cx="2546985" cy="46164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ts val="1125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 &lt; 8.2</a:t>
            </a:r>
            <a:endParaRPr lang="en-GB" altLang="en-US" sz="24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8856" name="Text Box 7"/>
          <p:cNvSpPr txBox="1"/>
          <p:nvPr/>
        </p:nvSpPr>
        <p:spPr>
          <a:xfrm>
            <a:off x="4054475" y="3505200"/>
            <a:ext cx="2456180" cy="46164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 lIns="90000" tIns="46800" rIns="90000" bIns="468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ts val="1125"/>
              </a:spcBef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 &gt; 10.0</a:t>
            </a:r>
            <a:endParaRPr lang="en-GB" altLang="en-US" sz="24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alt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.1 The Characteristic Properties of Acids and Bases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neutrality and relative acidity and alkalinity in terms of pH measured using Universal Indicator paper (whole numbers only)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characteristic properties of acids as reactions with metals, bases, carbonates and effect on litmus and methyl orange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characteristic properties of bases as reactions with acids and with ammonium salts and effect on litmus and methyl orange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>
                <a:latin typeface="+mj-lt"/>
                <a:cs typeface="+mj-lt"/>
                <a:sym typeface="+mn-ea"/>
              </a:rPr>
              <a:t>4.1 Stoichiometry</a:t>
            </a:r>
            <a:endParaRPr lang="en-US" sz="2400" b="1" u="sng">
              <a:latin typeface="+mj-lt"/>
              <a:cs typeface="+mj-lt"/>
            </a:endParaRPr>
          </a:p>
          <a:p>
            <a:r>
              <a:rPr lang="en-US" sz="2400">
                <a:latin typeface="+mj-lt"/>
                <a:cs typeface="+mj-lt"/>
                <a:sym typeface="+mn-ea"/>
              </a:rPr>
              <a:t>Construct word equations and simple balanced chemical equations</a:t>
            </a:r>
            <a:endParaRPr lang="en-US" sz="2400">
              <a:latin typeface="+mj-lt"/>
              <a:cs typeface="+mj-lt"/>
            </a:endParaRP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Acids and Bases - Introduction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52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Indicators - Phenolpthalein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3000" y="2212340"/>
            <a:ext cx="6731000" cy="183007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0" y="2212340"/>
            <a:ext cx="222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Methyl Orange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-314325" y="2896870"/>
            <a:ext cx="2540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Phenolpthalein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144905" y="3582035"/>
            <a:ext cx="10807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Litmus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1" name="Text Box 6"/>
          <p:cNvSpPr txBox="1"/>
          <p:nvPr/>
        </p:nvSpPr>
        <p:spPr>
          <a:xfrm>
            <a:off x="4343400" y="2057400"/>
            <a:ext cx="42672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Universal indicator</a:t>
            </a: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is </a:t>
            </a: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 mixture of dyes</a:t>
            </a: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which shows different colours at different pH.</a:t>
            </a: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415" name="Text Box 7"/>
          <p:cNvSpPr txBox="1"/>
          <p:nvPr/>
        </p:nvSpPr>
        <p:spPr>
          <a:xfrm>
            <a:off x="4419600" y="3536950"/>
            <a:ext cx="441960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pH paper</a:t>
            </a: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is a piece of filter paper soaked with universal indicator.</a:t>
            </a: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3733" name="Picture 11" descr="\\Pc-server\-trans&amp;sum-\Mandy\AL-CHEM-2-PPT-(NEW)\fig17.6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1576388"/>
            <a:ext cx="3297238" cy="3363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4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Universal Indicator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8" name="Picture 5" descr="sci_dia_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628775"/>
            <a:ext cx="8424863" cy="2636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9" name="Rectang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 vert="horz" wrap="square" lIns="91440" tIns="45720" rIns="91440" bIns="45720" anchor="ctr" anchorCtr="0"/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Universal indicator</a:t>
            </a:r>
            <a:endParaRPr lang="en-GB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7" name="Text Box 6"/>
          <p:cNvSpPr txBox="1"/>
          <p:nvPr/>
        </p:nvSpPr>
        <p:spPr>
          <a:xfrm>
            <a:off x="4343400" y="2057400"/>
            <a:ext cx="4267200" cy="1187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pH meter</a:t>
            </a: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is an instrument which can measure the pH values of solutions directly.</a:t>
            </a: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439" name="Text Box 7"/>
          <p:cNvSpPr txBox="1"/>
          <p:nvPr/>
        </p:nvSpPr>
        <p:spPr>
          <a:xfrm>
            <a:off x="4419600" y="3536950"/>
            <a:ext cx="4191000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The meter is connected to a </a:t>
            </a: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glass electrode</a:t>
            </a: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which is </a:t>
            </a: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sensitive to [H</a:t>
            </a:r>
            <a:r>
              <a:rPr lang="en-US" altLang="zh-TW" sz="2400" i="1" baseline="-250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3</a:t>
            </a: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en-US" altLang="zh-TW" sz="2400" i="1" baseline="300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+</a:t>
            </a:r>
            <a:r>
              <a:rPr lang="en-US" altLang="zh-TW" sz="2400" i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]</a:t>
            </a:r>
            <a:r>
              <a:rPr lang="en-US" altLang="zh-TW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together with a reference electrode.</a:t>
            </a: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2709" name="Picture 11" descr="\\Pc-server\-trans&amp;sum-\Mandy\AL-CHEM-2-PPT-(NEW)\Fig.17-7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" y="1981200"/>
            <a:ext cx="3214688" cy="3230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10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pH meter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475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" y="685800"/>
            <a:ext cx="8801100" cy="5768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4755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Indicators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8.1 The Characteristic Properties of Acids and Bases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Define acids and bases in terms of proton transfer, limited to aqueous solutions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meaning of weak and strong acids and bases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Acids and Bases - Theories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Theories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Text Box 2"/>
          <p:cNvSpPr txBox="1"/>
          <p:nvPr/>
        </p:nvSpPr>
        <p:spPr>
          <a:xfrm>
            <a:off x="304800" y="990600"/>
            <a:ext cx="7907338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Arrhenius acid is a substance that produces H</a:t>
            </a:r>
            <a:r>
              <a:rPr lang="en-US" altLang="en-US" sz="2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(H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en-US" sz="2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) in water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5843" name="Picture 3" descr="cha56011_0407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1524000"/>
            <a:ext cx="8686800" cy="1812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4" name="Picture 4" descr="cha56011_0408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0"/>
            <a:ext cx="8686800" cy="2117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5" name="Text Box 5"/>
          <p:cNvSpPr txBox="1"/>
          <p:nvPr/>
        </p:nvSpPr>
        <p:spPr>
          <a:xfrm>
            <a:off x="304800" y="4038600"/>
            <a:ext cx="71739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Arrhenius base is a substance that produces OH</a:t>
            </a:r>
            <a:r>
              <a:rPr lang="en-US" altLang="en-US" sz="24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in water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6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The Arrhenius Theory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Text Box 2"/>
          <p:cNvSpPr txBox="1"/>
          <p:nvPr/>
        </p:nvSpPr>
        <p:spPr>
          <a:xfrm>
            <a:off x="1219200" y="527050"/>
            <a:ext cx="6938963" cy="12112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60000"/>
              </a:lnSpc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A Br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nsted-Lowry</a:t>
            </a:r>
            <a:r>
              <a:rPr lang="en-US" altLang="en-US" sz="2800" b="1" dirty="0"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acid</a:t>
            </a:r>
            <a:r>
              <a:rPr lang="en-US" altLang="en-US" sz="2800" b="1" dirty="0"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is a proton donor</a:t>
            </a:r>
            <a:endParaRPr lang="en-US" altLang="en-US" sz="2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A Br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nsted-Lowry </a:t>
            </a:r>
            <a:r>
              <a:rPr lang="en-US" altLang="en-US" sz="2800" b="1" dirty="0">
                <a:solidFill>
                  <a:srgbClr val="000099"/>
                </a:solidFill>
                <a:latin typeface="Arial" panose="020B0604020202020204" pitchFamily="34" charset="0"/>
              </a:rPr>
              <a:t>base</a:t>
            </a:r>
            <a:r>
              <a:rPr lang="en-US" altLang="en-US" sz="2800" b="1" dirty="0"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is a proton acceptor</a:t>
            </a:r>
            <a:endParaRPr lang="en-US" altLang="en-US" sz="28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6872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The Brønsted-Lowry Theory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39938" name="Picture 6" descr="FG15_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833245"/>
            <a:ext cx="9131300" cy="42919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4" name="Picture 22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283845" y="1179830"/>
            <a:ext cx="8555990" cy="4713605"/>
          </a:xfrm>
        </p:spPr>
      </p:pic>
      <p:sp>
        <p:nvSpPr>
          <p:cNvPr id="38915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The Brønsted-Lowry Theory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13" descr="malt_vinega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3829050"/>
            <a:ext cx="2273300" cy="303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WordArt 4"/>
          <p:cNvSpPr>
            <a:spLocks noTextEdit="1"/>
          </p:cNvSpPr>
          <p:nvPr/>
        </p:nvSpPr>
        <p:spPr>
          <a:xfrm>
            <a:off x="107950" y="115888"/>
            <a:ext cx="8856663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33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Acids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FF3300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pic>
        <p:nvPicPr>
          <p:cNvPr id="19460" name="Picture 4" descr="Download now">
            <a:hlinkClick r:id="rId2"/>
          </p:cNvPr>
          <p:cNvPicPr>
            <a:picLocks noChangeAspect="1"/>
          </p:cNvPicPr>
          <p:nvPr/>
        </p:nvPicPr>
        <p:blipFill>
          <a:blip r:embed="rId3"/>
          <a:srcRect l="15855" t="6593" r="13232" b="3242"/>
          <a:stretch>
            <a:fillRect/>
          </a:stretch>
        </p:blipFill>
        <p:spPr>
          <a:xfrm>
            <a:off x="0" y="3836988"/>
            <a:ext cx="1595438" cy="3028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10" descr="Download now">
            <a:hlinkClick r:id="rId4"/>
          </p:cNvPr>
          <p:cNvPicPr>
            <a:picLocks noChangeAspect="1"/>
          </p:cNvPicPr>
          <p:nvPr/>
        </p:nvPicPr>
        <p:blipFill>
          <a:blip r:embed="rId5"/>
          <a:srcRect l="7542" t="3352" r="3564" b="12912"/>
          <a:stretch>
            <a:fillRect/>
          </a:stretch>
        </p:blipFill>
        <p:spPr>
          <a:xfrm>
            <a:off x="5611813" y="4265613"/>
            <a:ext cx="3532187" cy="2595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Picture 5" descr="-Computer_artwork_of_part_of_a_beta_DNA_molecule-SPL"/>
          <p:cNvPicPr>
            <a:picLocks noChangeAspect="1"/>
          </p:cNvPicPr>
          <p:nvPr/>
        </p:nvPicPr>
        <p:blipFill>
          <a:blip r:embed="rId6"/>
          <a:srcRect t="10352" b="15092"/>
          <a:stretch>
            <a:fillRect/>
          </a:stretch>
        </p:blipFill>
        <p:spPr>
          <a:xfrm>
            <a:off x="-19050" y="2122488"/>
            <a:ext cx="2935288" cy="1833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3" name="Picture 7" descr="http://www.wildaboutbritain.co.uk/pictures/data/2/White_Tailed_Bumble-bee_-_Bombus_lucorum.jpg"/>
          <p:cNvPicPr>
            <a:picLocks noChangeAspect="1"/>
          </p:cNvPicPr>
          <p:nvPr/>
        </p:nvPicPr>
        <p:blipFill>
          <a:blip r:embed="rId7"/>
          <a:srcRect l="4411" t="10922" b="13750"/>
          <a:stretch>
            <a:fillRect/>
          </a:stretch>
        </p:blipFill>
        <p:spPr>
          <a:xfrm>
            <a:off x="5840413" y="2122488"/>
            <a:ext cx="3735387" cy="2401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4" name="Picture 9" descr="http://www.pocketfarm.co.uk/wp-content/uploads/2013/03/stinging-nettles-f48680069-web-388x258.jpg"/>
          <p:cNvPicPr>
            <a:picLocks noChangeAspect="1"/>
          </p:cNvPicPr>
          <p:nvPr/>
        </p:nvPicPr>
        <p:blipFill>
          <a:blip r:embed="rId8"/>
          <a:srcRect l="25804"/>
          <a:stretch>
            <a:fillRect/>
          </a:stretch>
        </p:blipFill>
        <p:spPr>
          <a:xfrm>
            <a:off x="2916238" y="4400550"/>
            <a:ext cx="2743200" cy="2457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5" name="Picture 4" descr="Download now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6238" y="2141538"/>
            <a:ext cx="2952750" cy="2401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6" name="Picture 11" descr="http://www.spycatcheronline.co.uk/media/catalog/product/cache/1/image/9df78eab33525d08d6e5fb8d27136e95/c/a/camo-safe-coca-cola-camosco-a_2.jpg"/>
          <p:cNvPicPr>
            <a:picLocks noChangeAspect="1"/>
          </p:cNvPicPr>
          <p:nvPr/>
        </p:nvPicPr>
        <p:blipFill>
          <a:blip r:embed="rId11"/>
          <a:srcRect l="24507" t="11205" r="25919" b="9157"/>
          <a:stretch>
            <a:fillRect/>
          </a:stretch>
        </p:blipFill>
        <p:spPr>
          <a:xfrm>
            <a:off x="5868988" y="2443163"/>
            <a:ext cx="1120775" cy="17986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533400"/>
            <a:ext cx="8915400" cy="5562600"/>
          </a:xfrm>
        </p:spPr>
        <p:txBody>
          <a:bodyPr vert="horz" wrap="square" lIns="91440" tIns="45720" rIns="91440" bIns="45720" numCol="1" anchor="t" anchorCtr="0" compatLnSpc="1"/>
          <a:p>
            <a:pPr marL="514350" indent="-514350" eaLnBrk="1" hangingPunct="1">
              <a:buNone/>
            </a:pPr>
            <a:r>
              <a:rPr lang="en-US" altLang="en-US" b="1" dirty="0">
                <a:solidFill>
                  <a:srgbClr val="000099"/>
                </a:solidFill>
                <a:latin typeface="Arial" panose="020B0604020202020204" pitchFamily="34" charset="0"/>
              </a:rPr>
              <a:t>Example</a:t>
            </a:r>
            <a:endParaRPr lang="en-US" altLang="en-US" b="1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A. Write the conjugate base of the following.</a:t>
            </a:r>
            <a:endParaRPr lang="en-US" altLang="en-US" sz="2400" dirty="0"/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	 1. HBr</a:t>
            </a:r>
            <a:endParaRPr lang="en-US" altLang="en-US" sz="2400" dirty="0"/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	 2. 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CO</a:t>
            </a:r>
            <a:r>
              <a:rPr lang="en-US" altLang="en-US" sz="2400" baseline="-25000" dirty="0"/>
              <a:t>3</a:t>
            </a:r>
            <a:endParaRPr lang="en-US" altLang="en-US" sz="2400" baseline="-25000" dirty="0"/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B. Write the conjugate acid of the following.</a:t>
            </a:r>
            <a:endParaRPr lang="en-US" altLang="en-US" sz="2400" dirty="0"/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	 1.  NO</a:t>
            </a:r>
            <a:r>
              <a:rPr lang="en-US" altLang="en-US" sz="2400" baseline="-25000" dirty="0"/>
              <a:t>2</a:t>
            </a:r>
            <a:r>
              <a:rPr lang="en-US" altLang="en-US" sz="2400" baseline="30000" dirty="0"/>
              <a:t>-</a:t>
            </a:r>
            <a:endParaRPr lang="en-US" altLang="en-US" sz="2400" baseline="30000" dirty="0"/>
          </a:p>
          <a:p>
            <a:pPr marL="514350" indent="-514350" eaLnBrk="1" hangingPunct="1">
              <a:buFont typeface="Wingdings" panose="05000000000000000000" pitchFamily="2" charset="2"/>
              <a:buNone/>
            </a:pPr>
            <a:r>
              <a:rPr lang="en-US" altLang="en-US" sz="2400" baseline="30000" dirty="0"/>
              <a:t>	 </a:t>
            </a:r>
            <a:r>
              <a:rPr lang="en-US" altLang="en-US" sz="2400" dirty="0"/>
              <a:t>2.  NH</a:t>
            </a:r>
            <a:r>
              <a:rPr lang="en-US" altLang="en-US" sz="2400" baseline="-25000" dirty="0"/>
              <a:t>3</a:t>
            </a:r>
            <a:endParaRPr lang="en-US" altLang="en-US" sz="2400" dirty="0"/>
          </a:p>
          <a:p>
            <a:pPr marL="514350" indent="-514350" eaLnBrk="1" hangingPunct="1">
              <a:buNone/>
            </a:pPr>
            <a:endParaRPr lang="en-US" altLang="en-US" sz="2400" dirty="0"/>
          </a:p>
          <a:p>
            <a:pPr marL="514350" indent="-514350" eaLnBrk="1" hangingPunct="1">
              <a:buNone/>
            </a:pPr>
            <a:r>
              <a:rPr lang="en-US" altLang="en-US" sz="2400" dirty="0"/>
              <a:t>Identify the Brønsted–Lowry acids and bases and their conjugates in:</a:t>
            </a:r>
            <a:endParaRPr lang="en-US" altLang="en-US" sz="2400" dirty="0"/>
          </a:p>
          <a:p>
            <a:pPr marL="514350" indent="-514350" eaLnBrk="1" hangingPunct="1">
              <a:buNone/>
            </a:pPr>
            <a:r>
              <a:rPr lang="en-US" altLang="en-US" sz="2400" b="1" dirty="0"/>
              <a:t>(a)</a:t>
            </a:r>
            <a:r>
              <a:rPr lang="en-US" altLang="en-US" sz="2400" dirty="0"/>
              <a:t>	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S  +  NH</a:t>
            </a:r>
            <a:r>
              <a:rPr lang="en-US" altLang="en-US" sz="2400" baseline="-25000" dirty="0"/>
              <a:t>3       </a:t>
            </a:r>
            <a:r>
              <a:rPr lang="en-US" altLang="en-US" sz="2400" dirty="0"/>
              <a:t>     ⇌</a:t>
            </a:r>
            <a:r>
              <a:rPr lang="en-US" altLang="en-US" sz="2400" baseline="-25000" dirty="0"/>
              <a:t>            </a:t>
            </a:r>
            <a:r>
              <a:rPr lang="en-US" altLang="en-US" sz="2400" dirty="0"/>
              <a:t>NH</a:t>
            </a:r>
            <a:r>
              <a:rPr lang="en-US" altLang="en-US" sz="2400" baseline="-25000" dirty="0"/>
              <a:t>4</a:t>
            </a:r>
            <a:r>
              <a:rPr lang="en-US" altLang="en-US" sz="2400" baseline="30000" dirty="0"/>
              <a:t>+</a:t>
            </a:r>
            <a:r>
              <a:rPr lang="en-US" altLang="en-US" sz="2400" dirty="0"/>
              <a:t>  +  HS</a:t>
            </a:r>
            <a:r>
              <a:rPr lang="en-US" altLang="en-US" sz="2400" baseline="30000" dirty="0"/>
              <a:t>–</a:t>
            </a:r>
            <a:r>
              <a:rPr lang="en-US" altLang="en-US" sz="2400" dirty="0"/>
              <a:t> </a:t>
            </a:r>
            <a:endParaRPr lang="en-US" altLang="en-US" sz="2400" dirty="0"/>
          </a:p>
          <a:p>
            <a:pPr marL="514350" indent="-514350" eaLnBrk="1" hangingPunct="1">
              <a:buNone/>
            </a:pPr>
            <a:r>
              <a:rPr lang="en-US" altLang="en-US" sz="2400" b="1" dirty="0"/>
              <a:t>(b)	</a:t>
            </a:r>
            <a:r>
              <a:rPr lang="en-US" altLang="en-US" sz="2400" dirty="0"/>
              <a:t>OH</a:t>
            </a:r>
            <a:r>
              <a:rPr lang="en-US" altLang="en-US" sz="2400" baseline="30000" dirty="0"/>
              <a:t>– </a:t>
            </a:r>
            <a:r>
              <a:rPr lang="en-US" altLang="en-US" sz="2400" dirty="0"/>
              <a:t> +  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PO</a:t>
            </a:r>
            <a:r>
              <a:rPr lang="en-US" altLang="en-US" sz="2400" baseline="-25000" dirty="0"/>
              <a:t>4</a:t>
            </a:r>
            <a:r>
              <a:rPr lang="en-US" altLang="en-US" sz="2400" baseline="30000" dirty="0"/>
              <a:t>–      </a:t>
            </a:r>
            <a:r>
              <a:rPr lang="en-US" altLang="en-US" sz="2400" dirty="0"/>
              <a:t> ⇌</a:t>
            </a:r>
            <a:r>
              <a:rPr lang="en-US" altLang="en-US" sz="2400" baseline="30000" dirty="0"/>
              <a:t>           </a:t>
            </a:r>
            <a:r>
              <a:rPr lang="en-US" altLang="en-US" sz="2400" dirty="0"/>
              <a:t>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O  +  HPO</a:t>
            </a:r>
            <a:r>
              <a:rPr lang="en-US" altLang="en-US" sz="2400" baseline="-25000" dirty="0"/>
              <a:t>4</a:t>
            </a:r>
            <a:r>
              <a:rPr lang="en-US" altLang="en-US" sz="2400" baseline="30000" dirty="0"/>
              <a:t>2–</a:t>
            </a:r>
            <a:endParaRPr lang="en-US" altLang="en-US" sz="2400" dirty="0"/>
          </a:p>
        </p:txBody>
      </p:sp>
      <p:sp>
        <p:nvSpPr>
          <p:cNvPr id="4198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The Brønsted-Lowry Theory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3124200"/>
          </a:xfrm>
        </p:spPr>
        <p:txBody>
          <a:bodyPr vert="horz" wrap="square" lIns="91440" tIns="45720" rIns="91440" bIns="45720" anchor="ctr" anchorCtr="0"/>
          <a:p>
            <a:r>
              <a:rPr lang="en-US" altLang="en-US" sz="6000" dirty="0"/>
              <a:t>Strong and Weak Acids and Bases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/>
          </p:cNvSpPr>
          <p:nvPr>
            <p:ph type="subTitle" idx="1"/>
          </p:nvPr>
        </p:nvSpPr>
        <p:spPr>
          <a:xfrm>
            <a:off x="0" y="4868863"/>
            <a:ext cx="4284663" cy="1728787"/>
          </a:xfrm>
        </p:spPr>
        <p:txBody>
          <a:bodyPr vert="horz" wrap="square" lIns="91440" tIns="45720" rIns="91440" bIns="45720" anchor="t" anchorCtr="0"/>
          <a:p>
            <a:pPr>
              <a:buClrTx/>
              <a:buSzTx/>
              <a:buFontTx/>
            </a:pPr>
            <a:r>
              <a:rPr lang="en-GB" altLang="en-US" kern="1200" dirty="0">
                <a:solidFill>
                  <a:schemeClr val="accent2"/>
                </a:solidFill>
                <a:latin typeface="Arial Black" panose="020B0A04020102020204" pitchFamily="34" charset="0"/>
                <a:ea typeface="+mn-ea"/>
                <a:cs typeface="+mn-cs"/>
              </a:rPr>
              <a:t>STRONG acid</a:t>
            </a: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 </a:t>
            </a:r>
            <a:endParaRPr lang="en-GB" altLang="en-US" kern="1200" dirty="0">
              <a:latin typeface="Arial Black" panose="020B0A04020102020204" pitchFamily="34" charset="0"/>
              <a:ea typeface="+mn-ea"/>
              <a:cs typeface="+mn-cs"/>
            </a:endParaRPr>
          </a:p>
          <a:p>
            <a:pPr>
              <a:buClrTx/>
              <a:buSzTx/>
              <a:buFontTx/>
            </a:pP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HCl → H</a:t>
            </a:r>
            <a:r>
              <a:rPr lang="en-GB" altLang="en-US" kern="1200" baseline="30000" dirty="0">
                <a:latin typeface="Arial Black" panose="020B0A04020102020204" pitchFamily="34" charset="0"/>
                <a:ea typeface="+mn-ea"/>
                <a:cs typeface="+mn-cs"/>
              </a:rPr>
              <a:t>+</a:t>
            </a: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 + Cl</a:t>
            </a:r>
            <a:r>
              <a:rPr lang="en-GB" altLang="en-US" kern="1200" baseline="30000" dirty="0"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 </a:t>
            </a:r>
            <a:endParaRPr lang="en-GB" altLang="en-US" kern="1200" dirty="0">
              <a:latin typeface="Arial Black" panose="020B0A04020102020204" pitchFamily="34" charset="0"/>
              <a:ea typeface="+mn-ea"/>
              <a:cs typeface="+mn-cs"/>
            </a:endParaRPr>
          </a:p>
          <a:p>
            <a:pPr>
              <a:buClrTx/>
              <a:buSzTx/>
              <a:buFontTx/>
            </a:pP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All molecules ionise</a:t>
            </a:r>
            <a:endParaRPr lang="en-GB" altLang="en-US" kern="1200" dirty="0"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1203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222" name="Rectangle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572000" y="4868863"/>
            <a:ext cx="4284663" cy="1728786"/>
          </a:xfrm>
          <a:prstGeom prst="rect">
            <a:avLst/>
          </a:prstGeom>
          <a:blipFill>
            <a:blip r:embed="rId1"/>
            <a:stretch>
              <a:fillRect t="-2827" r="-2276" b="-6714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05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altLang="en-US" sz="1200" dirty="0">
                <a:latin typeface="Arial" panose="020B0604020202020204" pitchFamily="34" charset="0"/>
                <a:ea typeface="Arial" panose="020B0604020202020204" pitchFamily="34" charset="0"/>
              </a:rPr>
              <a:t>© www.chemsheets.co.uk       GCSE 1126        27-Dec-2016</a:t>
            </a:r>
            <a:endParaRPr lang="en-GB" altLang="en-US" sz="12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1206" name="Picture 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33375"/>
            <a:ext cx="4175125" cy="431958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1207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463" y="333375"/>
            <a:ext cx="4271962" cy="431958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Rectangle 2"/>
          <p:cNvSpPr>
            <a:spLocks noGrp="1"/>
          </p:cNvSpPr>
          <p:nvPr>
            <p:ph type="subTitle" idx="1"/>
          </p:nvPr>
        </p:nvSpPr>
        <p:spPr>
          <a:xfrm>
            <a:off x="0" y="4868863"/>
            <a:ext cx="4284663" cy="1728787"/>
          </a:xfrm>
        </p:spPr>
        <p:txBody>
          <a:bodyPr vert="horz" wrap="square" lIns="91440" tIns="45720" rIns="91440" bIns="45720" anchor="t" anchorCtr="0"/>
          <a:p>
            <a:pPr>
              <a:buClrTx/>
              <a:buSzTx/>
              <a:buFontTx/>
            </a:pPr>
            <a:r>
              <a:rPr lang="en-GB" altLang="en-US" kern="1200" dirty="0">
                <a:solidFill>
                  <a:schemeClr val="accent2"/>
                </a:solidFill>
                <a:latin typeface="Arial Black" panose="020B0A04020102020204" pitchFamily="34" charset="0"/>
                <a:ea typeface="+mn-ea"/>
                <a:cs typeface="+mn-cs"/>
              </a:rPr>
              <a:t>CONCENTRATED acid</a:t>
            </a: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 </a:t>
            </a:r>
            <a:endParaRPr lang="en-GB" altLang="en-US" kern="1200" dirty="0">
              <a:latin typeface="Arial Black" panose="020B0A04020102020204" pitchFamily="34" charset="0"/>
              <a:ea typeface="+mn-ea"/>
              <a:cs typeface="+mn-cs"/>
            </a:endParaRPr>
          </a:p>
          <a:p>
            <a:pPr>
              <a:buClrTx/>
              <a:buSzTx/>
              <a:buFontTx/>
            </a:pPr>
            <a:r>
              <a:rPr lang="en-GB" altLang="en-US" kern="1200" dirty="0">
                <a:latin typeface="Arial Black" panose="020B0A04020102020204" pitchFamily="34" charset="0"/>
                <a:ea typeface="+mn-ea"/>
                <a:cs typeface="+mn-cs"/>
              </a:rPr>
              <a:t>Lots dissolved</a:t>
            </a:r>
            <a:endParaRPr lang="en-GB" altLang="en-US" kern="1200" dirty="0"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3251" name="Rectangle 3"/>
          <p:cNvSpPr/>
          <p:nvPr/>
        </p:nvSpPr>
        <p:spPr>
          <a:xfrm>
            <a:off x="0" y="11858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3252" name="Rectangle 6"/>
          <p:cNvSpPr/>
          <p:nvPr/>
        </p:nvSpPr>
        <p:spPr>
          <a:xfrm>
            <a:off x="4572000" y="4868863"/>
            <a:ext cx="4284663" cy="17287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GB" altLang="en-US" sz="2400" dirty="0">
                <a:solidFill>
                  <a:schemeClr val="accent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DILUTE acid</a:t>
            </a:r>
            <a:endParaRPr lang="en-GB" altLang="en-US" sz="2400" dirty="0">
              <a:solidFill>
                <a:schemeClr val="accent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lvl="0" indent="0" algn="ctr" eaLnBrk="1" hangingPunct="1">
              <a:buNone/>
            </a:pPr>
            <a:r>
              <a:rPr lang="en-GB" altLang="en-US" sz="2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Small amount dissolved</a:t>
            </a:r>
            <a:endParaRPr lang="en-GB" altLang="en-US" sz="2400" dirty="0">
              <a:solidFill>
                <a:schemeClr val="tx1"/>
              </a:solidFill>
              <a:latin typeface="Arial Black" panose="020B0A04020102020204" pitchFamily="34" charset="0"/>
              <a:ea typeface="Arial" panose="020B0604020202020204" pitchFamily="34" charset="0"/>
            </a:endParaRPr>
          </a:p>
        </p:txBody>
      </p:sp>
      <p:sp>
        <p:nvSpPr>
          <p:cNvPr id="53253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altLang="en-US" sz="1200" dirty="0">
                <a:latin typeface="Arial" panose="020B0604020202020204" pitchFamily="34" charset="0"/>
                <a:ea typeface="Arial" panose="020B0604020202020204" pitchFamily="34" charset="0"/>
              </a:rPr>
              <a:t>© www.chemsheets.co.uk       GCSE 1126        27-Dec-2016</a:t>
            </a:r>
            <a:endParaRPr lang="en-GB" altLang="en-US" sz="12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3254" name="Picture 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333375"/>
            <a:ext cx="4175125" cy="431958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3255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50" y="333375"/>
            <a:ext cx="4149725" cy="431958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5298" name="Table 55297"/>
          <p:cNvGraphicFramePr/>
          <p:nvPr/>
        </p:nvGraphicFramePr>
        <p:xfrm>
          <a:off x="0" y="0"/>
          <a:ext cx="9144000" cy="6845300"/>
        </p:xfrm>
        <a:graphic>
          <a:graphicData uri="http://schemas.openxmlformats.org/drawingml/2006/table">
            <a:tbl>
              <a:tblPr/>
              <a:tblGrid>
                <a:gridCol w="1403350"/>
                <a:gridCol w="3908425"/>
                <a:gridCol w="3832225"/>
              </a:tblGrid>
              <a:tr h="685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 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4A2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 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2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STRONG</a:t>
                      </a:r>
                      <a:endParaRPr lang="en-GB" altLang="x-none" sz="12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(all of the molecules break down into ions)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 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4A2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2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WEAK</a:t>
                      </a:r>
                      <a:endParaRPr lang="en-GB" altLang="x-none" sz="12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 (small fraction of the molecules break down into ions) 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4A2D"/>
                    </a:solidFill>
                  </a:tcPr>
                </a:tc>
              </a:tr>
              <a:tr h="3062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2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CONCENTRATED</a:t>
                      </a:r>
                      <a:endParaRPr lang="en-GB" altLang="x-none" sz="12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(a lot of acid is dissolved)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4A2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GB" altLang="x-none" sz="1100" dirty="0">
                        <a:solidFill>
                          <a:srgbClr val="442526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D0C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GB" altLang="x-none" sz="1100" dirty="0">
                        <a:solidFill>
                          <a:srgbClr val="442526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D0CD"/>
                    </a:solidFill>
                  </a:tcPr>
                </a:tc>
              </a:tr>
              <a:tr h="30972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2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DILUTE</a:t>
                      </a:r>
                      <a:endParaRPr lang="en-GB" altLang="x-none" sz="12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100" b="1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(small amount of acid dissolved)</a:t>
                      </a:r>
                      <a:endParaRPr lang="en-GB" altLang="x-none" sz="1100" b="1" dirty="0">
                        <a:solidFill>
                          <a:srgbClr val="F8E3B9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4A2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GB" altLang="x-none" sz="1100" dirty="0">
                        <a:solidFill>
                          <a:srgbClr val="442526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GB" altLang="x-none" sz="1100" dirty="0">
                        <a:solidFill>
                          <a:srgbClr val="442526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E8"/>
                    </a:solidFill>
                  </a:tcPr>
                </a:tc>
              </a:tr>
            </a:tbl>
          </a:graphicData>
        </a:graphic>
      </p:graphicFrame>
      <p:pic>
        <p:nvPicPr>
          <p:cNvPr id="55316" name="Picture 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613" y="762000"/>
            <a:ext cx="2854325" cy="2954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17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3" y="3789363"/>
            <a:ext cx="2876550" cy="2995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18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175" y="3816350"/>
            <a:ext cx="2881313" cy="2925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19" name="Rectangle 7"/>
          <p:cNvSpPr/>
          <p:nvPr/>
        </p:nvSpPr>
        <p:spPr>
          <a:xfrm>
            <a:off x="1296988" y="2947988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5320" name="Rectangle 8"/>
          <p:cNvSpPr/>
          <p:nvPr/>
        </p:nvSpPr>
        <p:spPr>
          <a:xfrm>
            <a:off x="1296988" y="3405188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5321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765175"/>
            <a:ext cx="2859088" cy="2889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5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Strong and Weak Acids and Bases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9600"/>
            <a:ext cx="9191625" cy="6127750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Text Box 3"/>
          <p:cNvSpPr txBox="1"/>
          <p:nvPr/>
        </p:nvSpPr>
        <p:spPr>
          <a:xfrm>
            <a:off x="609600" y="990600"/>
            <a:ext cx="7924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Weak acids and bases exist in an equilibrium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pic>
        <p:nvPicPr>
          <p:cNvPr id="40963" name="Picture 5" descr="FG15_01-01UN"/>
          <p:cNvPicPr>
            <a:picLocks noChangeAspect="1"/>
          </p:cNvPicPr>
          <p:nvPr/>
        </p:nvPicPr>
        <p:blipFill>
          <a:blip r:embed="rId1"/>
          <a:srcRect b="4398"/>
          <a:stretch>
            <a:fillRect/>
          </a:stretch>
        </p:blipFill>
        <p:spPr>
          <a:xfrm>
            <a:off x="113030" y="1600200"/>
            <a:ext cx="8961120" cy="4480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4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The Brønsted-Lowry Theory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0">
  <p:cSld>
    <p:spTree>
      <p:nvGrpSpPr>
        <p:cNvPr id="1" name=""/>
        <p:cNvGrpSpPr/>
        <p:nvPr/>
      </p:nvGrpSpPr>
      <p:grpSpPr/>
      <p:sp>
        <p:nvSpPr>
          <p:cNvPr id="294914" name="Text Box 2"/>
          <p:cNvSpPr txBox="1"/>
          <p:nvPr/>
        </p:nvSpPr>
        <p:spPr>
          <a:xfrm>
            <a:off x="31750" y="914400"/>
            <a:ext cx="8991600" cy="1400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acids and bases </a:t>
            </a:r>
            <a:r>
              <a:rPr lang="en-GB" alt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completely dissociate 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(split up) into ions in aqueous solution</a:t>
            </a: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e.g.	    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   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en-US" sz="20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(aq)   +   Cl¯(aq)</a:t>
            </a:r>
            <a:endParaRPr lang="en-GB" alt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NaOH    </a:t>
            </a:r>
            <a:r>
              <a:rPr lang="en-GB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  <a:r>
              <a:rPr lang="en-GB" altLang="en-US" sz="20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(aq)   +  OH¯(aq)</a:t>
            </a:r>
            <a:endParaRPr lang="en-GB" altLang="en-US" sz="2000" b="1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Text Box 2"/>
          <p:cNvSpPr txBox="1"/>
          <p:nvPr/>
        </p:nvSpPr>
        <p:spPr>
          <a:xfrm>
            <a:off x="31750" y="2971800"/>
            <a:ext cx="8883650" cy="1655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 acids and bases </a:t>
            </a:r>
            <a:r>
              <a:rPr lang="en-GB" alt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partially dissociate 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into ions in aqueous solution</a:t>
            </a: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e.g.  ethanoic acid  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GB" altLang="en-US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COOH(aq) +  H</a:t>
            </a:r>
            <a:r>
              <a:rPr lang="en-GB" altLang="en-US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(l)  ⇌  CH</a:t>
            </a:r>
            <a:r>
              <a:rPr lang="en-GB" altLang="en-US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COO¯(aq)  + H</a:t>
            </a:r>
            <a:r>
              <a:rPr lang="en-GB" altLang="en-US" sz="20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(aq)</a:t>
            </a:r>
            <a:endParaRPr lang="en-GB" alt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GB" altLang="en-US" sz="20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GB" alt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ammonia          </a:t>
            </a:r>
            <a:r>
              <a:rPr lang="en-GB" alt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en-US" sz="2000" b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(aq)  +  H</a:t>
            </a:r>
            <a:r>
              <a:rPr lang="en-GB" altLang="en-US" sz="2000" b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(l)  ⇌  NH</a:t>
            </a:r>
            <a:r>
              <a:rPr lang="en-GB" altLang="en-US" sz="2000" b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en-US" sz="2000" b="1" baseline="30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altLang="en-US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(aq)  +  OH¯ (aq)</a:t>
            </a:r>
            <a:endParaRPr lang="en-GB" altLang="en-US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GB" altLang="en-US" sz="2000" b="1" dirty="0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4738688"/>
            <a:ext cx="8991600" cy="7321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weaker the acid or base the less it dissociate</a:t>
            </a:r>
            <a:r>
              <a:rPr lang="en-US" alt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spcAft>
                <a:spcPts val="200"/>
              </a:spcAft>
              <a:buNone/>
            </a:pPr>
            <a:endParaRPr lang="en-GB" altLang="en-US" sz="2000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6325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Strong and Weak Acids and Bases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charRg st="0" end="8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charRg st="87" end="1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charRg st="127" end="1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73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163" end="2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3731" name="Rectangle 1027"/>
          <p:cNvSpPr>
            <a:spLocks noGrp="1"/>
          </p:cNvSpPr>
          <p:nvPr>
            <p:ph idx="1"/>
          </p:nvPr>
        </p:nvSpPr>
        <p:spPr>
          <a:xfrm>
            <a:off x="409575" y="1143000"/>
            <a:ext cx="4800600" cy="4419600"/>
          </a:xfrm>
        </p:spPr>
        <p:txBody>
          <a:bodyPr vert="horz" wrap="square" lIns="91440" tIns="45720" rIns="91440" bIns="45720" anchor="t" anchorCtr="0"/>
          <a:p>
            <a:pPr marL="0" indent="0" eaLnBrk="1" hangingPunct="1">
              <a:buNone/>
            </a:pPr>
            <a:r>
              <a:rPr lang="en-US" altLang="en-US" sz="2400" dirty="0"/>
              <a:t>Completely ionize in water.</a:t>
            </a:r>
            <a:endParaRPr lang="en-US" altLang="en-US" sz="2400" dirty="0"/>
          </a:p>
          <a:p>
            <a:pPr marL="0" indent="0" eaLnBrk="1" hangingPunct="1">
              <a:buNone/>
            </a:pPr>
            <a:endParaRPr lang="en-US" altLang="en-US" sz="2400" dirty="0"/>
          </a:p>
          <a:p>
            <a:pPr marL="0" indent="0" eaLnBrk="1" hangingPunct="1">
              <a:buNone/>
            </a:pPr>
            <a:r>
              <a:rPr lang="en-US" altLang="en-US" sz="2400" dirty="0"/>
              <a:t>The strong acids are </a:t>
            </a:r>
            <a:r>
              <a:rPr lang="en-US" altLang="en-US" sz="2400" i="1" dirty="0"/>
              <a:t>leveled</a:t>
            </a:r>
            <a:r>
              <a:rPr lang="en-US" altLang="en-US" sz="2400" dirty="0"/>
              <a:t> to the same strength—to that of H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O</a:t>
            </a:r>
            <a:r>
              <a:rPr lang="en-US" altLang="en-US" sz="2400" baseline="30000" dirty="0"/>
              <a:t>+</a:t>
            </a:r>
            <a:r>
              <a:rPr lang="en-US" altLang="en-US" sz="2400" dirty="0"/>
              <a:t>—when they are placed in water.</a:t>
            </a:r>
            <a:endParaRPr lang="en-US" altLang="en-US" sz="2400" dirty="0"/>
          </a:p>
        </p:txBody>
      </p:sp>
      <p:pic>
        <p:nvPicPr>
          <p:cNvPr id="73732" name="Picture 10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1180" y="1478915"/>
            <a:ext cx="3355975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6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Strong Acids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9397" name="Picture 8" descr="FG15_00-02UN"/>
          <p:cNvPicPr>
            <a:picLocks noChangeAspect="1"/>
          </p:cNvPicPr>
          <p:nvPr/>
        </p:nvPicPr>
        <p:blipFill>
          <a:blip r:embed="rId2"/>
          <a:srcRect t="43828" b="11728"/>
          <a:stretch>
            <a:fillRect/>
          </a:stretch>
        </p:blipFill>
        <p:spPr>
          <a:xfrm>
            <a:off x="-12700" y="4191000"/>
            <a:ext cx="5643563" cy="1524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charRg st="29" end="1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60418" name="Picture 5" descr="FG15_01-06UN"/>
          <p:cNvPicPr>
            <a:picLocks noChangeAspect="1"/>
          </p:cNvPicPr>
          <p:nvPr/>
        </p:nvPicPr>
        <p:blipFill>
          <a:blip r:embed="rId1"/>
          <a:srcRect b="2455"/>
          <a:stretch>
            <a:fillRect/>
          </a:stretch>
        </p:blipFill>
        <p:spPr>
          <a:xfrm>
            <a:off x="1165225" y="708025"/>
            <a:ext cx="6409055" cy="4592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180975" y="5267325"/>
            <a:ext cx="906780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 strength is </a:t>
            </a:r>
            <a:r>
              <a:rPr lang="en-US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inversely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proportional to H</a:t>
            </a:r>
            <a:r>
              <a:rPr lang="en-US" altLang="en-US" sz="2000" dirty="0"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 bond-dissociation energy. 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weaker H</a:t>
            </a:r>
            <a:r>
              <a:rPr lang="en-US" altLang="en-US" sz="2000" dirty="0"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 bond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stronger acid.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 strength is </a:t>
            </a:r>
            <a:r>
              <a:rPr lang="en-US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directly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proportional to anion radius. 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larger X radius = 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stronger acid.</a:t>
            </a:r>
            <a:endParaRPr lang="en-US" altLang="en-US" sz="2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0420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Strengths of Binary Acids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WordArt 4"/>
          <p:cNvSpPr>
            <a:spLocks noTextEdit="1"/>
          </p:cNvSpPr>
          <p:nvPr/>
        </p:nvSpPr>
        <p:spPr>
          <a:xfrm>
            <a:off x="0" y="98425"/>
            <a:ext cx="9109075" cy="1798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Alkalis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66CC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pic>
        <p:nvPicPr>
          <p:cNvPr id="20483" name="Picture 8" descr="Bottle of household ammoni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7038" y="2409825"/>
            <a:ext cx="3209925" cy="444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6" descr="Sodium hydroxide bottle and pellet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438" y="2409825"/>
            <a:ext cx="2976562" cy="444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Picture 4" descr="hb%2520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613" y="3721100"/>
            <a:ext cx="693737" cy="3024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Picture 5" descr="Flash Bathroom Cleaner Trigger Spray 1Litre Ref Y04420 [Pack 2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3613150"/>
            <a:ext cx="1612900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7" name="Picture 2" descr="http://4.bp.blogspot.com/-CUx6PB8DnMc/UEpSLnOAMSI/AAAAAAAAClA/7ds0aNdo_vI/s1600/European_Wasp_-_Full_Body_Picture.jpg"/>
          <p:cNvPicPr>
            <a:picLocks noChangeAspect="1"/>
          </p:cNvPicPr>
          <p:nvPr/>
        </p:nvPicPr>
        <p:blipFill>
          <a:blip r:embed="rId5"/>
          <a:srcRect r="9956"/>
          <a:stretch>
            <a:fillRect/>
          </a:stretch>
        </p:blipFill>
        <p:spPr>
          <a:xfrm>
            <a:off x="-107950" y="2409825"/>
            <a:ext cx="2940050" cy="1101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8.2 Types of Oxides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Classify oxides as either acidic or basic, related to metallic and non-metallic character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Further classify other oxides as neutral or amphoteric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Acids and Bases - Oxides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Acids and Bases - Oxides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695960"/>
            <a:ext cx="8994140" cy="457835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55575" y="695960"/>
            <a:ext cx="8682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What is the </a:t>
            </a:r>
            <a:r>
              <a:rPr lang="en-US" altLang="en-US" sz="2800" b="1" u="sng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en-US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 pattern?</a:t>
            </a:r>
            <a:endParaRPr lang="en-US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895350" y="4796790"/>
            <a:ext cx="1392555" cy="583565"/>
          </a:xfrm>
          <a:prstGeom prst="rect">
            <a:avLst/>
          </a:prstGeom>
          <a:solidFill>
            <a:srgbClr val="DEF5F5"/>
          </a:solidFill>
        </p:spPr>
        <p:txBody>
          <a:bodyPr wrap="square" rtlCol="0">
            <a:spAutoFit/>
          </a:bodyPr>
          <a:p>
            <a:pPr algn="ctr"/>
            <a:r>
              <a:rPr lang="en-US" altLang="en-US" sz="3200" b="1">
                <a:latin typeface="+mj-lt"/>
                <a:cs typeface="+mj-lt"/>
              </a:rPr>
              <a:t>Bases</a:t>
            </a:r>
            <a:endParaRPr lang="en-US" altLang="en-US" sz="3200" b="1">
              <a:latin typeface="+mj-lt"/>
              <a:cs typeface="+mj-lt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274695" y="4796790"/>
            <a:ext cx="2444115" cy="583565"/>
          </a:xfrm>
          <a:prstGeom prst="rect">
            <a:avLst/>
          </a:prstGeom>
          <a:solidFill>
            <a:srgbClr val="EDDEEA"/>
          </a:solidFill>
        </p:spPr>
        <p:txBody>
          <a:bodyPr wrap="square" rtlCol="0">
            <a:spAutoFit/>
          </a:bodyPr>
          <a:p>
            <a:pPr algn="ctr"/>
            <a:r>
              <a:rPr lang="en-US" altLang="en-US" sz="3200" b="1">
                <a:latin typeface="+mj-lt"/>
                <a:cs typeface="+mj-lt"/>
              </a:rPr>
              <a:t>Amphoteric</a:t>
            </a:r>
            <a:endParaRPr lang="en-US" altLang="en-US" sz="3200" b="1">
              <a:latin typeface="+mj-lt"/>
              <a:cs typeface="+mj-lt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544310" y="4796790"/>
            <a:ext cx="1511935" cy="583565"/>
          </a:xfrm>
          <a:prstGeom prst="rect">
            <a:avLst/>
          </a:prstGeom>
          <a:solidFill>
            <a:srgbClr val="FFCDE5"/>
          </a:solidFill>
        </p:spPr>
        <p:txBody>
          <a:bodyPr wrap="square" rtlCol="0">
            <a:spAutoFit/>
          </a:bodyPr>
          <a:p>
            <a:pPr algn="ctr"/>
            <a:r>
              <a:rPr lang="en-US" altLang="en-US" sz="3200" b="1">
                <a:latin typeface="+mj-lt"/>
                <a:cs typeface="+mj-lt"/>
              </a:rPr>
              <a:t>Acidic</a:t>
            </a:r>
            <a:endParaRPr lang="en-US" altLang="en-US" sz="3200" b="1">
              <a:latin typeface="+mj-lt"/>
              <a:cs typeface="+mj-lt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72745" y="5840095"/>
            <a:ext cx="2562860" cy="460375"/>
          </a:xfrm>
          <a:prstGeom prst="rect">
            <a:avLst/>
          </a:prstGeom>
          <a:solidFill>
            <a:srgbClr val="DEF5F5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latin typeface="+mj-lt"/>
                <a:cs typeface="+mj-lt"/>
              </a:rPr>
              <a:t>Metal Oxides</a:t>
            </a:r>
            <a:endParaRPr lang="en-US" altLang="en-US" b="1">
              <a:latin typeface="+mj-lt"/>
              <a:cs typeface="+mj-lt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105785" y="5840095"/>
            <a:ext cx="3056890" cy="829945"/>
          </a:xfrm>
          <a:prstGeom prst="rect">
            <a:avLst/>
          </a:prstGeom>
          <a:solidFill>
            <a:srgbClr val="EDDEEA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latin typeface="+mj-lt"/>
                <a:cs typeface="+mj-lt"/>
              </a:rPr>
              <a:t>Some Metal Oxides: GPII,III,IV</a:t>
            </a:r>
            <a:endParaRPr lang="en-US" altLang="en-US" b="1">
              <a:latin typeface="+mj-lt"/>
              <a:cs typeface="+mj-lt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6286500" y="5840095"/>
            <a:ext cx="2551430" cy="829945"/>
          </a:xfrm>
          <a:prstGeom prst="rect">
            <a:avLst/>
          </a:prstGeom>
          <a:solidFill>
            <a:srgbClr val="FFCDE6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latin typeface="+mj-lt"/>
                <a:cs typeface="+mj-lt"/>
              </a:rPr>
              <a:t>Non-Metal Oxides</a:t>
            </a:r>
            <a:endParaRPr lang="en-US" altLang="en-US" b="1">
              <a:latin typeface="+mj-lt"/>
              <a:cs typeface="+mj-lt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473960" y="5365750"/>
            <a:ext cx="3977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i="1">
                <a:latin typeface="Arial" panose="020B0604020202020204" pitchFamily="34" charset="0"/>
                <a:cs typeface="Arial" panose="020B0604020202020204" pitchFamily="34" charset="0"/>
              </a:rPr>
              <a:t>acts as an acid and base</a:t>
            </a:r>
            <a:endParaRPr lang="en-US" altLang="en-US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4CAFF"/>
            </a:gs>
            <a:gs pos="100000">
              <a:srgbClr val="0000EB"/>
            </a:gs>
            <a:gs pos="22000">
              <a:srgbClr val="64AEFF"/>
            </a:gs>
            <a:gs pos="41000">
              <a:srgbClr val="3A99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276872"/>
            <a:ext cx="8424936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0" b="1" dirty="0" smtClean="0">
                <a:ln w="19050">
                  <a:solidFill>
                    <a:srgbClr val="000000">
                      <a:tint val="1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anose="020B0604020202020204"/>
                <a:ea typeface="+mn-ea"/>
                <a:cs typeface="Arial" panose="020B0604020202020204"/>
              </a:rPr>
              <a:t>PERIOD 3 OXIDES</a:t>
            </a:r>
            <a:endParaRPr lang="en-US" sz="7000" b="1" dirty="0">
              <a:ln w="19050">
                <a:solidFill>
                  <a:srgbClr val="000000">
                    <a:tint val="1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4339" name="Picture 6" descr="MC900238955[1]"/>
          <p:cNvPicPr>
            <a:picLocks noChangeAspect="1" noChangeArrowheads="1"/>
          </p:cNvPicPr>
          <p:nvPr/>
        </p:nvPicPr>
        <p:blipFill>
          <a:blip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790575"/>
            <a:ext cx="1152525" cy="12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9792" y="1124744"/>
            <a:ext cx="659617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/>
                <a:ea typeface="+mn-ea"/>
                <a:cs typeface="Arial" panose="020B0604020202020204"/>
              </a:rPr>
              <a:t>www.</a:t>
            </a:r>
            <a:r>
              <a:rPr lang="en-US" sz="28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/>
                <a:ea typeface="+mn-ea"/>
                <a:cs typeface="Arial" panose="020B0604020202020204"/>
              </a:rPr>
              <a:t>CHEMSHEETS</a:t>
            </a:r>
            <a:r>
              <a:rPr lang="en-US" sz="2800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/>
                <a:ea typeface="+mn-ea"/>
                <a:cs typeface="Arial" panose="020B0604020202020204"/>
              </a:rPr>
              <a:t>.co.uk</a:t>
            </a:r>
            <a:endParaRPr lang="en-US" sz="2800" b="1" cap="all" dirty="0">
              <a:ln w="9000" cmpd="sng">
                <a:solidFill>
                  <a:srgbClr val="000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000000">
                      <a:shade val="20000"/>
                      <a:satMod val="245000"/>
                    </a:srgbClr>
                  </a:gs>
                  <a:gs pos="43000">
                    <a:srgbClr val="000000">
                      <a:satMod val="255000"/>
                    </a:srgbClr>
                  </a:gs>
                  <a:gs pos="48000">
                    <a:srgbClr val="000000">
                      <a:shade val="85000"/>
                      <a:satMod val="255000"/>
                    </a:srgbClr>
                  </a:gs>
                  <a:gs pos="100000">
                    <a:srgbClr val="000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5090"/>
            <a:ext cx="7991475" cy="5248275"/>
          </a:xfrm>
          <a:prstGeom prst="rect">
            <a:avLst/>
          </a:prstGeom>
        </p:spPr>
      </p:pic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Acids and Bases - Oxides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6801485" y="1717675"/>
            <a:ext cx="2342515" cy="829945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 Oxides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801485" y="3482975"/>
            <a:ext cx="2342515" cy="119888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 Metal Oxides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  <a:endParaRPr lang="en-US" altLang="en-US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6801485" y="2547620"/>
            <a:ext cx="2342515" cy="4603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Reaction</a:t>
            </a:r>
            <a:endParaRPr lang="en-US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6801485" y="3007995"/>
            <a:ext cx="2342515" cy="4603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p>
            <a:pPr algn="ctr"/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Reaction</a:t>
            </a:r>
            <a:endParaRPr lang="en-US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1" animBg="1"/>
      <p:bldP spid="10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113627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Sodium oxide    Na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s://upload.wikimedia.org/wikipedia/commons/8/8e/Potassium-oxide-3D-vd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7698"/>
            <a:ext cx="6147530" cy="5870302"/>
          </a:xfrm>
          <a:prstGeom prst="rect">
            <a:avLst/>
          </a:prstGeom>
          <a:noFill/>
        </p:spPr>
      </p:pic>
      <p:sp>
        <p:nvSpPr>
          <p:cNvPr id="10" name="Oval 9"/>
          <p:cNvSpPr/>
          <p:nvPr/>
        </p:nvSpPr>
        <p:spPr>
          <a:xfrm>
            <a:off x="7901322" y="2132856"/>
            <a:ext cx="914400" cy="914400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b="1" dirty="0" smtClean="0"/>
              <a:t>Na</a:t>
            </a:r>
            <a:r>
              <a:rPr lang="en-GB" sz="3200" b="1" baseline="30000" dirty="0" smtClean="0"/>
              <a:t>+</a:t>
            </a:r>
            <a:endParaRPr lang="en-GB" sz="3200" b="1" dirty="0"/>
          </a:p>
        </p:txBody>
      </p:sp>
      <p:sp>
        <p:nvSpPr>
          <p:cNvPr id="12" name="Oval 11"/>
          <p:cNvSpPr/>
          <p:nvPr/>
        </p:nvSpPr>
        <p:spPr>
          <a:xfrm>
            <a:off x="7901322" y="3196055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b="1" dirty="0" smtClean="0"/>
              <a:t>O</a:t>
            </a:r>
            <a:r>
              <a:rPr lang="en-GB" sz="3200" b="1" baseline="30000" dirty="0" smtClean="0"/>
              <a:t>2-</a:t>
            </a:r>
            <a:endParaRPr lang="en-GB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113627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Sodium oxide    Na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47548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113627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Sodium oxide    Na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49276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The Na</a:t>
                      </a:r>
                      <a:r>
                        <a:rPr lang="en-GB" sz="2000" baseline="30000" dirty="0" smtClean="0"/>
                        <a:t>+</a:t>
                      </a:r>
                      <a:r>
                        <a:rPr lang="en-GB" sz="2000" dirty="0" smtClean="0"/>
                        <a:t> and O</a:t>
                      </a:r>
                      <a:r>
                        <a:rPr lang="en-GB" sz="2000" baseline="30000" dirty="0" smtClean="0"/>
                        <a:t>2-</a:t>
                      </a:r>
                      <a:r>
                        <a:rPr lang="en-GB" sz="2000" dirty="0" smtClean="0"/>
                        <a:t> ions dissolves in water and then the O</a:t>
                      </a:r>
                      <a:r>
                        <a:rPr lang="en-GB" sz="2000" baseline="30000" dirty="0" smtClean="0"/>
                        <a:t>2-</a:t>
                      </a:r>
                      <a:r>
                        <a:rPr lang="en-GB" sz="2000" dirty="0" smtClean="0"/>
                        <a:t> ions react with water: </a:t>
                      </a:r>
                      <a:endParaRPr lang="en-GB" sz="20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2000" dirty="0" smtClean="0"/>
                        <a:t>O</a:t>
                      </a:r>
                      <a:r>
                        <a:rPr lang="en-GB" sz="2000" baseline="30000" dirty="0" smtClean="0"/>
                        <a:t>2-</a:t>
                      </a:r>
                      <a:r>
                        <a:rPr lang="en-GB" sz="2000" dirty="0" smtClean="0"/>
                        <a:t> + H</a:t>
                      </a:r>
                      <a:r>
                        <a:rPr lang="en-GB" sz="2000" baseline="-25000" dirty="0" smtClean="0"/>
                        <a:t>2</a:t>
                      </a:r>
                      <a:r>
                        <a:rPr lang="en-GB" sz="2000" dirty="0" smtClean="0"/>
                        <a:t>O </a:t>
                      </a:r>
                      <a:r>
                        <a:rPr lang="en-GB" sz="2000" dirty="0" smtClean="0">
                          <a:sym typeface="Symbol" panose="05050102010706020507"/>
                        </a:rPr>
                        <a:t></a:t>
                      </a:r>
                      <a:r>
                        <a:rPr lang="en-GB" sz="2000" dirty="0" smtClean="0"/>
                        <a:t> 2 OH</a:t>
                      </a:r>
                      <a:r>
                        <a:rPr lang="en-GB" sz="2000" baseline="30000" dirty="0" smtClean="0"/>
                        <a:t>-</a:t>
                      </a:r>
                      <a:endParaRPr lang="en-GB" sz="2000" baseline="30000" dirty="0" smtClean="0"/>
                    </a:p>
                    <a:p>
                      <a:endParaRPr lang="en-GB" sz="2000" baseline="30000" dirty="0" smtClean="0"/>
                    </a:p>
                    <a:p>
                      <a:r>
                        <a:rPr lang="en-GB" sz="2000" dirty="0" smtClean="0"/>
                        <a:t>“Dissolves” (i.e. dissolves and then reacts with water to form a solution)</a:t>
                      </a:r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r>
                        <a:rPr lang="en-GB" sz="2000" dirty="0" smtClean="0"/>
                        <a:t>Na</a:t>
                      </a:r>
                      <a:r>
                        <a:rPr lang="en-GB" sz="2000" baseline="-25000" dirty="0" smtClean="0"/>
                        <a:t>2</a:t>
                      </a:r>
                      <a:r>
                        <a:rPr lang="en-GB" sz="2000" dirty="0" smtClean="0"/>
                        <a:t>O  +  H</a:t>
                      </a:r>
                      <a:r>
                        <a:rPr lang="en-GB" sz="2000" baseline="-25000" dirty="0" smtClean="0"/>
                        <a:t>2</a:t>
                      </a:r>
                      <a:r>
                        <a:rPr lang="en-GB" sz="2000" dirty="0" smtClean="0"/>
                        <a:t>O  </a:t>
                      </a:r>
                      <a:r>
                        <a:rPr lang="en-GB" sz="2000" dirty="0" smtClean="0">
                          <a:sym typeface="Symbol" panose="05050102010706020507"/>
                        </a:rPr>
                        <a:t></a:t>
                      </a:r>
                      <a:r>
                        <a:rPr lang="en-GB" sz="2000" dirty="0" smtClean="0"/>
                        <a:t>  </a:t>
                      </a:r>
                      <a:endParaRPr lang="en-GB" sz="2000" dirty="0" smtClean="0"/>
                    </a:p>
                    <a:p>
                      <a:r>
                        <a:rPr lang="en-GB" sz="2000" dirty="0" smtClean="0"/>
                        <a:t>                            2 </a:t>
                      </a:r>
                      <a:r>
                        <a:rPr lang="en-GB" sz="2000" dirty="0" err="1" smtClean="0"/>
                        <a:t>NaOH</a:t>
                      </a:r>
                      <a:r>
                        <a:rPr lang="en-GB" sz="2000" dirty="0" smtClean="0"/>
                        <a:t>(</a:t>
                      </a:r>
                      <a:r>
                        <a:rPr lang="en-GB" sz="2000" dirty="0" err="1" smtClean="0"/>
                        <a:t>aq</a:t>
                      </a:r>
                      <a:r>
                        <a:rPr lang="en-GB" sz="2000" dirty="0" smtClean="0"/>
                        <a:t>)</a:t>
                      </a:r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pPr algn="r"/>
                      <a:r>
                        <a:rPr lang="en-GB" sz="2000" dirty="0" smtClean="0"/>
                        <a:t>pH  14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113627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Sodium oxide    Na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49276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The Na</a:t>
                      </a:r>
                      <a:r>
                        <a:rPr lang="en-GB" sz="2000" baseline="30000" dirty="0" smtClean="0"/>
                        <a:t>+</a:t>
                      </a:r>
                      <a:r>
                        <a:rPr lang="en-GB" sz="2000" dirty="0" smtClean="0"/>
                        <a:t> and O</a:t>
                      </a:r>
                      <a:r>
                        <a:rPr lang="en-GB" sz="2000" baseline="30000" dirty="0" smtClean="0"/>
                        <a:t>2-</a:t>
                      </a:r>
                      <a:r>
                        <a:rPr lang="en-GB" sz="2000" dirty="0" smtClean="0"/>
                        <a:t> ions dissolves in water and then the O</a:t>
                      </a:r>
                      <a:r>
                        <a:rPr lang="en-GB" sz="2000" baseline="30000" dirty="0" smtClean="0"/>
                        <a:t>2-</a:t>
                      </a:r>
                      <a:r>
                        <a:rPr lang="en-GB" sz="2000" dirty="0" smtClean="0"/>
                        <a:t> ions react with water: </a:t>
                      </a:r>
                      <a:endParaRPr lang="en-GB" sz="2000" dirty="0" smtClean="0"/>
                    </a:p>
                    <a:p>
                      <a:endParaRPr lang="en-GB" sz="1800" dirty="0" smtClean="0"/>
                    </a:p>
                    <a:p>
                      <a:r>
                        <a:rPr lang="en-GB" sz="2000" dirty="0" smtClean="0"/>
                        <a:t>O</a:t>
                      </a:r>
                      <a:r>
                        <a:rPr lang="en-GB" sz="2000" baseline="30000" dirty="0" smtClean="0"/>
                        <a:t>2-</a:t>
                      </a:r>
                      <a:r>
                        <a:rPr lang="en-GB" sz="2000" dirty="0" smtClean="0"/>
                        <a:t> + H</a:t>
                      </a:r>
                      <a:r>
                        <a:rPr lang="en-GB" sz="2000" baseline="-25000" dirty="0" smtClean="0"/>
                        <a:t>2</a:t>
                      </a:r>
                      <a:r>
                        <a:rPr lang="en-GB" sz="2000" dirty="0" smtClean="0"/>
                        <a:t>O </a:t>
                      </a:r>
                      <a:r>
                        <a:rPr lang="en-GB" sz="2000" dirty="0" smtClean="0">
                          <a:sym typeface="Symbol" panose="05050102010706020507"/>
                        </a:rPr>
                        <a:t></a:t>
                      </a:r>
                      <a:r>
                        <a:rPr lang="en-GB" sz="2000" dirty="0" smtClean="0"/>
                        <a:t> 2 OH</a:t>
                      </a:r>
                      <a:r>
                        <a:rPr lang="en-GB" sz="2000" baseline="30000" dirty="0" smtClean="0"/>
                        <a:t>-</a:t>
                      </a:r>
                      <a:endParaRPr lang="en-GB" sz="2000" baseline="30000" dirty="0" smtClean="0"/>
                    </a:p>
                    <a:p>
                      <a:endParaRPr lang="en-GB" sz="2000" baseline="30000" dirty="0" smtClean="0"/>
                    </a:p>
                    <a:p>
                      <a:r>
                        <a:rPr lang="en-GB" sz="2000" dirty="0" smtClean="0"/>
                        <a:t>“Dissolves” (i.e. dissolves and then reacts with water to form a solution)</a:t>
                      </a:r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r>
                        <a:rPr lang="en-GB" sz="2000" dirty="0" smtClean="0"/>
                        <a:t>Na</a:t>
                      </a:r>
                      <a:r>
                        <a:rPr lang="en-GB" sz="2000" baseline="-25000" dirty="0" smtClean="0"/>
                        <a:t>2</a:t>
                      </a:r>
                      <a:r>
                        <a:rPr lang="en-GB" sz="2000" dirty="0" smtClean="0"/>
                        <a:t>O  +  H</a:t>
                      </a:r>
                      <a:r>
                        <a:rPr lang="en-GB" sz="2000" baseline="-25000" dirty="0" smtClean="0"/>
                        <a:t>2</a:t>
                      </a:r>
                      <a:r>
                        <a:rPr lang="en-GB" sz="2000" dirty="0" smtClean="0"/>
                        <a:t>O  </a:t>
                      </a:r>
                      <a:r>
                        <a:rPr lang="en-GB" sz="2000" dirty="0" smtClean="0">
                          <a:sym typeface="Symbol" panose="05050102010706020507"/>
                        </a:rPr>
                        <a:t></a:t>
                      </a:r>
                      <a:r>
                        <a:rPr lang="en-GB" sz="2000" dirty="0" smtClean="0"/>
                        <a:t>  </a:t>
                      </a:r>
                      <a:endParaRPr lang="en-GB" sz="2000" dirty="0" smtClean="0"/>
                    </a:p>
                    <a:p>
                      <a:r>
                        <a:rPr lang="en-GB" sz="2000" dirty="0" smtClean="0"/>
                        <a:t>                            2 </a:t>
                      </a:r>
                      <a:r>
                        <a:rPr lang="en-GB" sz="2000" dirty="0" err="1" smtClean="0"/>
                        <a:t>NaOH</a:t>
                      </a:r>
                      <a:r>
                        <a:rPr lang="en-GB" sz="2000" dirty="0" smtClean="0"/>
                        <a:t>(</a:t>
                      </a:r>
                      <a:r>
                        <a:rPr lang="en-GB" sz="2000" dirty="0" err="1" smtClean="0"/>
                        <a:t>aq</a:t>
                      </a:r>
                      <a:r>
                        <a:rPr lang="en-GB" sz="2000" dirty="0" smtClean="0"/>
                        <a:t>)</a:t>
                      </a:r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pPr algn="r"/>
                      <a:r>
                        <a:rPr lang="en-GB" sz="2000" dirty="0" smtClean="0"/>
                        <a:t>pH  14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Na</a:t>
                      </a:r>
                      <a:r>
                        <a:rPr lang="en-GB" sz="1800" kern="1200" baseline="-25000" dirty="0" smtClean="0">
                          <a:effectLst/>
                        </a:rPr>
                        <a:t>2</a:t>
                      </a:r>
                      <a:r>
                        <a:rPr lang="en-GB" sz="1800" kern="1200" dirty="0" smtClean="0">
                          <a:effectLst/>
                        </a:rPr>
                        <a:t>O  +  2 H</a:t>
                      </a:r>
                      <a:r>
                        <a:rPr lang="en-GB" sz="1800" kern="1200" baseline="30000" dirty="0" smtClean="0">
                          <a:effectLst/>
                        </a:rPr>
                        <a:t>+</a:t>
                      </a:r>
                      <a:r>
                        <a:rPr lang="en-GB" sz="1800" kern="1200" dirty="0" smtClean="0">
                          <a:effectLst/>
                        </a:rPr>
                        <a:t>  </a:t>
                      </a:r>
                      <a:r>
                        <a:rPr lang="en-GB" sz="18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1800" kern="1200" dirty="0" smtClean="0">
                          <a:effectLst/>
                        </a:rPr>
                        <a:t>  2 Na</a:t>
                      </a:r>
                      <a:r>
                        <a:rPr lang="en-GB" sz="1800" kern="1200" baseline="30000" dirty="0" smtClean="0">
                          <a:effectLst/>
                        </a:rPr>
                        <a:t>+</a:t>
                      </a:r>
                      <a:r>
                        <a:rPr lang="en-GB" sz="1800" kern="1200" dirty="0" smtClean="0">
                          <a:effectLst/>
                        </a:rPr>
                        <a:t> +  H</a:t>
                      </a:r>
                      <a:r>
                        <a:rPr lang="en-GB" sz="1800" kern="1200" baseline="-25000" dirty="0" smtClean="0">
                          <a:effectLst/>
                        </a:rPr>
                        <a:t>2</a:t>
                      </a:r>
                      <a:r>
                        <a:rPr lang="en-GB" sz="1800" kern="1200" dirty="0" smtClean="0">
                          <a:effectLst/>
                        </a:rPr>
                        <a:t>O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3983" y="260648"/>
            <a:ext cx="280143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BASIC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901322" y="2132856"/>
            <a:ext cx="914400" cy="914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Mg</a:t>
            </a:r>
            <a:r>
              <a:rPr lang="en-GB" sz="2400" b="1" baseline="30000" dirty="0" smtClean="0">
                <a:solidFill>
                  <a:schemeClr val="tx1"/>
                </a:solidFill>
              </a:rPr>
              <a:t>2+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901322" y="3196055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b="1" dirty="0" smtClean="0"/>
              <a:t>O</a:t>
            </a:r>
            <a:r>
              <a:rPr lang="en-GB" sz="3200" b="1" baseline="30000" dirty="0" smtClean="0"/>
              <a:t>2-</a:t>
            </a:r>
            <a:endParaRPr lang="en-GB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889" y="260648"/>
            <a:ext cx="462338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Magnesium oxide    </a:t>
            </a:r>
            <a:r>
              <a:rPr lang="en-GB" sz="3600" b="1" dirty="0" err="1" smtClean="0">
                <a:latin typeface="Arial Narrow" panose="020B0606020202030204" pitchFamily="34" charset="0"/>
              </a:rPr>
              <a:t>MgO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pic>
        <p:nvPicPr>
          <p:cNvPr id="2050" name="Picture 2" descr="https://upload.wikimedia.org/wikipedia/commons/0/09/Calcium-oxide-3D-vd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5493515" cy="522223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77003" y="6211669"/>
            <a:ext cx="2281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err="1">
                <a:latin typeface="Arial Narrow" panose="020B0606020202030204" pitchFamily="34" charset="0"/>
              </a:rPr>
              <a:t>m</a:t>
            </a:r>
            <a:r>
              <a:rPr lang="en-GB" sz="3600" b="1" dirty="0" err="1" smtClean="0">
                <a:latin typeface="Arial Narrow" panose="020B0606020202030204" pitchFamily="34" charset="0"/>
              </a:rPr>
              <a:t>pt</a:t>
            </a:r>
            <a:r>
              <a:rPr lang="en-GB" sz="3600" b="1" dirty="0" smtClean="0">
                <a:latin typeface="Arial Narrow" panose="020B0606020202030204" pitchFamily="34" charset="0"/>
              </a:rPr>
              <a:t> 2900</a:t>
            </a:r>
            <a:r>
              <a:rPr lang="en-GB" sz="3600" b="1" dirty="0" smtClean="0">
                <a:latin typeface="Arial Narrow" panose="020B0606020202030204" pitchFamily="34" charset="0"/>
                <a:sym typeface="Symbol" panose="05050102010706020507"/>
              </a:rPr>
              <a:t>C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62338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Magnesium oxide    </a:t>
            </a:r>
            <a:r>
              <a:rPr lang="en-GB" sz="3600" b="1" dirty="0" err="1" smtClean="0">
                <a:latin typeface="Arial Narrow" panose="020B0606020202030204" pitchFamily="34" charset="0"/>
              </a:rPr>
              <a:t>MgO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53644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dirty="0" smtClean="0"/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WordArt 2"/>
          <p:cNvSpPr>
            <a:spLocks noTextEdit="1"/>
          </p:cNvSpPr>
          <p:nvPr/>
        </p:nvSpPr>
        <p:spPr>
          <a:xfrm>
            <a:off x="401638" y="620713"/>
            <a:ext cx="8426450" cy="1582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66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Indigestion tablets 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66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66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for stomach acid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66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pic>
        <p:nvPicPr>
          <p:cNvPr id="21507" name="Picture 2" descr="http://www.drdeborahmd.com/files/old-images/2012_0108_acuteIndigestio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3825" y="3068638"/>
            <a:ext cx="4048125" cy="2686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Picture 4" descr="http://blog.docsuggest.com/wp-content/uploads/2013/10/Indigestion1.jpg"/>
          <p:cNvPicPr>
            <a:picLocks noChangeAspect="1"/>
          </p:cNvPicPr>
          <p:nvPr/>
        </p:nvPicPr>
        <p:blipFill>
          <a:blip r:embed="rId2"/>
          <a:srcRect r="47559"/>
          <a:stretch>
            <a:fillRect/>
          </a:stretch>
        </p:blipFill>
        <p:spPr>
          <a:xfrm>
            <a:off x="3459163" y="2814638"/>
            <a:ext cx="2419350" cy="3194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Picture 6" descr="http://www.lloydspharmacy.com/wcsstore7.00.00.61/ExtendedSitesCatalogAssetStore/images/products/large/9786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888" y="29241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62338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Magnesium oxide    </a:t>
            </a:r>
            <a:r>
              <a:rPr lang="en-GB" sz="3600" b="1" dirty="0" err="1" smtClean="0">
                <a:latin typeface="Arial Narrow" panose="020B0606020202030204" pitchFamily="34" charset="0"/>
              </a:rPr>
              <a:t>MgO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56692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kern="1200" dirty="0" smtClean="0">
                          <a:effectLst/>
                        </a:rPr>
                        <a:t>“Slightly soluble” (i.e. some dissolves and then reacts with water to form a solution)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Some Mg</a:t>
                      </a:r>
                      <a:r>
                        <a:rPr lang="en-GB" sz="2000" kern="1200" baseline="30000" dirty="0" smtClean="0">
                          <a:effectLst/>
                        </a:rPr>
                        <a:t>2+</a:t>
                      </a:r>
                      <a:r>
                        <a:rPr lang="en-GB" sz="2000" kern="1200" dirty="0" smtClean="0">
                          <a:effectLst/>
                        </a:rPr>
                        <a:t> and O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ions dissolve in water (less soluble than Na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due to </a:t>
                      </a:r>
                      <a:r>
                        <a:rPr lang="en-US" altLang="en-GB" sz="2000" kern="1200" dirty="0" smtClean="0">
                          <a:effectLst/>
                        </a:rPr>
                        <a:t>2+ charge on Mg</a:t>
                      </a:r>
                      <a:r>
                        <a:rPr lang="en-GB" sz="2000" kern="1200" dirty="0" smtClean="0">
                          <a:effectLst/>
                        </a:rPr>
                        <a:t>) and then the O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ions react with water: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+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2 OH</a:t>
                      </a:r>
                      <a:r>
                        <a:rPr lang="en-GB" sz="2000" kern="1200" baseline="30000" dirty="0" smtClean="0">
                          <a:effectLst/>
                        </a:rPr>
                        <a:t>-</a:t>
                      </a:r>
                      <a:endParaRPr lang="en-GB" sz="2000" kern="1200" baseline="30000" dirty="0" smtClean="0">
                        <a:effectLst/>
                      </a:endParaRPr>
                    </a:p>
                    <a:p>
                      <a:endParaRPr lang="en-GB" sz="2000" dirty="0" smtClean="0"/>
                    </a:p>
                    <a:p>
                      <a:pPr algn="l"/>
                      <a:r>
                        <a:rPr lang="en-GB" sz="2000" kern="1200" dirty="0" err="1" smtClean="0">
                          <a:effectLst/>
                        </a:rPr>
                        <a:t>MgO</a:t>
                      </a:r>
                      <a:r>
                        <a:rPr lang="en-GB" sz="2000" kern="1200" dirty="0" smtClean="0">
                          <a:effectLst/>
                        </a:rPr>
                        <a:t>  +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endParaRPr lang="en-GB" sz="2000" kern="1200" dirty="0" smtClean="0">
                        <a:effectLst/>
                        <a:sym typeface="Symbol" panose="05050102010706020507"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  Mg(OH)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(</a:t>
                      </a:r>
                      <a:r>
                        <a:rPr lang="en-GB" sz="2000" kern="1200" dirty="0" err="1" smtClean="0">
                          <a:effectLst/>
                        </a:rPr>
                        <a:t>aq</a:t>
                      </a:r>
                      <a:r>
                        <a:rPr lang="en-GB" sz="2000" kern="1200" dirty="0" smtClean="0">
                          <a:effectLst/>
                        </a:rPr>
                        <a:t>)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dirty="0" smtClean="0"/>
                    </a:p>
                    <a:p>
                      <a:pPr algn="r"/>
                      <a:r>
                        <a:rPr lang="en-GB" sz="2000" dirty="0" smtClean="0"/>
                        <a:t>pH  10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62338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Magnesium oxide    </a:t>
            </a:r>
            <a:r>
              <a:rPr lang="en-GB" sz="3600" b="1" dirty="0" err="1" smtClean="0">
                <a:latin typeface="Arial Narrow" panose="020B0606020202030204" pitchFamily="34" charset="0"/>
              </a:rPr>
              <a:t>MgO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56692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kern="1200" dirty="0" smtClean="0">
                          <a:effectLst/>
                        </a:rPr>
                        <a:t>“Slightly soluble” (i.e. some dissolves and then reacts with water to form a solution)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Some Mg</a:t>
                      </a:r>
                      <a:r>
                        <a:rPr lang="en-GB" sz="2000" kern="1200" baseline="30000" dirty="0" smtClean="0">
                          <a:effectLst/>
                        </a:rPr>
                        <a:t>2+</a:t>
                      </a:r>
                      <a:r>
                        <a:rPr lang="en-GB" sz="2000" kern="1200" dirty="0" smtClean="0">
                          <a:effectLst/>
                        </a:rPr>
                        <a:t> and O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ions dissolve in water (less soluble than Na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due to </a:t>
                      </a:r>
                      <a:r>
                        <a:rPr lang="en-US" altLang="en-GB" sz="2000" kern="1200" dirty="0" smtClean="0">
                          <a:effectLst/>
                        </a:rPr>
                        <a:t>2+ charge on Mg</a:t>
                      </a:r>
                      <a:r>
                        <a:rPr lang="en-GB" sz="2000" kern="1200" dirty="0" smtClean="0">
                          <a:effectLst/>
                        </a:rPr>
                        <a:t>) and then the O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ions react with water: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+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2 OH</a:t>
                      </a:r>
                      <a:r>
                        <a:rPr lang="en-GB" sz="2000" kern="1200" baseline="30000" dirty="0" smtClean="0">
                          <a:effectLst/>
                        </a:rPr>
                        <a:t>-</a:t>
                      </a:r>
                      <a:endParaRPr lang="en-GB" sz="2000" kern="1200" baseline="30000" dirty="0" smtClean="0">
                        <a:effectLst/>
                      </a:endParaRPr>
                    </a:p>
                    <a:p>
                      <a:endParaRPr lang="en-GB" sz="2000" dirty="0" smtClean="0"/>
                    </a:p>
                    <a:p>
                      <a:pPr algn="l"/>
                      <a:r>
                        <a:rPr lang="en-GB" sz="2000" kern="1200" dirty="0" err="1" smtClean="0">
                          <a:effectLst/>
                        </a:rPr>
                        <a:t>MgO</a:t>
                      </a:r>
                      <a:r>
                        <a:rPr lang="en-GB" sz="2000" kern="1200" dirty="0" smtClean="0">
                          <a:effectLst/>
                        </a:rPr>
                        <a:t>  +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endParaRPr lang="en-GB" sz="2000" kern="1200" dirty="0" smtClean="0">
                        <a:effectLst/>
                        <a:sym typeface="Symbol" panose="05050102010706020507"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  Mg(OH)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(</a:t>
                      </a:r>
                      <a:r>
                        <a:rPr lang="en-GB" sz="2000" kern="1200" dirty="0" err="1" smtClean="0">
                          <a:effectLst/>
                        </a:rPr>
                        <a:t>aq</a:t>
                      </a:r>
                      <a:r>
                        <a:rPr lang="en-GB" sz="2000" kern="1200" dirty="0" smtClean="0">
                          <a:effectLst/>
                        </a:rPr>
                        <a:t>)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dirty="0" smtClean="0"/>
                    </a:p>
                    <a:p>
                      <a:pPr algn="r"/>
                      <a:r>
                        <a:rPr lang="en-GB" sz="2000" dirty="0" smtClean="0"/>
                        <a:t>pH  10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kern="1200" dirty="0" err="1" smtClean="0">
                          <a:effectLst/>
                        </a:rPr>
                        <a:t>MgO</a:t>
                      </a:r>
                      <a:r>
                        <a:rPr lang="en-GB" sz="2000" kern="1200" dirty="0" smtClean="0">
                          <a:effectLst/>
                        </a:rPr>
                        <a:t>  +  2 H</a:t>
                      </a:r>
                      <a:r>
                        <a:rPr lang="en-GB" sz="2000" kern="1200" baseline="30000" dirty="0" smtClean="0">
                          <a:effectLst/>
                        </a:rPr>
                        <a:t>+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Mg</a:t>
                      </a:r>
                      <a:r>
                        <a:rPr lang="en-GB" sz="2000" kern="1200" baseline="30000" dirty="0" smtClean="0">
                          <a:effectLst/>
                        </a:rPr>
                        <a:t>2+</a:t>
                      </a:r>
                      <a:r>
                        <a:rPr lang="en-GB" sz="2000" kern="1200" dirty="0" smtClean="0">
                          <a:effectLst/>
                        </a:rPr>
                        <a:t> +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260648"/>
            <a:ext cx="280143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BASIC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73639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Aluminium oxide    Al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14020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73639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Aluminium oxide    Al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17068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Insoluble due to very </a:t>
                      </a:r>
                      <a:r>
                        <a:rPr lang="en-US" altLang="en-GB" sz="2000" kern="1200" dirty="0" smtClean="0">
                          <a:effectLst/>
                        </a:rPr>
                        <a:t>strong ionic bond</a:t>
                      </a:r>
                      <a:endParaRPr lang="en-US" alt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73639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Aluminium oxide    Al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17068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Insoluble due to very </a:t>
                      </a:r>
                      <a:r>
                        <a:rPr lang="en-US" altLang="en-GB" sz="2000" kern="1200" dirty="0" smtClean="0">
                          <a:effectLst/>
                        </a:rPr>
                        <a:t>strong ionic bond</a:t>
                      </a:r>
                      <a:endParaRPr lang="en-US" alt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Al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r>
                        <a:rPr lang="en-GB" sz="2000" kern="1200" dirty="0" smtClean="0">
                          <a:effectLst/>
                        </a:rPr>
                        <a:t>  +  6H</a:t>
                      </a:r>
                      <a:r>
                        <a:rPr lang="en-GB" sz="2000" kern="1200" baseline="30000" dirty="0" smtClean="0">
                          <a:effectLst/>
                        </a:rPr>
                        <a:t>+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2Al</a:t>
                      </a:r>
                      <a:r>
                        <a:rPr lang="en-GB" sz="2000" kern="1200" baseline="30000" dirty="0" smtClean="0">
                          <a:effectLst/>
                        </a:rPr>
                        <a:t>3+</a:t>
                      </a:r>
                      <a:r>
                        <a:rPr lang="en-GB" sz="2000" kern="1200" dirty="0" smtClean="0">
                          <a:effectLst/>
                        </a:rPr>
                        <a:t>+ 3H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9" y="260648"/>
            <a:ext cx="473639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Aluminium oxide    Al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196752"/>
          <a:ext cx="9144000" cy="1742688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048000"/>
                <a:gridCol w="3048000"/>
                <a:gridCol w="3048000"/>
              </a:tblGrid>
              <a:tr h="432048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Insoluble due to very </a:t>
                      </a:r>
                      <a:r>
                        <a:rPr lang="en-US" altLang="en-GB" sz="2000" kern="1200" dirty="0" smtClean="0">
                          <a:effectLst/>
                        </a:rPr>
                        <a:t>strong ionic bond</a:t>
                      </a:r>
                      <a:endParaRPr lang="en-US" alt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Al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r>
                        <a:rPr lang="en-GB" sz="2000" kern="1200" dirty="0" smtClean="0">
                          <a:effectLst/>
                        </a:rPr>
                        <a:t>  +  6H</a:t>
                      </a:r>
                      <a:r>
                        <a:rPr lang="en-GB" sz="2000" kern="1200" baseline="30000" dirty="0" smtClean="0">
                          <a:effectLst/>
                        </a:rPr>
                        <a:t>+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2Al</a:t>
                      </a:r>
                      <a:r>
                        <a:rPr lang="en-GB" sz="2000" kern="1200" baseline="30000" dirty="0" smtClean="0">
                          <a:effectLst/>
                        </a:rPr>
                        <a:t>3+</a:t>
                      </a:r>
                      <a:r>
                        <a:rPr lang="en-GB" sz="2000" kern="1200" dirty="0" smtClean="0">
                          <a:effectLst/>
                        </a:rPr>
                        <a:t>+ 3H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Al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r>
                        <a:rPr lang="en-GB" sz="2000" kern="1200" dirty="0" smtClean="0">
                          <a:effectLst/>
                        </a:rPr>
                        <a:t> + 2OH</a:t>
                      </a:r>
                      <a:r>
                        <a:rPr lang="en-GB" sz="2000" kern="1200" baseline="30000" dirty="0" smtClean="0">
                          <a:effectLst/>
                        </a:rPr>
                        <a:t>-</a:t>
                      </a:r>
                      <a:r>
                        <a:rPr lang="en-GB" sz="2000" kern="1200" baseline="-25000" dirty="0" smtClean="0">
                          <a:effectLst/>
                        </a:rPr>
                        <a:t> </a:t>
                      </a:r>
                      <a:r>
                        <a:rPr lang="en-GB" sz="2000" kern="1200" dirty="0" smtClean="0">
                          <a:effectLst/>
                        </a:rPr>
                        <a:t>+ 3H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2 Al(OH)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r>
                        <a:rPr lang="en-GB" sz="2000" kern="1200" baseline="30000" dirty="0" smtClean="0">
                          <a:effectLst/>
                        </a:rPr>
                        <a:t>-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260648"/>
            <a:ext cx="280143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AMPHOTERIC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silicon-dioxide-sio2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7"/>
          <a:stretch>
            <a:fillRect/>
          </a:stretch>
        </p:blipFill>
        <p:spPr bwMode="auto">
          <a:xfrm>
            <a:off x="-324544" y="1666875"/>
            <a:ext cx="9937103" cy="56363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901322" y="2132856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Si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901322" y="3196055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b="1" dirty="0" smtClean="0"/>
              <a:t>O</a:t>
            </a:r>
            <a:endParaRPr lang="en-GB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889" y="260648"/>
            <a:ext cx="420349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Silicon(IV) oxide  SiO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6256" y="260648"/>
            <a:ext cx="226774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GIANT </a:t>
            </a:r>
            <a:endParaRPr lang="en-GB" sz="3600" b="1" dirty="0" smtClean="0">
              <a:latin typeface="Arial Narrow" panose="020B0606020202030204" pitchFamily="34" charset="0"/>
            </a:endParaRPr>
          </a:p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COVALENT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77003" y="6211669"/>
            <a:ext cx="228379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>
                <a:latin typeface="Arial Narrow" panose="020B0606020202030204" pitchFamily="34" charset="0"/>
              </a:rPr>
              <a:t>m</a:t>
            </a:r>
            <a:r>
              <a:rPr lang="en-GB" sz="3600" b="1" dirty="0" err="1" smtClean="0">
                <a:latin typeface="Arial Narrow" panose="020B0606020202030204" pitchFamily="34" charset="0"/>
              </a:rPr>
              <a:t>pt</a:t>
            </a:r>
            <a:r>
              <a:rPr lang="en-GB" sz="3600" b="1" dirty="0" smtClean="0">
                <a:latin typeface="Arial Narrow" panose="020B0606020202030204" pitchFamily="34" charset="0"/>
              </a:rPr>
              <a:t> 1610</a:t>
            </a:r>
            <a:r>
              <a:rPr lang="en-GB" sz="3600" b="1" dirty="0" smtClean="0">
                <a:latin typeface="Arial Narrow" panose="020B0606020202030204" pitchFamily="34" charset="0"/>
                <a:sym typeface="Symbol" panose="05050102010706020507"/>
              </a:rPr>
              <a:t>C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628800"/>
          <a:ext cx="9144000" cy="26212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dirty="0" smtClean="0">
                        <a:latin typeface="+mn-lt"/>
                      </a:endParaRPr>
                    </a:p>
                    <a:p>
                      <a:endParaRPr lang="en-GB" sz="2000" dirty="0" smtClean="0">
                        <a:latin typeface="+mn-lt"/>
                      </a:endParaRPr>
                    </a:p>
                    <a:p>
                      <a:endParaRPr lang="en-GB" sz="2000" dirty="0" smtClean="0">
                        <a:latin typeface="+mn-lt"/>
                      </a:endParaRPr>
                    </a:p>
                    <a:p>
                      <a:endParaRPr lang="en-GB" sz="2000" dirty="0" smtClean="0">
                        <a:latin typeface="+mn-lt"/>
                      </a:endParaRPr>
                    </a:p>
                    <a:p>
                      <a:endParaRPr lang="en-GB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89" y="260648"/>
            <a:ext cx="420349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Silicon(IV) oxide  SiO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6256" y="260648"/>
            <a:ext cx="226774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GIANT </a:t>
            </a:r>
            <a:endParaRPr lang="en-GB" sz="3600" b="1" dirty="0" smtClean="0">
              <a:latin typeface="Arial Narrow" panose="020B0606020202030204" pitchFamily="34" charset="0"/>
            </a:endParaRPr>
          </a:p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COVALENT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628800"/>
          <a:ext cx="9144000" cy="26212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Insoluble due to lattice of atoms linked by strong covalent bonds that would have to be broken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 smtClean="0">
                        <a:effectLst/>
                      </a:endParaRPr>
                    </a:p>
                    <a:p>
                      <a:endParaRPr lang="en-GB" sz="20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89" y="260648"/>
            <a:ext cx="420349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Silicon(IV) oxide  SiO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6256" y="260648"/>
            <a:ext cx="226774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GIANT </a:t>
            </a:r>
            <a:endParaRPr lang="en-GB" sz="3600" b="1" dirty="0" smtClean="0">
              <a:latin typeface="Arial Narrow" panose="020B0606020202030204" pitchFamily="34" charset="0"/>
            </a:endParaRPr>
          </a:p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COVALENT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628800"/>
          <a:ext cx="9144000" cy="26212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Insoluble due to lattice of atoms linked by strong covalent bonds that would have to be broken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+  2OH</a:t>
                      </a:r>
                      <a:r>
                        <a:rPr lang="en-GB" sz="20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/>
                        </a:rPr>
                        <a:t>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SiO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20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H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  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(must be hot, concentrated </a:t>
                      </a:r>
                      <a:r>
                        <a:rPr lang="en-GB" sz="2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NaOH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 smtClean="0">
                        <a:effectLst/>
                      </a:endParaRPr>
                    </a:p>
                    <a:p>
                      <a:endParaRPr lang="en-GB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7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8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89" y="260648"/>
            <a:ext cx="420349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Silicon(IV) oxide  SiO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6256" y="260648"/>
            <a:ext cx="226774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GIANT </a:t>
            </a:r>
            <a:endParaRPr lang="en-GB" sz="3600" b="1" dirty="0" smtClean="0">
              <a:latin typeface="Arial Narrow" panose="020B0606020202030204" pitchFamily="34" charset="0"/>
            </a:endParaRPr>
          </a:p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COVALENT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260648"/>
            <a:ext cx="1944216" cy="646331"/>
          </a:xfrm>
          <a:prstGeom prst="rect">
            <a:avLst/>
          </a:prstGeom>
          <a:solidFill>
            <a:srgbClr val="E3938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ACIDIC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Picture 2" descr="http://4.bp.blogspot.com/-CUx6PB8DnMc/UEpSLnOAMSI/AAAAAAAAClA/7ds0aNdo_vI/s1600/European_Wasp_-_Full_Body_Picture.jpg"/>
          <p:cNvPicPr>
            <a:picLocks noChangeAspect="1"/>
          </p:cNvPicPr>
          <p:nvPr/>
        </p:nvPicPr>
        <p:blipFill>
          <a:blip r:embed="rId1"/>
          <a:srcRect l="3723" r="9956"/>
          <a:stretch>
            <a:fillRect/>
          </a:stretch>
        </p:blipFill>
        <p:spPr>
          <a:xfrm>
            <a:off x="1763713" y="3068638"/>
            <a:ext cx="7553325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Picture 2" descr="http://d13z1xw8270sfc.cloudfront.net/origin/73568/sarsons.jpg"/>
          <p:cNvPicPr>
            <a:picLocks noChangeAspect="1"/>
          </p:cNvPicPr>
          <p:nvPr/>
        </p:nvPicPr>
        <p:blipFill>
          <a:blip r:embed="rId2"/>
          <a:srcRect l="27502" r="28578"/>
          <a:stretch>
            <a:fillRect/>
          </a:stretch>
        </p:blipFill>
        <p:spPr>
          <a:xfrm>
            <a:off x="514350" y="1939925"/>
            <a:ext cx="2092325" cy="4762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WordArt 2"/>
          <p:cNvSpPr>
            <a:spLocks noTextEdit="1"/>
          </p:cNvSpPr>
          <p:nvPr/>
        </p:nvSpPr>
        <p:spPr>
          <a:xfrm>
            <a:off x="401638" y="333375"/>
            <a:ext cx="842645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66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Vinegar on wasp stings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66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89" y="260648"/>
            <a:ext cx="473624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Phosphorus oxide  P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4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10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0746" y="6185723"/>
            <a:ext cx="207325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>
                <a:latin typeface="Arial Narrow" panose="020B0606020202030204" pitchFamily="34" charset="0"/>
              </a:rPr>
              <a:t>m</a:t>
            </a:r>
            <a:r>
              <a:rPr lang="en-GB" sz="3600" b="1" dirty="0" err="1" smtClean="0">
                <a:latin typeface="Arial Narrow" panose="020B0606020202030204" pitchFamily="34" charset="0"/>
              </a:rPr>
              <a:t>pt</a:t>
            </a:r>
            <a:r>
              <a:rPr lang="en-GB" sz="3600" b="1" dirty="0" smtClean="0">
                <a:latin typeface="Arial Narrow" panose="020B0606020202030204" pitchFamily="34" charset="0"/>
              </a:rPr>
              <a:t> 580</a:t>
            </a:r>
            <a:r>
              <a:rPr lang="en-GB" sz="3600" b="1" dirty="0" smtClean="0">
                <a:latin typeface="Arial Narrow" panose="020B0606020202030204" pitchFamily="34" charset="0"/>
                <a:sym typeface="Symbol" panose="05050102010706020507"/>
              </a:rPr>
              <a:t>C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pic>
        <p:nvPicPr>
          <p:cNvPr id="14" name="Picture 13" descr="File:Phosphorus-pentoxide-2D-dimensions.png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608512" cy="4320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35356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89" y="260648"/>
            <a:ext cx="462411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Phosphorus oxide  P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4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10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35356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Reacts violently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P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-25000" dirty="0" smtClean="0">
                          <a:effectLst/>
                        </a:rPr>
                        <a:t>10</a:t>
                      </a:r>
                      <a:r>
                        <a:rPr lang="en-GB" sz="2000" kern="1200" dirty="0" smtClean="0">
                          <a:effectLst/>
                        </a:rPr>
                        <a:t>  +  6H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4H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r>
                        <a:rPr lang="en-GB" sz="2000" kern="1200" dirty="0" smtClean="0">
                          <a:effectLst/>
                        </a:rPr>
                        <a:t>PO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baseline="-25000" dirty="0" smtClean="0">
                          <a:effectLst/>
                        </a:rPr>
                        <a:t> 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molecules attach the   d+ P atoms, leading to the release of H</a:t>
                      </a:r>
                      <a:r>
                        <a:rPr lang="en-GB" sz="2000" kern="1200" baseline="30000" dirty="0" smtClean="0">
                          <a:effectLst/>
                        </a:rPr>
                        <a:t>+</a:t>
                      </a:r>
                      <a:r>
                        <a:rPr lang="en-GB" sz="2000" kern="1200" dirty="0" smtClean="0">
                          <a:effectLst/>
                        </a:rPr>
                        <a:t> ions from the water molecules.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89" y="260648"/>
            <a:ext cx="462411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Phosphorus oxide  P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4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10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35356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Reacts violently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P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-25000" dirty="0" smtClean="0">
                          <a:effectLst/>
                        </a:rPr>
                        <a:t>10</a:t>
                      </a:r>
                      <a:r>
                        <a:rPr lang="en-GB" sz="2000" kern="1200" dirty="0" smtClean="0">
                          <a:effectLst/>
                        </a:rPr>
                        <a:t>  +  6H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4H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r>
                        <a:rPr lang="en-GB" sz="2000" kern="1200" dirty="0" smtClean="0">
                          <a:effectLst/>
                        </a:rPr>
                        <a:t>PO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baseline="-25000" dirty="0" smtClean="0">
                          <a:effectLst/>
                        </a:rPr>
                        <a:t> 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molecules attach the   d+ P atoms, leading to the release of H</a:t>
                      </a:r>
                      <a:r>
                        <a:rPr lang="en-GB" sz="2000" kern="1200" baseline="30000" dirty="0" smtClean="0">
                          <a:effectLst/>
                        </a:rPr>
                        <a:t>+</a:t>
                      </a:r>
                      <a:r>
                        <a:rPr lang="en-GB" sz="2000" kern="1200" dirty="0" smtClean="0">
                          <a:effectLst/>
                        </a:rPr>
                        <a:t> ions from the water molecules.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P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r>
                        <a:rPr lang="en-GB" sz="2000" kern="1200" dirty="0" smtClean="0">
                          <a:effectLst/>
                        </a:rPr>
                        <a:t>O</a:t>
                      </a:r>
                      <a:r>
                        <a:rPr lang="en-GB" sz="2000" kern="1200" baseline="-25000" dirty="0" smtClean="0">
                          <a:effectLst/>
                        </a:rPr>
                        <a:t>10</a:t>
                      </a:r>
                      <a:r>
                        <a:rPr lang="en-GB" sz="2000" kern="1200" dirty="0" smtClean="0">
                          <a:effectLst/>
                        </a:rPr>
                        <a:t>  +  12OH</a:t>
                      </a:r>
                      <a:r>
                        <a:rPr lang="en-GB" sz="2000" kern="1200" baseline="30000" dirty="0" smtClean="0">
                          <a:effectLst/>
                        </a:rPr>
                        <a:t>-</a:t>
                      </a:r>
                      <a:r>
                        <a:rPr lang="en-GB" sz="2000" kern="1200" baseline="-25000" dirty="0" smtClean="0">
                          <a:effectLst/>
                        </a:rPr>
                        <a:t> 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  4PO</a:t>
                      </a:r>
                      <a:r>
                        <a:rPr lang="en-GB" sz="2000" kern="1200" baseline="-25000" dirty="0" smtClean="0">
                          <a:effectLst/>
                        </a:rPr>
                        <a:t>4</a:t>
                      </a:r>
                      <a:r>
                        <a:rPr lang="en-GB" sz="2000" kern="1200" baseline="30000" dirty="0" smtClean="0">
                          <a:effectLst/>
                        </a:rPr>
                        <a:t>3-</a:t>
                      </a:r>
                      <a:r>
                        <a:rPr lang="en-GB" sz="2000" kern="1200" dirty="0" smtClean="0">
                          <a:effectLst/>
                        </a:rPr>
                        <a:t> + 6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16016" y="260648"/>
            <a:ext cx="1728192" cy="646331"/>
          </a:xfrm>
          <a:prstGeom prst="rect">
            <a:avLst/>
          </a:prstGeom>
          <a:solidFill>
            <a:srgbClr val="E3938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ACIDIC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89" y="260648"/>
            <a:ext cx="462411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Phosphorus oxide  P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4</a:t>
            </a:r>
            <a:r>
              <a:rPr lang="en-GB" sz="3600" b="1" dirty="0" smtClean="0">
                <a:latin typeface="Arial Narrow" panose="020B0606020202030204" pitchFamily="34" charset="0"/>
              </a:rPr>
              <a:t>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10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(IV) oxide  SO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0746" y="6185723"/>
            <a:ext cx="198872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>
                <a:latin typeface="Arial Narrow" panose="020B0606020202030204" pitchFamily="34" charset="0"/>
              </a:rPr>
              <a:t>m</a:t>
            </a:r>
            <a:r>
              <a:rPr lang="en-GB" sz="3600" b="1" dirty="0" err="1" smtClean="0">
                <a:latin typeface="Arial Narrow" panose="020B0606020202030204" pitchFamily="34" charset="0"/>
              </a:rPr>
              <a:t>pt</a:t>
            </a:r>
            <a:r>
              <a:rPr lang="en-GB" sz="3600" b="1" dirty="0" smtClean="0">
                <a:latin typeface="Arial Narrow" panose="020B0606020202030204" pitchFamily="34" charset="0"/>
              </a:rPr>
              <a:t> -75</a:t>
            </a:r>
            <a:r>
              <a:rPr lang="en-GB" sz="3600" b="1" dirty="0" smtClean="0">
                <a:latin typeface="Arial Narrow" panose="020B0606020202030204" pitchFamily="34" charset="0"/>
                <a:sym typeface="Symbol" panose="05050102010706020507"/>
              </a:rPr>
              <a:t>C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pic>
        <p:nvPicPr>
          <p:cNvPr id="10" name="Picture 9" descr="160px-Sulfur-dioxide-2D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60848"/>
            <a:ext cx="5442768" cy="2823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3840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(IV) oxide  SO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41452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“Dissolves” (i.e. dissolves and then reacts with water to form a solution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 smtClean="0">
                        <a:effectLst/>
                      </a:endParaRPr>
                    </a:p>
                    <a:p>
                      <a:endParaRPr lang="en-GB" sz="20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SO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  +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SO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baseline="-25000" dirty="0" smtClean="0">
                          <a:effectLst/>
                        </a:rPr>
                        <a:t> 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(IV) oxide  SO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41452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“Dissolves” (i.e. dissolves and then reacts with water to form a solution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dirty="0" smtClean="0">
                        <a:effectLst/>
                      </a:endParaRPr>
                    </a:p>
                    <a:p>
                      <a:endParaRPr lang="en-GB" sz="20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SO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  +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SO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baseline="-25000" dirty="0" smtClean="0">
                          <a:effectLst/>
                        </a:rPr>
                        <a:t> 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effectLst/>
                        </a:rPr>
                        <a:t>SO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  +  2OH</a:t>
                      </a:r>
                      <a:r>
                        <a:rPr lang="en-GB" sz="2000" kern="1200" baseline="30000" dirty="0" smtClean="0">
                          <a:effectLst/>
                        </a:rPr>
                        <a:t>-</a:t>
                      </a:r>
                      <a:r>
                        <a:rPr lang="en-GB" sz="2000" kern="1200" baseline="-25000" dirty="0" smtClean="0">
                          <a:effectLst/>
                        </a:rPr>
                        <a:t> 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r>
                        <a:rPr lang="en-GB" sz="2000" kern="1200" dirty="0" smtClean="0">
                          <a:effectLst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effectLst/>
                        </a:rPr>
                        <a:t>  </a:t>
                      </a:r>
                      <a:endParaRPr lang="en-GB" sz="2000" kern="1200" dirty="0" smtClean="0">
                        <a:effectLst/>
                      </a:endParaRPr>
                    </a:p>
                    <a:p>
                      <a:pPr algn="r"/>
                      <a:r>
                        <a:rPr lang="en-GB" sz="2000" kern="1200" dirty="0" smtClean="0">
                          <a:effectLst/>
                        </a:rPr>
                        <a:t>SO</a:t>
                      </a:r>
                      <a:r>
                        <a:rPr lang="en-GB" sz="2000" kern="1200" baseline="-25000" dirty="0" smtClean="0">
                          <a:effectLst/>
                        </a:rPr>
                        <a:t>3</a:t>
                      </a:r>
                      <a:r>
                        <a:rPr lang="en-GB" sz="2000" kern="1200" baseline="30000" dirty="0" smtClean="0">
                          <a:effectLst/>
                        </a:rPr>
                        <a:t>2-</a:t>
                      </a:r>
                      <a:r>
                        <a:rPr lang="en-GB" sz="2000" kern="1200" dirty="0" smtClean="0">
                          <a:effectLst/>
                        </a:rPr>
                        <a:t> + H</a:t>
                      </a:r>
                      <a:r>
                        <a:rPr lang="en-GB" sz="2000" kern="1200" baseline="-25000" dirty="0" smtClean="0">
                          <a:effectLst/>
                        </a:rPr>
                        <a:t>2</a:t>
                      </a:r>
                      <a:r>
                        <a:rPr lang="en-GB" sz="2000" kern="1200" dirty="0" smtClean="0">
                          <a:effectLst/>
                        </a:rPr>
                        <a:t>O 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55976" y="260648"/>
            <a:ext cx="1728192" cy="646331"/>
          </a:xfrm>
          <a:prstGeom prst="rect">
            <a:avLst/>
          </a:prstGeom>
          <a:solidFill>
            <a:srgbClr val="E3938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ACIDIC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(IV) oxide  SO</a:t>
            </a:r>
            <a:r>
              <a:rPr lang="en-GB" sz="3600" b="1" baseline="-25000" dirty="0" smtClean="0">
                <a:latin typeface="Arial Narrow" panose="020B0606020202030204" pitchFamily="34" charset="0"/>
              </a:rPr>
              <a:t>2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(VI) oxide  SO</a:t>
            </a:r>
            <a:r>
              <a:rPr lang="en-GB" sz="3600" b="1" baseline="-25000" dirty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0746" y="6185723"/>
            <a:ext cx="186270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>
                <a:latin typeface="Arial Narrow" panose="020B0606020202030204" pitchFamily="34" charset="0"/>
              </a:rPr>
              <a:t>m</a:t>
            </a:r>
            <a:r>
              <a:rPr lang="en-GB" sz="3600" b="1" dirty="0" err="1" smtClean="0">
                <a:latin typeface="Arial Narrow" panose="020B0606020202030204" pitchFamily="34" charset="0"/>
              </a:rPr>
              <a:t>pt</a:t>
            </a:r>
            <a:r>
              <a:rPr lang="en-GB" sz="3600" b="1" dirty="0" smtClean="0">
                <a:latin typeface="Arial Narrow" panose="020B0606020202030204" pitchFamily="34" charset="0"/>
              </a:rPr>
              <a:t> 17</a:t>
            </a:r>
            <a:r>
              <a:rPr lang="en-GB" sz="3600" b="1" dirty="0" smtClean="0">
                <a:latin typeface="Arial Narrow" panose="020B0606020202030204" pitchFamily="34" charset="0"/>
                <a:sym typeface="Symbol" panose="05050102010706020507"/>
              </a:rPr>
              <a:t>C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pic>
        <p:nvPicPr>
          <p:cNvPr id="11" name="Picture 10" descr="135px-Sulfur-trioxide-2D-dimensions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88840"/>
            <a:ext cx="4030166" cy="3180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41452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(VI) oxide  SO</a:t>
            </a:r>
            <a:r>
              <a:rPr lang="en-GB" sz="3600" b="1" baseline="-25000" dirty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WordArt 2"/>
          <p:cNvSpPr>
            <a:spLocks noTextEdit="1"/>
          </p:cNvSpPr>
          <p:nvPr/>
        </p:nvSpPr>
        <p:spPr>
          <a:xfrm>
            <a:off x="401638" y="333375"/>
            <a:ext cx="842645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66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Bicarbonate of soda / baking 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66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66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powder on bee stings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66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pic>
        <p:nvPicPr>
          <p:cNvPr id="23555" name="Picture 2" descr="http://a-z-animals.com/media/animals/images/470x370/bumble_bee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638" y="2420938"/>
            <a:ext cx="4476750" cy="3524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AutoShape 6" descr="http://www.google.co.uk/url?sa=i&amp;source=images&amp;cd=&amp;docid=XgiSu6SzdD0dPM&amp;tbnid=LxovZ0q9crI5cM:&amp;ved=0CAUQjBw4GA&amp;url=http%3A%2F%2Fwww.culpitt.com%2FImages%2FProduct%2FDefault%2Flarge%2F5707.jpg&amp;ei=HIZ0U9uVD_OY0QWRqIG4DQ&amp;psig=AFQjCNG4wjNdq4CYWzN16h67yHYik7C12g&amp;ust=1400231836336756"/>
          <p:cNvSpPr>
            <a:spLocks noChangeAspect="1"/>
          </p:cNvSpPr>
          <p:nvPr/>
        </p:nvSpPr>
        <p:spPr>
          <a:xfrm>
            <a:off x="63500" y="-136525"/>
            <a:ext cx="5934075" cy="6705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23557" name="AutoShape 8" descr="http://www.google.co.uk/url?sa=i&amp;source=images&amp;cd=&amp;docid=XgiSu6SzdD0dPM&amp;tbnid=LxovZ0q9crI5cM:&amp;ved=0CAUQjBw4GA&amp;url=http%3A%2F%2Fwww.culpitt.com%2FImages%2FProduct%2FDefault%2Flarge%2F5707.jpg&amp;ei=HIZ0U9uVD_OY0QWRqIG4DQ&amp;psig=AFQjCNG4wjNdq4CYWzN16h67yHYik7C12g&amp;ust=1400231836336756"/>
          <p:cNvSpPr>
            <a:spLocks noChangeAspect="1"/>
          </p:cNvSpPr>
          <p:nvPr/>
        </p:nvSpPr>
        <p:spPr>
          <a:xfrm>
            <a:off x="215900" y="15875"/>
            <a:ext cx="5934075" cy="6705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23558" name="AutoShape 10" descr="http://www.google.co.uk/url?sa=i&amp;source=images&amp;cd=&amp;docid=XgiSu6SzdD0dPM&amp;tbnid=LxovZ0q9crI5cM:&amp;ved=0CAUQjBw4GA&amp;url=http%3A%2F%2Fwww.culpitt.com%2FImages%2FProduct%2FDefault%2Flarge%2F5707.jpg&amp;ei=HIZ0U9uVD_OY0QWRqIG4DQ&amp;psig=AFQjCNG4wjNdq4CYWzN16h67yHYik7C12g&amp;ust=1400231836336756"/>
          <p:cNvSpPr>
            <a:spLocks noChangeAspect="1"/>
          </p:cNvSpPr>
          <p:nvPr/>
        </p:nvSpPr>
        <p:spPr>
          <a:xfrm>
            <a:off x="368300" y="168275"/>
            <a:ext cx="5934075" cy="6705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23559" name="AutoShape 12" descr="http://www.google.co.uk/url?sa=i&amp;source=images&amp;cd=&amp;docid=XgiSu6SzdD0dPM&amp;tbnid=LxovZ0q9crI5cM:&amp;ved=0CAUQjBw4GA&amp;url=http%3A%2F%2Fwww.culpitt.com%2FImages%2FProduct%2FDefault%2Flarge%2F5707.jpg&amp;ei=HIZ0U9uVD_OY0QWRqIG4DQ&amp;psig=AFQjCNG4wjNdq4CYWzN16h67yHYik7C12g&amp;ust=1400231836336756"/>
          <p:cNvSpPr>
            <a:spLocks noChangeAspect="1"/>
          </p:cNvSpPr>
          <p:nvPr/>
        </p:nvSpPr>
        <p:spPr>
          <a:xfrm>
            <a:off x="520700" y="320675"/>
            <a:ext cx="5934075" cy="6705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23560" name="AutoShape 14" descr="http://www.google.co.uk/url?sa=i&amp;source=images&amp;cd=&amp;docid=H4-yFi6a58plyM&amp;tbnid=HMNF1BYc_hWwHM:&amp;ved=0CAUQjBw&amp;url=http%3A%2F%2Fdrsircus.com%2Fimg%2Fproducts%2Farm-n-hammer-baking-soda-TRANSP-OPTI-SMALL.gif&amp;ei=jIZ0U_28Ior70gWUi4BA&amp;psig=AFQjCNEri7dohmqDPKwrY3nJTLPJp7gK5g&amp;ust=1400231948640316"/>
          <p:cNvSpPr>
            <a:spLocks noChangeAspect="1"/>
          </p:cNvSpPr>
          <p:nvPr/>
        </p:nvSpPr>
        <p:spPr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23561" name="AutoShape 16" descr="http://www.google.co.uk/url?sa=i&amp;source=images&amp;cd=&amp;docid=CFy6go7emO-l7M&amp;tbnid=PRH8XxLD7U0_wM:&amp;ved=0CAUQjBw4OA&amp;url=http%3A%2F%2Fwww.mama-knows.com%2Fwp-content%2Fuploads%2F2009%2F04%2Fbaking-soda.jpg&amp;ei=uYZ0U-XBDqWe0QXP6YHwDQ&amp;psig=AFQjCNFIWW0gWfXCTOfobVcmYBDzRB6iJg&amp;ust=1400231993314199"/>
          <p:cNvSpPr>
            <a:spLocks noChangeAspect="1"/>
          </p:cNvSpPr>
          <p:nvPr/>
        </p:nvSpPr>
        <p:spPr>
          <a:xfrm>
            <a:off x="215900" y="15875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pic>
        <p:nvPicPr>
          <p:cNvPr id="23562" name="Picture 18" descr="http://drsircus.com/img/products/arm-n-hammer-baking-soda-TRANSP-OPTI-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38" y="2557463"/>
            <a:ext cx="2890837" cy="3387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41452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Reacts violently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+  H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H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 0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(VI) oxide  SO</a:t>
            </a:r>
            <a:r>
              <a:rPr lang="en-GB" sz="3600" b="1" baseline="-25000" dirty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268760"/>
          <a:ext cx="9144000" cy="41452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Water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Acids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+ Alkalis</a:t>
                      </a:r>
                      <a:endParaRPr lang="en-GB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Reacts violently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+  H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H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 0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dirty="0" smtClean="0">
                          <a:effectLst/>
                        </a:rPr>
                        <a:t> </a:t>
                      </a:r>
                      <a:endParaRPr lang="en-GB" sz="20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kern="1200" dirty="0" smtClean="0">
                        <a:effectLst/>
                      </a:endParaRPr>
                    </a:p>
                    <a:p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 2OH</a:t>
                      </a:r>
                      <a:r>
                        <a:rPr lang="en-GB" sz="20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/>
                        </a:rPr>
                        <a:t>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SO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GB" sz="20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H</a:t>
                      </a:r>
                      <a:r>
                        <a:rPr lang="en-GB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55976" y="260648"/>
            <a:ext cx="1728192" cy="646331"/>
          </a:xfrm>
          <a:prstGeom prst="rect">
            <a:avLst/>
          </a:prstGeom>
          <a:solidFill>
            <a:srgbClr val="E3938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 Narrow" panose="020B0606020202030204" pitchFamily="34" charset="0"/>
              </a:rPr>
              <a:t>ACIDIC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01322" y="260648"/>
            <a:ext cx="12362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Arial Narrow" panose="020B0606020202030204" pitchFamily="34" charset="0"/>
              </a:rPr>
              <a:t>IONIC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89" y="260648"/>
            <a:ext cx="388016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Arial Narrow" panose="020B0606020202030204" pitchFamily="34" charset="0"/>
              </a:rPr>
              <a:t>Sulfur</a:t>
            </a:r>
            <a:r>
              <a:rPr lang="en-GB" sz="3600" b="1" dirty="0" smtClean="0">
                <a:latin typeface="Arial Narrow" panose="020B0606020202030204" pitchFamily="34" charset="0"/>
              </a:rPr>
              <a:t>(VI) oxide  SO</a:t>
            </a:r>
            <a:r>
              <a:rPr lang="en-GB" sz="3600" b="1" baseline="-25000" dirty="0">
                <a:latin typeface="Arial Narrow" panose="020B0606020202030204" pitchFamily="34" charset="0"/>
              </a:rPr>
              <a:t>3</a:t>
            </a:r>
            <a:endParaRPr lang="en-GB" sz="3600" b="1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260648"/>
            <a:ext cx="262778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latin typeface="Arial Narrow" panose="020B0606020202030204" pitchFamily="34" charset="0"/>
              </a:rPr>
              <a:t>MOLECULAR</a:t>
            </a:r>
            <a:endParaRPr lang="en-GB" sz="36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567238" y="6581775"/>
            <a:ext cx="425323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charset="-12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© </a:t>
            </a:r>
            <a:r>
              <a:rPr lang="en-GB" sz="1400" dirty="0" err="1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www.chemsheets.co.uk</a:t>
            </a:r>
            <a:r>
              <a:rPr lang="en-GB" sz="1400" dirty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          A2 </a:t>
            </a:r>
            <a:r>
              <a:rPr lang="en-GB" sz="1400" dirty="0" smtClean="0">
                <a:solidFill>
                  <a:srgbClr val="000000"/>
                </a:solidFill>
                <a:latin typeface="Arial Narrow" panose="020B0606020202030204"/>
                <a:cs typeface="Arial Narrow" panose="020B0606020202030204"/>
              </a:rPr>
              <a:t>1075       26-Jun-2016</a:t>
            </a:r>
            <a:endParaRPr lang="en-GB" sz="1400" dirty="0">
              <a:solidFill>
                <a:srgbClr val="000000"/>
              </a:solidFill>
              <a:latin typeface="Arial Narrow" panose="020B0606020202030204"/>
              <a:cs typeface="Arial Narrow" panose="020B06060202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8.4 Identification of Ions and Gases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following tests to identify gases: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ammonia (using damp red litmus paper)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carbon dioxide (using limewater)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chlorine (using damp litmus paper)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hydrogen (using lighted splint)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oxygen (using a glowing splint)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and sulfur dioxide (using aqueous potassium manganate(VII)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 Identification of Ions and Gases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94468" y="34549"/>
            <a:ext cx="2425636" cy="202112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8" name="Rectangle 1"/>
          <p:cNvSpPr>
            <a:spLocks noGrp="1"/>
          </p:cNvSpPr>
          <p:nvPr>
            <p:ph type="title"/>
          </p:nvPr>
        </p:nvSpPr>
        <p:spPr>
          <a:xfrm>
            <a:off x="2496750" y="2530723"/>
            <a:ext cx="4150213" cy="1143000"/>
          </a:xfrm>
          <a:ln w="28575">
            <a:solidFill>
              <a:schemeClr val="accent2"/>
            </a:solidFill>
            <a:miter/>
          </a:ln>
        </p:spPr>
        <p:txBody>
          <a:bodyPr vert="horz" wrap="square" lIns="0" tIns="30345" rIns="0" bIns="0" anchor="ctr" anchorCtr="0"/>
          <a:p>
            <a:pPr defTabSz="457200" eaLnBrk="1">
              <a:tabLst>
                <a:tab pos="0" algn="l"/>
                <a:tab pos="455930" algn="l"/>
                <a:tab pos="913130" algn="l"/>
                <a:tab pos="1370330" algn="l"/>
                <a:tab pos="1827530" algn="l"/>
                <a:tab pos="2284730" algn="l"/>
                <a:tab pos="2741930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6355" algn="l"/>
                <a:tab pos="6853555" algn="l"/>
                <a:tab pos="7310755" algn="l"/>
                <a:tab pos="7767955" algn="l"/>
                <a:tab pos="8225155" algn="l"/>
                <a:tab pos="8682355" algn="l"/>
                <a:tab pos="9139555" algn="l"/>
              </a:tabLst>
            </a:pPr>
            <a:r>
              <a:rPr lang="en-US" altLang="en-US" dirty="0"/>
              <a:t>Testing for Gases</a:t>
            </a:r>
            <a:endParaRPr lang="en-US" altLang="en-US" dirty="0"/>
          </a:p>
        </p:txBody>
      </p:sp>
      <p:pic>
        <p:nvPicPr>
          <p:cNvPr id="409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4" y="3942919"/>
            <a:ext cx="3447714" cy="2841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089" y="109406"/>
            <a:ext cx="3441955" cy="215212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169" y="2314791"/>
            <a:ext cx="2054233" cy="18325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44" y="109406"/>
            <a:ext cx="2090222" cy="14395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44" y="1692907"/>
            <a:ext cx="2061431" cy="14093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4468" y="4171806"/>
            <a:ext cx="2425636" cy="23018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5" name="Content Placeholder 2"/>
          <p:cNvPicPr>
            <a:picLocks noGrp="1" noChangeAspect="1"/>
          </p:cNvPicPr>
          <p:nvPr>
            <p:ph idx="4294967295"/>
          </p:nvPr>
        </p:nvPicPr>
        <p:blipFill>
          <a:blip r:embed="rId8"/>
          <a:stretch>
            <a:fillRect/>
          </a:stretch>
        </p:blipFill>
        <p:spPr>
          <a:xfrm>
            <a:off x="3487158" y="3837831"/>
            <a:ext cx="2946752" cy="2946752"/>
          </a:xfrm>
        </p:spPr>
      </p:pic>
    </p:spTree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459792" y="388678"/>
            <a:ext cx="3562877" cy="935705"/>
          </a:xfrm>
          <a:ln w="57150">
            <a:solidFill>
              <a:srgbClr val="0070C0"/>
            </a:solidFill>
            <a:miter/>
          </a:ln>
        </p:spPr>
        <p:txBody>
          <a:bodyPr lIns="0" tIns="0" rIns="0" bIns="0" anchor="ctr" anchorCtr="0"/>
          <a:p>
            <a:r>
              <a:rPr lang="en-US" altLang="en-US">
                <a:solidFill>
                  <a:srgbClr val="0070C0"/>
                </a:solidFill>
              </a:rPr>
              <a:t>Ammonia</a:t>
            </a:r>
            <a:endParaRPr lang="en-US" altLang="en-US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430" y="1743291"/>
            <a:ext cx="4091191" cy="33699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3845" y="2068629"/>
            <a:ext cx="4007698" cy="25048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1"/>
          <p:cNvSpPr>
            <a:spLocks noGrp="1"/>
          </p:cNvSpPr>
          <p:nvPr/>
        </p:nvSpPr>
        <p:spPr>
          <a:xfrm>
            <a:off x="5113845" y="388678"/>
            <a:ext cx="3793206" cy="937145"/>
          </a:xfrm>
          <a:prstGeom prst="rect">
            <a:avLst/>
          </a:prstGeom>
          <a:noFill/>
          <a:ln w="50800" cap="flat" cmpd="sng">
            <a:solidFill>
              <a:srgbClr val="FF030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/>
          <a:p>
            <a:pPr indent="0" algn="ctr" eaLnBrk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3990">
                <a:solidFill>
                  <a:srgbClr val="FF0000"/>
                </a:solidFill>
                <a:latin typeface="Arial" panose="020B0604020202020204" pitchFamily="34" charset="0"/>
              </a:rPr>
              <a:t>Chlorine</a:t>
            </a:r>
            <a:endParaRPr lang="en-US" altLang="en-US" sz="399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564424" y="4573440"/>
            <a:ext cx="3105102" cy="2043430"/>
          </a:xfrm>
          <a:prstGeom prst="rect">
            <a:avLst/>
          </a:prstGeom>
          <a:noFill/>
          <a:ln w="41275" cap="flat" cmpd="sng">
            <a:solidFill>
              <a:srgbClr val="FF030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540">
                <a:solidFill>
                  <a:schemeClr val="tx1"/>
                </a:solidFill>
                <a:latin typeface="Arial" panose="020B0604020202020204" pitchFamily="34" charset="0"/>
              </a:rPr>
              <a:t>D</a:t>
            </a:r>
            <a:r>
              <a:rPr lang="en-US" altLang="zh-CN" sz="2540">
                <a:solidFill>
                  <a:schemeClr val="tx1"/>
                </a:solidFill>
                <a:latin typeface="Arial" panose="020B0604020202020204" pitchFamily="34" charset="0"/>
              </a:rPr>
              <a:t>amp blue litmus paper. first turns red showing an acidic nature and is then bleached white.</a:t>
            </a:r>
            <a:endParaRPr lang="en-US" altLang="zh-CN" sz="254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906051" y="5349355"/>
            <a:ext cx="2670358" cy="871855"/>
          </a:xfrm>
          <a:prstGeom prst="rect">
            <a:avLst/>
          </a:prstGeom>
          <a:noFill/>
          <a:ln w="38100" cap="flat" cmpd="sng">
            <a:solidFill>
              <a:srgbClr val="0070C0">
                <a:alpha val="95999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540">
                <a:solidFill>
                  <a:schemeClr val="tx1"/>
                </a:solidFill>
                <a:latin typeface="Arial" panose="020B0604020202020204" pitchFamily="34" charset="0"/>
              </a:rPr>
              <a:t>D</a:t>
            </a:r>
            <a:r>
              <a:rPr lang="en-US" altLang="zh-CN" sz="2540">
                <a:solidFill>
                  <a:schemeClr val="tx1"/>
                </a:solidFill>
                <a:latin typeface="Arial" panose="020B0604020202020204" pitchFamily="34" charset="0"/>
              </a:rPr>
              <a:t>amp, red litmus paper </a:t>
            </a:r>
            <a:r>
              <a:rPr lang="en-US" altLang="en-US" sz="2540">
                <a:solidFill>
                  <a:schemeClr val="tx1"/>
                </a:solidFill>
                <a:latin typeface="Arial" panose="020B0604020202020204" pitchFamily="34" charset="0"/>
              </a:rPr>
              <a:t>turns </a:t>
            </a:r>
            <a:r>
              <a:rPr lang="en-US" altLang="zh-CN" sz="2540">
                <a:solidFill>
                  <a:schemeClr val="tx1"/>
                </a:solidFill>
                <a:latin typeface="Arial" panose="020B0604020202020204" pitchFamily="34" charset="0"/>
              </a:rPr>
              <a:t>blue. </a:t>
            </a:r>
            <a:endParaRPr lang="en-US" altLang="zh-CN" sz="254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6151" name="Straight Connector 10"/>
          <p:cNvCxnSpPr/>
          <p:nvPr/>
        </p:nvCxnSpPr>
        <p:spPr>
          <a:xfrm>
            <a:off x="4568258" y="171306"/>
            <a:ext cx="8637" cy="6513948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8" grpId="0" bldLvl="0" animBg="1"/>
      <p:bldP spid="9" grpId="0" bldLvl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Picture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0707" y="5618551"/>
            <a:ext cx="2026882" cy="12077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158" y="1379086"/>
            <a:ext cx="2052793" cy="18339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105663" y="158350"/>
            <a:ext cx="4010577" cy="1127165"/>
          </a:xfrm>
          <a:ln w="50800"/>
        </p:spPr>
        <p:txBody>
          <a:bodyPr lIns="0" tIns="0" rIns="0" bIns="0" anchor="ctr" anchorCtr="0"/>
          <a:p>
            <a:r>
              <a:rPr lang="en-US" altLang="en-US">
                <a:solidFill>
                  <a:srgbClr val="0070C0"/>
                </a:solidFill>
              </a:rPr>
              <a:t>Oxygen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/>
        </p:nvSpPr>
        <p:spPr>
          <a:xfrm>
            <a:off x="4497719" y="145395"/>
            <a:ext cx="4471232" cy="1140121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0"/>
          <a:p>
            <a:pPr indent="0" algn="ctr" eaLnBrk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3990">
                <a:solidFill>
                  <a:srgbClr val="FF0000"/>
                </a:solidFill>
                <a:latin typeface="Arial" panose="020B0604020202020204" pitchFamily="34" charset="0"/>
              </a:rPr>
              <a:t>Hydrogen</a:t>
            </a:r>
            <a:endParaRPr lang="en-US" altLang="en-US" sz="399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060112" y="3495219"/>
            <a:ext cx="2052793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175">
                <a:solidFill>
                  <a:srgbClr val="ED2B26"/>
                </a:solidFill>
                <a:latin typeface="Arial" panose="020B0604020202020204" pitchFamily="34" charset="0"/>
              </a:rPr>
              <a:t>This burns with a squeaky pop when a lighted splint is used</a:t>
            </a:r>
            <a:endParaRPr lang="en-US" altLang="en-US" sz="2175">
              <a:solidFill>
                <a:srgbClr val="ED2B26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428122" y="5920856"/>
            <a:ext cx="3824875" cy="4267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175">
                <a:solidFill>
                  <a:srgbClr val="0070C0"/>
                </a:solidFill>
                <a:latin typeface="Arial" panose="020B0604020202020204" pitchFamily="34" charset="0"/>
              </a:rPr>
              <a:t>A glowing splint, relights</a:t>
            </a:r>
            <a:endParaRPr lang="en-US" altLang="en-US" sz="2175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7175" name="Straight Connector 10"/>
          <p:cNvCxnSpPr/>
          <p:nvPr/>
        </p:nvCxnSpPr>
        <p:spPr>
          <a:xfrm>
            <a:off x="4252996" y="171306"/>
            <a:ext cx="8637" cy="6513948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1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07" y="1419393"/>
            <a:ext cx="2824390" cy="194626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7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07" y="3675163"/>
            <a:ext cx="2843105" cy="1943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719" y="1285516"/>
            <a:ext cx="2425636" cy="202112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719" y="3495219"/>
            <a:ext cx="2425636" cy="23018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/>
          <a:p>
            <a:r>
              <a:rPr lang="en-US" altLang="en-US"/>
              <a:t>Test for Carbon Dioxide</a:t>
            </a:r>
            <a:endParaRPr lang="en-US" alt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59792" y="1413635"/>
            <a:ext cx="4291288" cy="4289849"/>
          </a:xfrm>
        </p:spPr>
      </p:pic>
      <p:sp>
        <p:nvSpPr>
          <p:cNvPr id="9" name="Text Box 8"/>
          <p:cNvSpPr txBox="1"/>
          <p:nvPr/>
        </p:nvSpPr>
        <p:spPr>
          <a:xfrm>
            <a:off x="5023154" y="2550877"/>
            <a:ext cx="3506736" cy="1649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CO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 bubbled through limewater: Ca(OH)</a:t>
            </a:r>
            <a:r>
              <a:rPr lang="en-US" altLang="en-US" sz="2175" b="1" baseline="-2500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endParaRPr lang="en-US" altLang="en-US" sz="2175" b="1" baseline="-250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>
                <a:solidFill>
                  <a:srgbClr val="0070C0"/>
                </a:solidFill>
                <a:latin typeface="Arial" panose="020B0604020202020204" pitchFamily="34" charset="0"/>
              </a:rPr>
              <a:t>1) turns the water cloudy</a:t>
            </a:r>
            <a:endParaRPr lang="en-US" altLang="en-US" sz="2175" b="1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>
                <a:solidFill>
                  <a:srgbClr val="00B050"/>
                </a:solidFill>
                <a:latin typeface="Arial" panose="020B0604020202020204" pitchFamily="34" charset="0"/>
              </a:rPr>
              <a:t>2) returns to clear</a:t>
            </a:r>
            <a:endParaRPr lang="en-US" altLang="en-US" sz="2175" b="1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74761" y="5907899"/>
            <a:ext cx="9188625" cy="10972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175" b="1">
                <a:solidFill>
                  <a:srgbClr val="0070C0"/>
                </a:solidFill>
                <a:latin typeface="Arial" panose="020B0604020202020204" pitchFamily="34" charset="0"/>
              </a:rPr>
              <a:t>1)		</a:t>
            </a:r>
            <a:r>
              <a:rPr lang="en-US" altLang="zh-CN" sz="2175" b="1">
                <a:solidFill>
                  <a:srgbClr val="0070C0"/>
                </a:solidFill>
                <a:latin typeface="Arial" panose="020B0604020202020204" pitchFamily="34" charset="0"/>
              </a:rPr>
              <a:t>Ca(OH)</a:t>
            </a:r>
            <a:r>
              <a:rPr lang="en-US" altLang="zh-CN" sz="2175" b="1" baseline="-2500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b="1">
                <a:solidFill>
                  <a:srgbClr val="0070C0"/>
                </a:solidFill>
                <a:latin typeface="Arial" panose="020B0604020202020204" pitchFamily="34" charset="0"/>
              </a:rPr>
              <a:t>(aq) + CO</a:t>
            </a:r>
            <a:r>
              <a:rPr lang="en-US" altLang="zh-CN" sz="2175" b="1" baseline="-2500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b="1">
                <a:solidFill>
                  <a:srgbClr val="0070C0"/>
                </a:solidFill>
                <a:latin typeface="Arial" panose="020B0604020202020204" pitchFamily="34" charset="0"/>
              </a:rPr>
              <a:t>(g) </a:t>
            </a:r>
            <a:r>
              <a:rPr lang="en-US" altLang="en-US" sz="2175" b="1">
                <a:solidFill>
                  <a:srgbClr val="0070C0"/>
                </a:solidFill>
                <a:latin typeface="Arial" panose="020B0604020202020204" pitchFamily="34" charset="0"/>
              </a:rPr>
              <a:t>			</a:t>
            </a:r>
            <a:r>
              <a:rPr lang="en-US" altLang="zh-CN" sz="2175" b="1">
                <a:solidFill>
                  <a:srgbClr val="0070C0"/>
                </a:solidFill>
                <a:latin typeface="Arial" panose="020B0604020202020204" pitchFamily="34" charset="0"/>
              </a:rPr>
              <a:t>⇒    CaCO</a:t>
            </a:r>
            <a:r>
              <a:rPr lang="en-US" altLang="zh-CN" sz="2175" b="1" baseline="-2500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en-US" altLang="zh-CN" sz="2175" b="1">
                <a:solidFill>
                  <a:srgbClr val="0070C0"/>
                </a:solidFill>
                <a:latin typeface="Arial" panose="020B0604020202020204" pitchFamily="34" charset="0"/>
              </a:rPr>
              <a:t>(s) + H</a:t>
            </a:r>
            <a:r>
              <a:rPr lang="en-US" altLang="zh-CN" sz="2175" b="1" baseline="-2500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b="1">
                <a:solidFill>
                  <a:srgbClr val="0070C0"/>
                </a:solidFill>
                <a:latin typeface="Arial" panose="020B0604020202020204" pitchFamily="34" charset="0"/>
              </a:rPr>
              <a:t>O(l)</a:t>
            </a:r>
            <a:endParaRPr lang="en-US" altLang="zh-CN" sz="2175" b="1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>
                <a:solidFill>
                  <a:srgbClr val="00B050"/>
                </a:solidFill>
                <a:latin typeface="Arial" panose="020B0604020202020204" pitchFamily="34" charset="0"/>
              </a:rPr>
              <a:t>2)		</a:t>
            </a:r>
            <a:r>
              <a:rPr lang="en-US" altLang="zh-CN" sz="2175" b="1">
                <a:solidFill>
                  <a:srgbClr val="00B050"/>
                </a:solidFill>
                <a:latin typeface="Arial" panose="020B0604020202020204" pitchFamily="34" charset="0"/>
              </a:rPr>
              <a:t>CaCO</a:t>
            </a:r>
            <a:r>
              <a:rPr lang="en-US" altLang="zh-CN" sz="2175" b="1" baseline="-25000">
                <a:solidFill>
                  <a:srgbClr val="00B050"/>
                </a:solidFill>
                <a:latin typeface="Arial" panose="020B0604020202020204" pitchFamily="34" charset="0"/>
              </a:rPr>
              <a:t>3</a:t>
            </a:r>
            <a:r>
              <a:rPr lang="en-US" altLang="zh-CN" sz="2175" b="1">
                <a:solidFill>
                  <a:srgbClr val="00B050"/>
                </a:solidFill>
                <a:latin typeface="Arial" panose="020B0604020202020204" pitchFamily="34" charset="0"/>
              </a:rPr>
              <a:t>(s) + H</a:t>
            </a:r>
            <a:r>
              <a:rPr lang="en-US" altLang="zh-CN" sz="2175" b="1" baseline="-25000">
                <a:solidFill>
                  <a:srgbClr val="00B05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b="1">
                <a:solidFill>
                  <a:srgbClr val="00B050"/>
                </a:solidFill>
                <a:latin typeface="Arial" panose="020B0604020202020204" pitchFamily="34" charset="0"/>
              </a:rPr>
              <a:t>O(l) + CO</a:t>
            </a:r>
            <a:r>
              <a:rPr lang="en-US" altLang="zh-CN" sz="2175" b="1" baseline="-25000">
                <a:solidFill>
                  <a:srgbClr val="00B05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b="1">
                <a:solidFill>
                  <a:srgbClr val="00B050"/>
                </a:solidFill>
                <a:latin typeface="Arial" panose="020B0604020202020204" pitchFamily="34" charset="0"/>
              </a:rPr>
              <a:t>(g)   ⇒    Ca(HCO</a:t>
            </a:r>
            <a:r>
              <a:rPr lang="en-US" altLang="zh-CN" sz="2175" b="1" baseline="-25000">
                <a:solidFill>
                  <a:srgbClr val="00B050"/>
                </a:solidFill>
                <a:latin typeface="Arial" panose="020B0604020202020204" pitchFamily="34" charset="0"/>
              </a:rPr>
              <a:t>3</a:t>
            </a:r>
            <a:r>
              <a:rPr lang="en-US" altLang="zh-CN" sz="2175" b="1">
                <a:solidFill>
                  <a:srgbClr val="00B050"/>
                </a:solidFill>
                <a:latin typeface="Arial" panose="020B0604020202020204" pitchFamily="34" charset="0"/>
              </a:rPr>
              <a:t>)</a:t>
            </a:r>
            <a:r>
              <a:rPr lang="en-US" altLang="zh-CN" sz="2175" b="1" baseline="-25000">
                <a:solidFill>
                  <a:srgbClr val="00B05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b="1">
                <a:solidFill>
                  <a:srgbClr val="00B050"/>
                </a:solidFill>
                <a:latin typeface="Arial" panose="020B0604020202020204" pitchFamily="34" charset="0"/>
              </a:rPr>
              <a:t>(aq)</a:t>
            </a:r>
            <a:endParaRPr lang="en-US" altLang="zh-CN" sz="2175" b="1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/>
          <a:p>
            <a:r>
              <a:rPr lang="en-US" altLang="en-US"/>
              <a:t>Test for Sulfur Dioxide</a:t>
            </a:r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473" y="1423999"/>
            <a:ext cx="2057976" cy="37301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196" y="1406149"/>
            <a:ext cx="1684845" cy="3710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636" y="1413635"/>
            <a:ext cx="1396936" cy="37030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4713" y="1413635"/>
            <a:ext cx="1683118" cy="37266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210" y="1413635"/>
            <a:ext cx="1297895" cy="3750307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249905" y="5338415"/>
            <a:ext cx="8637855" cy="10972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Drop potassium manganate(VII) onto a piece of filter paper</a:t>
            </a:r>
            <a:endParaRPr lang="en-US" altLang="en-US" sz="2175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>
                <a:solidFill>
                  <a:schemeClr val="tx1"/>
                </a:solidFill>
                <a:latin typeface="Arial" panose="020B0604020202020204" pitchFamily="34" charset="0"/>
              </a:rPr>
              <a:t>The purple colour will turn red then orange and finally it will be bleached</a:t>
            </a:r>
            <a:endParaRPr lang="en-US" altLang="en-US" sz="2175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ctr" anchorCtr="0"/>
          <a:p>
            <a:r>
              <a:rPr lang="en-US" altLang="en-US"/>
              <a:t>Gas Summary</a:t>
            </a:r>
            <a:endParaRPr lang="en-US" altLang="en-US"/>
          </a:p>
        </p:txBody>
      </p:sp>
      <p:graphicFrame>
        <p:nvGraphicFramePr>
          <p:cNvPr id="3" name="Table 2"/>
          <p:cNvGraphicFramePr/>
          <p:nvPr/>
        </p:nvGraphicFramePr>
        <p:xfrm>
          <a:off x="300577" y="1232828"/>
          <a:ext cx="8565515" cy="4822825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2321560"/>
                <a:gridCol w="6243955"/>
              </a:tblGrid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ammonia, </a:t>
                      </a:r>
                      <a:endParaRPr lang="en-US" sz="2175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NH</a:t>
                      </a:r>
                      <a:r>
                        <a:rPr lang="en-US" sz="2175" baseline="-25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175" baseline="-25000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/>
                        <a:t>turns damp red litmus paper blue</a:t>
                      </a:r>
                      <a:endParaRPr lang="en-US" sz="2175"/>
                    </a:p>
                  </a:txBody>
                  <a:tcPr marL="82917" marR="82917" marT="41458" marB="41458"/>
                </a:tc>
              </a:tr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carbon dioxide, CO</a:t>
                      </a:r>
                      <a:r>
                        <a:rPr lang="en-US" sz="2175" baseline="-25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175" baseline="-25000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/>
                        <a:t>gives a white ppt. with limewater (ppt. dissolves with excess CO</a:t>
                      </a:r>
                      <a:r>
                        <a:rPr lang="en-US" sz="2175" baseline="-25000"/>
                        <a:t>2</a:t>
                      </a:r>
                      <a:r>
                        <a:rPr lang="en-US" sz="2175"/>
                        <a:t>)</a:t>
                      </a:r>
                      <a:endParaRPr lang="en-US" sz="2175"/>
                    </a:p>
                  </a:txBody>
                  <a:tcPr marL="82917" marR="82917" marT="41458" marB="41458"/>
                </a:tc>
              </a:tr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chlorine, </a:t>
                      </a:r>
                      <a:endParaRPr lang="en-US" sz="2175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en-US" altLang="en-US" sz="2175">
                          <a:solidFill>
                            <a:schemeClr val="tx1"/>
                          </a:solidFill>
                        </a:rPr>
                        <a:t>l</a:t>
                      </a:r>
                      <a:r>
                        <a:rPr lang="en-US" sz="2175" baseline="-25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175" baseline="-25000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2175"/>
                        <a:t>turns </a:t>
                      </a:r>
                      <a:r>
                        <a:rPr lang="en-US" sz="2175"/>
                        <a:t>damp </a:t>
                      </a:r>
                      <a:r>
                        <a:rPr lang="en-US" altLang="en-US" sz="2175"/>
                        <a:t>blue </a:t>
                      </a:r>
                      <a:r>
                        <a:rPr lang="en-US" sz="2175"/>
                        <a:t>litmus paper </a:t>
                      </a:r>
                      <a:r>
                        <a:rPr lang="en-US" altLang="en-US" sz="2175"/>
                        <a:t>red and then bleaches it</a:t>
                      </a:r>
                      <a:endParaRPr lang="en-US" altLang="en-US" sz="2175"/>
                    </a:p>
                  </a:txBody>
                  <a:tcPr marL="82917" marR="82917" marT="41458" marB="41458"/>
                </a:tc>
              </a:tr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hydrogen, </a:t>
                      </a:r>
                      <a:endParaRPr lang="en-US" sz="2175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US" altLang="en-US" sz="2175" baseline="-25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en-US" sz="2175" baseline="-25000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/>
                        <a:t>‘pops’ with a lighted splint</a:t>
                      </a:r>
                      <a:endParaRPr lang="en-US" sz="2175"/>
                    </a:p>
                  </a:txBody>
                  <a:tcPr marL="82917" marR="82917" marT="41458" marB="41458"/>
                </a:tc>
              </a:tr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oxygen, </a:t>
                      </a:r>
                      <a:endParaRPr lang="en-US" sz="2175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en-US" sz="2175" baseline="-25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175" baseline="-25000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/>
                        <a:t>relights a glowing splint</a:t>
                      </a:r>
                      <a:endParaRPr lang="en-US" sz="2175"/>
                    </a:p>
                  </a:txBody>
                  <a:tcPr marL="82917" marR="82917" marT="41458" marB="41458"/>
                </a:tc>
              </a:tr>
              <a:tr h="108902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2175">
                          <a:solidFill>
                            <a:schemeClr val="tx1"/>
                          </a:solidFill>
                        </a:rPr>
                        <a:t>sulfur dioxide, SO</a:t>
                      </a:r>
                      <a:r>
                        <a:rPr lang="en-US" altLang="en-US" sz="2175" baseline="-25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en-US" sz="2175" baseline="-25000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2175"/>
                        <a:t>turns aqueous potassium manganate(VII) from purple to orange and then white (bleached)</a:t>
                      </a:r>
                      <a:endParaRPr lang="en-US" altLang="en-US" sz="2175"/>
                    </a:p>
                  </a:txBody>
                  <a:tcPr marL="82917" marR="82917" marT="41458" marB="41458"/>
                </a:tc>
              </a:tr>
            </a:tbl>
          </a:graphicData>
        </a:graphic>
      </p:graphicFrame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" y="918845"/>
            <a:ext cx="8500745" cy="5373370"/>
          </a:xfrm>
        </p:spPr>
        <p:txBody>
          <a:bodyPr/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cs typeface="Arial" panose="020B0604020202020204" pitchFamily="34" charset="0"/>
              </a:rPr>
              <a:t>8.4 Identification of Ions and Gases</a:t>
            </a:r>
            <a:endParaRPr lang="en-US" sz="24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Describe the following tests to identify anions: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carbonate (by reaction with dilute acid and then limewater)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chloride, bromide and iodide (by reaction under acidic conditions with aqueous silver nitrate)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nitrate (by reduction with aluminium)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sulfate (by reaction under acidic conditions with aqueous barium ions)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and sulfite (by reaction with dilute acids and then aqueous potassium manganate(VII))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 txBox="1"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 Identification of Ions and Gases</a:t>
            </a:r>
            <a:endParaRPr lang="en-US" alt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WordArt 2"/>
          <p:cNvSpPr>
            <a:spLocks noTextEdit="1"/>
          </p:cNvSpPr>
          <p:nvPr/>
        </p:nvSpPr>
        <p:spPr>
          <a:xfrm>
            <a:off x="373063" y="585788"/>
            <a:ext cx="8424862" cy="1077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66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Lime for acidic fields</a:t>
            </a:r>
            <a:endParaRPr lang="en-US" sz="36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66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pic>
        <p:nvPicPr>
          <p:cNvPr id="24579" name="Picture 2" descr="http://www.braenstone.com/wp-content/uploads/Agricultural-Lime-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6875" y="2271713"/>
            <a:ext cx="5916613" cy="3938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Picture 4" descr="http://www.gardenscapeinc.com/products/images/dolimitic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63" y="2468563"/>
            <a:ext cx="2563812" cy="35544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Rectangle 1"/>
          <p:cNvSpPr>
            <a:spLocks noGrp="1"/>
          </p:cNvSpPr>
          <p:nvPr>
            <p:ph type="title"/>
          </p:nvPr>
        </p:nvSpPr>
        <p:spPr>
          <a:xfrm>
            <a:off x="704515" y="993287"/>
            <a:ext cx="5182368" cy="1143000"/>
          </a:xfrm>
          <a:ln w="28575">
            <a:solidFill>
              <a:schemeClr val="accent2"/>
            </a:solidFill>
            <a:miter/>
          </a:ln>
        </p:spPr>
        <p:txBody>
          <a:bodyPr vert="horz" wrap="square" lIns="0" tIns="30345" rIns="0" bIns="0" anchor="ctr" anchorCtr="0"/>
          <a:p>
            <a:pPr defTabSz="457200" eaLnBrk="1">
              <a:tabLst>
                <a:tab pos="0" algn="l"/>
                <a:tab pos="455930" algn="l"/>
                <a:tab pos="913130" algn="l"/>
                <a:tab pos="1370330" algn="l"/>
                <a:tab pos="1827530" algn="l"/>
                <a:tab pos="2284730" algn="l"/>
                <a:tab pos="2741930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6355" algn="l"/>
                <a:tab pos="6853555" algn="l"/>
                <a:tab pos="7310755" algn="l"/>
                <a:tab pos="7767955" algn="l"/>
                <a:tab pos="8225155" algn="l"/>
                <a:tab pos="8682355" algn="l"/>
                <a:tab pos="9139555" algn="l"/>
              </a:tabLst>
            </a:pPr>
            <a:r>
              <a:rPr lang="en-US" altLang="en-US" dirty="0"/>
              <a:t>Testing for Anions</a:t>
            </a:r>
            <a:endParaRPr lang="en-US" altLang="en-US" dirty="0"/>
          </a:p>
        </p:txBody>
      </p:sp>
      <p:pic>
        <p:nvPicPr>
          <p:cNvPr id="1024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8930" y="2461625"/>
            <a:ext cx="5044171" cy="37658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789" y="3113740"/>
            <a:ext cx="2349340" cy="362045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593" y="220251"/>
            <a:ext cx="2691952" cy="2690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6124" y="251921"/>
            <a:ext cx="3715470" cy="1243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marL="1143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marL="1600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marL="20574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Test for carbonates</a:t>
            </a:r>
            <a:endParaRPr kumimoji="0" lang="en-GB" altLang="en-US" sz="399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3475" y="2671798"/>
            <a:ext cx="5101753" cy="720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Add a dilute acid. Fizzing shows a positive result.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4" descr="A5000484-SPL"/>
          <p:cNvPicPr>
            <a:picLocks noChangeAspect="1"/>
          </p:cNvPicPr>
          <p:nvPr/>
        </p:nvPicPr>
        <p:blipFill>
          <a:blip r:embed="rId1"/>
          <a:srcRect l="10526" r="7471"/>
          <a:stretch>
            <a:fillRect/>
          </a:stretch>
        </p:blipFill>
        <p:spPr>
          <a:xfrm>
            <a:off x="2728517" y="3251936"/>
            <a:ext cx="1911718" cy="303888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84" y="3251936"/>
            <a:ext cx="1934751" cy="29813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610" y="1908839"/>
            <a:ext cx="3038882" cy="30403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7"/>
          <p:cNvSpPr/>
          <p:nvPr/>
        </p:nvSpPr>
        <p:spPr>
          <a:xfrm>
            <a:off x="5295228" y="875244"/>
            <a:ext cx="3598866" cy="13506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algn="ctr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Bubble carbon dioxide gas through lime water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algn="ctr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Ca(OH)</a:t>
            </a:r>
            <a:r>
              <a:rPr lang="en-US" altLang="en-US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 (aq) + CO</a:t>
            </a:r>
            <a:r>
              <a:rPr lang="en-US" altLang="en-US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 (g) 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CaCO</a:t>
            </a:r>
            <a:r>
              <a:rPr lang="en-US" altLang="en-US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 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(s)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487" y="2530723"/>
            <a:ext cx="4957798" cy="4144455"/>
          </a:xfrm>
          <a:prstGeom prst="rect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2878" tIns="41438" rIns="82878" bIns="41438" anchor="t" anchorCtr="0"/>
          <a:p>
            <a:pPr indent="0" defTabSz="45593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x-none" sz="1540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95228" y="603170"/>
            <a:ext cx="3580153" cy="4690043"/>
          </a:xfrm>
          <a:prstGeom prst="rect">
            <a:avLst/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878" tIns="41438" rIns="82878" bIns="41438"/>
          <a:p>
            <a:pPr defTabSz="455930" eaLnBrk="1" fontAlgn="base">
              <a:lnSpc>
                <a:spcPct val="94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altLang="x-none" sz="154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bldLvl="0" animBg="1"/>
      <p:bldP spid="10" grpId="0" bldLvl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2727" y="264589"/>
            <a:ext cx="3300881" cy="1312866"/>
          </a:xfrm>
          <a:prstGeom prst="rect">
            <a:avLst/>
          </a:prstGeom>
          <a:solidFill>
            <a:srgbClr val="FFE1FF"/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marL="1143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marL="1600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marL="20574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Test for sulphates</a:t>
            </a:r>
            <a:endParaRPr kumimoji="0" lang="en-GB" altLang="en-US" sz="399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33895" y="3521131"/>
            <a:ext cx="5041292" cy="13506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indent="0" algn="ctr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Add barium chloride solution acidified with HCl. 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algn="ctr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A white precipitate shows a positive result.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5399" y="2863259"/>
            <a:ext cx="2209704" cy="298130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877745" y="1911718"/>
            <a:ext cx="5994400" cy="405765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BaCl</a:t>
            </a:r>
            <a:r>
              <a:rPr lang="en-US" altLang="zh-CN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 (</a:t>
            </a:r>
            <a:r>
              <a:rPr lang="en-US" altLang="zh-CN" sz="2175" dirty="0" err="1">
                <a:solidFill>
                  <a:schemeClr val="tx1"/>
                </a:solidFill>
                <a:latin typeface="Arial" panose="020B0604020202020204" pitchFamily="34" charset="0"/>
              </a:rPr>
              <a:t>aq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) + SO</a:t>
            </a:r>
            <a:r>
              <a:rPr lang="en-US" altLang="zh-CN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en-US" altLang="zh-CN" sz="2175" baseline="30000" dirty="0">
                <a:solidFill>
                  <a:schemeClr val="tx1"/>
                </a:solidFill>
                <a:latin typeface="Arial" panose="020B0604020202020204" pitchFamily="34" charset="0"/>
              </a:rPr>
              <a:t>2-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 (</a:t>
            </a:r>
            <a:r>
              <a:rPr lang="en-US" altLang="zh-CN" sz="2175" dirty="0" err="1">
                <a:solidFill>
                  <a:schemeClr val="tx1"/>
                </a:solidFill>
                <a:latin typeface="Arial" panose="020B0604020202020204" pitchFamily="34" charset="0"/>
              </a:rPr>
              <a:t>aq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) 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BaSO</a:t>
            </a:r>
            <a:r>
              <a:rPr lang="en-US" altLang="zh-CN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 (s) + 2Cl</a:t>
            </a:r>
            <a:r>
              <a:rPr lang="en-US" altLang="zh-CN" sz="2175" baseline="300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zh-CN" sz="2175" dirty="0" err="1">
                <a:solidFill>
                  <a:schemeClr val="tx1"/>
                </a:solidFill>
                <a:latin typeface="Arial" panose="020B0604020202020204" pitchFamily="34" charset="0"/>
              </a:rPr>
              <a:t>aq</a:t>
            </a:r>
            <a:r>
              <a:rPr lang="en-US" altLang="zh-CN" sz="2175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en-US" altLang="zh-CN" sz="217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2711" y="2655964"/>
            <a:ext cx="7803782" cy="3453472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2878" tIns="41438" rIns="82878" bIns="41438" anchor="t" anchorCtr="0"/>
          <a:p>
            <a:pPr indent="0" defTabSz="45593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US" altLang="x-none" sz="1540" dirty="0"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7311" y="4677087"/>
            <a:ext cx="6623685" cy="7207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indent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i="1" dirty="0">
                <a:solidFill>
                  <a:schemeClr val="tx1"/>
                </a:solidFill>
                <a:latin typeface="Arial" panose="020B0604020202020204" pitchFamily="34" charset="0"/>
              </a:rPr>
              <a:t>Why add acid?</a:t>
            </a:r>
            <a:endParaRPr lang="en-US" altLang="en-US" sz="2175" i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It removes carbonates which also precipitate with Ba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ldLvl="0" animBg="1"/>
      <p:bldP spid="8" grpId="0" bldLvl="0" animBg="1"/>
      <p:bldP spid="9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66124" y="251921"/>
            <a:ext cx="3300881" cy="1312866"/>
          </a:xfrm>
          <a:prstGeom prst="rect">
            <a:avLst/>
          </a:prstGeom>
          <a:solidFill>
            <a:srgbClr val="E3CCDD"/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marL="1143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marL="1600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marL="20574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Test for sulph</a:t>
            </a:r>
            <a:r>
              <a:rPr kumimoji="0" lang="en-US" altLang="en-GB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ites</a:t>
            </a:r>
            <a:endParaRPr kumimoji="0" lang="en-US" altLang="en-GB" sz="399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291940" y="4263361"/>
            <a:ext cx="1312866" cy="2380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055097" y="4255300"/>
            <a:ext cx="1075053" cy="2367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614414" y="4250117"/>
            <a:ext cx="891367" cy="2363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03864" y="4250117"/>
            <a:ext cx="1073902" cy="23781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594851" y="4219599"/>
            <a:ext cx="828027" cy="23936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9481" y="480809"/>
            <a:ext cx="3722668" cy="34549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6872" y="480809"/>
            <a:ext cx="1420545" cy="3454912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100192" y="1714212"/>
            <a:ext cx="3367963" cy="23279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AutoNum type="arabicPeriod"/>
            </a:pPr>
            <a:r>
              <a:rPr lang="en-US" altLang="en-US" sz="1815">
                <a:solidFill>
                  <a:schemeClr val="tx1"/>
                </a:solidFill>
              </a:rPr>
              <a:t>Add acid to the sulphite</a:t>
            </a:r>
            <a:endParaRPr lang="en-US" altLang="en-US" sz="1815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r>
              <a:rPr lang="en-US" altLang="en-US" sz="1815">
                <a:solidFill>
                  <a:schemeClr val="tx1"/>
                </a:solidFill>
              </a:rPr>
              <a:t>Warm Gently</a:t>
            </a:r>
            <a:endParaRPr lang="en-US" altLang="en-US" sz="1815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r>
              <a:rPr lang="en-US" altLang="en-US" sz="1815">
                <a:solidFill>
                  <a:schemeClr val="tx1"/>
                </a:solidFill>
              </a:rPr>
              <a:t>Test the gas produced with KMnO</a:t>
            </a:r>
            <a:r>
              <a:rPr lang="en-US" altLang="en-US" sz="1815" baseline="-25000">
                <a:solidFill>
                  <a:schemeClr val="tx1"/>
                </a:solidFill>
              </a:rPr>
              <a:t>4</a:t>
            </a:r>
            <a:r>
              <a:rPr lang="en-US" altLang="en-US" sz="1815">
                <a:solidFill>
                  <a:schemeClr val="tx1"/>
                </a:solidFill>
              </a:rPr>
              <a:t> on filter paper</a:t>
            </a:r>
            <a:endParaRPr lang="en-US" altLang="en-US" sz="1815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r>
              <a:rPr lang="en-US" altLang="en-US" sz="1815">
                <a:solidFill>
                  <a:schemeClr val="tx1"/>
                </a:solidFill>
                <a:sym typeface="+mn-ea"/>
              </a:rPr>
              <a:t>The purple colour will turn red then orange and finally it will be bleached</a:t>
            </a:r>
            <a:endParaRPr lang="en-US" altLang="en-US" sz="181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en-US" altLang="en-US" sz="1815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9792" y="276393"/>
            <a:ext cx="8221251" cy="114444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30345" rIns="0" bIns="0" numCol="1" anchor="ctr" anchorCtr="0" compatLnSpc="1"/>
          <a:lstStyle/>
          <a:p>
            <a:pPr marL="0" marR="0" lvl="0" indent="0" algn="ctr" defTabSz="45720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56565" algn="l"/>
                <a:tab pos="913765" algn="l"/>
                <a:tab pos="1370330" algn="l"/>
                <a:tab pos="1827530" algn="l"/>
                <a:tab pos="2284730" algn="l"/>
                <a:tab pos="2741295" algn="l"/>
                <a:tab pos="3198495" algn="l"/>
                <a:tab pos="3655695" algn="l"/>
                <a:tab pos="4112260" algn="l"/>
                <a:tab pos="4569460" algn="l"/>
                <a:tab pos="5026660" algn="l"/>
                <a:tab pos="5483225" algn="l"/>
                <a:tab pos="5940425" algn="l"/>
                <a:tab pos="6396990" algn="l"/>
                <a:tab pos="6854190" algn="l"/>
                <a:tab pos="7311390" algn="l"/>
                <a:tab pos="7767955" algn="l"/>
                <a:tab pos="8225155" algn="l"/>
                <a:tab pos="8682355" algn="l"/>
                <a:tab pos="9138920" algn="l"/>
              </a:tabLst>
              <a:defRPr/>
            </a:pPr>
            <a:r>
              <a:rPr kumimoji="0" lang="en-US" altLang="en-US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Test </a:t>
            </a:r>
            <a:r>
              <a:rPr kumimoji="0" lang="en-US" altLang="en-US" sz="399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Halides</a:t>
            </a:r>
            <a:endParaRPr kumimoji="0" lang="en-US" altLang="en-US" sz="399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691" y="1606534"/>
            <a:ext cx="6246192" cy="466413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42" y="1196264"/>
            <a:ext cx="5146379" cy="31698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382541" y="1098375"/>
            <a:ext cx="4548967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2418" rIns="81573" bIns="424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l" defTabSz="4572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GB" altLang="en-US" sz="14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 </a:t>
            </a:r>
            <a:endParaRPr kumimoji="0" lang="en-GB" altLang="en-US" sz="145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72651" y="888201"/>
            <a:ext cx="1135803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2418" rIns="81573" bIns="424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GB" altLang="en-US" sz="145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CHLORIDE</a:t>
            </a:r>
            <a:endParaRPr kumimoji="0" lang="en-GB" altLang="en-US" sz="1450" b="1" i="0" u="none" strike="noStrike" kern="1200" cap="none" spc="0" normalizeH="0" baseline="0" noProof="0" smtClean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115270" y="888201"/>
            <a:ext cx="1134363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2418" rIns="81573" bIns="424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GB" altLang="en-US" sz="145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BROMIDE</a:t>
            </a:r>
            <a:endParaRPr kumimoji="0" lang="en-GB" altLang="en-US" sz="1450" b="1" i="0" u="none" strike="noStrike" kern="1200" cap="none" spc="0" normalizeH="0" baseline="0" noProof="0" smtClean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4071614" y="888201"/>
            <a:ext cx="1135803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2418" rIns="81573" bIns="424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GB" altLang="en-US" sz="1450" b="1" i="0" u="none" strike="noStrike" kern="1200" cap="none" spc="0" normalizeH="0" baseline="0" noProof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IODIDE</a:t>
            </a:r>
            <a:endParaRPr kumimoji="0" lang="en-GB" altLang="en-US" sz="1450" b="1" i="0" u="none" strike="noStrike" kern="1200" cap="none" spc="0" normalizeH="0" baseline="0" noProof="0" smtClean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sp>
        <p:nvSpPr>
          <p:cNvPr id="16" name="Rectangle 1"/>
          <p:cNvSpPr txBox="1">
            <a:spLocks noChangeArrowheads="1"/>
          </p:cNvSpPr>
          <p:nvPr/>
        </p:nvSpPr>
        <p:spPr bwMode="auto">
          <a:xfrm>
            <a:off x="756338" y="187141"/>
            <a:ext cx="7774992" cy="5412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30345" rIns="0" bIns="0" anchor="ctr"/>
          <a:lstStyle>
            <a:lvl1pPr marL="342900" indent="-342900" algn="l" defTabSz="457200" rtl="0" eaLnBrk="0" fontAlgn="base" hangingPunct="0">
              <a:lnSpc>
                <a:spcPct val="94000"/>
              </a:lnSpc>
              <a:spcBef>
                <a:spcPts val="141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94000"/>
              </a:lnSpc>
              <a:spcBef>
                <a:spcPts val="114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4000"/>
              </a:lnSpc>
              <a:spcBef>
                <a:spcPts val="8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94000"/>
              </a:lnSpc>
              <a:spcBef>
                <a:spcPts val="56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94000"/>
              </a:lnSpc>
              <a:spcBef>
                <a:spcPts val="29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Tx/>
              <a:buFont typeface="Times New Roman" panose="02020603050405020304" pitchFamily="18" charset="0"/>
              <a:buNone/>
              <a:tabLst>
                <a:tab pos="0" algn="l"/>
                <a:tab pos="455930" algn="l"/>
                <a:tab pos="913130" algn="l"/>
                <a:tab pos="1370330" algn="l"/>
                <a:tab pos="1827530" algn="l"/>
                <a:tab pos="2284730" algn="l"/>
                <a:tab pos="2741930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6355" algn="l"/>
                <a:tab pos="6853555" algn="l"/>
                <a:tab pos="7310755" algn="l"/>
                <a:tab pos="7767955" algn="l"/>
                <a:tab pos="8225155" algn="l"/>
                <a:tab pos="8682355" algn="l"/>
                <a:tab pos="9139555" algn="l"/>
              </a:tabLst>
            </a:pPr>
            <a:r>
              <a:rPr kumimoji="0" lang="en-US" altLang="en-US" sz="2900" b="0" i="0" u="none" strike="noStrike" kern="1200" cap="none" spc="0" normalizeH="0" baseline="0" noProof="1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+mn-ea"/>
              </a:rPr>
              <a:t>Test for Halides + AgNO</a:t>
            </a:r>
            <a:r>
              <a:rPr kumimoji="0" lang="en-US" altLang="en-US" sz="2900" b="0" i="0" u="none" strike="noStrike" kern="1200" cap="none" spc="0" normalizeH="0" baseline="-25000" noProof="1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+mn-ea"/>
              </a:rPr>
              <a:t>3</a:t>
            </a:r>
            <a:endParaRPr kumimoji="0" lang="en-US" altLang="en-US" sz="2900" b="0" i="0" u="none" strike="noStrike" kern="1200" cap="none" spc="0" normalizeH="0" baseline="0" noProof="1" dirty="0">
              <a:solidFill>
                <a:srgbClr val="000000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-464397" y="4337354"/>
            <a:ext cx="6084964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573" tIns="42418" rIns="81573" bIns="424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GB" altLang="en-US" sz="14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Droid Sans Fallback" charset="0"/>
                <a:sym typeface="+mn-ea"/>
              </a:rPr>
              <a:t>ADD SOME DILUTE NITRIC ACID</a:t>
            </a:r>
            <a:endParaRPr kumimoji="0" lang="en-GB" altLang="en-US" sz="145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Droid Sans Fallback" charset="0"/>
              <a:sym typeface="+mn-ea"/>
            </a:endParaRPr>
          </a:p>
        </p:txBody>
      </p:sp>
      <p:sp>
        <p:nvSpPr>
          <p:cNvPr id="8201" name="Text Box 9"/>
          <p:cNvSpPr txBox="1"/>
          <p:nvPr/>
        </p:nvSpPr>
        <p:spPr>
          <a:xfrm>
            <a:off x="-344915" y="4645417"/>
            <a:ext cx="6084964" cy="919480"/>
          </a:xfrm>
          <a:prstGeom prst="rect">
            <a:avLst/>
          </a:prstGeom>
          <a:noFill/>
          <a:ln w="9525">
            <a:noFill/>
          </a:ln>
        </p:spPr>
        <p:txBody>
          <a:bodyPr lIns="81573" tIns="42418" rIns="81573" bIns="42418" anchor="t" anchorCtr="0">
            <a:spAutoFit/>
          </a:bodyPr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1360" b="1" dirty="0">
                <a:solidFill>
                  <a:srgbClr val="000000"/>
                </a:solidFill>
                <a:latin typeface="Arial" panose="020B0604020202020204" pitchFamily="34" charset="0"/>
              </a:rPr>
              <a:t>ADD SILVER NITRATE SOLUTION</a:t>
            </a:r>
            <a:endParaRPr lang="en-US" altLang="en-US" sz="136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WHITE PRECIPITATE OF SILVER CHLORIDE 	AgC</a:t>
            </a:r>
            <a:r>
              <a:rPr lang="en-US" altLang="en-US" sz="136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l</a:t>
            </a:r>
            <a:endParaRPr lang="en-US" altLang="en-US" sz="136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CREAM PRECIPITATE OF SILVER BROMIDE 	AgBr</a:t>
            </a:r>
            <a:endParaRPr lang="en-US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spcAft>
                <a:spcPts val="40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YELLOW PRECIPITATE OF SILVER IODIDE 	AgI</a:t>
            </a:r>
            <a:endParaRPr lang="en-US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03" y="1154516"/>
            <a:ext cx="5316246" cy="28459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6" name="Text Box 10"/>
          <p:cNvSpPr txBox="1"/>
          <p:nvPr/>
        </p:nvSpPr>
        <p:spPr>
          <a:xfrm>
            <a:off x="-464397" y="5566727"/>
            <a:ext cx="6292258" cy="1022350"/>
          </a:xfrm>
          <a:prstGeom prst="rect">
            <a:avLst/>
          </a:prstGeom>
          <a:noFill/>
          <a:ln w="9525">
            <a:noFill/>
          </a:ln>
        </p:spPr>
        <p:txBody>
          <a:bodyPr lIns="81573" tIns="42418" rIns="81573" bIns="42418" anchor="t" anchorCtr="0">
            <a:spAutoFit/>
          </a:bodyPr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dirty="0">
                <a:solidFill>
                  <a:srgbClr val="000000"/>
                </a:solidFill>
                <a:latin typeface="Arial" panose="020B0604020202020204" pitchFamily="34" charset="0"/>
              </a:rPr>
              <a:t>ADD </a:t>
            </a:r>
            <a:r>
              <a:rPr lang="en-GB" altLang="en-US" sz="1360" b="1" dirty="0">
                <a:solidFill>
                  <a:srgbClr val="A50021"/>
                </a:solidFill>
                <a:latin typeface="Arial" panose="020B0604020202020204" pitchFamily="34" charset="0"/>
              </a:rPr>
              <a:t>DILUTE</a:t>
            </a:r>
            <a:r>
              <a:rPr lang="en-GB" altLang="en-US" sz="1360" b="1" dirty="0">
                <a:solidFill>
                  <a:srgbClr val="000000"/>
                </a:solidFill>
                <a:latin typeface="Arial" panose="020B0604020202020204" pitchFamily="34" charset="0"/>
              </a:rPr>
              <a:t> AMMONIA SOLUTION</a:t>
            </a:r>
            <a:r>
              <a:rPr lang="en-US" altLang="en-GB" sz="136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endParaRPr lang="en-GB" altLang="en-US" sz="136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spcAft>
                <a:spcPts val="40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WHITE PRECIPITATE OF SILVER CHLORIDE 	-  SOLUBLE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spcAft>
                <a:spcPts val="40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CREAM PRECIPITATE OF SILVER BROMIDE 	-  INSOLUBLE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spcAft>
                <a:spcPts val="40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YELLOW PRECIPITATE OF SILVER IODIDE 	-  INSOLUBLE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03" y="1196264"/>
            <a:ext cx="4946282" cy="27624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8" name="Text Box 8"/>
          <p:cNvSpPr txBox="1"/>
          <p:nvPr/>
        </p:nvSpPr>
        <p:spPr>
          <a:xfrm>
            <a:off x="5370085" y="5660297"/>
            <a:ext cx="3739942" cy="919480"/>
          </a:xfrm>
          <a:prstGeom prst="rect">
            <a:avLst/>
          </a:prstGeom>
          <a:noFill/>
          <a:ln w="9525">
            <a:noFill/>
          </a:ln>
        </p:spPr>
        <p:txBody>
          <a:bodyPr wrap="square" lIns="81573" tIns="42418" rIns="81573" bIns="42418" anchor="t" anchorCtr="0">
            <a:spAutoFit/>
          </a:bodyPr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dirty="0">
                <a:solidFill>
                  <a:srgbClr val="000000"/>
                </a:solidFill>
                <a:latin typeface="Arial" panose="020B0604020202020204" pitchFamily="34" charset="0"/>
              </a:rPr>
              <a:t>ADD </a:t>
            </a:r>
            <a:r>
              <a:rPr lang="en-GB" altLang="en-US" sz="1360" b="1" dirty="0">
                <a:solidFill>
                  <a:srgbClr val="A50021"/>
                </a:solidFill>
                <a:latin typeface="Arial" panose="020B0604020202020204" pitchFamily="34" charset="0"/>
              </a:rPr>
              <a:t>CONCENTRATED</a:t>
            </a:r>
            <a:r>
              <a:rPr lang="en-GB" altLang="en-US" sz="1360" b="1" dirty="0">
                <a:solidFill>
                  <a:srgbClr val="000000"/>
                </a:solidFill>
                <a:latin typeface="Arial" panose="020B0604020202020204" pitchFamily="34" charset="0"/>
              </a:rPr>
              <a:t> AMMONIA 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SOLUBLE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SOLUBLE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algn="ctr" defTabSz="457200" eaLnBrk="0">
              <a:spcAft>
                <a:spcPts val="40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360" b="1" i="1" dirty="0">
                <a:solidFill>
                  <a:srgbClr val="0070C0"/>
                </a:solidFill>
                <a:latin typeface="Arial" panose="020B0604020202020204" pitchFamily="34" charset="0"/>
              </a:rPr>
              <a:t>INSOLUBLE</a:t>
            </a:r>
            <a:endParaRPr lang="en-GB" altLang="en-US" sz="1360" b="1" i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370085" y="6083524"/>
            <a:ext cx="829179" cy="34549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82917" tIns="41458" rIns="82917" bIns="41458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GB" altLang="en-US" sz="1630"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39" y="1196264"/>
            <a:ext cx="4913173" cy="267467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 Box 11"/>
          <p:cNvSpPr txBox="1"/>
          <p:nvPr/>
        </p:nvSpPr>
        <p:spPr>
          <a:xfrm>
            <a:off x="5620566" y="1656919"/>
            <a:ext cx="3318155" cy="34448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p>
            <a:pPr indent="0" eaLnBrk="0" hangingPunct="0"/>
            <a:r>
              <a:rPr lang="en-US" altLang="en-US" sz="2175" b="1" u="sng">
                <a:solidFill>
                  <a:schemeClr val="tx1"/>
                </a:solidFill>
                <a:latin typeface="Arial" panose="020B0604020202020204" pitchFamily="34" charset="0"/>
              </a:rPr>
              <a:t>Nitric acid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>
                <a:solidFill>
                  <a:schemeClr val="tx1"/>
                </a:solidFill>
                <a:latin typeface="Arial" panose="020B0604020202020204" pitchFamily="34" charset="0"/>
              </a:rPr>
              <a:t>Removes CO</a:t>
            </a:r>
            <a:r>
              <a:rPr lang="en-US" altLang="en-US" sz="2175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175" baseline="30000">
                <a:solidFill>
                  <a:schemeClr val="tx1"/>
                </a:solidFill>
                <a:latin typeface="Arial" panose="020B0604020202020204" pitchFamily="34" charset="0"/>
              </a:rPr>
              <a:t>2- </a:t>
            </a:r>
            <a:r>
              <a:rPr lang="en-US" altLang="en-US" sz="2175">
                <a:solidFill>
                  <a:schemeClr val="tx1"/>
                </a:solidFill>
                <a:latin typeface="Arial" panose="020B0604020202020204" pitchFamily="34" charset="0"/>
              </a:rPr>
              <a:t>prevents PPT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 u="sng">
                <a:solidFill>
                  <a:schemeClr val="tx1"/>
                </a:solidFill>
                <a:latin typeface="Arial" panose="020B0604020202020204" pitchFamily="34" charset="0"/>
              </a:rPr>
              <a:t>Silver Nitrate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>
                <a:solidFill>
                  <a:schemeClr val="tx1"/>
                </a:solidFill>
                <a:latin typeface="Arial" panose="020B0604020202020204" pitchFamily="34" charset="0"/>
              </a:rPr>
              <a:t>Forms Halide PPT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 u="sng">
                <a:solidFill>
                  <a:schemeClr val="tx1"/>
                </a:solidFill>
                <a:latin typeface="Arial" panose="020B0604020202020204" pitchFamily="34" charset="0"/>
              </a:rPr>
              <a:t>Dilute Ammonia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>
                <a:solidFill>
                  <a:schemeClr val="tx1"/>
                </a:solidFill>
                <a:latin typeface="Arial" panose="020B0604020202020204" pitchFamily="34" charset="0"/>
              </a:rPr>
              <a:t>Dissolves chloride PPT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 b="1" u="sng">
                <a:solidFill>
                  <a:schemeClr val="tx1"/>
                </a:solidFill>
                <a:latin typeface="Arial" panose="020B0604020202020204" pitchFamily="34" charset="0"/>
              </a:rPr>
              <a:t>Concentrated Ammonia</a:t>
            </a:r>
            <a:endParaRPr lang="en-US" altLang="en-US" sz="2175" b="1" u="sng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r>
              <a:rPr lang="en-US" altLang="en-US" sz="2175">
                <a:solidFill>
                  <a:schemeClr val="tx1"/>
                </a:solidFill>
                <a:latin typeface="Arial" panose="020B0604020202020204" pitchFamily="34" charset="0"/>
              </a:rPr>
              <a:t>Dissolves bromide PPT</a:t>
            </a:r>
            <a:endParaRPr lang="en-US" altLang="en-US" sz="2175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/>
            <a:endParaRPr lang="en-US" altLang="en-US" sz="2175" b="1" u="sng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8201" grpId="0" bldLvl="0" animBg="1"/>
      <p:bldP spid="9226" grpId="0" bldLvl="0" animBg="1"/>
      <p:bldP spid="10248" grpId="0" animBg="1"/>
      <p:bldP spid="10" grpId="0" bldLvl="0" animBg="1"/>
      <p:bldP spid="12" grpId="0" bldLvl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1266" name="Group 2"/>
          <p:cNvGraphicFramePr>
            <a:graphicFrameLocks noGrp="1"/>
          </p:cNvGraphicFramePr>
          <p:nvPr/>
        </p:nvGraphicFramePr>
        <p:xfrm>
          <a:off x="118619" y="1324383"/>
          <a:ext cx="8933815" cy="4481195"/>
        </p:xfrm>
        <a:graphic>
          <a:graphicData uri="http://schemas.openxmlformats.org/drawingml/2006/table">
            <a:tbl>
              <a:tblPr/>
              <a:tblGrid>
                <a:gridCol w="1786255"/>
                <a:gridCol w="1790065"/>
                <a:gridCol w="1786255"/>
                <a:gridCol w="1786255"/>
                <a:gridCol w="1784985"/>
              </a:tblGrid>
              <a:tr h="1418590"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Ion</a:t>
                      </a:r>
                      <a:endParaRPr kumimoji="0" lang="en-GB" altLang="en-US" sz="1815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Action of AgNO</a:t>
                      </a:r>
                      <a:r>
                        <a:rPr kumimoji="0" lang="en-GB" altLang="en-US" sz="1815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3</a:t>
                      </a:r>
                      <a:endParaRPr kumimoji="0" lang="en-GB" altLang="en-US" sz="1815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Effect of adding excess </a:t>
                      </a:r>
                      <a:r>
                        <a:rPr kumimoji="0" lang="en-US" altLang="en-GB" sz="1815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dilute</a:t>
                      </a:r>
                      <a:r>
                        <a:rPr kumimoji="0" lang="en-GB" altLang="en-US" sz="1815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 NH</a:t>
                      </a:r>
                      <a:r>
                        <a:rPr kumimoji="0" lang="en-GB" altLang="en-US" sz="1815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3</a:t>
                      </a:r>
                      <a:endParaRPr kumimoji="0" lang="en-GB" altLang="en-US" sz="1815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lang="en-GB" altLang="en-US" sz="1815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  <a:sym typeface="+mn-ea"/>
                        </a:rPr>
                        <a:t>Effect of adding excess </a:t>
                      </a:r>
                      <a:r>
                        <a:rPr lang="en-US" altLang="en-US" sz="1815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  <a:sym typeface="+mn-ea"/>
                        </a:rPr>
                        <a:t>conc.</a:t>
                      </a:r>
                      <a:r>
                        <a:rPr lang="en-GB" altLang="en-US" sz="1815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  <a:sym typeface="+mn-ea"/>
                        </a:rPr>
                        <a:t> NH</a:t>
                      </a:r>
                      <a:r>
                        <a:rPr lang="en-GB" altLang="en-US" sz="1815" b="1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  <a:sym typeface="+mn-ea"/>
                        </a:rPr>
                        <a:t>3</a:t>
                      </a:r>
                      <a:endParaRPr kumimoji="0" lang="en-GB" altLang="en-US" sz="1815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  <a:sym typeface="+mn-ea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endParaRPr kumimoji="0" lang="en-GB" altLang="en-US" sz="1815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Effect of Standing in sunlight</a:t>
                      </a:r>
                      <a:endParaRPr kumimoji="0" lang="en-GB" altLang="en-US" sz="1815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0740"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Cl</a:t>
                      </a:r>
                      <a:r>
                        <a:rPr kumimoji="0" lang="en-GB" altLang="en-US" sz="1815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-</a:t>
                      </a:r>
                      <a:endParaRPr kumimoji="0" lang="en-GB" altLang="en-US" sz="1815" b="1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White ppt.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White ppt. dissolves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White ppt. dissolves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Turns purple-grey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</a:tr>
              <a:tr h="1110615"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Br</a:t>
                      </a:r>
                      <a:r>
                        <a:rPr kumimoji="0" lang="en-GB" altLang="en-US" sz="1815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-</a:t>
                      </a:r>
                      <a:endParaRPr kumimoji="0" lang="en-GB" altLang="en-US" sz="1815" b="1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Pale yellow ppt.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Pale yellow ppt. slightly dissolves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Pale yellow ppt. dissolves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Turns yellowish creamy grey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59F"/>
                    </a:solidFill>
                  </a:tcPr>
                </a:tc>
              </a:tr>
              <a:tr h="1111250"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I</a:t>
                      </a:r>
                      <a:r>
                        <a:rPr kumimoji="0" lang="en-GB" altLang="en-US" sz="1815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-</a:t>
                      </a:r>
                      <a:endParaRPr kumimoji="0" lang="en-GB" altLang="en-US" sz="1815" b="1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Yellow ppt.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2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1pPr>
                      <a:lvl2pPr>
                        <a:spcBef>
                          <a:spcPts val="114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4pPr>
                      <a:lvl5pPr>
                        <a:spcBef>
                          <a:spcPts val="290"/>
                        </a:spcBef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5pPr>
                      <a:lvl6pPr marL="25146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6pPr>
                      <a:lvl7pPr marL="29718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7pPr>
                      <a:lvl8pPr marL="34290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8pPr>
                      <a:lvl9pPr marL="3886200" indent="-228600" defTabSz="457200" fontAlgn="base" hangingPunct="0">
                        <a:lnSpc>
                          <a:spcPct val="94000"/>
                        </a:lnSpc>
                        <a:spcBef>
                          <a:spcPts val="29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Yellow ppt. </a:t>
                      </a:r>
                      <a:endParaRPr kumimoji="0" lang="en-GB" altLang="en-US" sz="181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Yellow ppt. </a:t>
                      </a:r>
                      <a:endParaRPr kumimoji="0" lang="en-GB" altLang="en-US" sz="181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457200" rtl="0" eaLnBrk="1" fontAlgn="base" latinLnBrk="0" hangingPunct="1">
                        <a:lnSpc>
                          <a:spcPct val="76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GB" altLang="en-US" sz="1815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Droid Sans Fallback" charset="0"/>
                        </a:rPr>
                        <a:t>Remains yellow</a:t>
                      </a:r>
                      <a:endParaRPr kumimoji="0" lang="en-GB" altLang="en-US" sz="1815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Droid Sans Fallback" charset="0"/>
                      </a:endParaRPr>
                    </a:p>
                  </a:txBody>
                  <a:tcPr marL="81576" marR="81576" marT="207598" marB="42411" anchor="ctr" anchorCtr="0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756338" y="187141"/>
            <a:ext cx="7774992" cy="5412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30345" rIns="0" bIns="0" anchor="ctr"/>
          <a:lstStyle>
            <a:lvl1pPr marL="342900" indent="-342900" algn="l" defTabSz="457200" rtl="0" eaLnBrk="0" fontAlgn="base" hangingPunct="0">
              <a:lnSpc>
                <a:spcPct val="94000"/>
              </a:lnSpc>
              <a:spcBef>
                <a:spcPts val="141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94000"/>
              </a:lnSpc>
              <a:spcBef>
                <a:spcPts val="114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4000"/>
              </a:lnSpc>
              <a:spcBef>
                <a:spcPts val="8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94000"/>
              </a:lnSpc>
              <a:spcBef>
                <a:spcPts val="56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94000"/>
              </a:lnSpc>
              <a:spcBef>
                <a:spcPts val="29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0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Tx/>
              <a:buFont typeface="Times New Roman" panose="02020603050405020304" pitchFamily="18" charset="0"/>
              <a:buNone/>
              <a:tabLst>
                <a:tab pos="0" algn="l"/>
                <a:tab pos="455930" algn="l"/>
                <a:tab pos="913130" algn="l"/>
                <a:tab pos="1370330" algn="l"/>
                <a:tab pos="1827530" algn="l"/>
                <a:tab pos="2284730" algn="l"/>
                <a:tab pos="2741930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6355" algn="l"/>
                <a:tab pos="6853555" algn="l"/>
                <a:tab pos="7310755" algn="l"/>
                <a:tab pos="7767955" algn="l"/>
                <a:tab pos="8225155" algn="l"/>
                <a:tab pos="8682355" algn="l"/>
                <a:tab pos="9139555" algn="l"/>
              </a:tabLst>
            </a:pPr>
            <a:r>
              <a:rPr kumimoji="0" lang="en-US" altLang="en-US" sz="2900" b="0" i="0" u="none" strike="noStrike" kern="1200" cap="none" spc="0" normalizeH="0" baseline="0" noProof="1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+mn-ea"/>
              </a:rPr>
              <a:t>Test for Halides + AgNO</a:t>
            </a:r>
            <a:r>
              <a:rPr kumimoji="0" lang="en-US" altLang="en-US" sz="2900" b="0" i="0" u="none" strike="noStrike" kern="1200" cap="none" spc="0" normalizeH="0" baseline="-25000" noProof="1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+mn-ea"/>
              </a:rPr>
              <a:t>3</a:t>
            </a:r>
            <a:endParaRPr kumimoji="0" lang="en-US" altLang="en-US" sz="2900" b="0" i="0" u="none" strike="noStrike" kern="1200" cap="none" spc="0" normalizeH="0" baseline="0" noProof="1" dirty="0">
              <a:solidFill>
                <a:srgbClr val="000000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6124" y="251921"/>
            <a:ext cx="3778810" cy="773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marL="1143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marL="1600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marL="20574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algn="ctr" defTabSz="457200" rtl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marL="0" marR="0" lvl="0" indent="0" algn="ctr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en-GB" altLang="en-US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Test for </a:t>
            </a:r>
            <a:r>
              <a:rPr kumimoji="0" lang="en-US" altLang="en-GB" sz="399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Nitrates</a:t>
            </a:r>
            <a:endParaRPr kumimoji="0" lang="en-US" altLang="en-GB" sz="399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256" y="1164594"/>
            <a:ext cx="8812904" cy="2983230"/>
          </a:xfrm>
          <a:prstGeom prst="rect">
            <a:avLst/>
          </a:prstGeom>
          <a:noFill/>
          <a:ln w="50800">
            <a:solidFill>
              <a:schemeClr val="accent6"/>
            </a:solidFill>
          </a:ln>
        </p:spPr>
        <p:txBody>
          <a:bodyPr wrap="square">
            <a:spAutoFit/>
          </a:bodyPr>
          <a:p>
            <a:pPr marL="0" marR="0" indent="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kumimoji="0" lang="en-US" sz="1995" b="1" i="0" u="sng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Test for the nitrate ion </a:t>
            </a:r>
            <a:endParaRPr kumimoji="0" lang="en-US" sz="1995" b="0" i="0" u="none" strike="noStrike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0" 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A</a:t>
            </a:r>
            <a:r>
              <a:rPr kumimoji="0" lang="en-US" alt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dd a</a:t>
            </a:r>
            <a:r>
              <a:rPr kumimoji="0" 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 few drops of dilute sodium hydroxide </a:t>
            </a:r>
            <a:endParaRPr kumimoji="0" lang="en-US" sz="1995" b="0" i="0" u="none" strike="noStrike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0" lang="en-US" alt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Add s</a:t>
            </a:r>
            <a:r>
              <a:rPr kumimoji="0" 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ome aluminium powder. </a:t>
            </a:r>
            <a:endParaRPr kumimoji="0" lang="en-US" sz="1995" b="0" i="0" u="none" strike="noStrike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0" lang="en-US" alt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Heat</a:t>
            </a:r>
            <a:endParaRPr kumimoji="0" lang="en-US" altLang="en-US" sz="1995" b="0" i="0" u="none" strike="noStrike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0" lang="en-US" alt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This produces </a:t>
            </a:r>
            <a:r>
              <a:rPr kumimoji="0" 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ammonium ions which break down to form ammonia. </a:t>
            </a:r>
            <a:endParaRPr kumimoji="0" lang="en-US" sz="1995" b="0" i="0" u="none" strike="noStrike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kumimoji="0" lang="en-US" alt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Test with damp red litmus paper </a:t>
            </a:r>
            <a:r>
              <a:rPr kumimoji="0" lang="en-US" altLang="en-US" sz="1995" b="0" i="0" u="none" strike="noStrike" kern="1200" cap="none" spc="0" normalizeH="0" baseline="0" noProof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altLang="en-US" sz="1995" b="0" i="0" u="none" strike="noStrike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ea"/>
              </a:rPr>
              <a:t> blue</a:t>
            </a:r>
            <a:endParaRPr kumimoji="0" lang="en-US" sz="1995" b="0" i="0" u="none" strike="noStrike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kumimoji="0" lang="en-US" altLang="en-US" sz="1995" b="0" i="0" u="none" strike="noStrike" kern="1200" cap="none" spc="0" normalizeH="0" baseline="0" noProof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kumimoji="0" lang="en-US" altLang="en-US" sz="1995" b="0" i="0" u="none" strike="noStrike" kern="1200" cap="none" spc="0" normalizeH="0" baseline="0" noProof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kumimoji="0" lang="en-US" altLang="en-US" sz="1995" b="0" i="0" u="none" strike="noStrike" kern="1200" cap="none" spc="0" normalizeH="0" baseline="0" noProof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  <a:p>
            <a:pPr marL="285750" marR="0" indent="-285750" algn="l" defTabSz="457200" rtl="0" eaLnBrk="1" fontAlgn="base" latinLnBrk="0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kumimoji="0" lang="en-US" altLang="en-US" sz="1995" b="0" i="0" u="none" strike="noStrike" kern="1200" cap="none" spc="0" normalizeH="0" baseline="0" noProof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  <a:sym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124" y="4311443"/>
            <a:ext cx="1707302" cy="1818147"/>
          </a:xfrm>
          <a:prstGeom prst="rect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842" y="4324398"/>
            <a:ext cx="1867091" cy="1836861"/>
          </a:xfrm>
          <a:prstGeom prst="rect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568" y="4324398"/>
            <a:ext cx="2553756" cy="1849818"/>
          </a:xfrm>
          <a:prstGeom prst="rect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102" y="4289849"/>
            <a:ext cx="1975058" cy="1833982"/>
          </a:xfrm>
          <a:prstGeom prst="rect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Rectangle 11"/>
          <p:cNvSpPr/>
          <p:nvPr/>
        </p:nvSpPr>
        <p:spPr>
          <a:xfrm>
            <a:off x="266892" y="3073432"/>
            <a:ext cx="8609928" cy="10356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 hangingPunct="0">
              <a:lnSpc>
                <a:spcPct val="94000"/>
              </a:lnSpc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Ca(NO</a:t>
            </a:r>
            <a:r>
              <a:rPr lang="en-US" altLang="en-US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r>
              <a:rPr lang="en-US" altLang="en-US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 (aq) + NaOH (aq) + Al (s) 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hangingPunct="0">
              <a:lnSpc>
                <a:spcPct val="94000"/>
              </a:lnSpc>
              <a:buFont typeface="Times New Roman" panose="02020603050405020304" pitchFamily="18" charset="0"/>
            </a:pP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						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NH</a:t>
            </a:r>
            <a:r>
              <a:rPr lang="en-US" altLang="en-US" sz="2175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175" dirty="0">
                <a:solidFill>
                  <a:schemeClr val="tx1"/>
                </a:solidFill>
                <a:latin typeface="Arial" panose="020B0604020202020204" pitchFamily="34" charset="0"/>
              </a:rPr>
              <a:t> (g) + others that you don't need to know</a:t>
            </a:r>
            <a:endParaRPr lang="en-US" altLang="en-US" sz="217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6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70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98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03" end="1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66" end="2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60653" y="2336385"/>
            <a:ext cx="9142561" cy="1846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190596" y="2183793"/>
            <a:ext cx="1105572" cy="4836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82917" tIns="41458" rIns="82917" bIns="41458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GB" altLang="en-US" sz="163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0296" y="2183793"/>
            <a:ext cx="1105572" cy="4836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82917" tIns="41458" rIns="82917" bIns="41458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GB" altLang="en-US" sz="163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19790" y="2183793"/>
            <a:ext cx="1105572" cy="4836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82917" tIns="41458" rIns="82917" bIns="41458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GB" altLang="en-US" sz="163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39571" y="2183793"/>
            <a:ext cx="1105572" cy="4836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82917" tIns="41458" rIns="82917" bIns="41458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GB" altLang="en-US" sz="163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80557" y="2183793"/>
            <a:ext cx="1105572" cy="4836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82917" tIns="41458" rIns="82917" bIns="41458" anchor="t" anchorCtr="0"/>
          <a:p>
            <a:pPr indent="0" defTabSz="457200" hangingPunct="0">
              <a:lnSpc>
                <a:spcPct val="94000"/>
              </a:lnSpc>
              <a:buSzPct val="100000"/>
              <a:buFont typeface="Times New Roman" panose="02020603050405020304" pitchFamily="18" charset="0"/>
            </a:pPr>
            <a:endParaRPr lang="en-GB" altLang="en-US" sz="1630">
              <a:latin typeface="Arial" panose="020B0604020202020204" pitchFamily="34" charset="0"/>
            </a:endParaRPr>
          </a:p>
        </p:txBody>
      </p:sp>
      <p:sp>
        <p:nvSpPr>
          <p:cNvPr id="22535" name="Text Box 7"/>
          <p:cNvSpPr txBox="1"/>
          <p:nvPr/>
        </p:nvSpPr>
        <p:spPr>
          <a:xfrm>
            <a:off x="1650296" y="570060"/>
            <a:ext cx="6911264" cy="845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0"/>
            <a:r>
              <a:rPr lang="en-US" altLang="en-US" sz="4895" b="1">
                <a:solidFill>
                  <a:schemeClr val="tx1"/>
                </a:solidFill>
                <a:latin typeface="Arial" panose="020B0604020202020204" pitchFamily="34" charset="0"/>
              </a:rPr>
              <a:t>What is the test?</a:t>
            </a:r>
            <a:endParaRPr lang="en-US" altLang="en-US" sz="4895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bldLvl="0" animBg="1"/>
      <p:bldP spid="4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itle 1"/>
          <p:cNvSpPr>
            <a:spLocks noGrp="1"/>
          </p:cNvSpPr>
          <p:nvPr>
            <p:ph type="title"/>
          </p:nvPr>
        </p:nvSpPr>
        <p:spPr>
          <a:xfrm>
            <a:off x="632825" y="48945"/>
            <a:ext cx="8219811" cy="621884"/>
          </a:xfrm>
        </p:spPr>
        <p:txBody>
          <a:bodyPr lIns="0" tIns="0" rIns="0" bIns="0" anchor="ctr" anchorCtr="0">
            <a:normAutofit fontScale="90000"/>
          </a:bodyPr>
          <a:p>
            <a:r>
              <a:rPr lang="en-US" altLang="en-US"/>
              <a:t>Anion Summary</a:t>
            </a:r>
            <a:endParaRPr lang="en-US" altLang="en-US"/>
          </a:p>
        </p:txBody>
      </p:sp>
      <p:graphicFrame>
        <p:nvGraphicFramePr>
          <p:cNvPr id="3" name="Table 2"/>
          <p:cNvGraphicFramePr/>
          <p:nvPr/>
        </p:nvGraphicFramePr>
        <p:xfrm>
          <a:off x="165836" y="670829"/>
          <a:ext cx="8928100" cy="624078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2419985"/>
                <a:gridCol w="6508115"/>
              </a:tblGrid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carbonate, 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CO</a:t>
                      </a:r>
                      <a:r>
                        <a:rPr lang="en-US" sz="2175" baseline="-25000">
                          <a:solidFill>
                            <a:schemeClr val="tx1"/>
                          </a:solidFill>
                          <a:sym typeface="+mn-ea"/>
                        </a:rPr>
                        <a:t>3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2-</a:t>
                      </a:r>
                      <a:endParaRPr lang="en-US" altLang="en-US" sz="2175" baseline="300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CO</a:t>
                      </a:r>
                      <a:r>
                        <a:rPr lang="en-US" altLang="en-US" sz="1815" baseline="-25000">
                          <a:solidFill>
                            <a:schemeClr val="tx1"/>
                          </a:solidFill>
                          <a:sym typeface="+mn-ea"/>
                        </a:rPr>
                        <a:t>2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 liberated by dilute acids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</a:tr>
              <a:tr h="100012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chloride, 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Cl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-</a:t>
                      </a:r>
                      <a:r>
                        <a:rPr 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US" sz="2175" baseline="-250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white ppt. with Ag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 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   (soluble in NH</a:t>
                      </a:r>
                      <a:r>
                        <a:rPr lang="en-US" sz="1815" i="1" baseline="-25000">
                          <a:solidFill>
                            <a:schemeClr val="tx1"/>
                          </a:solidFill>
                          <a:sym typeface="+mn-ea"/>
                        </a:rPr>
                        <a:t>3</a:t>
                      </a: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(aq))</a:t>
                      </a:r>
                      <a:endParaRPr lang="en-US" sz="1815" i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white ppt. with Pb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2+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</a:tr>
              <a:tr h="9994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bromide, 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Br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-</a:t>
                      </a:r>
                      <a:r>
                        <a:rPr 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US" sz="2175" baseline="-250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cream ppt. with Ag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 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   (partially soluble in NH</a:t>
                      </a:r>
                      <a:r>
                        <a:rPr lang="en-US" sz="1815" i="1" baseline="-25000">
                          <a:solidFill>
                            <a:schemeClr val="tx1"/>
                          </a:solidFill>
                          <a:sym typeface="+mn-ea"/>
                        </a:rPr>
                        <a:t>3</a:t>
                      </a: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(aq))</a:t>
                      </a:r>
                      <a:endParaRPr lang="en-US" sz="1815" i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white ppt. with Pb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2+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</a:t>
                      </a:r>
                      <a:r>
                        <a:rPr lang="en-US" altLang="en-US" sz="1815">
                          <a:solidFill>
                            <a:schemeClr val="tx1"/>
                          </a:solidFill>
                          <a:sym typeface="+mn-ea"/>
                        </a:rPr>
                        <a:t>)</a:t>
                      </a:r>
                      <a:endParaRPr lang="en-US" alt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</a:tr>
              <a:tr h="1000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iodide, 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I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-</a:t>
                      </a:r>
                      <a:r>
                        <a:rPr 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altLang="en-US" sz="2175" baseline="-250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yellow ppt. with Ag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   </a:t>
                      </a: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(insoluble in NH</a:t>
                      </a:r>
                      <a:r>
                        <a:rPr lang="en-US" sz="1815" i="1" baseline="-25000">
                          <a:solidFill>
                            <a:schemeClr val="tx1"/>
                          </a:solidFill>
                          <a:sym typeface="+mn-ea"/>
                        </a:rPr>
                        <a:t>3</a:t>
                      </a: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(aq))</a:t>
                      </a:r>
                      <a:endParaRPr lang="en-US" sz="1815" i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yellow ppt. with Pb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2+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</a:tr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nitrate,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NO</a:t>
                      </a:r>
                      <a:r>
                        <a:rPr lang="en-US" sz="2175" baseline="-25000">
                          <a:solidFill>
                            <a:schemeClr val="tx1"/>
                          </a:solidFill>
                          <a:sym typeface="+mn-ea"/>
                        </a:rPr>
                        <a:t>3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-</a:t>
                      </a:r>
                      <a:r>
                        <a:rPr 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(aq)</a:t>
                      </a:r>
                      <a:endParaRPr lang="en-US" sz="2175" baseline="-250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NH</a:t>
                      </a:r>
                      <a:r>
                        <a:rPr lang="en-US" altLang="en-US" sz="1815" baseline="-25000">
                          <a:solidFill>
                            <a:schemeClr val="tx1"/>
                          </a:solidFill>
                          <a:sym typeface="+mn-ea"/>
                        </a:rPr>
                        <a:t>3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 liberated on heating with OH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-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 and A</a:t>
                      </a:r>
                      <a:r>
                        <a:rPr lang="en-US" altLang="en-US" sz="1815">
                          <a:solidFill>
                            <a:schemeClr val="tx1"/>
                          </a:solidFill>
                          <a:sym typeface="+mn-ea"/>
                        </a:rPr>
                        <a:t>l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 foil</a:t>
                      </a: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US" sz="1815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</a:tr>
              <a:tr h="746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sulfate, </a:t>
                      </a:r>
                      <a:endParaRPr lang="en-US" sz="2175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SO</a:t>
                      </a:r>
                      <a:r>
                        <a:rPr lang="en-US" altLang="en-US" sz="2175" baseline="-25000">
                          <a:solidFill>
                            <a:schemeClr val="tx1"/>
                          </a:solidFill>
                          <a:sym typeface="+mn-ea"/>
                        </a:rPr>
                        <a:t>4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  <a:sym typeface="+mn-ea"/>
                        </a:rPr>
                        <a:t>2-</a:t>
                      </a:r>
                      <a:r>
                        <a:rPr lang="en-US" sz="2175">
                          <a:solidFill>
                            <a:schemeClr val="tx1"/>
                          </a:solidFill>
                          <a:sym typeface="+mn-ea"/>
                        </a:rPr>
                        <a:t> (aq</a:t>
                      </a:r>
                      <a:endParaRPr lang="en-US" altLang="en-US" sz="2175" baseline="-250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gives white ppt. with Ba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2+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 or with Pb</a:t>
                      </a:r>
                      <a:r>
                        <a:rPr lang="en-US" altLang="en-US" sz="1815" baseline="30000">
                          <a:solidFill>
                            <a:schemeClr val="tx1"/>
                          </a:solidFill>
                          <a:sym typeface="+mn-ea"/>
                        </a:rPr>
                        <a:t>2+</a:t>
                      </a:r>
                      <a:r>
                        <a:rPr lang="en-US" sz="1815">
                          <a:solidFill>
                            <a:schemeClr val="tx1"/>
                          </a:solidFill>
                          <a:sym typeface="+mn-ea"/>
                        </a:rPr>
                        <a:t>(aq) </a:t>
                      </a:r>
                      <a:r>
                        <a:rPr lang="en-US" sz="1815" i="1">
                          <a:solidFill>
                            <a:schemeClr val="tx1"/>
                          </a:solidFill>
                          <a:sym typeface="+mn-ea"/>
                        </a:rPr>
                        <a:t>(insoluble in excess dilute strong acids)</a:t>
                      </a:r>
                      <a:endParaRPr lang="en-US" altLang="en-US" sz="1815" i="1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 marL="82917" marR="82917" marT="41458" marB="41458"/>
                </a:tc>
              </a:tr>
              <a:tr h="100012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2175">
                          <a:solidFill>
                            <a:schemeClr val="tx1"/>
                          </a:solidFill>
                        </a:rPr>
                        <a:t>sulfite, </a:t>
                      </a:r>
                      <a:endParaRPr lang="en-US" altLang="en-US" sz="2175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altLang="en-US" sz="2175">
                          <a:solidFill>
                            <a:schemeClr val="tx1"/>
                          </a:solidFill>
                        </a:rPr>
                        <a:t>SO</a:t>
                      </a:r>
                      <a:r>
                        <a:rPr lang="en-US" altLang="en-US" sz="2175" baseline="-2500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en-US" sz="2175" baseline="3000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altLang="en-US" sz="2175">
                          <a:solidFill>
                            <a:schemeClr val="tx1"/>
                          </a:solidFill>
                        </a:rPr>
                        <a:t> (aq)</a:t>
                      </a:r>
                      <a:endParaRPr lang="en-US" altLang="en-US" sz="2175">
                        <a:solidFill>
                          <a:schemeClr val="tx1"/>
                        </a:solidFill>
                      </a:endParaRPr>
                    </a:p>
                  </a:txBody>
                  <a:tcPr marL="82917" marR="82917" marT="41458" marB="41458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1815"/>
                        <a:t>heat powder with acid, the gas produced turns aqueous potassium manganate(VII) from purple to orange and then white (bleached)</a:t>
                      </a:r>
                      <a:endParaRPr lang="en-US" altLang="en-US" sz="1815"/>
                    </a:p>
                  </a:txBody>
                  <a:tcPr marL="82917" marR="82917" marT="41458" marB="41458"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POINTS" val="0"/>
  <p:tag name="TIME" val="15"/>
  <p:tag name="QUESTION" val="1"/>
</p:tagLst>
</file>

<file path=ppt/tags/tag2.xml><?xml version="1.0" encoding="utf-8"?>
<p:tagLst xmlns:p="http://schemas.openxmlformats.org/presentationml/2006/main">
  <p:tag name="POINTS" val="0"/>
  <p:tag name="TIME" val="15"/>
  <p:tag name="QUESTION" val="1"/>
</p:tagLst>
</file>

<file path=ppt/tags/tag3.xml><?xml version="1.0" encoding="utf-8"?>
<p:tagLst xmlns:p="http://schemas.openxmlformats.org/presentationml/2006/main">
  <p:tag name="POINTS" val="0"/>
  <p:tag name="TIME" val="15"/>
  <p:tag name="QUESTION" val="1"/>
</p:tagLst>
</file>

<file path=ppt/tags/tag4.xml><?xml version="1.0" encoding="utf-8"?>
<p:tagLst xmlns:p="http://schemas.openxmlformats.org/presentationml/2006/main">
  <p:tag name="POINTS" val="0"/>
  <p:tag name="TIME" val="15"/>
  <p:tag name="QUESTION" val="1"/>
</p:tagLst>
</file>

<file path=ppt/theme/theme1.xml><?xml version="1.0" encoding="utf-8"?>
<a:theme xmlns:a="http://schemas.openxmlformats.org/drawingml/2006/main" name="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C:\WINDOWS\Application Data\Microsoft\Templates\General Chemistry Chapter Template.pot</Template>
  <TotalTime>0</TotalTime>
  <Words>45001</Words>
  <Application>WPS Presentation</Application>
  <PresentationFormat>On-screen Show (4:3)</PresentationFormat>
  <Paragraphs>3550</Paragraphs>
  <Slides>227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31</vt:i4>
      </vt:variant>
      <vt:variant>
        <vt:lpstr>主题</vt:lpstr>
      </vt:variant>
      <vt:variant>
        <vt:i4>12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227</vt:i4>
      </vt:variant>
    </vt:vector>
  </HeadingPairs>
  <TitlesOfParts>
    <vt:vector size="278" baseType="lpstr">
      <vt:lpstr>Arial</vt:lpstr>
      <vt:lpstr>SimSun</vt:lpstr>
      <vt:lpstr>Wingdings</vt:lpstr>
      <vt:lpstr>Times New Roman</vt:lpstr>
      <vt:lpstr>Calibri</vt:lpstr>
      <vt:lpstr>ＭＳ Ｐゴシック</vt:lpstr>
      <vt:lpstr>Impact</vt:lpstr>
      <vt:lpstr>Arial Black</vt:lpstr>
      <vt:lpstr>Arial</vt:lpstr>
      <vt:lpstr>Arial Narrow</vt:lpstr>
      <vt:lpstr>Arial Narrow</vt:lpstr>
      <vt:lpstr>Symbol</vt:lpstr>
      <vt:lpstr>DejaVu Sans</vt:lpstr>
      <vt:lpstr>Droid Sans Fallback</vt:lpstr>
      <vt:lpstr>Gill Sans</vt:lpstr>
      <vt:lpstr>PakType Naskh Basic</vt:lpstr>
      <vt:lpstr>Tahoma</vt:lpstr>
      <vt:lpstr>Times New Roman</vt:lpstr>
      <vt:lpstr>Tahoma</vt:lpstr>
      <vt:lpstr>Verdana</vt:lpstr>
      <vt:lpstr>MS Mincho</vt:lpstr>
      <vt:lpstr>Symbol</vt:lpstr>
      <vt:lpstr>Comic Sans MS</vt:lpstr>
      <vt:lpstr>Chemistry Serif</vt:lpstr>
      <vt:lpstr>MS PGothic</vt:lpstr>
      <vt:lpstr>Times-Italic</vt:lpstr>
      <vt:lpstr>Times-Roman</vt:lpstr>
      <vt:lpstr>Optr2k</vt:lpstr>
      <vt:lpstr>微软雅黑</vt:lpstr>
      <vt:lpstr>Arial Unicode MS</vt:lpstr>
      <vt:lpstr>Batang</vt:lpstr>
      <vt:lpstr>General Chemistry Chapter Template</vt:lpstr>
      <vt:lpstr>2_General Chemistry Chapter Template</vt:lpstr>
      <vt:lpstr>1_General Chemistry Chapter Template</vt:lpstr>
      <vt:lpstr>Office Theme</vt:lpstr>
      <vt:lpstr>7_General Chemistry Chapter Template</vt:lpstr>
      <vt:lpstr>2_Default Design</vt:lpstr>
      <vt:lpstr>4_General Chemistry Chapter Template</vt:lpstr>
      <vt:lpstr>3_General Chemistry Chapter Template</vt:lpstr>
      <vt:lpstr>5_General Chemistry Chapter Template</vt:lpstr>
      <vt:lpstr>6_General Chemistry Chapter Template</vt:lpstr>
      <vt:lpstr>1_Default Design</vt:lpstr>
      <vt:lpstr>8_General Chemistry Chapter Template</vt:lpstr>
      <vt:lpstr>Word.Picture.8</vt:lpstr>
      <vt:lpstr>Word.Picture.8</vt:lpstr>
      <vt:lpstr>Word.Picture.8</vt:lpstr>
      <vt:lpstr>Word.Picture.8</vt:lpstr>
      <vt:lpstr>Word.Picture.8</vt:lpstr>
      <vt:lpstr>Word.Picture.8</vt:lpstr>
      <vt:lpstr>Word.Picture.8</vt:lpstr>
      <vt:lpstr>Word.Picture.8</vt:lpstr>
      <vt:lpstr>Acids, Bases, and Acid–Base Equilibria</vt:lpstr>
      <vt:lpstr>Introduction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Common Equations to Learn</vt:lpstr>
      <vt:lpstr>Common Equations to Learn</vt:lpstr>
      <vt:lpstr>Acid + Alkali - Neutralisation</vt:lpstr>
      <vt:lpstr>Acids and Metals</vt:lpstr>
      <vt:lpstr>Acids and Carbonates</vt:lpstr>
      <vt:lpstr>Acids and Hydrogencarbonates</vt:lpstr>
      <vt:lpstr>PowerPoint 演示文稿</vt:lpstr>
      <vt:lpstr>PowerPoint 演示文稿</vt:lpstr>
      <vt:lpstr>PowerPoint 演示文稿</vt:lpstr>
      <vt:lpstr>Ionic Equations</vt:lpstr>
      <vt:lpstr>pH</vt:lpstr>
      <vt:lpstr>pH scale</vt:lpstr>
      <vt:lpstr>PowerPoint 演示文稿</vt:lpstr>
      <vt:lpstr>Indicators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Universal indicator</vt:lpstr>
      <vt:lpstr>PowerPoint 演示文稿</vt:lpstr>
      <vt:lpstr>PowerPoint 演示文稿</vt:lpstr>
      <vt:lpstr>PowerPoint 演示文稿</vt:lpstr>
      <vt:lpstr>Theories</vt:lpstr>
      <vt:lpstr>PowerPoint 演示文稿</vt:lpstr>
      <vt:lpstr>PowerPoint 演示文稿</vt:lpstr>
      <vt:lpstr>PowerPoint 演示文稿</vt:lpstr>
      <vt:lpstr>PowerPoint 演示文稿</vt:lpstr>
      <vt:lpstr>Strong and Weak Acids and Bases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Testing for Gases</vt:lpstr>
      <vt:lpstr>Ammonia</vt:lpstr>
      <vt:lpstr>Oxygen</vt:lpstr>
      <vt:lpstr>Test for Carbon Dioxide</vt:lpstr>
      <vt:lpstr>Test for Sulfur Dioxide</vt:lpstr>
      <vt:lpstr>Gas Summary</vt:lpstr>
      <vt:lpstr>PowerPoint 演示文稿</vt:lpstr>
      <vt:lpstr>Testing for Anions</vt:lpstr>
      <vt:lpstr>PowerPoint 演示文稿</vt:lpstr>
      <vt:lpstr>PowerPoint 演示文稿</vt:lpstr>
      <vt:lpstr>PowerPoint 演示文稿</vt:lpstr>
      <vt:lpstr>Test for Halides</vt:lpstr>
      <vt:lpstr>PowerPoint 演示文稿</vt:lpstr>
      <vt:lpstr>PowerPoint 演示文稿</vt:lpstr>
      <vt:lpstr>PowerPoint 演示文稿</vt:lpstr>
      <vt:lpstr>PowerPoint 演示文稿</vt:lpstr>
      <vt:lpstr>Anion Summary</vt:lpstr>
      <vt:lpstr>PowerPoint 演示文稿</vt:lpstr>
      <vt:lpstr>Which is the correct test for sulphates</vt:lpstr>
      <vt:lpstr>PowerPoint 演示文稿</vt:lpstr>
      <vt:lpstr>Which is the correct test for carbonates</vt:lpstr>
      <vt:lpstr>Which is the correct test for nitrates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What am I?</vt:lpstr>
      <vt:lpstr>What am I?</vt:lpstr>
      <vt:lpstr>What am I?</vt:lpstr>
      <vt:lpstr>What am I?</vt:lpstr>
      <vt:lpstr>What am I?</vt:lpstr>
      <vt:lpstr>What am I?</vt:lpstr>
      <vt:lpstr>What am I?</vt:lpstr>
      <vt:lpstr>What are we?</vt:lpstr>
      <vt:lpstr>What are we?</vt:lpstr>
      <vt:lpstr>What are we?</vt:lpstr>
      <vt:lpstr>What are we?</vt:lpstr>
      <vt:lpstr>What am I?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Aqueous Cations</vt:lpstr>
      <vt:lpstr>Ammonium ions, NH4+</vt:lpstr>
      <vt:lpstr>PowerPoint 演示文稿</vt:lpstr>
      <vt:lpstr>PowerPoint 演示文稿</vt:lpstr>
      <vt:lpstr>Hydroxide and Ammonia Tests Summary</vt:lpstr>
      <vt:lpstr>PowerPoint 演示文稿</vt:lpstr>
      <vt:lpstr>PowerPoint 演示文稿</vt:lpstr>
      <vt:lpstr>Making Salts</vt:lpstr>
      <vt:lpstr>8.3 Preparation of Salts</vt:lpstr>
      <vt:lpstr>PowerPoint 演示文稿</vt:lpstr>
      <vt:lpstr>PowerPoint 演示文稿</vt:lpstr>
      <vt:lpstr>PowerPoint 演示文稿</vt:lpstr>
      <vt:lpstr>PowerPoint 演示文稿</vt:lpstr>
      <vt:lpstr>Common Equations to Learn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Making Soluble Salts</vt:lpstr>
      <vt:lpstr>PowerPoint 演示文稿</vt:lpstr>
      <vt:lpstr>PowerPoint 演示文稿</vt:lpstr>
      <vt:lpstr>PowerPoint 演示文稿</vt:lpstr>
      <vt:lpstr>PowerPoint 演示文稿</vt:lpstr>
      <vt:lpstr>Making CuSO4</vt:lpstr>
      <vt:lpstr>PowerPoint 演示文稿</vt:lpstr>
      <vt:lpstr>PowerPoint 演示文稿</vt:lpstr>
      <vt:lpstr>PowerPoint 演示文稿</vt:lpstr>
      <vt:lpstr>Making MgCl2</vt:lpstr>
      <vt:lpstr>PowerPoint 演示文稿</vt:lpstr>
      <vt:lpstr>Making NaCl</vt:lpstr>
      <vt:lpstr>PowerPoint 演示文稿</vt:lpstr>
      <vt:lpstr>PowerPoint 演示文稿</vt:lpstr>
      <vt:lpstr>Making Insoluble Salts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Making insoluble salts</vt:lpstr>
      <vt:lpstr>Making AgCl</vt:lpstr>
      <vt:lpstr>PowerPoint 演示文稿</vt:lpstr>
      <vt:lpstr>Making PbSO4</vt:lpstr>
      <vt:lpstr>PowerPoint 演示文稿</vt:lpstr>
      <vt:lpstr>Making PbI</vt:lpstr>
      <vt:lpstr>PowerPoint 演示文稿</vt:lpstr>
      <vt:lpstr>Making Al(OH)3</vt:lpstr>
      <vt:lpstr>PowerPoint 演示文稿</vt:lpstr>
      <vt:lpstr>Making insoluble salts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WATER OF CRYSTALLISATION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 balanced equation is a chemical equation in which mass is conserved and there are equal numbers of atoms of each element on both sides of the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Prentice-Hall (c) 2005</Company>
  <LinksUpToDate>false</LinksUpToDate>
  <SharedDoc>false</SharedDoc>
  <HyperlinksChanged>false</HyperlinksChanged>
  <AppVersion>14.0000</AppVersion>
  <Manager>Kristen Kaiser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Fifteen</dc:title>
  <dc:creator>Terry McCreary</dc:creator>
  <dc:subject>General Chemistry - 4e - Hill/Petrucci/McCreary/Perry</dc:subject>
  <cp:lastModifiedBy>jonathan</cp:lastModifiedBy>
  <cp:revision>210</cp:revision>
  <dcterms:created xsi:type="dcterms:W3CDTF">2020-02-24T08:52:56Z</dcterms:created>
  <dcterms:modified xsi:type="dcterms:W3CDTF">2020-02-24T08:52:56Z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1033-11.1.0.9080</vt:lpwstr>
  </property>
</Properties>
</file>