
<file path=[Content_Types].xml><?xml version="1.0" encoding="utf-8"?>
<Types xmlns="http://schemas.openxmlformats.org/package/2006/content-types">
  <Default Extension="jpeg" ContentType="image/jpeg"/>
  <Default Extension="vml" ContentType="application/vnd.openxmlformats-officedocument.vmlDrawing"/>
  <Default Extension="docx" ContentType="application/vnd.openxmlformats-officedocument.wordprocessingml.document"/>
  <Default Extension="png" ContentType="image/png"/>
  <Default Extension="wmf" ContentType="image/x-wmf"/>
  <Default Extension="emf" ContentType="image/x-emf"/>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2" r:id="rId3"/>
    <p:sldMasterId id="2147483674" r:id="rId4"/>
  </p:sldMasterIdLst>
  <p:notesMasterIdLst>
    <p:notesMasterId r:id="rId6"/>
  </p:notesMasterIdLst>
  <p:handoutMasterIdLst>
    <p:handoutMasterId r:id="rId132"/>
  </p:handoutMasterIdLst>
  <p:sldIdLst>
    <p:sldId id="459" r:id="rId5"/>
    <p:sldId id="460" r:id="rId7"/>
    <p:sldId id="340" r:id="rId8"/>
    <p:sldId id="361" r:id="rId9"/>
    <p:sldId id="354" r:id="rId10"/>
    <p:sldId id="362" r:id="rId11"/>
    <p:sldId id="363" r:id="rId12"/>
    <p:sldId id="364" r:id="rId13"/>
    <p:sldId id="365" r:id="rId14"/>
    <p:sldId id="351" r:id="rId15"/>
    <p:sldId id="341" r:id="rId16"/>
    <p:sldId id="559" r:id="rId17"/>
    <p:sldId id="461" r:id="rId18"/>
    <p:sldId id="343" r:id="rId19"/>
    <p:sldId id="344" r:id="rId20"/>
    <p:sldId id="346" r:id="rId21"/>
    <p:sldId id="739" r:id="rId22"/>
    <p:sldId id="348" r:id="rId23"/>
    <p:sldId id="349" r:id="rId24"/>
    <p:sldId id="462" r:id="rId25"/>
    <p:sldId id="356" r:id="rId26"/>
    <p:sldId id="324" r:id="rId27"/>
    <p:sldId id="336" r:id="rId28"/>
    <p:sldId id="352" r:id="rId29"/>
    <p:sldId id="353" r:id="rId30"/>
    <p:sldId id="325" r:id="rId31"/>
    <p:sldId id="326" r:id="rId32"/>
    <p:sldId id="327" r:id="rId33"/>
    <p:sldId id="328" r:id="rId34"/>
    <p:sldId id="329" r:id="rId35"/>
    <p:sldId id="330" r:id="rId36"/>
    <p:sldId id="331" r:id="rId37"/>
    <p:sldId id="337" r:id="rId38"/>
    <p:sldId id="423" r:id="rId39"/>
    <p:sldId id="740" r:id="rId40"/>
    <p:sldId id="357" r:id="rId41"/>
    <p:sldId id="650" r:id="rId42"/>
    <p:sldId id="358" r:id="rId43"/>
    <p:sldId id="560" r:id="rId44"/>
    <p:sldId id="651" r:id="rId45"/>
    <p:sldId id="335" r:id="rId46"/>
    <p:sldId id="439" r:id="rId47"/>
    <p:sldId id="741" r:id="rId48"/>
    <p:sldId id="646" r:id="rId49"/>
    <p:sldId id="647" r:id="rId50"/>
    <p:sldId id="649" r:id="rId51"/>
    <p:sldId id="648" r:id="rId52"/>
    <p:sldId id="652" r:id="rId53"/>
    <p:sldId id="557" r:id="rId54"/>
    <p:sldId id="558" r:id="rId55"/>
    <p:sldId id="653" r:id="rId56"/>
    <p:sldId id="359" r:id="rId57"/>
    <p:sldId id="422" r:id="rId58"/>
    <p:sldId id="654" r:id="rId59"/>
    <p:sldId id="380" r:id="rId60"/>
    <p:sldId id="381" r:id="rId61"/>
    <p:sldId id="384" r:id="rId62"/>
    <p:sldId id="382" r:id="rId63"/>
    <p:sldId id="385" r:id="rId64"/>
    <p:sldId id="386" r:id="rId65"/>
    <p:sldId id="655" r:id="rId66"/>
    <p:sldId id="656" r:id="rId67"/>
    <p:sldId id="447" r:id="rId68"/>
    <p:sldId id="657" r:id="rId69"/>
    <p:sldId id="453" r:id="rId70"/>
    <p:sldId id="661" r:id="rId71"/>
    <p:sldId id="658" r:id="rId72"/>
    <p:sldId id="662" r:id="rId73"/>
    <p:sldId id="663" r:id="rId74"/>
    <p:sldId id="457" r:id="rId75"/>
    <p:sldId id="367" r:id="rId76"/>
    <p:sldId id="368" r:id="rId77"/>
    <p:sldId id="369" r:id="rId78"/>
    <p:sldId id="370" r:id="rId79"/>
    <p:sldId id="371" r:id="rId80"/>
    <p:sldId id="372" r:id="rId81"/>
    <p:sldId id="373" r:id="rId82"/>
    <p:sldId id="374" r:id="rId83"/>
    <p:sldId id="443" r:id="rId84"/>
    <p:sldId id="444" r:id="rId85"/>
    <p:sldId id="375" r:id="rId86"/>
    <p:sldId id="440" r:id="rId87"/>
    <p:sldId id="376" r:id="rId88"/>
    <p:sldId id="442" r:id="rId89"/>
    <p:sldId id="441" r:id="rId90"/>
    <p:sldId id="377" r:id="rId91"/>
    <p:sldId id="458" r:id="rId92"/>
    <p:sldId id="430" r:id="rId93"/>
    <p:sldId id="431" r:id="rId94"/>
    <p:sldId id="432" r:id="rId95"/>
    <p:sldId id="433" r:id="rId96"/>
    <p:sldId id="438" r:id="rId97"/>
    <p:sldId id="434" r:id="rId98"/>
    <p:sldId id="435" r:id="rId99"/>
    <p:sldId id="436" r:id="rId100"/>
    <p:sldId id="437" r:id="rId101"/>
    <p:sldId id="378" r:id="rId102"/>
    <p:sldId id="379" r:id="rId103"/>
    <p:sldId id="424" r:id="rId104"/>
    <p:sldId id="425" r:id="rId105"/>
    <p:sldId id="426" r:id="rId106"/>
    <p:sldId id="428" r:id="rId107"/>
    <p:sldId id="429" r:id="rId108"/>
    <p:sldId id="360" r:id="rId109"/>
    <p:sldId id="717" r:id="rId110"/>
    <p:sldId id="718" r:id="rId111"/>
    <p:sldId id="719" r:id="rId112"/>
    <p:sldId id="720" r:id="rId113"/>
    <p:sldId id="721" r:id="rId114"/>
    <p:sldId id="722" r:id="rId115"/>
    <p:sldId id="723" r:id="rId116"/>
    <p:sldId id="724" r:id="rId117"/>
    <p:sldId id="725" r:id="rId118"/>
    <p:sldId id="726" r:id="rId119"/>
    <p:sldId id="727" r:id="rId120"/>
    <p:sldId id="728" r:id="rId121"/>
    <p:sldId id="729" r:id="rId122"/>
    <p:sldId id="730" r:id="rId123"/>
    <p:sldId id="731" r:id="rId124"/>
    <p:sldId id="732" r:id="rId125"/>
    <p:sldId id="733" r:id="rId126"/>
    <p:sldId id="734" r:id="rId127"/>
    <p:sldId id="735" r:id="rId128"/>
    <p:sldId id="736" r:id="rId129"/>
    <p:sldId id="737" r:id="rId130"/>
    <p:sldId id="738" r:id="rId131"/>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panose="020B0604020202020204" pitchFamily="34" charset="0"/>
        <a:ea typeface="ＭＳ Ｐゴシック" panose="020B0600070205080204" charset="-128"/>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ＭＳ Ｐゴシック" panose="020B0600070205080204" charset="-128"/>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ＭＳ Ｐゴシック" panose="020B0600070205080204" charset="-128"/>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ＭＳ Ｐゴシック" panose="020B0600070205080204" charset="-128"/>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ＭＳ Ｐゴシック" panose="020B0600070205080204" charset="-128"/>
        <a:cs typeface="Arial" panose="020B0604020202020204" pitchFamily="34" charset="0"/>
      </a:defRPr>
    </a:lvl5pPr>
    <a:lvl6pPr marL="2286000" algn="l" defTabSz="457200" rtl="0" eaLnBrk="1" latinLnBrk="0" hangingPunct="1">
      <a:defRPr kern="1200">
        <a:solidFill>
          <a:schemeClr val="tx1"/>
        </a:solidFill>
        <a:latin typeface="Arial" panose="020B0604020202020204" pitchFamily="34" charset="0"/>
        <a:ea typeface="ＭＳ Ｐゴシック" panose="020B0600070205080204" charset="-128"/>
        <a:cs typeface="Arial" panose="020B0604020202020204" pitchFamily="34" charset="0"/>
      </a:defRPr>
    </a:lvl6pPr>
    <a:lvl7pPr marL="2743200" algn="l" defTabSz="457200" rtl="0" eaLnBrk="1" latinLnBrk="0" hangingPunct="1">
      <a:defRPr kern="1200">
        <a:solidFill>
          <a:schemeClr val="tx1"/>
        </a:solidFill>
        <a:latin typeface="Arial" panose="020B0604020202020204" pitchFamily="34" charset="0"/>
        <a:ea typeface="ＭＳ Ｐゴシック" panose="020B0600070205080204" charset="-128"/>
        <a:cs typeface="Arial" panose="020B0604020202020204" pitchFamily="34" charset="0"/>
      </a:defRPr>
    </a:lvl7pPr>
    <a:lvl8pPr marL="3200400" algn="l" defTabSz="457200" rtl="0" eaLnBrk="1" latinLnBrk="0" hangingPunct="1">
      <a:defRPr kern="1200">
        <a:solidFill>
          <a:schemeClr val="tx1"/>
        </a:solidFill>
        <a:latin typeface="Arial" panose="020B0604020202020204" pitchFamily="34" charset="0"/>
        <a:ea typeface="ＭＳ Ｐゴシック" panose="020B0600070205080204" charset="-128"/>
        <a:cs typeface="Arial" panose="020B0604020202020204" pitchFamily="34" charset="0"/>
      </a:defRPr>
    </a:lvl8pPr>
    <a:lvl9pPr marL="3657600" algn="l" defTabSz="457200" rtl="0" eaLnBrk="1" latinLnBrk="0" hangingPunct="1">
      <a:defRPr kern="1200">
        <a:solidFill>
          <a:schemeClr val="tx1"/>
        </a:solidFill>
        <a:latin typeface="Arial" panose="020B0604020202020204" pitchFamily="34" charset="0"/>
        <a:ea typeface="ＭＳ Ｐゴシック" panose="020B0600070205080204" charset="-128"/>
        <a:cs typeface="Arial" panose="020B0604020202020204"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7228"/>
    <a:srgbClr val="FF0000"/>
    <a:srgbClr val="026107"/>
    <a:srgbClr val="66FF66"/>
    <a:srgbClr val="00FF00"/>
    <a:srgbClr val="0080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æ·±è²æ ·å¼ 1 - å¼ºè°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æ·±è²æ ·å¼ 1 - å¼ºè°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ä¸­åº¦æ ·å¼ 1 - å¼ºè°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E929F9F4-4A8F-4326-A1B4-22849713DDAB}" styleName="æ·±è²æ ·å¼ 1 - å¼ºè°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ä¸­åº¦æ ·å¼ 2 - å¼ºè°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20" d="100"/>
          <a:sy n="120" d="100"/>
        </p:scale>
        <p:origin x="-1544" y="-200"/>
      </p:cViewPr>
      <p:guideLst>
        <p:guide orient="horz" pos="2128"/>
        <p:guide pos="2882"/>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4.xml"/><Relationship Id="rId98" Type="http://schemas.openxmlformats.org/officeDocument/2006/relationships/slide" Target="slides/slide93.xml"/><Relationship Id="rId97" Type="http://schemas.openxmlformats.org/officeDocument/2006/relationships/slide" Target="slides/slide92.xml"/><Relationship Id="rId96" Type="http://schemas.openxmlformats.org/officeDocument/2006/relationships/slide" Target="slides/slide91.xml"/><Relationship Id="rId95" Type="http://schemas.openxmlformats.org/officeDocument/2006/relationships/slide" Target="slides/slide90.xml"/><Relationship Id="rId94" Type="http://schemas.openxmlformats.org/officeDocument/2006/relationships/slide" Target="slides/slide89.xml"/><Relationship Id="rId93" Type="http://schemas.openxmlformats.org/officeDocument/2006/relationships/slide" Target="slides/slide88.xml"/><Relationship Id="rId92" Type="http://schemas.openxmlformats.org/officeDocument/2006/relationships/slide" Target="slides/slide87.xml"/><Relationship Id="rId91" Type="http://schemas.openxmlformats.org/officeDocument/2006/relationships/slide" Target="slides/slide86.xml"/><Relationship Id="rId90" Type="http://schemas.openxmlformats.org/officeDocument/2006/relationships/slide" Target="slides/slide85.xml"/><Relationship Id="rId9" Type="http://schemas.openxmlformats.org/officeDocument/2006/relationships/slide" Target="slides/slide4.xml"/><Relationship Id="rId89" Type="http://schemas.openxmlformats.org/officeDocument/2006/relationships/slide" Target="slides/slide84.xml"/><Relationship Id="rId88" Type="http://schemas.openxmlformats.org/officeDocument/2006/relationships/slide" Target="slides/slide83.xml"/><Relationship Id="rId87" Type="http://schemas.openxmlformats.org/officeDocument/2006/relationships/slide" Target="slides/slide82.xml"/><Relationship Id="rId86" Type="http://schemas.openxmlformats.org/officeDocument/2006/relationships/slide" Target="slides/slide81.xml"/><Relationship Id="rId85" Type="http://schemas.openxmlformats.org/officeDocument/2006/relationships/slide" Target="slides/slide80.xml"/><Relationship Id="rId84" Type="http://schemas.openxmlformats.org/officeDocument/2006/relationships/slide" Target="slides/slide79.xml"/><Relationship Id="rId83" Type="http://schemas.openxmlformats.org/officeDocument/2006/relationships/slide" Target="slides/slide78.xml"/><Relationship Id="rId82" Type="http://schemas.openxmlformats.org/officeDocument/2006/relationships/slide" Target="slides/slide77.xml"/><Relationship Id="rId81" Type="http://schemas.openxmlformats.org/officeDocument/2006/relationships/slide" Target="slides/slide76.xml"/><Relationship Id="rId80" Type="http://schemas.openxmlformats.org/officeDocument/2006/relationships/slide" Target="slides/slide75.xml"/><Relationship Id="rId8" Type="http://schemas.openxmlformats.org/officeDocument/2006/relationships/slide" Target="slides/slide3.xml"/><Relationship Id="rId79" Type="http://schemas.openxmlformats.org/officeDocument/2006/relationships/slide" Target="slides/slide74.xml"/><Relationship Id="rId78" Type="http://schemas.openxmlformats.org/officeDocument/2006/relationships/slide" Target="slides/slide73.xml"/><Relationship Id="rId77" Type="http://schemas.openxmlformats.org/officeDocument/2006/relationships/slide" Target="slides/slide72.xml"/><Relationship Id="rId76" Type="http://schemas.openxmlformats.org/officeDocument/2006/relationships/slide" Target="slides/slide71.xml"/><Relationship Id="rId75" Type="http://schemas.openxmlformats.org/officeDocument/2006/relationships/slide" Target="slides/slide70.xml"/><Relationship Id="rId74" Type="http://schemas.openxmlformats.org/officeDocument/2006/relationships/slide" Target="slides/slide69.xml"/><Relationship Id="rId73" Type="http://schemas.openxmlformats.org/officeDocument/2006/relationships/slide" Target="slides/slide68.xml"/><Relationship Id="rId72" Type="http://schemas.openxmlformats.org/officeDocument/2006/relationships/slide" Target="slides/slide67.xml"/><Relationship Id="rId71" Type="http://schemas.openxmlformats.org/officeDocument/2006/relationships/slide" Target="slides/slide66.xml"/><Relationship Id="rId70" Type="http://schemas.openxmlformats.org/officeDocument/2006/relationships/slide" Target="slides/slide65.xml"/><Relationship Id="rId7" Type="http://schemas.openxmlformats.org/officeDocument/2006/relationships/slide" Target="slides/slide2.xml"/><Relationship Id="rId69" Type="http://schemas.openxmlformats.org/officeDocument/2006/relationships/slide" Target="slides/slide64.xml"/><Relationship Id="rId68" Type="http://schemas.openxmlformats.org/officeDocument/2006/relationships/slide" Target="slides/slide63.xml"/><Relationship Id="rId67" Type="http://schemas.openxmlformats.org/officeDocument/2006/relationships/slide" Target="slides/slide62.xml"/><Relationship Id="rId66" Type="http://schemas.openxmlformats.org/officeDocument/2006/relationships/slide" Target="slides/slide61.xml"/><Relationship Id="rId65" Type="http://schemas.openxmlformats.org/officeDocument/2006/relationships/slide" Target="slides/slide60.xml"/><Relationship Id="rId64" Type="http://schemas.openxmlformats.org/officeDocument/2006/relationships/slide" Target="slides/slide59.xml"/><Relationship Id="rId63" Type="http://schemas.openxmlformats.org/officeDocument/2006/relationships/slide" Target="slides/slide58.xml"/><Relationship Id="rId62" Type="http://schemas.openxmlformats.org/officeDocument/2006/relationships/slide" Target="slides/slide57.xml"/><Relationship Id="rId61" Type="http://schemas.openxmlformats.org/officeDocument/2006/relationships/slide" Target="slides/slide56.xml"/><Relationship Id="rId60" Type="http://schemas.openxmlformats.org/officeDocument/2006/relationships/slide" Target="slides/slide55.xml"/><Relationship Id="rId6" Type="http://schemas.openxmlformats.org/officeDocument/2006/relationships/notesMaster" Target="notesMasters/notesMaster1.xml"/><Relationship Id="rId59" Type="http://schemas.openxmlformats.org/officeDocument/2006/relationships/slide" Target="slides/slide54.xml"/><Relationship Id="rId58" Type="http://schemas.openxmlformats.org/officeDocument/2006/relationships/slide" Target="slides/slide53.xml"/><Relationship Id="rId57" Type="http://schemas.openxmlformats.org/officeDocument/2006/relationships/slide" Target="slides/slide52.xml"/><Relationship Id="rId56" Type="http://schemas.openxmlformats.org/officeDocument/2006/relationships/slide" Target="slides/slide51.xml"/><Relationship Id="rId55" Type="http://schemas.openxmlformats.org/officeDocument/2006/relationships/slide" Target="slides/slide50.xml"/><Relationship Id="rId54" Type="http://schemas.openxmlformats.org/officeDocument/2006/relationships/slide" Target="slides/slide49.xml"/><Relationship Id="rId53" Type="http://schemas.openxmlformats.org/officeDocument/2006/relationships/slide" Target="slides/slide48.xml"/><Relationship Id="rId52" Type="http://schemas.openxmlformats.org/officeDocument/2006/relationships/slide" Target="slides/slide47.xml"/><Relationship Id="rId51" Type="http://schemas.openxmlformats.org/officeDocument/2006/relationships/slide" Target="slides/slide46.xml"/><Relationship Id="rId50" Type="http://schemas.openxmlformats.org/officeDocument/2006/relationships/slide" Target="slides/slide45.xml"/><Relationship Id="rId5" Type="http://schemas.openxmlformats.org/officeDocument/2006/relationships/slide" Target="slides/slide1.xml"/><Relationship Id="rId49" Type="http://schemas.openxmlformats.org/officeDocument/2006/relationships/slide" Target="slides/slide44.xml"/><Relationship Id="rId48" Type="http://schemas.openxmlformats.org/officeDocument/2006/relationships/slide" Target="slides/slide43.xml"/><Relationship Id="rId47" Type="http://schemas.openxmlformats.org/officeDocument/2006/relationships/slide" Target="slides/slide42.xml"/><Relationship Id="rId46" Type="http://schemas.openxmlformats.org/officeDocument/2006/relationships/slide" Target="slides/slide41.xml"/><Relationship Id="rId45" Type="http://schemas.openxmlformats.org/officeDocument/2006/relationships/slide" Target="slides/slide40.xml"/><Relationship Id="rId44" Type="http://schemas.openxmlformats.org/officeDocument/2006/relationships/slide" Target="slides/slide39.xml"/><Relationship Id="rId43" Type="http://schemas.openxmlformats.org/officeDocument/2006/relationships/slide" Target="slides/slide38.xml"/><Relationship Id="rId42" Type="http://schemas.openxmlformats.org/officeDocument/2006/relationships/slide" Target="slides/slide37.xml"/><Relationship Id="rId41" Type="http://schemas.openxmlformats.org/officeDocument/2006/relationships/slide" Target="slides/slide36.xml"/><Relationship Id="rId40" Type="http://schemas.openxmlformats.org/officeDocument/2006/relationships/slide" Target="slides/slide35.xml"/><Relationship Id="rId4" Type="http://schemas.openxmlformats.org/officeDocument/2006/relationships/slideMaster" Target="slideMasters/slideMaster3.xml"/><Relationship Id="rId39" Type="http://schemas.openxmlformats.org/officeDocument/2006/relationships/slide" Target="slides/slide34.xml"/><Relationship Id="rId38" Type="http://schemas.openxmlformats.org/officeDocument/2006/relationships/slide" Target="slides/slide33.xml"/><Relationship Id="rId37" Type="http://schemas.openxmlformats.org/officeDocument/2006/relationships/slide" Target="slides/slide32.xml"/><Relationship Id="rId36" Type="http://schemas.openxmlformats.org/officeDocument/2006/relationships/slide" Target="slides/slide31.xml"/><Relationship Id="rId35" Type="http://schemas.openxmlformats.org/officeDocument/2006/relationships/slide" Target="slides/slide30.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5" Type="http://schemas.openxmlformats.org/officeDocument/2006/relationships/tableStyles" Target="tableStyles.xml"/><Relationship Id="rId134" Type="http://schemas.openxmlformats.org/officeDocument/2006/relationships/viewProps" Target="viewProps.xml"/><Relationship Id="rId133" Type="http://schemas.openxmlformats.org/officeDocument/2006/relationships/presProps" Target="presProps.xml"/><Relationship Id="rId132" Type="http://schemas.openxmlformats.org/officeDocument/2006/relationships/handoutMaster" Target="handoutMasters/handoutMaster1.xml"/><Relationship Id="rId131" Type="http://schemas.openxmlformats.org/officeDocument/2006/relationships/slide" Target="slides/slide126.xml"/><Relationship Id="rId130" Type="http://schemas.openxmlformats.org/officeDocument/2006/relationships/slide" Target="slides/slide125.xml"/><Relationship Id="rId13" Type="http://schemas.openxmlformats.org/officeDocument/2006/relationships/slide" Target="slides/slide8.xml"/><Relationship Id="rId129" Type="http://schemas.openxmlformats.org/officeDocument/2006/relationships/slide" Target="slides/slide124.xml"/><Relationship Id="rId128" Type="http://schemas.openxmlformats.org/officeDocument/2006/relationships/slide" Target="slides/slide123.xml"/><Relationship Id="rId127" Type="http://schemas.openxmlformats.org/officeDocument/2006/relationships/slide" Target="slides/slide122.xml"/><Relationship Id="rId126" Type="http://schemas.openxmlformats.org/officeDocument/2006/relationships/slide" Target="slides/slide121.xml"/><Relationship Id="rId125" Type="http://schemas.openxmlformats.org/officeDocument/2006/relationships/slide" Target="slides/slide120.xml"/><Relationship Id="rId124" Type="http://schemas.openxmlformats.org/officeDocument/2006/relationships/slide" Target="slides/slide119.xml"/><Relationship Id="rId123" Type="http://schemas.openxmlformats.org/officeDocument/2006/relationships/slide" Target="slides/slide118.xml"/><Relationship Id="rId122" Type="http://schemas.openxmlformats.org/officeDocument/2006/relationships/slide" Target="slides/slide117.xml"/><Relationship Id="rId121" Type="http://schemas.openxmlformats.org/officeDocument/2006/relationships/slide" Target="slides/slide116.xml"/><Relationship Id="rId120" Type="http://schemas.openxmlformats.org/officeDocument/2006/relationships/slide" Target="slides/slide115.xml"/><Relationship Id="rId12" Type="http://schemas.openxmlformats.org/officeDocument/2006/relationships/slide" Target="slides/slide7.xml"/><Relationship Id="rId119" Type="http://schemas.openxmlformats.org/officeDocument/2006/relationships/slide" Target="slides/slide114.xml"/><Relationship Id="rId118" Type="http://schemas.openxmlformats.org/officeDocument/2006/relationships/slide" Target="slides/slide113.xml"/><Relationship Id="rId117" Type="http://schemas.openxmlformats.org/officeDocument/2006/relationships/slide" Target="slides/slide112.xml"/><Relationship Id="rId116" Type="http://schemas.openxmlformats.org/officeDocument/2006/relationships/slide" Target="slides/slide111.xml"/><Relationship Id="rId115" Type="http://schemas.openxmlformats.org/officeDocument/2006/relationships/slide" Target="slides/slide110.xml"/><Relationship Id="rId114" Type="http://schemas.openxmlformats.org/officeDocument/2006/relationships/slide" Target="slides/slide109.xml"/><Relationship Id="rId113" Type="http://schemas.openxmlformats.org/officeDocument/2006/relationships/slide" Target="slides/slide108.xml"/><Relationship Id="rId112" Type="http://schemas.openxmlformats.org/officeDocument/2006/relationships/slide" Target="slides/slide107.xml"/><Relationship Id="rId111" Type="http://schemas.openxmlformats.org/officeDocument/2006/relationships/slide" Target="slides/slide106.xml"/><Relationship Id="rId110" Type="http://schemas.openxmlformats.org/officeDocument/2006/relationships/slide" Target="slides/slide105.xml"/><Relationship Id="rId11" Type="http://schemas.openxmlformats.org/officeDocument/2006/relationships/slide" Target="slides/slide6.xml"/><Relationship Id="rId109" Type="http://schemas.openxmlformats.org/officeDocument/2006/relationships/slide" Target="slides/slide104.xml"/><Relationship Id="rId108" Type="http://schemas.openxmlformats.org/officeDocument/2006/relationships/slide" Target="slides/slide103.xml"/><Relationship Id="rId107" Type="http://schemas.openxmlformats.org/officeDocument/2006/relationships/slide" Target="slides/slide102.xml"/><Relationship Id="rId106" Type="http://schemas.openxmlformats.org/officeDocument/2006/relationships/slide" Target="slides/slide101.xml"/><Relationship Id="rId105" Type="http://schemas.openxmlformats.org/officeDocument/2006/relationships/slide" Target="slides/slide100.xml"/><Relationship Id="rId104" Type="http://schemas.openxmlformats.org/officeDocument/2006/relationships/slide" Target="slides/slide99.xml"/><Relationship Id="rId103" Type="http://schemas.openxmlformats.org/officeDocument/2006/relationships/slide" Target="slides/slide98.xml"/><Relationship Id="rId102" Type="http://schemas.openxmlformats.org/officeDocument/2006/relationships/slide" Target="slides/slide97.xml"/><Relationship Id="rId101" Type="http://schemas.openxmlformats.org/officeDocument/2006/relationships/slide" Target="slides/slide96.xml"/><Relationship Id="rId100" Type="http://schemas.openxmlformats.org/officeDocument/2006/relationships/slide" Target="slides/slide95.xml"/><Relationship Id="rId10" Type="http://schemas.openxmlformats.org/officeDocument/2006/relationships/slide" Target="slides/slide5.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Workbook6"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Workbook6"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Macintosh%20HD:Users:richardgrime:Downloads:global.1751_2010.csv"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pieChart>
        <c:varyColors val="1"/>
        <c:ser>
          <c:idx val="0"/>
          <c:order val="0"/>
          <c:spPr>
            <a:scene3d>
              <a:camera prst="orthographicFront"/>
              <a:lightRig rig="threePt" dir="t"/>
            </a:scene3d>
            <a:sp3d/>
          </c:spPr>
          <c:explosion val="0"/>
          <c:dPt>
            <c:idx val="0"/>
            <c:bubble3D val="0"/>
            <c:spPr>
              <a:scene3d>
                <a:camera prst="orthographicFront"/>
                <a:lightRig rig="threePt" dir="t"/>
              </a:scene3d>
              <a:sp3d/>
            </c:spPr>
          </c:dPt>
          <c:dPt>
            <c:idx val="1"/>
            <c:bubble3D val="0"/>
            <c:spPr>
              <a:scene3d>
                <a:camera prst="orthographicFront"/>
                <a:lightRig rig="threePt" dir="t"/>
              </a:scene3d>
              <a:sp3d/>
            </c:spPr>
          </c:dPt>
          <c:dPt>
            <c:idx val="2"/>
            <c:bubble3D val="0"/>
            <c:spPr>
              <a:scene3d>
                <a:camera prst="orthographicFront"/>
                <a:lightRig rig="threePt" dir="t"/>
              </a:scene3d>
              <a:sp3d/>
            </c:spPr>
          </c:dPt>
          <c:dPt>
            <c:idx val="3"/>
            <c:bubble3D val="0"/>
            <c:spPr>
              <a:scene3d>
                <a:camera prst="orthographicFront"/>
                <a:lightRig rig="threePt" dir="t"/>
              </a:scene3d>
              <a:sp3d/>
            </c:spPr>
          </c:dPt>
          <c:dPt>
            <c:idx val="4"/>
            <c:bubble3D val="0"/>
            <c:spPr>
              <a:scene3d>
                <a:camera prst="orthographicFront"/>
                <a:lightRig rig="threePt" dir="t"/>
              </a:scene3d>
              <a:sp3d/>
            </c:spPr>
          </c:dPt>
          <c:dLbls>
            <c:dLbl>
              <c:idx val="1"/>
              <c:layout/>
              <c:tx>
                <c:rich>
                  <a:bodyPr rot="0" spcFirstLastPara="0" vertOverflow="ellipsis" vert="horz" wrap="square" lIns="38100" tIns="19050" rIns="38100" bIns="19050" anchor="ctr" anchorCtr="1"/>
                  <a:lstStyle/>
                  <a:p>
                    <a:pPr>
                      <a:defRPr lang="en-US" sz="1800" b="0" i="0" u="none" strike="noStrike" kern="1200" baseline="0">
                        <a:solidFill>
                          <a:schemeClr val="tx1"/>
                        </a:solidFill>
                        <a:latin typeface="Tahoma" panose="020B0604030504040204"/>
                        <a:ea typeface="+mn-ea"/>
                        <a:cs typeface="Tahoma" panose="020B0604030504040204"/>
                      </a:defRPr>
                    </a:pPr>
                    <a:r>
                      <a:rPr lang="en-US" dirty="0">
                        <a:solidFill>
                          <a:schemeClr val="bg1"/>
                        </a:solidFill>
                      </a:rPr>
                      <a:t>Oxygen</a:t>
                    </a:r>
                    <a:endParaRPr lang="en-US" dirty="0">
                      <a:solidFill>
                        <a:schemeClr val="bg1"/>
                      </a:solidFill>
                    </a:endParaRPr>
                  </a:p>
                </c:rich>
              </c:tx>
              <c:numFmt formatCode="General" sourceLinked="1"/>
              <c:spPr>
                <a:noFill/>
                <a:ln>
                  <a:noFill/>
                </a:ln>
                <a:effectLst/>
              </c:spPr>
              <c:txPr>
                <a:bodyPr rot="0" spcFirstLastPara="0" vertOverflow="ellipsis" vert="horz" wrap="square" lIns="38100" tIns="19050" rIns="38100" bIns="19050" anchor="ctr" anchorCtr="1"/>
                <a:lstStyle/>
                <a:p>
                  <a:pPr>
                    <a:defRPr lang="en-US" sz="1800" b="0" i="0" u="none" strike="noStrike" kern="1200" baseline="0">
                      <a:solidFill>
                        <a:schemeClr val="tx1"/>
                      </a:solidFill>
                      <a:latin typeface="Tahoma" panose="020B0604030504040204"/>
                      <a:ea typeface="+mn-ea"/>
                      <a:cs typeface="Tahoma" panose="020B0604030504040204"/>
                    </a:defRPr>
                  </a:pPr>
                </a:p>
              </c:txPr>
              <c:dLblPos val="bestFit"/>
              <c:showLegendKey val="0"/>
              <c:showVal val="0"/>
              <c:showCatName val="1"/>
              <c:showSerName val="0"/>
              <c:showPercent val="0"/>
              <c:showBubbleSize val="0"/>
              <c:extLst>
                <c:ext xmlns:c15="http://schemas.microsoft.com/office/drawing/2012/chart" uri="{CE6537A1-D6FC-4f65-9D91-7224C49458BB}"/>
              </c:extLst>
            </c:dLbl>
            <c:dLbl>
              <c:idx val="3"/>
              <c:layout>
                <c:manualLayout>
                  <c:x val="-0.191176933765632"/>
                  <c:y val="0.0224409448818898"/>
                </c:manualLayout>
              </c:layout>
              <c:dLblPos val="bestFit"/>
              <c:showLegendKey val="0"/>
              <c:showVal val="0"/>
              <c:showCatName val="1"/>
              <c:showSerName val="0"/>
              <c:showPercent val="0"/>
              <c:showBubbleSize val="0"/>
              <c:extLst>
                <c:ext xmlns:c15="http://schemas.microsoft.com/office/drawing/2012/chart" uri="{CE6537A1-D6FC-4f65-9D91-7224C49458BB}">
                  <c15:layout/>
                </c:ext>
              </c:extLst>
            </c:dLbl>
            <c:dLbl>
              <c:idx val="4"/>
              <c:layout>
                <c:manualLayout>
                  <c:x val="-5.78971746178786e-7"/>
                  <c:y val="0.0387808141629355"/>
                </c:manualLayout>
              </c:layout>
              <c:dLblPos val="bestFit"/>
              <c:showLegendKey val="0"/>
              <c:showVal val="0"/>
              <c:showCatName val="1"/>
              <c:showSerName val="0"/>
              <c:showPercent val="0"/>
              <c:showBubbleSize val="0"/>
              <c:extLst>
                <c:ext xmlns:c15="http://schemas.microsoft.com/office/drawing/2012/chart" uri="{CE6537A1-D6FC-4f65-9D91-7224C49458BB}">
                  <c15:layout/>
                </c:ext>
              </c:extLst>
            </c:dLbl>
            <c:spPr>
              <a:noFill/>
              <a:ln>
                <a:noFill/>
              </a:ln>
              <a:effectLst/>
            </c:spPr>
            <c:txPr>
              <a:bodyPr rot="0" spcFirstLastPara="0" vertOverflow="ellipsis" vert="horz" wrap="square" lIns="38100" tIns="19050" rIns="38100" bIns="19050" anchor="ctr" anchorCtr="1"/>
              <a:lstStyle/>
              <a:p>
                <a:pPr>
                  <a:defRPr lang="en-US" sz="1800" b="0" i="0" u="none" strike="noStrike" kern="1200" baseline="0">
                    <a:solidFill>
                      <a:schemeClr val="tx1"/>
                    </a:solidFill>
                    <a:latin typeface="Arial" panose="020B0604020202020204" pitchFamily="34" charset="0"/>
                    <a:ea typeface="+mn-ea"/>
                    <a:cs typeface="Arial" panose="020B0604020202020204" pitchFamily="34" charset="0"/>
                  </a:defRPr>
                </a:pPr>
              </a:p>
            </c:txPr>
            <c:dLblPos val="bestFit"/>
            <c:showLegendKey val="0"/>
            <c:showVal val="0"/>
            <c:showCatName val="1"/>
            <c:showSerName val="0"/>
            <c:showPercent val="0"/>
            <c:showBubbleSize val="0"/>
            <c:showLeaderLines val="1"/>
            <c:extLst>
              <c:ext xmlns:c15="http://schemas.microsoft.com/office/drawing/2012/chart" uri="{CE6537A1-D6FC-4f65-9D91-7224C49458BB}">
                <c15:layout/>
                <c15:showLeaderLines val="1"/>
                <c15:leaderLines/>
              </c:ext>
            </c:extLst>
          </c:dLbls>
          <c:cat>
            <c:strRef>
              <c:f>Sheet1!$A$1:$A$5</c:f>
              <c:strCache>
                <c:ptCount val="5"/>
                <c:pt idx="0">
                  <c:v>Nitrogen </c:v>
                </c:pt>
                <c:pt idx="1">
                  <c:v>Oxygen</c:v>
                </c:pt>
                <c:pt idx="2">
                  <c:v>Argon</c:v>
                </c:pt>
                <c:pt idx="3">
                  <c:v>Carbon dioxide</c:v>
                </c:pt>
                <c:pt idx="4">
                  <c:v>Others</c:v>
                </c:pt>
              </c:strCache>
            </c:strRef>
          </c:cat>
          <c:val>
            <c:numRef>
              <c:f>Sheet1!$B$1:$B$5</c:f>
              <c:numCache>
                <c:formatCode>General</c:formatCode>
                <c:ptCount val="5"/>
                <c:pt idx="0">
                  <c:v>78.084</c:v>
                </c:pt>
                <c:pt idx="1">
                  <c:v>20.9476</c:v>
                </c:pt>
                <c:pt idx="2">
                  <c:v>0.934</c:v>
                </c:pt>
                <c:pt idx="3">
                  <c:v>0.035</c:v>
                </c:pt>
                <c:pt idx="4">
                  <c:v>-0.000599999999991496</c:v>
                </c:pt>
              </c:numCache>
            </c:numRef>
          </c:val>
        </c:ser>
        <c:dLbls>
          <c:showLegendKey val="0"/>
          <c:showVal val="1"/>
          <c:showCatName val="0"/>
          <c:showSerName val="0"/>
          <c:showPercent val="0"/>
          <c:showBubbleSize val="0"/>
          <c:showLeaderLines val="1"/>
        </c:dLbls>
        <c:firstSliceAng val="180"/>
      </c:pieChart>
      <c:spPr>
        <a:noFill/>
        <a:ln>
          <a:noFill/>
        </a:ln>
        <a:effectLst/>
      </c:spPr>
    </c:plotArea>
    <c:plotVisOnly val="1"/>
    <c:dispBlanksAs val="gap"/>
    <c:showDLblsOverMax val="0"/>
  </c:chart>
  <c:txPr>
    <a:bodyPr/>
    <a:lstStyle/>
    <a:p>
      <a:pPr>
        <a:defRPr lang="en-US" sz="1800">
          <a:latin typeface="Tahoma" panose="020B0604030504040204"/>
          <a:cs typeface="Tahoma" panose="020B0604030504040204"/>
        </a:defRPr>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rot="0" spcFirstLastPara="0" vertOverflow="ellipsis" vert="horz" wrap="square" anchor="ctr" anchorCtr="1"/>
          <a:lstStyle/>
          <a:p>
            <a:pPr>
              <a:defRPr lang="en-US" sz="1200" b="1" i="0" u="none" strike="noStrike" kern="1200" baseline="0">
                <a:solidFill>
                  <a:srgbClr val="F2F2F2"/>
                </a:solidFill>
                <a:latin typeface="+mn-lt"/>
                <a:ea typeface="+mn-ea"/>
                <a:cs typeface="+mn-cs"/>
              </a:defRPr>
            </a:pPr>
            <a:r>
              <a:rPr lang="en-US" dirty="0">
                <a:solidFill>
                  <a:srgbClr val="F2F2F2"/>
                </a:solidFill>
              </a:rPr>
              <a:t>VENUS</a:t>
            </a:r>
            <a:endParaRPr lang="en-US" dirty="0">
              <a:solidFill>
                <a:srgbClr val="F2F2F2"/>
              </a:solidFill>
            </a:endParaRPr>
          </a:p>
        </c:rich>
      </c:tx>
      <c:layout/>
      <c:overlay val="0"/>
    </c:title>
    <c:autoTitleDeleted val="0"/>
    <c:plotArea>
      <c:layout/>
      <c:barChart>
        <c:barDir val="col"/>
        <c:grouping val="stacked"/>
        <c:varyColors val="0"/>
        <c:ser>
          <c:idx val="0"/>
          <c:order val="0"/>
          <c:spPr>
            <a:solidFill>
              <a:schemeClr val="accent6"/>
            </a:solidFill>
          </c:spPr>
          <c:invertIfNegative val="0"/>
          <c:dPt>
            <c:idx val="0"/>
            <c:invertIfNegative val="0"/>
            <c:bubble3D val="0"/>
            <c:spPr>
              <a:solidFill>
                <a:srgbClr val="FF0000"/>
              </a:solidFill>
            </c:spPr>
          </c:dPt>
          <c:dPt>
            <c:idx val="1"/>
            <c:invertIfNegative val="0"/>
            <c:bubble3D val="0"/>
            <c:spPr>
              <a:solidFill>
                <a:srgbClr val="0000FF"/>
              </a:solidFill>
            </c:spPr>
          </c:dPt>
          <c:dLbls>
            <c:delete val="1"/>
          </c:dLbls>
          <c:cat>
            <c:strRef>
              <c:f>Sheet1!$C$2:$C$3</c:f>
              <c:strCache>
                <c:ptCount val="2"/>
                <c:pt idx="0">
                  <c:v>CO2</c:v>
                </c:pt>
                <c:pt idx="1">
                  <c:v>N2</c:v>
                </c:pt>
              </c:strCache>
            </c:strRef>
          </c:cat>
          <c:val>
            <c:numRef>
              <c:f>Sheet1!$D$2:$D$3</c:f>
              <c:numCache>
                <c:formatCode>General</c:formatCode>
                <c:ptCount val="2"/>
                <c:pt idx="0">
                  <c:v>96.5</c:v>
                </c:pt>
                <c:pt idx="1">
                  <c:v>3.5</c:v>
                </c:pt>
              </c:numCache>
            </c:numRef>
          </c:val>
        </c:ser>
        <c:dLbls>
          <c:showLegendKey val="0"/>
          <c:showVal val="0"/>
          <c:showCatName val="0"/>
          <c:showSerName val="0"/>
          <c:showPercent val="0"/>
          <c:showBubbleSize val="0"/>
        </c:dLbls>
        <c:gapWidth val="150"/>
        <c:overlap val="100"/>
        <c:axId val="-2014305400"/>
        <c:axId val="-2014080984"/>
      </c:barChart>
      <c:catAx>
        <c:axId val="-2014305400"/>
        <c:scaling>
          <c:orientation val="minMax"/>
        </c:scaling>
        <c:delete val="0"/>
        <c:axPos val="b"/>
        <c:majorTickMark val="out"/>
        <c:minorTickMark val="none"/>
        <c:tickLblPos val="nextTo"/>
        <c:txPr>
          <a:bodyPr rot="-60000000" spcFirstLastPara="0" vertOverflow="ellipsis" vert="horz" wrap="square" anchor="ctr" anchorCtr="1"/>
          <a:lstStyle/>
          <a:p>
            <a:pPr>
              <a:defRPr lang="en-US" sz="1000" b="0" i="0" u="none" strike="noStrike" kern="1200" baseline="0">
                <a:solidFill>
                  <a:srgbClr val="F2F2F2"/>
                </a:solidFill>
                <a:latin typeface="+mn-lt"/>
                <a:ea typeface="+mn-ea"/>
                <a:cs typeface="+mn-cs"/>
              </a:defRPr>
            </a:pPr>
          </a:p>
        </c:txPr>
        <c:crossAx val="-2014080984"/>
        <c:crosses val="autoZero"/>
        <c:auto val="1"/>
        <c:lblAlgn val="ctr"/>
        <c:lblOffset val="100"/>
        <c:noMultiLvlLbl val="0"/>
      </c:catAx>
      <c:valAx>
        <c:axId val="-2014080984"/>
        <c:scaling>
          <c:orientation val="minMax"/>
          <c:max val="100"/>
        </c:scaling>
        <c:delete val="0"/>
        <c:axPos val="l"/>
        <c:majorGridlines/>
        <c:title>
          <c:tx>
            <c:rich>
              <a:bodyPr rot="-5400000" spcFirstLastPara="0" vertOverflow="ellipsis" vert="horz" wrap="square" anchor="ctr" anchorCtr="1"/>
              <a:lstStyle/>
              <a:p>
                <a:pPr>
                  <a:defRPr lang="en-US" sz="1000" b="1" i="0" u="none" strike="noStrike" kern="1200" baseline="0">
                    <a:solidFill>
                      <a:srgbClr val="F2F2F2"/>
                    </a:solidFill>
                    <a:latin typeface="+mn-lt"/>
                    <a:ea typeface="+mn-ea"/>
                    <a:cs typeface="+mn-cs"/>
                  </a:defRPr>
                </a:pPr>
                <a:r>
                  <a:rPr lang="en-US">
                    <a:solidFill>
                      <a:srgbClr val="F2F2F2"/>
                    </a:solidFill>
                  </a:rPr>
                  <a:t>% of atmosphere</a:t>
                </a:r>
                <a:endParaRPr lang="en-US">
                  <a:solidFill>
                    <a:srgbClr val="F2F2F2"/>
                  </a:solidFill>
                </a:endParaRPr>
              </a:p>
            </c:rich>
          </c:tx>
          <c:layout/>
          <c:overlay val="0"/>
        </c:title>
        <c:numFmt formatCode="General" sourceLinked="1"/>
        <c:majorTickMark val="out"/>
        <c:minorTickMark val="none"/>
        <c:tickLblPos val="nextTo"/>
        <c:txPr>
          <a:bodyPr rot="-60000000" spcFirstLastPara="0" vertOverflow="ellipsis" vert="horz" wrap="square" anchor="ctr" anchorCtr="1"/>
          <a:lstStyle/>
          <a:p>
            <a:pPr>
              <a:defRPr lang="en-US" sz="1000" b="0" i="0" u="none" strike="noStrike" kern="1200" baseline="0">
                <a:solidFill>
                  <a:srgbClr val="F2F2F2"/>
                </a:solidFill>
                <a:latin typeface="+mn-lt"/>
                <a:ea typeface="+mn-ea"/>
                <a:cs typeface="+mn-cs"/>
              </a:defRPr>
            </a:pPr>
          </a:p>
        </c:txPr>
        <c:crossAx val="-2014305400"/>
        <c:crosses val="autoZero"/>
        <c:crossBetween val="between"/>
      </c:valAx>
    </c:plotArea>
    <c:plotVisOnly val="1"/>
    <c:dispBlanksAs val="gap"/>
    <c:showDLblsOverMax val="0"/>
  </c:chart>
  <c:txPr>
    <a:bodyPr/>
    <a:lstStyle/>
    <a:p>
      <a:pPr>
        <a:defRPr lang="en-US" sz="1000"/>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rot="0" spcFirstLastPara="0" vertOverflow="ellipsis" vert="horz" wrap="square" anchor="ctr" anchorCtr="1"/>
          <a:lstStyle/>
          <a:p>
            <a:pPr>
              <a:defRPr lang="en-US" sz="1800" b="1" i="0" u="none" strike="noStrike" kern="1200" baseline="0">
                <a:solidFill>
                  <a:srgbClr val="F2F2F2"/>
                </a:solidFill>
                <a:latin typeface="+mn-lt"/>
                <a:ea typeface="+mn-ea"/>
                <a:cs typeface="+mn-cs"/>
              </a:defRPr>
            </a:pPr>
            <a:r>
              <a:rPr lang="en-US" sz="1200" dirty="0">
                <a:solidFill>
                  <a:srgbClr val="F2F2F2"/>
                </a:solidFill>
              </a:rPr>
              <a:t>MARS</a:t>
            </a:r>
            <a:endParaRPr lang="en-US" sz="1200" dirty="0">
              <a:solidFill>
                <a:srgbClr val="F2F2F2"/>
              </a:solidFill>
            </a:endParaRPr>
          </a:p>
        </c:rich>
      </c:tx>
      <c:layout>
        <c:manualLayout>
          <c:xMode val="edge"/>
          <c:yMode val="edge"/>
          <c:x val="0.443392092236665"/>
          <c:y val="0.0451177259374281"/>
        </c:manualLayout>
      </c:layout>
      <c:overlay val="0"/>
    </c:title>
    <c:autoTitleDeleted val="0"/>
    <c:plotArea>
      <c:layout/>
      <c:barChart>
        <c:barDir val="col"/>
        <c:grouping val="stacked"/>
        <c:varyColors val="0"/>
        <c:ser>
          <c:idx val="0"/>
          <c:order val="0"/>
          <c:invertIfNegative val="0"/>
          <c:dPt>
            <c:idx val="0"/>
            <c:invertIfNegative val="0"/>
            <c:bubble3D val="0"/>
            <c:spPr>
              <a:solidFill>
                <a:srgbClr val="FF0000"/>
              </a:solidFill>
            </c:spPr>
          </c:dPt>
          <c:dPt>
            <c:idx val="1"/>
            <c:invertIfNegative val="0"/>
            <c:bubble3D val="0"/>
            <c:spPr>
              <a:solidFill>
                <a:srgbClr val="0000FF"/>
              </a:solidFill>
            </c:spPr>
          </c:dPt>
          <c:dLbls>
            <c:delete val="1"/>
          </c:dLbls>
          <c:cat>
            <c:strRef>
              <c:f>Sheet1!$I$2:$I$3</c:f>
              <c:strCache>
                <c:ptCount val="2"/>
                <c:pt idx="0">
                  <c:v>CO2</c:v>
                </c:pt>
                <c:pt idx="1">
                  <c:v>N2</c:v>
                </c:pt>
              </c:strCache>
            </c:strRef>
          </c:cat>
          <c:val>
            <c:numRef>
              <c:f>Sheet1!$J$2:$J$3</c:f>
              <c:numCache>
                <c:formatCode>General</c:formatCode>
                <c:ptCount val="2"/>
                <c:pt idx="0">
                  <c:v>96</c:v>
                </c:pt>
                <c:pt idx="1">
                  <c:v>1.9</c:v>
                </c:pt>
              </c:numCache>
            </c:numRef>
          </c:val>
        </c:ser>
        <c:dLbls>
          <c:showLegendKey val="0"/>
          <c:showVal val="0"/>
          <c:showCatName val="0"/>
          <c:showSerName val="0"/>
          <c:showPercent val="0"/>
          <c:showBubbleSize val="0"/>
        </c:dLbls>
        <c:gapWidth val="150"/>
        <c:overlap val="100"/>
        <c:axId val="-1987930504"/>
        <c:axId val="-1987927448"/>
      </c:barChart>
      <c:catAx>
        <c:axId val="-1987930504"/>
        <c:scaling>
          <c:orientation val="minMax"/>
        </c:scaling>
        <c:delete val="0"/>
        <c:axPos val="b"/>
        <c:majorTickMark val="out"/>
        <c:minorTickMark val="none"/>
        <c:tickLblPos val="nextTo"/>
        <c:txPr>
          <a:bodyPr rot="-60000000" spcFirstLastPara="0" vertOverflow="ellipsis" vert="horz" wrap="square" anchor="ctr" anchorCtr="1"/>
          <a:lstStyle/>
          <a:p>
            <a:pPr>
              <a:defRPr lang="en-US" sz="1000" b="0" i="0" u="none" strike="noStrike" kern="1200" baseline="0">
                <a:solidFill>
                  <a:srgbClr val="F2F2F2"/>
                </a:solidFill>
                <a:latin typeface="+mn-lt"/>
                <a:ea typeface="+mn-ea"/>
                <a:cs typeface="+mn-cs"/>
              </a:defRPr>
            </a:pPr>
          </a:p>
        </c:txPr>
        <c:crossAx val="-1987927448"/>
        <c:crosses val="autoZero"/>
        <c:auto val="1"/>
        <c:lblAlgn val="ctr"/>
        <c:lblOffset val="100"/>
        <c:noMultiLvlLbl val="0"/>
      </c:catAx>
      <c:valAx>
        <c:axId val="-1987927448"/>
        <c:scaling>
          <c:orientation val="minMax"/>
          <c:max val="100"/>
        </c:scaling>
        <c:delete val="0"/>
        <c:axPos val="l"/>
        <c:majorGridlines/>
        <c:title>
          <c:tx>
            <c:rich>
              <a:bodyPr rot="-5400000" spcFirstLastPara="0" vertOverflow="ellipsis" vert="horz" wrap="square" anchor="ctr" anchorCtr="1"/>
              <a:lstStyle/>
              <a:p>
                <a:pPr>
                  <a:defRPr lang="en-US" sz="1000" b="1" i="0" u="none" strike="noStrike" kern="1200" baseline="0">
                    <a:solidFill>
                      <a:schemeClr val="tx1"/>
                    </a:solidFill>
                    <a:latin typeface="+mn-lt"/>
                    <a:ea typeface="+mn-ea"/>
                    <a:cs typeface="+mn-cs"/>
                  </a:defRPr>
                </a:pPr>
                <a:r>
                  <a:rPr lang="en-US"/>
                  <a:t>% of atmospjhere</a:t>
                </a:r>
                <a:endParaRPr lang="en-US"/>
              </a:p>
            </c:rich>
          </c:tx>
          <c:layout/>
          <c:overlay val="0"/>
        </c:title>
        <c:numFmt formatCode="General" sourceLinked="1"/>
        <c:majorTickMark val="out"/>
        <c:minorTickMark val="none"/>
        <c:tickLblPos val="nextTo"/>
        <c:txPr>
          <a:bodyPr rot="-60000000" spcFirstLastPara="0" vertOverflow="ellipsis" vert="horz" wrap="square" anchor="ctr" anchorCtr="1"/>
          <a:lstStyle/>
          <a:p>
            <a:pPr>
              <a:defRPr lang="en-US" sz="1000" b="0" i="0" u="none" strike="noStrike" kern="1200" baseline="0">
                <a:solidFill>
                  <a:srgbClr val="F2F2F2"/>
                </a:solidFill>
                <a:latin typeface="+mn-lt"/>
                <a:ea typeface="+mn-ea"/>
                <a:cs typeface="+mn-cs"/>
              </a:defRPr>
            </a:pPr>
          </a:p>
        </c:txPr>
        <c:crossAx val="-1987930504"/>
        <c:crosses val="autoZero"/>
        <c:crossBetween val="between"/>
      </c:valAx>
    </c:plotArea>
    <c:plotVisOnly val="1"/>
    <c:dispBlanksAs val="gap"/>
    <c:showDLblsOverMax val="0"/>
  </c:chart>
  <c:txPr>
    <a:bodyPr/>
    <a:lstStyle/>
    <a:p>
      <a:pPr>
        <a:defRPr lang="en-US"/>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scatterChart>
        <c:scatterStyle val="smoothMarker"/>
        <c:varyColors val="0"/>
        <c:ser>
          <c:idx val="0"/>
          <c:order val="0"/>
          <c:spPr>
            <a:ln w="47625" cap="rnd" cmpd="sng" algn="ctr">
              <a:solidFill>
                <a:schemeClr val="tx1"/>
              </a:solidFill>
              <a:prstDash val="solid"/>
              <a:round/>
            </a:ln>
          </c:spPr>
          <c:marker>
            <c:symbol val="none"/>
          </c:marker>
          <c:dLbls>
            <c:delete val="1"/>
          </c:dLbls>
          <c:xVal>
            <c:numRef>
              <c:f>'global carbon emissions.csv'!$A$152:$A$262</c:f>
              <c:numCache>
                <c:formatCode>General</c:formatCode>
                <c:ptCount val="111"/>
                <c:pt idx="0">
                  <c:v>1900</c:v>
                </c:pt>
                <c:pt idx="1">
                  <c:v>1901</c:v>
                </c:pt>
                <c:pt idx="2">
                  <c:v>1902</c:v>
                </c:pt>
                <c:pt idx="3">
                  <c:v>1903</c:v>
                </c:pt>
                <c:pt idx="4">
                  <c:v>1904</c:v>
                </c:pt>
                <c:pt idx="5">
                  <c:v>1905</c:v>
                </c:pt>
                <c:pt idx="6">
                  <c:v>1906</c:v>
                </c:pt>
                <c:pt idx="7">
                  <c:v>1907</c:v>
                </c:pt>
                <c:pt idx="8">
                  <c:v>1908</c:v>
                </c:pt>
                <c:pt idx="9">
                  <c:v>1909</c:v>
                </c:pt>
                <c:pt idx="10">
                  <c:v>1910</c:v>
                </c:pt>
                <c:pt idx="11">
                  <c:v>1911</c:v>
                </c:pt>
                <c:pt idx="12">
                  <c:v>1912</c:v>
                </c:pt>
                <c:pt idx="13">
                  <c:v>1913</c:v>
                </c:pt>
                <c:pt idx="14">
                  <c:v>1914</c:v>
                </c:pt>
                <c:pt idx="15">
                  <c:v>1915</c:v>
                </c:pt>
                <c:pt idx="16">
                  <c:v>1916</c:v>
                </c:pt>
                <c:pt idx="17">
                  <c:v>1917</c:v>
                </c:pt>
                <c:pt idx="18">
                  <c:v>1918</c:v>
                </c:pt>
                <c:pt idx="19">
                  <c:v>1919</c:v>
                </c:pt>
                <c:pt idx="20">
                  <c:v>1920</c:v>
                </c:pt>
                <c:pt idx="21">
                  <c:v>1921</c:v>
                </c:pt>
                <c:pt idx="22">
                  <c:v>1922</c:v>
                </c:pt>
                <c:pt idx="23">
                  <c:v>1923</c:v>
                </c:pt>
                <c:pt idx="24">
                  <c:v>1924</c:v>
                </c:pt>
                <c:pt idx="25">
                  <c:v>1925</c:v>
                </c:pt>
                <c:pt idx="26">
                  <c:v>1926</c:v>
                </c:pt>
                <c:pt idx="27">
                  <c:v>1927</c:v>
                </c:pt>
                <c:pt idx="28">
                  <c:v>1928</c:v>
                </c:pt>
                <c:pt idx="29">
                  <c:v>1929</c:v>
                </c:pt>
                <c:pt idx="30">
                  <c:v>1930</c:v>
                </c:pt>
                <c:pt idx="31">
                  <c:v>1931</c:v>
                </c:pt>
                <c:pt idx="32">
                  <c:v>1932</c:v>
                </c:pt>
                <c:pt idx="33">
                  <c:v>1933</c:v>
                </c:pt>
                <c:pt idx="34">
                  <c:v>1934</c:v>
                </c:pt>
                <c:pt idx="35">
                  <c:v>1935</c:v>
                </c:pt>
                <c:pt idx="36">
                  <c:v>1936</c:v>
                </c:pt>
                <c:pt idx="37">
                  <c:v>1937</c:v>
                </c:pt>
                <c:pt idx="38">
                  <c:v>1938</c:v>
                </c:pt>
                <c:pt idx="39">
                  <c:v>1939</c:v>
                </c:pt>
                <c:pt idx="40">
                  <c:v>1940</c:v>
                </c:pt>
                <c:pt idx="41">
                  <c:v>1941</c:v>
                </c:pt>
                <c:pt idx="42">
                  <c:v>1942</c:v>
                </c:pt>
                <c:pt idx="43">
                  <c:v>1943</c:v>
                </c:pt>
                <c:pt idx="44">
                  <c:v>1944</c:v>
                </c:pt>
                <c:pt idx="45">
                  <c:v>1945</c:v>
                </c:pt>
                <c:pt idx="46">
                  <c:v>1946</c:v>
                </c:pt>
                <c:pt idx="47">
                  <c:v>1947</c:v>
                </c:pt>
                <c:pt idx="48">
                  <c:v>1948</c:v>
                </c:pt>
                <c:pt idx="49">
                  <c:v>1949</c:v>
                </c:pt>
                <c:pt idx="50">
                  <c:v>1950</c:v>
                </c:pt>
                <c:pt idx="51">
                  <c:v>1951</c:v>
                </c:pt>
                <c:pt idx="52">
                  <c:v>1952</c:v>
                </c:pt>
                <c:pt idx="53">
                  <c:v>1953</c:v>
                </c:pt>
                <c:pt idx="54">
                  <c:v>1954</c:v>
                </c:pt>
                <c:pt idx="55">
                  <c:v>1955</c:v>
                </c:pt>
                <c:pt idx="56">
                  <c:v>1956</c:v>
                </c:pt>
                <c:pt idx="57">
                  <c:v>1957</c:v>
                </c:pt>
                <c:pt idx="58">
                  <c:v>1958</c:v>
                </c:pt>
                <c:pt idx="59">
                  <c:v>1959</c:v>
                </c:pt>
                <c:pt idx="60">
                  <c:v>1960</c:v>
                </c:pt>
                <c:pt idx="61">
                  <c:v>1961</c:v>
                </c:pt>
                <c:pt idx="62">
                  <c:v>1962</c:v>
                </c:pt>
                <c:pt idx="63">
                  <c:v>1963</c:v>
                </c:pt>
                <c:pt idx="64">
                  <c:v>1964</c:v>
                </c:pt>
                <c:pt idx="65">
                  <c:v>1965</c:v>
                </c:pt>
                <c:pt idx="66">
                  <c:v>1966</c:v>
                </c:pt>
                <c:pt idx="67">
                  <c:v>1967</c:v>
                </c:pt>
                <c:pt idx="68">
                  <c:v>1968</c:v>
                </c:pt>
                <c:pt idx="69">
                  <c:v>1969</c:v>
                </c:pt>
                <c:pt idx="70">
                  <c:v>1970</c:v>
                </c:pt>
                <c:pt idx="71">
                  <c:v>1971</c:v>
                </c:pt>
                <c:pt idx="72">
                  <c:v>1972</c:v>
                </c:pt>
                <c:pt idx="73">
                  <c:v>1973</c:v>
                </c:pt>
                <c:pt idx="74">
                  <c:v>1974</c:v>
                </c:pt>
                <c:pt idx="75">
                  <c:v>1975</c:v>
                </c:pt>
                <c:pt idx="76">
                  <c:v>1976</c:v>
                </c:pt>
                <c:pt idx="77">
                  <c:v>1977</c:v>
                </c:pt>
                <c:pt idx="78">
                  <c:v>1978</c:v>
                </c:pt>
                <c:pt idx="79">
                  <c:v>1979</c:v>
                </c:pt>
                <c:pt idx="80">
                  <c:v>1980</c:v>
                </c:pt>
                <c:pt idx="81">
                  <c:v>1981</c:v>
                </c:pt>
                <c:pt idx="82">
                  <c:v>1982</c:v>
                </c:pt>
                <c:pt idx="83">
                  <c:v>1983</c:v>
                </c:pt>
                <c:pt idx="84">
                  <c:v>1984</c:v>
                </c:pt>
                <c:pt idx="85">
                  <c:v>1985</c:v>
                </c:pt>
                <c:pt idx="86">
                  <c:v>1986</c:v>
                </c:pt>
                <c:pt idx="87">
                  <c:v>1987</c:v>
                </c:pt>
                <c:pt idx="88">
                  <c:v>1988</c:v>
                </c:pt>
                <c:pt idx="89">
                  <c:v>1989</c:v>
                </c:pt>
                <c:pt idx="90">
                  <c:v>1990</c:v>
                </c:pt>
                <c:pt idx="91">
                  <c:v>1991</c:v>
                </c:pt>
                <c:pt idx="92">
                  <c:v>1992</c:v>
                </c:pt>
                <c:pt idx="93">
                  <c:v>1993</c:v>
                </c:pt>
                <c:pt idx="94">
                  <c:v>1994</c:v>
                </c:pt>
                <c:pt idx="95">
                  <c:v>1995</c:v>
                </c:pt>
                <c:pt idx="96">
                  <c:v>1996</c:v>
                </c:pt>
                <c:pt idx="97">
                  <c:v>1997</c:v>
                </c:pt>
                <c:pt idx="98">
                  <c:v>1998</c:v>
                </c:pt>
                <c:pt idx="99">
                  <c:v>1999</c:v>
                </c:pt>
                <c:pt idx="100">
                  <c:v>2000</c:v>
                </c:pt>
                <c:pt idx="101">
                  <c:v>2001</c:v>
                </c:pt>
                <c:pt idx="102">
                  <c:v>2002</c:v>
                </c:pt>
                <c:pt idx="103">
                  <c:v>2003</c:v>
                </c:pt>
                <c:pt idx="104">
                  <c:v>2004</c:v>
                </c:pt>
                <c:pt idx="105">
                  <c:v>2005</c:v>
                </c:pt>
                <c:pt idx="106">
                  <c:v>2006</c:v>
                </c:pt>
                <c:pt idx="107">
                  <c:v>2007</c:v>
                </c:pt>
                <c:pt idx="108">
                  <c:v>2008</c:v>
                </c:pt>
                <c:pt idx="109">
                  <c:v>2009</c:v>
                </c:pt>
                <c:pt idx="110">
                  <c:v>2010</c:v>
                </c:pt>
              </c:numCache>
            </c:numRef>
          </c:xVal>
          <c:yVal>
            <c:numRef>
              <c:f>'global carbon emissions.csv'!$B$152:$B$262</c:f>
              <c:numCache>
                <c:formatCode>General</c:formatCode>
                <c:ptCount val="111"/>
                <c:pt idx="0">
                  <c:v>534</c:v>
                </c:pt>
                <c:pt idx="1">
                  <c:v>552</c:v>
                </c:pt>
                <c:pt idx="2">
                  <c:v>566</c:v>
                </c:pt>
                <c:pt idx="3">
                  <c:v>617</c:v>
                </c:pt>
                <c:pt idx="4">
                  <c:v>624</c:v>
                </c:pt>
                <c:pt idx="5">
                  <c:v>663</c:v>
                </c:pt>
                <c:pt idx="6">
                  <c:v>707</c:v>
                </c:pt>
                <c:pt idx="7">
                  <c:v>784</c:v>
                </c:pt>
                <c:pt idx="8">
                  <c:v>750</c:v>
                </c:pt>
                <c:pt idx="9">
                  <c:v>785</c:v>
                </c:pt>
                <c:pt idx="10">
                  <c:v>819</c:v>
                </c:pt>
                <c:pt idx="11">
                  <c:v>836</c:v>
                </c:pt>
                <c:pt idx="12">
                  <c:v>879</c:v>
                </c:pt>
                <c:pt idx="13">
                  <c:v>943</c:v>
                </c:pt>
                <c:pt idx="14">
                  <c:v>850</c:v>
                </c:pt>
                <c:pt idx="15">
                  <c:v>838</c:v>
                </c:pt>
                <c:pt idx="16">
                  <c:v>901</c:v>
                </c:pt>
                <c:pt idx="17">
                  <c:v>955</c:v>
                </c:pt>
                <c:pt idx="18">
                  <c:v>936</c:v>
                </c:pt>
                <c:pt idx="19">
                  <c:v>806</c:v>
                </c:pt>
                <c:pt idx="20">
                  <c:v>932</c:v>
                </c:pt>
                <c:pt idx="21">
                  <c:v>803</c:v>
                </c:pt>
                <c:pt idx="22">
                  <c:v>845</c:v>
                </c:pt>
                <c:pt idx="23">
                  <c:v>970</c:v>
                </c:pt>
                <c:pt idx="24">
                  <c:v>963</c:v>
                </c:pt>
                <c:pt idx="25">
                  <c:v>975</c:v>
                </c:pt>
                <c:pt idx="26">
                  <c:v>983</c:v>
                </c:pt>
                <c:pt idx="27">
                  <c:v>1062</c:v>
                </c:pt>
                <c:pt idx="28">
                  <c:v>1065</c:v>
                </c:pt>
                <c:pt idx="29">
                  <c:v>1145</c:v>
                </c:pt>
                <c:pt idx="30">
                  <c:v>1053</c:v>
                </c:pt>
                <c:pt idx="31">
                  <c:v>940</c:v>
                </c:pt>
                <c:pt idx="32">
                  <c:v>847</c:v>
                </c:pt>
                <c:pt idx="33">
                  <c:v>893</c:v>
                </c:pt>
                <c:pt idx="34">
                  <c:v>973</c:v>
                </c:pt>
                <c:pt idx="35">
                  <c:v>1027</c:v>
                </c:pt>
                <c:pt idx="36">
                  <c:v>1130</c:v>
                </c:pt>
                <c:pt idx="37">
                  <c:v>1209</c:v>
                </c:pt>
                <c:pt idx="38">
                  <c:v>1142</c:v>
                </c:pt>
                <c:pt idx="39">
                  <c:v>1192</c:v>
                </c:pt>
                <c:pt idx="40">
                  <c:v>1299</c:v>
                </c:pt>
                <c:pt idx="41">
                  <c:v>1334</c:v>
                </c:pt>
                <c:pt idx="42">
                  <c:v>1342</c:v>
                </c:pt>
                <c:pt idx="43">
                  <c:v>1391</c:v>
                </c:pt>
                <c:pt idx="44">
                  <c:v>1383</c:v>
                </c:pt>
                <c:pt idx="45">
                  <c:v>1160</c:v>
                </c:pt>
                <c:pt idx="46">
                  <c:v>1238</c:v>
                </c:pt>
                <c:pt idx="47">
                  <c:v>1392</c:v>
                </c:pt>
                <c:pt idx="48">
                  <c:v>1469</c:v>
                </c:pt>
                <c:pt idx="49">
                  <c:v>1419</c:v>
                </c:pt>
                <c:pt idx="50">
                  <c:v>1630</c:v>
                </c:pt>
                <c:pt idx="51">
                  <c:v>1767</c:v>
                </c:pt>
                <c:pt idx="52">
                  <c:v>1795</c:v>
                </c:pt>
                <c:pt idx="53">
                  <c:v>1841</c:v>
                </c:pt>
                <c:pt idx="54">
                  <c:v>1865</c:v>
                </c:pt>
                <c:pt idx="55">
                  <c:v>2042</c:v>
                </c:pt>
                <c:pt idx="56">
                  <c:v>2177</c:v>
                </c:pt>
                <c:pt idx="57">
                  <c:v>2270</c:v>
                </c:pt>
                <c:pt idx="58">
                  <c:v>2330</c:v>
                </c:pt>
                <c:pt idx="59">
                  <c:v>2454</c:v>
                </c:pt>
                <c:pt idx="60">
                  <c:v>2569</c:v>
                </c:pt>
                <c:pt idx="61">
                  <c:v>2580</c:v>
                </c:pt>
                <c:pt idx="62">
                  <c:v>2686</c:v>
                </c:pt>
                <c:pt idx="63">
                  <c:v>2833</c:v>
                </c:pt>
                <c:pt idx="64">
                  <c:v>2995</c:v>
                </c:pt>
                <c:pt idx="65">
                  <c:v>3130</c:v>
                </c:pt>
                <c:pt idx="66">
                  <c:v>3288</c:v>
                </c:pt>
                <c:pt idx="67">
                  <c:v>3393</c:v>
                </c:pt>
                <c:pt idx="68">
                  <c:v>3566</c:v>
                </c:pt>
                <c:pt idx="69">
                  <c:v>3780</c:v>
                </c:pt>
                <c:pt idx="70">
                  <c:v>4053</c:v>
                </c:pt>
                <c:pt idx="71">
                  <c:v>4208</c:v>
                </c:pt>
                <c:pt idx="72">
                  <c:v>4376</c:v>
                </c:pt>
                <c:pt idx="73">
                  <c:v>4614</c:v>
                </c:pt>
                <c:pt idx="74">
                  <c:v>4623</c:v>
                </c:pt>
                <c:pt idx="75">
                  <c:v>4596</c:v>
                </c:pt>
                <c:pt idx="76">
                  <c:v>4864</c:v>
                </c:pt>
                <c:pt idx="77">
                  <c:v>5026</c:v>
                </c:pt>
                <c:pt idx="78">
                  <c:v>5087</c:v>
                </c:pt>
                <c:pt idx="79">
                  <c:v>5369</c:v>
                </c:pt>
                <c:pt idx="80">
                  <c:v>5315</c:v>
                </c:pt>
                <c:pt idx="81">
                  <c:v>5152</c:v>
                </c:pt>
                <c:pt idx="82">
                  <c:v>5113</c:v>
                </c:pt>
                <c:pt idx="83">
                  <c:v>5094</c:v>
                </c:pt>
                <c:pt idx="84">
                  <c:v>5280</c:v>
                </c:pt>
                <c:pt idx="85">
                  <c:v>5439</c:v>
                </c:pt>
                <c:pt idx="86">
                  <c:v>5607</c:v>
                </c:pt>
                <c:pt idx="87">
                  <c:v>5752</c:v>
                </c:pt>
                <c:pt idx="88">
                  <c:v>5965</c:v>
                </c:pt>
                <c:pt idx="89">
                  <c:v>6097</c:v>
                </c:pt>
                <c:pt idx="90">
                  <c:v>6127</c:v>
                </c:pt>
                <c:pt idx="91">
                  <c:v>6217</c:v>
                </c:pt>
                <c:pt idx="92">
                  <c:v>6164</c:v>
                </c:pt>
                <c:pt idx="93">
                  <c:v>6162</c:v>
                </c:pt>
                <c:pt idx="94">
                  <c:v>6266</c:v>
                </c:pt>
                <c:pt idx="95">
                  <c:v>6398</c:v>
                </c:pt>
                <c:pt idx="96">
                  <c:v>6542</c:v>
                </c:pt>
                <c:pt idx="97">
                  <c:v>6651</c:v>
                </c:pt>
                <c:pt idx="98">
                  <c:v>6643</c:v>
                </c:pt>
                <c:pt idx="99">
                  <c:v>6610</c:v>
                </c:pt>
                <c:pt idx="100">
                  <c:v>6765</c:v>
                </c:pt>
                <c:pt idx="101">
                  <c:v>6927</c:v>
                </c:pt>
                <c:pt idx="102">
                  <c:v>6996</c:v>
                </c:pt>
                <c:pt idx="103">
                  <c:v>7416</c:v>
                </c:pt>
                <c:pt idx="104">
                  <c:v>7807</c:v>
                </c:pt>
                <c:pt idx="105">
                  <c:v>8093</c:v>
                </c:pt>
                <c:pt idx="106">
                  <c:v>8370</c:v>
                </c:pt>
                <c:pt idx="107">
                  <c:v>8566</c:v>
                </c:pt>
                <c:pt idx="108">
                  <c:v>8783</c:v>
                </c:pt>
                <c:pt idx="109">
                  <c:v>8740</c:v>
                </c:pt>
                <c:pt idx="110">
                  <c:v>9167</c:v>
                </c:pt>
              </c:numCache>
            </c:numRef>
          </c:yVal>
          <c:smooth val="1"/>
        </c:ser>
        <c:dLbls>
          <c:showLegendKey val="0"/>
          <c:showVal val="0"/>
          <c:showCatName val="0"/>
          <c:showSerName val="0"/>
          <c:showPercent val="0"/>
          <c:showBubbleSize val="0"/>
        </c:dLbls>
        <c:axId val="-2001323144"/>
        <c:axId val="-1983148216"/>
      </c:scatterChart>
      <c:valAx>
        <c:axId val="-2001323144"/>
        <c:scaling>
          <c:orientation val="minMax"/>
          <c:max val="2010"/>
          <c:min val="1900"/>
        </c:scaling>
        <c:delete val="0"/>
        <c:axPos val="b"/>
        <c:majorGridlines/>
        <c:title>
          <c:tx>
            <c:rich>
              <a:bodyPr rot="0" spcFirstLastPara="0" vertOverflow="ellipsis" vert="horz" wrap="square" anchor="ctr" anchorCtr="1"/>
              <a:lstStyle/>
              <a:p>
                <a:pPr>
                  <a:defRPr lang="en-US" sz="1400" b="1" i="0" u="none" strike="noStrike" kern="1200" baseline="0">
                    <a:solidFill>
                      <a:schemeClr val="tx1"/>
                    </a:solidFill>
                    <a:latin typeface="Arial" panose="020B0604020202020204" pitchFamily="34" charset="0"/>
                    <a:ea typeface="+mn-ea"/>
                    <a:cs typeface="Arial" panose="020B0604020202020204" pitchFamily="34" charset="0"/>
                  </a:defRPr>
                </a:pPr>
                <a:r>
                  <a:rPr lang="en-US" sz="1400">
                    <a:latin typeface="Arial" panose="020B0604020202020204" pitchFamily="34" charset="0"/>
                    <a:cs typeface="Arial" panose="020B0604020202020204" pitchFamily="34" charset="0"/>
                  </a:rPr>
                  <a:t>Year</a:t>
                </a:r>
                <a:endParaRPr lang="en-US" sz="1400">
                  <a:latin typeface="Arial" panose="020B0604020202020204" pitchFamily="34" charset="0"/>
                  <a:cs typeface="Arial" panose="020B0604020202020204" pitchFamily="34" charset="0"/>
                </a:endParaRPr>
              </a:p>
            </c:rich>
          </c:tx>
          <c:layout/>
          <c:overlay val="0"/>
        </c:title>
        <c:numFmt formatCode="General" sourceLinked="1"/>
        <c:majorTickMark val="out"/>
        <c:minorTickMark val="none"/>
        <c:tickLblPos val="nextTo"/>
        <c:txPr>
          <a:bodyPr rot="-60000000" spcFirstLastPara="0" vertOverflow="ellipsis" vert="horz" wrap="square" anchor="ctr" anchorCtr="1"/>
          <a:lstStyle/>
          <a:p>
            <a:pPr>
              <a:defRPr lang="en-US" sz="1400" b="0" i="0" u="none" strike="noStrike" kern="1200" baseline="0">
                <a:solidFill>
                  <a:schemeClr val="tx1"/>
                </a:solidFill>
                <a:latin typeface="Arial" panose="020B0604020202020204" pitchFamily="34" charset="0"/>
                <a:ea typeface="+mn-ea"/>
                <a:cs typeface="Arial" panose="020B0604020202020204" pitchFamily="34" charset="0"/>
              </a:defRPr>
            </a:pPr>
          </a:p>
        </c:txPr>
        <c:crossAx val="-1983148216"/>
        <c:crosses val="autoZero"/>
        <c:crossBetween val="midCat"/>
        <c:majorUnit val="10"/>
      </c:valAx>
      <c:valAx>
        <c:axId val="-1983148216"/>
        <c:scaling>
          <c:orientation val="minMax"/>
        </c:scaling>
        <c:delete val="0"/>
        <c:axPos val="l"/>
        <c:majorGridlines/>
        <c:title>
          <c:tx>
            <c:rich>
              <a:bodyPr rot="-5400000" spcFirstLastPara="0" vertOverflow="ellipsis" vert="horz" wrap="square" anchor="ctr" anchorCtr="1"/>
              <a:lstStyle/>
              <a:p>
                <a:pPr>
                  <a:defRPr lang="en-US" sz="1200" b="1" i="0" u="none" strike="noStrike" kern="1200" baseline="0">
                    <a:solidFill>
                      <a:schemeClr val="tx1"/>
                    </a:solidFill>
                    <a:latin typeface="Arial" panose="020B0604020202020204" pitchFamily="34" charset="0"/>
                    <a:ea typeface="+mn-ea"/>
                    <a:cs typeface="Arial" panose="020B0604020202020204" pitchFamily="34" charset="0"/>
                  </a:defRPr>
                </a:pPr>
                <a:r>
                  <a:rPr lang="en-US" sz="1200" dirty="0">
                    <a:latin typeface="Arial" panose="020B0604020202020204" pitchFamily="34" charset="0"/>
                    <a:cs typeface="Arial" panose="020B0604020202020204" pitchFamily="34" charset="0"/>
                  </a:rPr>
                  <a:t>Global</a:t>
                </a:r>
                <a:r>
                  <a:rPr lang="en-US" sz="1200" baseline="0" dirty="0">
                    <a:latin typeface="Arial" panose="020B0604020202020204" pitchFamily="34" charset="0"/>
                    <a:cs typeface="Arial" panose="020B0604020202020204" pitchFamily="34" charset="0"/>
                  </a:rPr>
                  <a:t> c</a:t>
                </a:r>
                <a:r>
                  <a:rPr lang="en-US" sz="1200" dirty="0">
                    <a:latin typeface="Arial" panose="020B0604020202020204" pitchFamily="34" charset="0"/>
                    <a:cs typeface="Arial" panose="020B0604020202020204" pitchFamily="34" charset="0"/>
                  </a:rPr>
                  <a:t>arbon</a:t>
                </a:r>
                <a:r>
                  <a:rPr lang="en-US" sz="1200" baseline="0" dirty="0">
                    <a:latin typeface="Arial" panose="020B0604020202020204" pitchFamily="34" charset="0"/>
                    <a:cs typeface="Arial" panose="020B0604020202020204" pitchFamily="34" charset="0"/>
                  </a:rPr>
                  <a:t> emissions (millions of </a:t>
                </a:r>
                <a:r>
                  <a:rPr lang="en-US" sz="1200" baseline="0" dirty="0" err="1">
                    <a:latin typeface="Arial" panose="020B0604020202020204" pitchFamily="34" charset="0"/>
                    <a:cs typeface="Arial" panose="020B0604020202020204" pitchFamily="34" charset="0"/>
                  </a:rPr>
                  <a:t>tonnes</a:t>
                </a:r>
                <a:r>
                  <a:rPr lang="en-US" sz="1200" baseline="0" dirty="0">
                    <a:latin typeface="Arial" panose="020B0604020202020204" pitchFamily="34" charset="0"/>
                    <a:cs typeface="Arial" panose="020B0604020202020204" pitchFamily="34" charset="0"/>
                  </a:rPr>
                  <a:t> of carbon)</a:t>
                </a:r>
                <a:endParaRPr lang="en-US" sz="1200" baseline="0" dirty="0">
                  <a:latin typeface="Arial" panose="020B0604020202020204" pitchFamily="34" charset="0"/>
                  <a:cs typeface="Arial" panose="020B0604020202020204" pitchFamily="34" charset="0"/>
                </a:endParaRPr>
              </a:p>
            </c:rich>
          </c:tx>
          <c:layout>
            <c:manualLayout>
              <c:xMode val="edge"/>
              <c:yMode val="edge"/>
              <c:x val="0.0160385175846921"/>
              <c:y val="0.107030083188112"/>
            </c:manualLayout>
          </c:layout>
          <c:overlay val="0"/>
        </c:title>
        <c:numFmt formatCode="General" sourceLinked="1"/>
        <c:majorTickMark val="out"/>
        <c:minorTickMark val="none"/>
        <c:tickLblPos val="nextTo"/>
        <c:txPr>
          <a:bodyPr rot="-60000000" spcFirstLastPara="0" vertOverflow="ellipsis" vert="horz" wrap="square" anchor="ctr" anchorCtr="1"/>
          <a:lstStyle/>
          <a:p>
            <a:pPr>
              <a:defRPr lang="en-US" sz="1200" b="0" i="0" u="none" strike="noStrike" kern="1200" baseline="0">
                <a:solidFill>
                  <a:schemeClr val="tx1"/>
                </a:solidFill>
                <a:latin typeface="Arial" panose="020B0604020202020204" pitchFamily="34" charset="0"/>
                <a:ea typeface="+mn-ea"/>
                <a:cs typeface="Arial" panose="020B0604020202020204" pitchFamily="34" charset="0"/>
              </a:defRPr>
            </a:pPr>
          </a:p>
        </c:txPr>
        <c:crossAx val="-2001323144"/>
        <c:crosses val="autoZero"/>
        <c:crossBetween val="midCat"/>
      </c:valAx>
    </c:plotArea>
    <c:plotVisOnly val="1"/>
    <c:dispBlanksAs val="gap"/>
    <c:showDLblsOverMax val="0"/>
  </c:chart>
  <c:txPr>
    <a:bodyPr/>
    <a:lstStyle/>
    <a:p>
      <a:pPr>
        <a:defRPr lang="en-US"/>
      </a:pPr>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lstStyle>
            <a:lvl1pPr>
              <a:defRPr sz="1200">
                <a:latin typeface="Arial" panose="020B0604020202020204" pitchFamily="34" charset="0"/>
                <a:ea typeface="+mn-ea"/>
                <a:cs typeface="Arial" panose="020B0604020202020204" pitchFamily="34" charset="0"/>
              </a:defRPr>
            </a:lvl1pPr>
          </a:lstStyle>
          <a:p>
            <a:pPr>
              <a:defRPr/>
            </a:pPr>
            <a:r>
              <a:rPr lang="en-GB"/>
              <a:t>PPT - AS Thermodynamics</a:t>
            </a:r>
            <a:endParaRPr lang="en-GB"/>
          </a:p>
        </p:txBody>
      </p:sp>
      <p:sp>
        <p:nvSpPr>
          <p:cNvPr id="47107" name="Rectangle 3"/>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lstStyle>
            <a:lvl1pPr algn="r">
              <a:defRPr sz="1200"/>
            </a:lvl1pPr>
          </a:lstStyle>
          <a:p>
            <a:fld id="{6F7ED90A-9FA4-5F4B-B38B-7DBBC1E4FB1D}" type="datetime1">
              <a:rPr lang="en-GB"/>
            </a:fld>
            <a:endParaRPr lang="en-GB"/>
          </a:p>
        </p:txBody>
      </p:sp>
      <p:sp>
        <p:nvSpPr>
          <p:cNvPr id="47108" name="Rectangle 4"/>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lstStyle>
            <a:lvl1pPr>
              <a:defRPr sz="1200">
                <a:latin typeface="Arial" panose="020B0604020202020204" pitchFamily="34" charset="0"/>
                <a:ea typeface="+mn-ea"/>
                <a:cs typeface="Arial" panose="020B0604020202020204" pitchFamily="34" charset="0"/>
              </a:defRPr>
            </a:lvl1pPr>
          </a:lstStyle>
          <a:p>
            <a:pPr>
              <a:defRPr/>
            </a:pPr>
            <a:endParaRPr lang="en-GB"/>
          </a:p>
        </p:txBody>
      </p:sp>
      <p:sp>
        <p:nvSpPr>
          <p:cNvPr id="47109" name="Rectangle 5"/>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lstStyle>
            <a:lvl1pPr algn="r">
              <a:defRPr sz="1200"/>
            </a:lvl1pPr>
          </a:lstStyle>
          <a:p>
            <a:fld id="{3CB30D12-E0CB-E84C-B0D8-4D755AE13DF7}" type="slidenum">
              <a:rPr lang="en-GB"/>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lstStyle>
            <a:lvl1pPr>
              <a:defRPr sz="1200">
                <a:latin typeface="Arial" panose="020B0604020202020204" pitchFamily="34" charset="0"/>
                <a:ea typeface="+mn-ea"/>
                <a:cs typeface="Arial" panose="020B0604020202020204" pitchFamily="34" charset="0"/>
              </a:defRPr>
            </a:lvl1pPr>
          </a:lstStyle>
          <a:p>
            <a:pPr>
              <a:defRPr/>
            </a:pPr>
            <a:r>
              <a:rPr lang="en-GB"/>
              <a:t>PPT - AS Thermodynamics</a:t>
            </a:r>
            <a:endParaRPr lang="en-GB"/>
          </a:p>
        </p:txBody>
      </p:sp>
      <p:sp>
        <p:nvSpPr>
          <p:cNvPr id="4099" name="Rectangle 3"/>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lstStyle>
            <a:lvl1pPr algn="r">
              <a:defRPr sz="1200">
                <a:ea typeface="Arial" panose="020B0604020202020204" pitchFamily="34" charset="0"/>
              </a:defRPr>
            </a:lvl1pPr>
          </a:lstStyle>
          <a:p>
            <a:fld id="{77A37F62-7B29-7A4B-96A8-73CEEEAFFE9F}" type="datetime1">
              <a:rPr lang="en-GB"/>
            </a:fld>
            <a:endParaRPr lang="en-GB"/>
          </a:p>
        </p:txBody>
      </p:sp>
      <p:sp>
        <p:nvSpPr>
          <p:cNvPr id="61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ln>
          <a:effec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lstStyle/>
          <a:p>
            <a:pPr lvl="0"/>
            <a:r>
              <a:rPr lang="en-GB" noProof="0" smtClean="0"/>
              <a:t>Click to edit Master text styles</a:t>
            </a:r>
            <a:endParaRPr lang="en-GB" noProof="0" smtClean="0"/>
          </a:p>
          <a:p>
            <a:pPr lvl="1"/>
            <a:r>
              <a:rPr lang="en-GB" noProof="0" smtClean="0"/>
              <a:t>Second level</a:t>
            </a:r>
            <a:endParaRPr lang="en-GB" noProof="0" smtClean="0"/>
          </a:p>
          <a:p>
            <a:pPr lvl="2"/>
            <a:r>
              <a:rPr lang="en-GB" noProof="0" smtClean="0"/>
              <a:t>Third level</a:t>
            </a:r>
            <a:endParaRPr lang="en-GB" noProof="0" smtClean="0"/>
          </a:p>
          <a:p>
            <a:pPr lvl="3"/>
            <a:r>
              <a:rPr lang="en-GB" noProof="0" smtClean="0"/>
              <a:t>Fourth level</a:t>
            </a:r>
            <a:endParaRPr lang="en-GB" noProof="0" smtClean="0"/>
          </a:p>
          <a:p>
            <a:pPr lvl="4"/>
            <a:r>
              <a:rPr lang="en-GB" noProof="0" smtClean="0"/>
              <a:t>Fifth level</a:t>
            </a:r>
            <a:endParaRPr lang="en-GB" noProof="0" smtClean="0"/>
          </a:p>
        </p:txBody>
      </p:sp>
      <p:sp>
        <p:nvSpPr>
          <p:cNvPr id="4102" name="Rectangle 6"/>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lstStyle>
            <a:lvl1pPr>
              <a:defRPr sz="1200">
                <a:latin typeface="Arial" panose="020B0604020202020204" pitchFamily="34" charset="0"/>
                <a:ea typeface="+mn-ea"/>
                <a:cs typeface="Arial" panose="020B0604020202020204" pitchFamily="34" charset="0"/>
              </a:defRPr>
            </a:lvl1pPr>
          </a:lstStyle>
          <a:p>
            <a:pPr>
              <a:defRPr/>
            </a:pPr>
            <a:endParaRPr lang="en-GB"/>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lstStyle>
            <a:lvl1pPr algn="r">
              <a:defRPr sz="1200">
                <a:ea typeface="Arial" panose="020B0604020202020204" pitchFamily="34" charset="0"/>
              </a:defRPr>
            </a:lvl1pPr>
          </a:lstStyle>
          <a:p>
            <a:fld id="{368B4125-6A2D-9D45-A962-58890750992F}" type="slidenum">
              <a:rPr lang="en-GB"/>
            </a:fld>
            <a:endParaRPr lang="en-GB"/>
          </a:p>
        </p:txBody>
      </p:sp>
    </p:spTree>
  </p:cSld>
  <p:clrMap bg1="lt1" tx1="dk1" bg2="lt2" tx2="dk2" accent1="accent1" accent2="accent2" accent3="accent3" accent4="accent4" accent5="accent5" accent6="accent6" hlink="hlink" folHlink="folHlink"/>
  <p:hf ftr="0"/>
  <p:notesStyle>
    <a:lvl1pPr algn="l" rtl="0" eaLnBrk="0" fontAlgn="base" hangingPunct="0">
      <a:spcBef>
        <a:spcPct val="30000"/>
      </a:spcBef>
      <a:spcAft>
        <a:spcPct val="0"/>
      </a:spcAft>
      <a:defRPr sz="120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0.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8.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9.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0.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1.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3.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4.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5.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9.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0.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1.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2.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3.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8.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9.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1.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2.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1793112-CE3B-4A5C-92DE-D3DA965D4F02}" type="slidenum">
              <a:rPr lang="en-US" smtClean="0"/>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1793112-CE3B-4A5C-92DE-D3DA965D4F02}" type="slidenum">
              <a:rPr lang="en-US" smtClean="0"/>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15361" name="Slide Image Placeholder 15360"/>
          <p:cNvSpPr>
            <a:spLocks noTextEdit="1"/>
          </p:cNvSpPr>
          <p:nvPr>
            <p:ph type="sldImg"/>
          </p:nvPr>
        </p:nvSpPr>
        <p:spPr>
          <a:xfrm>
            <a:off x="1312863" y="1027113"/>
            <a:ext cx="4933950" cy="3700462"/>
          </a:xfrm>
          <a:prstGeom prst="rect">
            <a:avLst/>
          </a:prstGeom>
          <a:solidFill>
            <a:srgbClr val="FFFFFF"/>
          </a:solidFill>
          <a:ln w="9525" cap="flat" cmpd="sng">
            <a:solidFill>
              <a:srgbClr val="000000"/>
            </a:solidFill>
            <a:prstDash val="solid"/>
            <a:headEnd type="none" w="med" len="med"/>
            <a:tailEnd type="none" w="med" len="med"/>
          </a:ln>
        </p:spPr>
      </p:sp>
      <p:sp>
        <p:nvSpPr>
          <p:cNvPr id="15362" name="Text Placeholder 15361"/>
          <p:cNvSpPr txBox="1"/>
          <p:nvPr>
            <p:ph type="body" idx="1"/>
          </p:nvPr>
        </p:nvSpPr>
        <p:spPr>
          <a:xfrm>
            <a:off x="1169988" y="5086350"/>
            <a:ext cx="5226050" cy="4108450"/>
          </a:xfrm>
          <a:prstGeom prst="rect">
            <a:avLst/>
          </a:prstGeom>
          <a:noFill/>
          <a:ln w="9525">
            <a:noFill/>
          </a:ln>
        </p:spPr>
        <p:txBody>
          <a:bodyPr wrap="none" anchor="ctr" anchorCtr="0"/>
          <a:p>
            <a:pPr lvl="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16385" name="Slide Image Placeholder 16384"/>
          <p:cNvSpPr>
            <a:spLocks noTextEdit="1"/>
          </p:cNvSpPr>
          <p:nvPr>
            <p:ph type="sldImg"/>
          </p:nvPr>
        </p:nvSpPr>
        <p:spPr>
          <a:xfrm>
            <a:off x="1312863" y="1027113"/>
            <a:ext cx="4933950" cy="3700462"/>
          </a:xfrm>
          <a:prstGeom prst="rect">
            <a:avLst/>
          </a:prstGeom>
          <a:solidFill>
            <a:srgbClr val="FFFFFF"/>
          </a:solidFill>
          <a:ln w="9525" cap="flat" cmpd="sng">
            <a:solidFill>
              <a:srgbClr val="000000"/>
            </a:solidFill>
            <a:prstDash val="solid"/>
            <a:headEnd type="none" w="med" len="med"/>
            <a:tailEnd type="none" w="med" len="med"/>
          </a:ln>
        </p:spPr>
      </p:sp>
      <p:sp>
        <p:nvSpPr>
          <p:cNvPr id="16386" name="Text Placeholder 16385"/>
          <p:cNvSpPr txBox="1"/>
          <p:nvPr>
            <p:ph type="body" idx="1"/>
          </p:nvPr>
        </p:nvSpPr>
        <p:spPr>
          <a:xfrm>
            <a:off x="1169988" y="5086350"/>
            <a:ext cx="5226050" cy="4108450"/>
          </a:xfrm>
          <a:prstGeom prst="rect">
            <a:avLst/>
          </a:prstGeom>
          <a:noFill/>
          <a:ln w="9525">
            <a:noFill/>
          </a:ln>
        </p:spPr>
        <p:txBody>
          <a:bodyPr wrap="none" anchor="ctr" anchorCtr="0"/>
          <a:p>
            <a:pPr lvl="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1793112-CE3B-4A5C-92DE-D3DA965D4F02}" type="slidenum">
              <a:rPr lang="en-US" smtClean="0"/>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1793112-CE3B-4A5C-92DE-D3DA965D4F02}" type="slidenum">
              <a:rPr lang="en-US" smtClean="0"/>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1793112-CE3B-4A5C-92DE-D3DA965D4F02}" type="slidenum">
              <a:rPr lang="en-US" smtClean="0"/>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1793112-CE3B-4A5C-92DE-D3DA965D4F02}" type="slidenum">
              <a:rPr lang="en-US" smtClean="0"/>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1793112-CE3B-4A5C-92DE-D3DA965D4F02}" type="slidenum">
              <a:rPr lang="en-US" smtClean="0"/>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1793112-CE3B-4A5C-92DE-D3DA965D4F02}" type="slidenum">
              <a:rPr lang="en-US" smtClean="0"/>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1793112-CE3B-4A5C-92DE-D3DA965D4F02}" type="slidenum">
              <a:rPr lang="en-US" smtClean="0"/>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1793112-CE3B-4A5C-92DE-D3DA965D4F02}" type="slidenum">
              <a:rPr lang="en-US" smtClean="0"/>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6A98F9E-DF2A-40C7-9193-84C29643A582}" type="slidenum">
              <a:rPr lang="en-US" smtClean="0"/>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1793112-CE3B-4A5C-92DE-D3DA965D4F02}" type="slidenum">
              <a:rPr lang="en-US" smtClean="0"/>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1793112-CE3B-4A5C-92DE-D3DA965D4F02}" type="slidenum">
              <a:rPr lang="en-US" smtClean="0"/>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1793112-CE3B-4A5C-92DE-D3DA965D4F02}" type="slidenum">
              <a:rPr lang="en-US" smtClean="0"/>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1793112-CE3B-4A5C-92DE-D3DA965D4F02}" type="slidenum">
              <a:rPr lang="en-US" smtClean="0"/>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1793112-CE3B-4A5C-92DE-D3DA965D4F02}" type="slidenum">
              <a:rPr lang="en-US" smtClean="0"/>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60D9241C-C33F-422B-938A-DDDE9768EBE1}" type="slidenum">
              <a:rPr lang="en-GB" altLang="en-US"/>
            </a:fld>
            <a:endParaRPr lang="en-GB" altLang="en-US"/>
          </a:p>
        </p:txBody>
      </p:sp>
      <p:sp>
        <p:nvSpPr>
          <p:cNvPr id="16386" name="Rectangle 2"/>
          <p:cNvSpPr>
            <a:spLocks noRot="1" noChangeArrowheads="1" noTextEdit="1"/>
          </p:cNvSpPr>
          <p:nvPr>
            <p:ph type="sldImg"/>
          </p:nvPr>
        </p:nvSpPr>
        <p:spPr/>
      </p:sp>
      <p:sp>
        <p:nvSpPr>
          <p:cNvPr id="1638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60D9241C-C33F-422B-938A-DDDE9768EBE1}" type="slidenum">
              <a:rPr lang="en-GB" altLang="en-US"/>
            </a:fld>
            <a:endParaRPr lang="en-GB" altLang="en-US"/>
          </a:p>
        </p:txBody>
      </p:sp>
      <p:sp>
        <p:nvSpPr>
          <p:cNvPr id="16386" name="Rectangle 2"/>
          <p:cNvSpPr>
            <a:spLocks noRot="1" noChangeArrowheads="1" noTextEdit="1"/>
          </p:cNvSpPr>
          <p:nvPr>
            <p:ph type="sldImg"/>
          </p:nvPr>
        </p:nvSpPr>
        <p:spPr/>
      </p:sp>
      <p:sp>
        <p:nvSpPr>
          <p:cNvPr id="1638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EF8C940-5CC0-420C-9A03-D2918ECD310B}" type="slidenum">
              <a:rPr lang="en-GB" altLang="en-US"/>
            </a:fld>
            <a:endParaRPr lang="en-GB" altLang="en-US"/>
          </a:p>
        </p:txBody>
      </p:sp>
      <p:sp>
        <p:nvSpPr>
          <p:cNvPr id="14338" name="Rectangle 2"/>
          <p:cNvSpPr>
            <a:spLocks noRot="1" noChangeArrowheads="1" noTextEdit="1"/>
          </p:cNvSpPr>
          <p:nvPr>
            <p:ph type="sldImg"/>
          </p:nvPr>
        </p:nvSpPr>
        <p:spPr/>
      </p:sp>
      <p:sp>
        <p:nvSpPr>
          <p:cNvPr id="1433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EF8C940-5CC0-420C-9A03-D2918ECD310B}" type="slidenum">
              <a:rPr lang="en-GB" altLang="en-US"/>
            </a:fld>
            <a:endParaRPr lang="en-GB" altLang="en-US"/>
          </a:p>
        </p:txBody>
      </p:sp>
      <p:sp>
        <p:nvSpPr>
          <p:cNvPr id="14338" name="Rectangle 2"/>
          <p:cNvSpPr>
            <a:spLocks noRot="1" noChangeArrowheads="1" noTextEdit="1"/>
          </p:cNvSpPr>
          <p:nvPr>
            <p:ph type="sldImg"/>
          </p:nvPr>
        </p:nvSpPr>
        <p:spPr/>
      </p:sp>
      <p:sp>
        <p:nvSpPr>
          <p:cNvPr id="1433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935AE83A-3FFC-44AD-AA5B-73FEC4E91587}" type="slidenum">
              <a:rPr lang="en-GB" altLang="en-US"/>
            </a:fld>
            <a:endParaRPr lang="en-GB" altLang="en-US"/>
          </a:p>
        </p:txBody>
      </p:sp>
      <p:sp>
        <p:nvSpPr>
          <p:cNvPr id="41986" name="Rectangle 2"/>
          <p:cNvSpPr>
            <a:spLocks noRot="1" noChangeArrowheads="1" noTextEdit="1"/>
          </p:cNvSpPr>
          <p:nvPr>
            <p:ph type="sldImg"/>
          </p:nvPr>
        </p:nvSpPr>
        <p:spPr/>
      </p:sp>
      <p:sp>
        <p:nvSpPr>
          <p:cNvPr id="4198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6A98F9E-DF2A-40C7-9193-84C29643A582}" type="slidenum">
              <a:rPr lang="en-US" smtClean="0"/>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935AE83A-3FFC-44AD-AA5B-73FEC4E91587}" type="slidenum">
              <a:rPr lang="en-GB" altLang="en-US"/>
            </a:fld>
            <a:endParaRPr lang="en-GB" altLang="en-US"/>
          </a:p>
        </p:txBody>
      </p:sp>
      <p:sp>
        <p:nvSpPr>
          <p:cNvPr id="41986" name="Rectangle 2"/>
          <p:cNvSpPr>
            <a:spLocks noRot="1" noChangeArrowheads="1" noTextEdit="1"/>
          </p:cNvSpPr>
          <p:nvPr>
            <p:ph type="sldImg"/>
          </p:nvPr>
        </p:nvSpPr>
        <p:spPr/>
      </p:sp>
      <p:sp>
        <p:nvSpPr>
          <p:cNvPr id="4198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CF03EB67-2C1D-4395-9C44-658AE2631AA6}" type="slidenum">
              <a:rPr lang="en-GB" altLang="en-US"/>
            </a:fld>
            <a:endParaRPr lang="en-GB" altLang="en-US"/>
          </a:p>
        </p:txBody>
      </p:sp>
      <p:sp>
        <p:nvSpPr>
          <p:cNvPr id="10242" name="Rectangle 2"/>
          <p:cNvSpPr>
            <a:spLocks noRot="1" noChangeArrowheads="1" noTextEdit="1"/>
          </p:cNvSpPr>
          <p:nvPr>
            <p:ph type="sldImg"/>
          </p:nvPr>
        </p:nvSpPr>
        <p:spPr/>
      </p:sp>
      <p:sp>
        <p:nvSpPr>
          <p:cNvPr id="1024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6A98F9E-DF2A-40C7-9193-84C29643A582}" type="slidenum">
              <a:rPr lang="en-US" smtClean="0"/>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6A98F9E-DF2A-40C7-9193-84C29643A582}" type="slidenum">
              <a:rPr lang="en-US" smtClean="0"/>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6A98F9E-DF2A-40C7-9193-84C29643A582}" type="slidenum">
              <a:rPr lang="en-US" smtClean="0"/>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smtClean="0"/>
              <a:t>Click to edit Master subtitle style</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fld id="{2D98084D-68E4-9A4D-A2F0-AA0C1BA4897F}" type="slidenum">
              <a:rPr lang="en-GB"/>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endParaRPr lang="en-GB" smtClean="0"/>
          </a:p>
          <a:p>
            <a:pPr lvl="1"/>
            <a:r>
              <a:rPr lang="en-GB" smtClean="0"/>
              <a:t>Second level</a:t>
            </a:r>
            <a:endParaRPr lang="en-GB" smtClean="0"/>
          </a:p>
          <a:p>
            <a:pPr lvl="2"/>
            <a:r>
              <a:rPr lang="en-GB" smtClean="0"/>
              <a:t>Third level</a:t>
            </a:r>
            <a:endParaRPr lang="en-GB" smtClean="0"/>
          </a:p>
          <a:p>
            <a:pPr lvl="3"/>
            <a:r>
              <a:rPr lang="en-GB" smtClean="0"/>
              <a:t>Fourth level</a:t>
            </a:r>
            <a:endParaRPr lang="en-GB" smtClean="0"/>
          </a:p>
          <a:p>
            <a:pPr lvl="4"/>
            <a:r>
              <a:rPr lang="en-GB" smtClean="0"/>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fld id="{538D0DC3-D32B-F144-A8CC-392D3FC5432D}" type="slidenum">
              <a:rPr lang="en-GB"/>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endParaRPr lang="en-GB" smtClean="0"/>
          </a:p>
          <a:p>
            <a:pPr lvl="1"/>
            <a:r>
              <a:rPr lang="en-GB" smtClean="0"/>
              <a:t>Second level</a:t>
            </a:r>
            <a:endParaRPr lang="en-GB" smtClean="0"/>
          </a:p>
          <a:p>
            <a:pPr lvl="2"/>
            <a:r>
              <a:rPr lang="en-GB" smtClean="0"/>
              <a:t>Third level</a:t>
            </a:r>
            <a:endParaRPr lang="en-GB" smtClean="0"/>
          </a:p>
          <a:p>
            <a:pPr lvl="3"/>
            <a:r>
              <a:rPr lang="en-GB" smtClean="0"/>
              <a:t>Fourth level</a:t>
            </a:r>
            <a:endParaRPr lang="en-GB" smtClean="0"/>
          </a:p>
          <a:p>
            <a:pPr lvl="4"/>
            <a:r>
              <a:rPr lang="en-GB" smtClean="0"/>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fld id="{3446969E-2C96-014C-90D5-3CEA9A528A7B}" type="slidenum">
              <a:rPr lang="en-GB"/>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GB" smtClean="0"/>
              <a:t>Click to edit Master text styles</a:t>
            </a:r>
            <a:endParaRPr lang="en-GB" smtClean="0"/>
          </a:p>
          <a:p>
            <a:pPr lvl="1"/>
            <a:r>
              <a:rPr lang="en-GB" smtClean="0"/>
              <a:t>Second level</a:t>
            </a:r>
            <a:endParaRPr lang="en-GB" smtClean="0"/>
          </a:p>
          <a:p>
            <a:pPr lvl="2"/>
            <a:r>
              <a:rPr lang="en-GB" smtClean="0"/>
              <a:t>Third level</a:t>
            </a:r>
            <a:endParaRPr lang="en-GB" smtClean="0"/>
          </a:p>
          <a:p>
            <a:pPr lvl="3"/>
            <a:r>
              <a:rPr lang="en-GB" smtClean="0"/>
              <a:t>Fourth level</a:t>
            </a:r>
            <a:endParaRPr lang="en-GB" smtClean="0"/>
          </a:p>
          <a:p>
            <a:pPr lvl="4"/>
            <a:r>
              <a:rPr lang="en-GB" smtClean="0"/>
              <a:t>Fifth level</a:t>
            </a:r>
            <a:endParaRPr lang="en-GB"/>
          </a:p>
        </p:txBody>
      </p:sp>
      <p:sp>
        <p:nvSpPr>
          <p:cNvPr id="3" name="Rectangle 4"/>
          <p:cNvSpPr>
            <a:spLocks noGrp="1" noChangeArrowheads="1"/>
          </p:cNvSpPr>
          <p:nvPr>
            <p:ph type="dt" sz="half" idx="10"/>
          </p:nvPr>
        </p:nvSpPr>
        <p:spPr/>
        <p:txBody>
          <a:bodyPr/>
          <a:lstStyle>
            <a:lvl1pPr>
              <a:defRPr/>
            </a:lvl1pPr>
          </a:lstStyle>
          <a:p>
            <a:pPr>
              <a:defRPr/>
            </a:pPr>
            <a:endParaRPr lang="en-GB"/>
          </a:p>
        </p:txBody>
      </p:sp>
      <p:sp>
        <p:nvSpPr>
          <p:cNvPr id="4" name="Rectangle 5"/>
          <p:cNvSpPr>
            <a:spLocks noGrp="1" noChangeArrowheads="1"/>
          </p:cNvSpPr>
          <p:nvPr>
            <p:ph type="ftr" sz="quarter" idx="11"/>
          </p:nvPr>
        </p:nvSpPr>
        <p:spPr/>
        <p:txBody>
          <a:bodyPr/>
          <a:lstStyle>
            <a:lvl1pPr>
              <a:defRPr/>
            </a:lvl1pPr>
          </a:lstStyle>
          <a:p>
            <a:pPr>
              <a:defRPr/>
            </a:pPr>
            <a:endParaRPr lang="en-GB"/>
          </a:p>
        </p:txBody>
      </p:sp>
      <p:sp>
        <p:nvSpPr>
          <p:cNvPr id="5" name="Rectangle 6"/>
          <p:cNvSpPr>
            <a:spLocks noGrp="1" noChangeArrowheads="1"/>
          </p:cNvSpPr>
          <p:nvPr>
            <p:ph type="sldNum" sz="quarter" idx="12"/>
          </p:nvPr>
        </p:nvSpPr>
        <p:spPr/>
        <p:txBody>
          <a:bodyPr/>
          <a:lstStyle>
            <a:lvl1pPr>
              <a:defRPr/>
            </a:lvl1pPr>
          </a:lstStyle>
          <a:p>
            <a:fld id="{BDD946AD-1D25-764D-9746-D4B6E7342FDA}" type="slidenum">
              <a:rPr lang="en-GB"/>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quarter" idx="2"/>
          </p:nvPr>
        </p:nvSpPr>
        <p:spPr>
          <a:xfrm>
            <a:off x="4629150" y="1825625"/>
            <a:ext cx="3886200" cy="2098675"/>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Content Placeholder 4"/>
          <p:cNvSpPr>
            <a:spLocks noGrp="1"/>
          </p:cNvSpPr>
          <p:nvPr>
            <p:ph sz="quarter" idx="3"/>
          </p:nvPr>
        </p:nvSpPr>
        <p:spPr>
          <a:xfrm>
            <a:off x="4629150" y="4076700"/>
            <a:ext cx="3886200" cy="21002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Date Placeholder 5"/>
          <p:cNvSpPr>
            <a:spLocks noGrp="1"/>
          </p:cNvSpPr>
          <p:nvPr>
            <p:ph type="dt" sz="half" idx="10"/>
          </p:nvPr>
        </p:nvSpPr>
        <p:spPr/>
        <p:txBody>
          <a:bodyPr/>
          <a:lstStyle/>
          <a:p>
            <a:pPr lvl="0"/>
            <a:endParaRPr lang="en-US"/>
          </a:p>
        </p:txBody>
      </p:sp>
      <p:sp>
        <p:nvSpPr>
          <p:cNvPr id="7" name="Footer Placeholder 6"/>
          <p:cNvSpPr>
            <a:spLocks noGrp="1"/>
          </p:cNvSpPr>
          <p:nvPr>
            <p:ph type="ftr" sz="quarter" idx="11"/>
          </p:nvPr>
        </p:nvSpPr>
        <p:spPr/>
        <p:txBody>
          <a:bodyPr/>
          <a:lstStyle/>
          <a:p>
            <a:pPr lvl="0"/>
            <a:endParaRPr lang="en-US"/>
          </a:p>
        </p:txBody>
      </p:sp>
      <p:sp>
        <p:nvSpPr>
          <p:cNvPr id="8" name="Slide Number Placeholder 7"/>
          <p:cNvSpPr>
            <a:spLocks noGrp="1"/>
          </p:cNvSpPr>
          <p:nvPr>
            <p:ph type="sldNum" sz="quarter" idx="12"/>
          </p:nvPr>
        </p:nvSpPr>
        <p:spPr/>
        <p:txBody>
          <a:bodyPr/>
          <a:lstStyle/>
          <a:p>
            <a:pPr lvl="0"/>
            <a:fld id="{9A0DB2DC-4C9A-4742-B13C-FB6460FD3503}" type="slidenum">
              <a:rPr lang="en-US"/>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fld id="{9F892681-09BF-0E4E-8BDF-C2FAE1B8C2B9}" type="slidenum">
              <a:rPr lang="en-US"/>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fld id="{8A183C3D-5261-AD4C-9EF9-F6C8BC4B5213}" type="slidenum">
              <a:rPr lang="en-US"/>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endParaRPr lang="en-US" smtClean="0"/>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fld id="{3C275920-E186-F649-B2E8-3A51136F151A}" type="slidenum">
              <a:rPr lang="en-US"/>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fld id="{DEAD4FD1-F356-7E48-91DE-958D6D6083E2}" type="slidenum">
              <a:rPr lang="en-US"/>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7" name="Rectangle 4"/>
          <p:cNvSpPr>
            <a:spLocks noGrp="1" noChangeArrowheads="1"/>
          </p:cNvSpPr>
          <p:nvPr>
            <p:ph type="dt" sz="half" idx="10"/>
          </p:nvPr>
        </p:nvSpPr>
        <p:spPr/>
        <p:txBody>
          <a:bodyPr/>
          <a:lstStyle>
            <a:lvl1pP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fld id="{ADBC120E-9F48-FA4A-B9DF-71CD803B67CF}" type="slidenum">
              <a:rPr lang="en-US"/>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fld id="{126D486E-4A00-CA41-BF81-1EE5E927D47C}" type="slidenum">
              <a:rPr lang="en-US"/>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endParaRPr lang="en-GB" smtClean="0"/>
          </a:p>
          <a:p>
            <a:pPr lvl="1"/>
            <a:r>
              <a:rPr lang="en-GB" smtClean="0"/>
              <a:t>Second level</a:t>
            </a:r>
            <a:endParaRPr lang="en-GB" smtClean="0"/>
          </a:p>
          <a:p>
            <a:pPr lvl="2"/>
            <a:r>
              <a:rPr lang="en-GB" smtClean="0"/>
              <a:t>Third level</a:t>
            </a:r>
            <a:endParaRPr lang="en-GB" smtClean="0"/>
          </a:p>
          <a:p>
            <a:pPr lvl="3"/>
            <a:r>
              <a:rPr lang="en-GB" smtClean="0"/>
              <a:t>Fourth level</a:t>
            </a:r>
            <a:endParaRPr lang="en-GB" smtClean="0"/>
          </a:p>
          <a:p>
            <a:pPr lvl="4"/>
            <a:r>
              <a:rPr lang="en-GB" smtClean="0"/>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fld id="{FCAE5F64-B49D-2F48-9D7B-FB4DF7C71B54}" type="slidenum">
              <a:rPr lang="en-GB"/>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fld id="{79EDB8CF-3AB8-864B-B6C8-471A0977CBEA}" type="slidenum">
              <a:rPr lang="en-US"/>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fld id="{49D3A85C-99FA-6645-B149-83DBC19BEDA5}" type="slidenum">
              <a:rPr lang="en-US"/>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fld id="{FA640D78-81EC-A141-9792-538195881625}" type="slidenum">
              <a:rPr lang="en-US"/>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fld id="{766B55D9-EE13-4C46-98ED-6EFDF7E89F01}" type="slidenum">
              <a:rPr lang="en-US"/>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fld id="{5B21707D-E084-CB46-8BE0-87D66FFCF779}" type="slidenum">
              <a:rPr lang="en-US"/>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endParaRPr lang="en-US" smtClean="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72480" y="1906760"/>
            <a:ext cx="3825763" cy="4319014"/>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54397" y="1906760"/>
            <a:ext cx="3825763" cy="4319014"/>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629841" y="2505075"/>
            <a:ext cx="3868340"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endParaRPr lang="en-GB" smtClean="0"/>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fld id="{82837EE1-D2CB-5542-8E01-FD461E8E91BE}" type="slidenum">
              <a:rPr lang="en-GB"/>
            </a:fld>
            <a:endParaRPr lang="en-GB"/>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Tree>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28241" y="568860"/>
            <a:ext cx="1951920" cy="565691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72480" y="568860"/>
            <a:ext cx="5742605" cy="5656914"/>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Online Image Placeholder 2"/>
          <p:cNvSpPr>
            <a:spLocks noGrp="1"/>
          </p:cNvSpPr>
          <p:nvPr>
            <p:ph type="clipArt" sz="half" idx="1"/>
          </p:nvPr>
        </p:nvSpPr>
        <p:spPr>
          <a:xfrm>
            <a:off x="628650" y="1825625"/>
            <a:ext cx="3886200" cy="4351338"/>
          </a:xfrm>
        </p:spPr>
        <p:txBody>
          <a:bodyPr/>
          <a:lstStyle/>
          <a:p>
            <a:endParaRPr lang="en-US"/>
          </a:p>
        </p:txBody>
      </p:sp>
      <p:sp>
        <p:nvSpPr>
          <p:cNvPr id="4" name="Text Placeholder 3"/>
          <p:cNvSpPr>
            <a:spLocks noGrp="1"/>
          </p:cNvSpPr>
          <p:nvPr>
            <p:ph type="body" sz="half" idx="2"/>
          </p:nvPr>
        </p:nvSpPr>
        <p:spPr>
          <a:xfrm>
            <a:off x="4629150" y="1825625"/>
            <a:ext cx="38862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endParaRPr lang="en-GB" smtClean="0"/>
          </a:p>
          <a:p>
            <a:pPr lvl="1"/>
            <a:r>
              <a:rPr lang="en-GB" smtClean="0"/>
              <a:t>Second level</a:t>
            </a:r>
            <a:endParaRPr lang="en-GB" smtClean="0"/>
          </a:p>
          <a:p>
            <a:pPr lvl="2"/>
            <a:r>
              <a:rPr lang="en-GB" smtClean="0"/>
              <a:t>Third level</a:t>
            </a:r>
            <a:endParaRPr lang="en-GB" smtClean="0"/>
          </a:p>
          <a:p>
            <a:pPr lvl="3"/>
            <a:r>
              <a:rPr lang="en-GB" smtClean="0"/>
              <a:t>Fourth level</a:t>
            </a:r>
            <a:endParaRPr lang="en-GB" smtClean="0"/>
          </a:p>
          <a:p>
            <a:pPr lvl="4"/>
            <a:r>
              <a:rPr lang="en-GB"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endParaRPr lang="en-GB" smtClean="0"/>
          </a:p>
          <a:p>
            <a:pPr lvl="1"/>
            <a:r>
              <a:rPr lang="en-GB" smtClean="0"/>
              <a:t>Second level</a:t>
            </a:r>
            <a:endParaRPr lang="en-GB" smtClean="0"/>
          </a:p>
          <a:p>
            <a:pPr lvl="2"/>
            <a:r>
              <a:rPr lang="en-GB" smtClean="0"/>
              <a:t>Third level</a:t>
            </a:r>
            <a:endParaRPr lang="en-GB" smtClean="0"/>
          </a:p>
          <a:p>
            <a:pPr lvl="3"/>
            <a:r>
              <a:rPr lang="en-GB" smtClean="0"/>
              <a:t>Fourth level</a:t>
            </a:r>
            <a:endParaRPr lang="en-GB" smtClean="0"/>
          </a:p>
          <a:p>
            <a:pPr lvl="4"/>
            <a:r>
              <a:rPr lang="en-GB" smtClean="0"/>
              <a:t>Fifth level</a:t>
            </a:r>
            <a:endParaRPr lang="en-GB"/>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a:lvl1pPr>
          </a:lstStyle>
          <a:p>
            <a:fld id="{FCFD21D8-D88A-A347-B3AF-0C1D5A4D60A3}" type="slidenum">
              <a:rPr lang="en-GB"/>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endParaRPr lang="en-GB"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endParaRPr lang="en-GB" smtClean="0"/>
          </a:p>
          <a:p>
            <a:pPr lvl="1"/>
            <a:r>
              <a:rPr lang="en-GB" smtClean="0"/>
              <a:t>Second level</a:t>
            </a:r>
            <a:endParaRPr lang="en-GB" smtClean="0"/>
          </a:p>
          <a:p>
            <a:pPr lvl="2"/>
            <a:r>
              <a:rPr lang="en-GB" smtClean="0"/>
              <a:t>Third level</a:t>
            </a:r>
            <a:endParaRPr lang="en-GB" smtClean="0"/>
          </a:p>
          <a:p>
            <a:pPr lvl="3"/>
            <a:r>
              <a:rPr lang="en-GB" smtClean="0"/>
              <a:t>Fourth level</a:t>
            </a:r>
            <a:endParaRPr lang="en-GB" smtClean="0"/>
          </a:p>
          <a:p>
            <a:pPr lvl="4"/>
            <a:r>
              <a:rPr lang="en-GB"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endParaRPr lang="en-GB"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endParaRPr lang="en-GB" smtClean="0"/>
          </a:p>
          <a:p>
            <a:pPr lvl="1"/>
            <a:r>
              <a:rPr lang="en-GB" smtClean="0"/>
              <a:t>Second level</a:t>
            </a:r>
            <a:endParaRPr lang="en-GB" smtClean="0"/>
          </a:p>
          <a:p>
            <a:pPr lvl="2"/>
            <a:r>
              <a:rPr lang="en-GB" smtClean="0"/>
              <a:t>Third level</a:t>
            </a:r>
            <a:endParaRPr lang="en-GB" smtClean="0"/>
          </a:p>
          <a:p>
            <a:pPr lvl="3"/>
            <a:r>
              <a:rPr lang="en-GB" smtClean="0"/>
              <a:t>Fourth level</a:t>
            </a:r>
            <a:endParaRPr lang="en-GB" smtClean="0"/>
          </a:p>
          <a:p>
            <a:pPr lvl="4"/>
            <a:r>
              <a:rPr lang="en-GB" smtClean="0"/>
              <a:t>Fifth level</a:t>
            </a:r>
            <a:endParaRPr lang="en-GB"/>
          </a:p>
        </p:txBody>
      </p:sp>
      <p:sp>
        <p:nvSpPr>
          <p:cNvPr id="7" name="Rectangle 4"/>
          <p:cNvSpPr>
            <a:spLocks noGrp="1" noChangeArrowheads="1"/>
          </p:cNvSpPr>
          <p:nvPr>
            <p:ph type="dt" sz="half" idx="10"/>
          </p:nvPr>
        </p:nvSpPr>
        <p:spPr/>
        <p:txBody>
          <a:bodyPr/>
          <a:lstStyle>
            <a:lvl1pPr>
              <a:defRPr/>
            </a:lvl1pPr>
          </a:lstStyle>
          <a:p>
            <a:pPr>
              <a:defRPr/>
            </a:pPr>
            <a:endParaRPr lang="en-GB"/>
          </a:p>
        </p:txBody>
      </p:sp>
      <p:sp>
        <p:nvSpPr>
          <p:cNvPr id="8" name="Rectangle 5"/>
          <p:cNvSpPr>
            <a:spLocks noGrp="1" noChangeArrowheads="1"/>
          </p:cNvSpPr>
          <p:nvPr>
            <p:ph type="ftr" sz="quarter" idx="11"/>
          </p:nvPr>
        </p:nvSpPr>
        <p:spPr/>
        <p:txBody>
          <a:bodyPr/>
          <a:lstStyle>
            <a:lvl1pPr>
              <a:defRPr/>
            </a:lvl1pPr>
          </a:lstStyle>
          <a:p>
            <a:pPr>
              <a:defRPr/>
            </a:pPr>
            <a:endParaRPr lang="en-GB"/>
          </a:p>
        </p:txBody>
      </p:sp>
      <p:sp>
        <p:nvSpPr>
          <p:cNvPr id="9" name="Rectangle 6"/>
          <p:cNvSpPr>
            <a:spLocks noGrp="1" noChangeArrowheads="1"/>
          </p:cNvSpPr>
          <p:nvPr>
            <p:ph type="sldNum" sz="quarter" idx="12"/>
          </p:nvPr>
        </p:nvSpPr>
        <p:spPr/>
        <p:txBody>
          <a:bodyPr/>
          <a:lstStyle>
            <a:lvl1pPr>
              <a:defRPr/>
            </a:lvl1pPr>
          </a:lstStyle>
          <a:p>
            <a:fld id="{C14B6D75-D287-C64E-9387-2095F6178B25}" type="slidenum">
              <a:rPr lang="en-GB"/>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Rectangle 4"/>
          <p:cNvSpPr>
            <a:spLocks noGrp="1" noChangeArrowheads="1"/>
          </p:cNvSpPr>
          <p:nvPr>
            <p:ph type="dt" sz="half" idx="10"/>
          </p:nvPr>
        </p:nvSpPr>
        <p:spPr/>
        <p:txBody>
          <a:bodyPr/>
          <a:lstStyle>
            <a:lvl1pPr>
              <a:defRPr/>
            </a:lvl1pPr>
          </a:lstStyle>
          <a:p>
            <a:pPr>
              <a:defRPr/>
            </a:pPr>
            <a:endParaRPr lang="en-GB"/>
          </a:p>
        </p:txBody>
      </p:sp>
      <p:sp>
        <p:nvSpPr>
          <p:cNvPr id="4" name="Rectangle 5"/>
          <p:cNvSpPr>
            <a:spLocks noGrp="1" noChangeArrowheads="1"/>
          </p:cNvSpPr>
          <p:nvPr>
            <p:ph type="ftr" sz="quarter" idx="11"/>
          </p:nvPr>
        </p:nvSpPr>
        <p:spPr/>
        <p:txBody>
          <a:bodyPr/>
          <a:lstStyle>
            <a:lvl1pPr>
              <a:defRPr/>
            </a:lvl1pPr>
          </a:lstStyle>
          <a:p>
            <a:pPr>
              <a:defRPr/>
            </a:pPr>
            <a:endParaRPr lang="en-GB"/>
          </a:p>
        </p:txBody>
      </p:sp>
      <p:sp>
        <p:nvSpPr>
          <p:cNvPr id="5" name="Rectangle 6"/>
          <p:cNvSpPr>
            <a:spLocks noGrp="1" noChangeArrowheads="1"/>
          </p:cNvSpPr>
          <p:nvPr>
            <p:ph type="sldNum" sz="quarter" idx="12"/>
          </p:nvPr>
        </p:nvSpPr>
        <p:spPr/>
        <p:txBody>
          <a:bodyPr/>
          <a:lstStyle>
            <a:lvl1pPr>
              <a:defRPr/>
            </a:lvl1pPr>
          </a:lstStyle>
          <a:p>
            <a:fld id="{CDADC153-160C-E94B-898C-E769AD80BAA7}" type="slidenum">
              <a:rPr lang="en-GB"/>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GB"/>
          </a:p>
        </p:txBody>
      </p:sp>
      <p:sp>
        <p:nvSpPr>
          <p:cNvPr id="3" name="Rectangle 5"/>
          <p:cNvSpPr>
            <a:spLocks noGrp="1" noChangeArrowheads="1"/>
          </p:cNvSpPr>
          <p:nvPr>
            <p:ph type="ftr" sz="quarter" idx="11"/>
          </p:nvPr>
        </p:nvSpPr>
        <p:spPr/>
        <p:txBody>
          <a:bodyPr/>
          <a:lstStyle>
            <a:lvl1pPr>
              <a:defRPr/>
            </a:lvl1pPr>
          </a:lstStyle>
          <a:p>
            <a:pPr>
              <a:defRPr/>
            </a:pPr>
            <a:endParaRPr lang="en-GB"/>
          </a:p>
        </p:txBody>
      </p:sp>
      <p:sp>
        <p:nvSpPr>
          <p:cNvPr id="4" name="Rectangle 6"/>
          <p:cNvSpPr>
            <a:spLocks noGrp="1" noChangeArrowheads="1"/>
          </p:cNvSpPr>
          <p:nvPr>
            <p:ph type="sldNum" sz="quarter" idx="12"/>
          </p:nvPr>
        </p:nvSpPr>
        <p:spPr/>
        <p:txBody>
          <a:bodyPr/>
          <a:lstStyle>
            <a:lvl1pPr>
              <a:defRPr/>
            </a:lvl1pPr>
          </a:lstStyle>
          <a:p>
            <a:fld id="{20DDAA6B-86E4-C448-8768-3F4FF572E2E1}" type="slidenum">
              <a:rPr lang="en-GB"/>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endParaRPr lang="en-GB" smtClean="0"/>
          </a:p>
          <a:p>
            <a:pPr lvl="1"/>
            <a:r>
              <a:rPr lang="en-GB" smtClean="0"/>
              <a:t>Second level</a:t>
            </a:r>
            <a:endParaRPr lang="en-GB" smtClean="0"/>
          </a:p>
          <a:p>
            <a:pPr lvl="2"/>
            <a:r>
              <a:rPr lang="en-GB" smtClean="0"/>
              <a:t>Third level</a:t>
            </a:r>
            <a:endParaRPr lang="en-GB" smtClean="0"/>
          </a:p>
          <a:p>
            <a:pPr lvl="3"/>
            <a:r>
              <a:rPr lang="en-GB" smtClean="0"/>
              <a:t>Fourth level</a:t>
            </a:r>
            <a:endParaRPr lang="en-GB" smtClean="0"/>
          </a:p>
          <a:p>
            <a:pPr lvl="4"/>
            <a:r>
              <a:rPr lang="en-GB"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endParaRPr lang="en-GB" smtClean="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a:lvl1pPr>
          </a:lstStyle>
          <a:p>
            <a:fld id="{8E62A742-6FFC-5B47-8347-434D9780DDC3}" type="slidenum">
              <a:rPr lang="en-GB"/>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GB"/>
          </a:p>
        </p:txBody>
      </p:sp>
      <p:sp>
        <p:nvSpPr>
          <p:cNvPr id="3" name="Picture Placeholder 2"/>
          <p:cNvSpPr>
            <a:spLocks noGrp="1"/>
          </p:cNvSpPr>
          <p:nvPr>
            <p:ph type="pic" idx="1" hasCustomPrompt="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Drag picture to placeholder or click icon to add</a:t>
            </a:r>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endParaRPr lang="en-GB" smtClean="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a:lvl1pPr>
          </a:lstStyle>
          <a:p>
            <a:fld id="{A6A89711-9B91-E948-AFDE-F9CE21C649F8}" type="slidenum">
              <a:rPr lang="en-GB"/>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slideLayout" Target="../slideLayouts/slideLayout21.xml"/><Relationship Id="rId7" Type="http://schemas.openxmlformats.org/officeDocument/2006/relationships/slideLayout" Target="../slideLayouts/slideLayout20.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3" Type="http://schemas.openxmlformats.org/officeDocument/2006/relationships/slideLayout" Target="../slideLayouts/slideLayout16.xml"/><Relationship Id="rId2" Type="http://schemas.openxmlformats.org/officeDocument/2006/relationships/slideLayout" Target="../slideLayouts/slideLayout15.xml"/><Relationship Id="rId12" Type="http://schemas.openxmlformats.org/officeDocument/2006/relationships/theme" Target="../theme/theme2.xml"/><Relationship Id="rId11" Type="http://schemas.openxmlformats.org/officeDocument/2006/relationships/slideLayout" Target="../slideLayouts/slideLayout24.xml"/><Relationship Id="rId10" Type="http://schemas.openxmlformats.org/officeDocument/2006/relationships/slideLayout" Target="../slideLayouts/slideLayout23.xml"/><Relationship Id="rId1"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3.xml"/><Relationship Id="rId8" Type="http://schemas.openxmlformats.org/officeDocument/2006/relationships/slideLayout" Target="../slideLayouts/slideLayout32.xml"/><Relationship Id="rId7" Type="http://schemas.openxmlformats.org/officeDocument/2006/relationships/slideLayout" Target="../slideLayouts/slideLayout31.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 Id="rId3" Type="http://schemas.openxmlformats.org/officeDocument/2006/relationships/slideLayout" Target="../slideLayouts/slideLayout27.xml"/><Relationship Id="rId2" Type="http://schemas.openxmlformats.org/officeDocument/2006/relationships/slideLayout" Target="../slideLayouts/slideLayout26.xml"/><Relationship Id="rId13" Type="http://schemas.openxmlformats.org/officeDocument/2006/relationships/theme" Target="../theme/theme3.xml"/><Relationship Id="rId12" Type="http://schemas.openxmlformats.org/officeDocument/2006/relationships/slideLayout" Target="../slideLayouts/slideLayout36.xml"/><Relationship Id="rId11" Type="http://schemas.openxmlformats.org/officeDocument/2006/relationships/slideLayout" Target="../slideLayouts/slideLayout35.xml"/><Relationship Id="rId10" Type="http://schemas.openxmlformats.org/officeDocument/2006/relationships/slideLayout" Target="../slideLayouts/slideLayout34.xml"/><Relationship Id="rId1"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p:spPr>
        <p:txBody>
          <a:bodyPr vert="horz" wrap="square" lIns="91440" tIns="45720" rIns="91440" bIns="45720" numCol="1" anchor="ctr" anchorCtr="0" compatLnSpc="1"/>
          <a:lstStyle/>
          <a:p>
            <a:pPr lvl="0"/>
            <a:r>
              <a:rPr lang="en-GB" smtClean="0"/>
              <a:t>Click to edit Master title style</a:t>
            </a:r>
            <a:endParaRPr lang="en-GB"/>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p:spPr>
        <p:txBody>
          <a:bodyPr vert="horz" wrap="square" lIns="91440" tIns="45720" rIns="91440" bIns="45720" numCol="1" anchor="t" anchorCtr="0" compatLnSpc="1"/>
          <a:lstStyle/>
          <a:p>
            <a:pPr lvl="0"/>
            <a:r>
              <a:rPr lang="en-GB" smtClean="0"/>
              <a:t>Click to edit Master text styles</a:t>
            </a:r>
            <a:endParaRPr lang="en-GB" smtClean="0"/>
          </a:p>
          <a:p>
            <a:pPr lvl="1"/>
            <a:r>
              <a:rPr lang="en-GB" smtClean="0"/>
              <a:t>Second level</a:t>
            </a:r>
            <a:endParaRPr lang="en-GB" smtClean="0"/>
          </a:p>
          <a:p>
            <a:pPr lvl="2"/>
            <a:r>
              <a:rPr lang="en-GB" smtClean="0"/>
              <a:t>Third level</a:t>
            </a:r>
            <a:endParaRPr lang="en-GB" smtClean="0"/>
          </a:p>
          <a:p>
            <a:pPr lvl="3"/>
            <a:r>
              <a:rPr lang="en-GB" smtClean="0"/>
              <a:t>Fourth level</a:t>
            </a:r>
            <a:endParaRPr lang="en-GB" smtClean="0"/>
          </a:p>
          <a:p>
            <a:pPr lvl="4"/>
            <a:r>
              <a:rPr lang="en-GB" smtClean="0"/>
              <a:t>Fifth level</a:t>
            </a:r>
            <a:endParaRPr lang="en-GB"/>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lstStyle>
            <a:lvl1pPr>
              <a:defRPr sz="1400">
                <a:latin typeface="Arial" panose="020B0604020202020204" pitchFamily="34" charset="0"/>
                <a:ea typeface="+mn-ea"/>
                <a:cs typeface="Arial" panose="020B0604020202020204" pitchFamily="34"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lstStyle>
            <a:lvl1pPr algn="ctr">
              <a:defRPr sz="1400">
                <a:latin typeface="Arial" panose="020B0604020202020204" pitchFamily="34" charset="0"/>
                <a:ea typeface="+mn-ea"/>
                <a:cs typeface="Arial" panose="020B0604020202020204" pitchFamily="34"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lstStyle>
            <a:lvl1pPr algn="r">
              <a:defRPr sz="1400">
                <a:ea typeface="Arial" panose="020B0604020202020204" pitchFamily="34" charset="0"/>
              </a:defRPr>
            </a:lvl1pPr>
          </a:lstStyle>
          <a:p>
            <a:fld id="{840B6C90-C96D-8D4C-9E4D-4532C035B45C}" type="slidenum">
              <a:rPr lang="en-GB"/>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1" fontAlgn="base" hangingPunct="1">
        <a:spcBef>
          <a:spcPct val="0"/>
        </a:spcBef>
        <a:spcAft>
          <a:spcPct val="0"/>
        </a:spcAft>
        <a:defRPr sz="4400">
          <a:solidFill>
            <a:schemeClr val="tx2"/>
          </a:solidFill>
          <a:latin typeface="+mj-lt"/>
          <a:ea typeface="Arial" panose="020B0604020202020204" pitchFamily="34" charset="0"/>
          <a:cs typeface="+mj-cs"/>
        </a:defRPr>
      </a:lvl1pPr>
      <a:lvl2pPr algn="ctr" rtl="0" eaLnBrk="1" fontAlgn="base" hangingPunct="1">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1" fontAlgn="base" hangingPunct="1">
        <a:spcBef>
          <a:spcPct val="20000"/>
        </a:spcBef>
        <a:spcAft>
          <a:spcPct val="0"/>
        </a:spcAft>
        <a:buChar char="–"/>
        <a:defRPr sz="2800">
          <a:solidFill>
            <a:schemeClr val="tx1"/>
          </a:solidFill>
          <a:latin typeface="+mn-lt"/>
          <a:ea typeface="Arial" panose="020B0604020202020204" pitchFamily="34" charset="0"/>
          <a:cs typeface="+mn-cs"/>
        </a:defRPr>
      </a:lvl2pPr>
      <a:lvl3pPr marL="1143000" indent="-228600" algn="l" rtl="0" eaLnBrk="1" fontAlgn="base" hangingPunct="1">
        <a:spcBef>
          <a:spcPct val="20000"/>
        </a:spcBef>
        <a:spcAft>
          <a:spcPct val="0"/>
        </a:spcAft>
        <a:buChar char="•"/>
        <a:defRPr sz="2400">
          <a:solidFill>
            <a:schemeClr val="tx1"/>
          </a:solidFill>
          <a:latin typeface="+mn-lt"/>
          <a:ea typeface="Arial" panose="020B0604020202020204" pitchFamily="34" charset="0"/>
          <a:cs typeface="+mn-cs"/>
        </a:defRPr>
      </a:lvl3pPr>
      <a:lvl4pPr marL="1600200" indent="-228600" algn="l" rtl="0" eaLnBrk="1" fontAlgn="base" hangingPunct="1">
        <a:spcBef>
          <a:spcPct val="20000"/>
        </a:spcBef>
        <a:spcAft>
          <a:spcPct val="0"/>
        </a:spcAft>
        <a:buChar char="–"/>
        <a:defRPr sz="2000">
          <a:solidFill>
            <a:schemeClr val="tx1"/>
          </a:solidFill>
          <a:latin typeface="+mn-lt"/>
          <a:ea typeface="Arial" panose="020B0604020202020204" pitchFamily="34" charset="0"/>
          <a:cs typeface="+mn-cs"/>
        </a:defRPr>
      </a:lvl4pPr>
      <a:lvl5pPr marL="2057400" indent="-228600" algn="l" rtl="0" eaLnBrk="1" fontAlgn="base" hangingPunct="1">
        <a:spcBef>
          <a:spcPct val="20000"/>
        </a:spcBef>
        <a:spcAft>
          <a:spcPct val="0"/>
        </a:spcAft>
        <a:buChar char="»"/>
        <a:defRPr sz="2000">
          <a:solidFill>
            <a:schemeClr val="tx1"/>
          </a:solidFill>
          <a:latin typeface="+mn-lt"/>
          <a:ea typeface="Arial" panose="020B0604020202020204" pitchFamily="34" charset="0"/>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ffectLst/>
        </p:spPr>
        <p:txBody>
          <a:bodyPr vert="horz" wrap="square" lIns="91440" tIns="45720" rIns="91440" bIns="45720" numCol="1" anchor="ctr" anchorCtr="0" compatLnSpc="1"/>
          <a:lstStyle/>
          <a:p>
            <a:pPr lvl="0"/>
            <a:r>
              <a:rPr lang="en-US"/>
              <a:t>Click to edit Master title style</a:t>
            </a:r>
            <a:endParaRPr lang="en-US"/>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ffectLst/>
        </p:spPr>
        <p:txBody>
          <a:bodyPr vert="horz" wrap="square" lIns="91440" tIns="45720" rIns="91440" bIns="45720" numCol="1" anchor="t" anchorCtr="0" compatLnSpc="1"/>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lstStyle>
            <a:lvl1pPr>
              <a:defRPr sz="1400">
                <a:solidFill>
                  <a:srgbClr val="000000"/>
                </a:solidFill>
                <a:latin typeface="Arial" panose="020B0604020202020204" pitchFamily="34" charset="0"/>
                <a:ea typeface="+mn-ea"/>
                <a:cs typeface="Arial" panose="020B0604020202020204"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lstStyle>
            <a:lvl1pPr algn="ctr">
              <a:defRPr sz="1400">
                <a:solidFill>
                  <a:srgbClr val="000000"/>
                </a:solidFill>
                <a:latin typeface="Arial" panose="020B0604020202020204" pitchFamily="34" charset="0"/>
                <a:ea typeface="+mn-ea"/>
                <a:cs typeface="Arial" panose="020B0604020202020204"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lstStyle>
            <a:lvl1pPr algn="r">
              <a:defRPr sz="1400">
                <a:solidFill>
                  <a:srgbClr val="000000"/>
                </a:solidFill>
                <a:ea typeface="Arial" panose="020B0604020202020204" pitchFamily="34" charset="0"/>
              </a:defRPr>
            </a:lvl1pPr>
          </a:lstStyle>
          <a:p>
            <a:fld id="{871AE3B1-D889-CE41-B18A-FF741B4CB08E}" type="slidenum">
              <a:rPr lang="en-US"/>
            </a:fld>
            <a:endParaRPr lang="en-US"/>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panose="020B0604020202020204" pitchFamily="34"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panose="020B0604020202020204" pitchFamily="34"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panose="020B0604020202020204" pitchFamily="34"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panose="020B0604020202020204" pitchFamily="34"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1025" name="Title 1024"/>
          <p:cNvSpPr>
            <a:spLocks noGrp="1"/>
          </p:cNvSpPr>
          <p:nvPr>
            <p:ph type="title"/>
          </p:nvPr>
        </p:nvSpPr>
        <p:spPr>
          <a:xfrm>
            <a:off x="672480" y="568860"/>
            <a:ext cx="7807680" cy="1143480"/>
          </a:xfrm>
          <a:prstGeom prst="rect">
            <a:avLst/>
          </a:prstGeom>
          <a:noFill/>
          <a:ln w="9525">
            <a:noFill/>
          </a:ln>
        </p:spPr>
        <p:txBody>
          <a:bodyPr wrap="square" lIns="0" tIns="0" rIns="0" bIns="0" anchor="ctr" anchorCtr="0"/>
          <a:p>
            <a:pPr lvl="0"/>
            <a:r>
              <a:rPr dirty="0"/>
              <a:t>Click to edit the title text format</a:t>
            </a:r>
            <a:endParaRPr dirty="0"/>
          </a:p>
        </p:txBody>
      </p:sp>
      <p:sp>
        <p:nvSpPr>
          <p:cNvPr id="1026" name="Text Placeholder 1025"/>
          <p:cNvSpPr>
            <a:spLocks noGrp="1"/>
          </p:cNvSpPr>
          <p:nvPr>
            <p:ph type="body" idx="1"/>
          </p:nvPr>
        </p:nvSpPr>
        <p:spPr>
          <a:xfrm>
            <a:off x="672480" y="1906760"/>
            <a:ext cx="7807680" cy="4319014"/>
          </a:xfrm>
          <a:prstGeom prst="rect">
            <a:avLst/>
          </a:prstGeom>
          <a:noFill/>
          <a:ln w="9525">
            <a:noFill/>
          </a:ln>
        </p:spPr>
        <p:txBody>
          <a:bodyPr wrap="square" lIns="0" tIns="0" rIns="0" bIns="0" anchor="t" anchorCtr="0"/>
          <a:p>
            <a:pPr lvl="0"/>
            <a:r>
              <a:rPr dirty="0"/>
              <a:t>Click to edit the outline text format</a:t>
            </a:r>
            <a:endParaRPr dirty="0"/>
          </a:p>
          <a:p>
            <a:pPr lvl="1"/>
            <a:r>
              <a:rPr dirty="0"/>
              <a:t>Second Outline Level</a:t>
            </a:r>
            <a:endParaRPr dirty="0"/>
          </a:p>
          <a:p>
            <a:pPr lvl="2"/>
            <a:r>
              <a:rPr dirty="0"/>
              <a:t>Third Outline Level</a:t>
            </a:r>
            <a:endParaRPr dirty="0"/>
          </a:p>
          <a:p>
            <a:pPr lvl="3"/>
            <a:r>
              <a:rPr dirty="0"/>
              <a:t>Fourth Outline Level</a:t>
            </a:r>
            <a:endParaRPr dirty="0"/>
          </a:p>
          <a:p>
            <a:pPr lvl="4"/>
            <a:r>
              <a:rPr dirty="0"/>
              <a:t>Fifth Outline Level</a:t>
            </a:r>
            <a:endParaRPr dirty="0"/>
          </a:p>
          <a:p>
            <a:pPr lvl="4"/>
            <a:r>
              <a:rPr dirty="0"/>
              <a:t>Sixth Outline Level</a:t>
            </a:r>
            <a:endParaRPr dirty="0"/>
          </a:p>
          <a:p>
            <a:pPr lvl="4"/>
            <a:r>
              <a:rPr dirty="0"/>
              <a:t>Seventh Outline Level</a:t>
            </a:r>
            <a:endParaRPr dirty="0"/>
          </a:p>
          <a:p>
            <a:pPr lvl="4"/>
            <a:r>
              <a:rPr dirty="0"/>
              <a:t>Eighth Outline Level</a:t>
            </a:r>
            <a:endParaRPr dirty="0"/>
          </a:p>
          <a:p>
            <a:pPr lvl="4"/>
            <a:r>
              <a:rPr dirty="0"/>
              <a:t>Ninth Outline Level</a:t>
            </a:r>
            <a:endParaRPr dirty="0"/>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hf sldNum="0" hdr="0"/>
  <p:txStyles>
    <p:titleStyle>
      <a:lvl1pPr marL="0" lvl="0" indent="0" algn="ctr" defTabSz="407670" rtl="0" eaLnBrk="1" fontAlgn="base" latinLnBrk="0" hangingPunct="0">
        <a:lnSpc>
          <a:spcPct val="95000"/>
        </a:lnSpc>
        <a:spcBef>
          <a:spcPct val="0"/>
        </a:spcBef>
        <a:spcAft>
          <a:spcPct val="0"/>
        </a:spcAft>
        <a:buClr>
          <a:srgbClr val="000000"/>
        </a:buClr>
        <a:buSzPct val="45000"/>
        <a:buFont typeface="StarSymbol" charset="0"/>
        <a:buNone/>
        <a:defRPr sz="3990" b="0" i="0" u="none" kern="1200" baseline="0">
          <a:solidFill>
            <a:srgbClr val="000000"/>
          </a:solidFill>
          <a:latin typeface="Arial" panose="020B0604020202020204" pitchFamily="34" charset="0"/>
          <a:ea typeface="Arial" panose="020B0604020202020204" pitchFamily="34" charset="0"/>
          <a:cs typeface="+mj-cs"/>
        </a:defRPr>
      </a:lvl1pPr>
      <a:lvl2pPr marL="431800" lvl="1" indent="-215900" algn="l" defTabSz="449580" rtl="0" eaLnBrk="1" fontAlgn="base" latinLnBrk="0" hangingPunct="0">
        <a:lnSpc>
          <a:spcPct val="100000"/>
        </a:lnSpc>
        <a:spcBef>
          <a:spcPct val="0"/>
        </a:spcBef>
        <a:spcAft>
          <a:spcPct val="0"/>
        </a:spcAft>
        <a:buClr>
          <a:srgbClr val="000000"/>
        </a:buClr>
        <a:buSzPct val="45000"/>
        <a:buFont typeface="StarSymbol" charset="0"/>
        <a:buNone/>
        <a:defRPr sz="4400" b="0" i="0" u="none" kern="1200" baseline="0">
          <a:solidFill>
            <a:srgbClr val="000000"/>
          </a:solidFill>
          <a:latin typeface="Times New Roman" panose="02020603050405020304" pitchFamily="16" charset="0"/>
          <a:ea typeface="+mj-ea"/>
          <a:cs typeface="+mj-cs"/>
        </a:defRPr>
      </a:lvl2pPr>
      <a:lvl3pPr marL="647700" lvl="2" indent="-215900" algn="l" defTabSz="449580" rtl="0" eaLnBrk="1" fontAlgn="base" latinLnBrk="0" hangingPunct="0">
        <a:lnSpc>
          <a:spcPct val="100000"/>
        </a:lnSpc>
        <a:spcBef>
          <a:spcPct val="0"/>
        </a:spcBef>
        <a:spcAft>
          <a:spcPct val="0"/>
        </a:spcAft>
        <a:buClr>
          <a:srgbClr val="000000"/>
        </a:buClr>
        <a:buSzPct val="45000"/>
        <a:buFont typeface="StarSymbol" charset="0"/>
        <a:buNone/>
        <a:defRPr sz="4400" b="0" i="0" u="none" kern="1200" baseline="0">
          <a:solidFill>
            <a:srgbClr val="000000"/>
          </a:solidFill>
          <a:latin typeface="Times New Roman" panose="02020603050405020304" pitchFamily="16" charset="0"/>
          <a:ea typeface="+mj-ea"/>
          <a:cs typeface="+mj-cs"/>
        </a:defRPr>
      </a:lvl3pPr>
      <a:lvl4pPr marL="863600" lvl="3" indent="-215900" algn="l" defTabSz="449580" rtl="0" eaLnBrk="1" fontAlgn="base" latinLnBrk="0" hangingPunct="0">
        <a:lnSpc>
          <a:spcPct val="100000"/>
        </a:lnSpc>
        <a:spcBef>
          <a:spcPct val="0"/>
        </a:spcBef>
        <a:spcAft>
          <a:spcPct val="0"/>
        </a:spcAft>
        <a:buClr>
          <a:srgbClr val="000000"/>
        </a:buClr>
        <a:buSzPct val="45000"/>
        <a:buFont typeface="StarSymbol" charset="0"/>
        <a:buNone/>
        <a:defRPr sz="4400" b="0" i="0" u="none" kern="1200" baseline="0">
          <a:solidFill>
            <a:srgbClr val="000000"/>
          </a:solidFill>
          <a:latin typeface="Times New Roman" panose="02020603050405020304" pitchFamily="16" charset="0"/>
          <a:ea typeface="+mj-ea"/>
          <a:cs typeface="+mj-cs"/>
        </a:defRPr>
      </a:lvl4pPr>
      <a:lvl5pPr marL="1079500" lvl="4" indent="-215900" algn="l" defTabSz="449580" rtl="0" eaLnBrk="1" fontAlgn="base" latinLnBrk="0" hangingPunct="0">
        <a:lnSpc>
          <a:spcPct val="100000"/>
        </a:lnSpc>
        <a:spcBef>
          <a:spcPct val="0"/>
        </a:spcBef>
        <a:spcAft>
          <a:spcPct val="0"/>
        </a:spcAft>
        <a:buClr>
          <a:srgbClr val="000000"/>
        </a:buClr>
        <a:buSzPct val="45000"/>
        <a:buFont typeface="StarSymbol" charset="0"/>
        <a:buNone/>
        <a:defRPr sz="4400" b="0" i="0" u="none" kern="1200" baseline="0">
          <a:solidFill>
            <a:srgbClr val="000000"/>
          </a:solidFill>
          <a:latin typeface="Times New Roman" panose="02020603050405020304" pitchFamily="16" charset="0"/>
          <a:ea typeface="+mj-ea"/>
          <a:cs typeface="+mj-cs"/>
        </a:defRPr>
      </a:lvl5pPr>
    </p:titleStyle>
    <p:bodyStyle>
      <a:lvl1pPr marL="391795" lvl="0" indent="-294005" algn="l" defTabSz="407670" rtl="0" eaLnBrk="1" fontAlgn="base" latinLnBrk="0" hangingPunct="0">
        <a:lnSpc>
          <a:spcPct val="95000"/>
        </a:lnSpc>
        <a:spcBef>
          <a:spcPct val="0"/>
        </a:spcBef>
        <a:spcAft>
          <a:spcPts val="1425"/>
        </a:spcAft>
        <a:buClr>
          <a:srgbClr val="000000"/>
        </a:buClr>
        <a:buSzPct val="45000"/>
        <a:buFont typeface="StarSymbol" charset="0"/>
        <a:buChar char="●"/>
        <a:defRPr sz="2905" b="0" i="0" u="none" kern="1200" baseline="0">
          <a:solidFill>
            <a:srgbClr val="000000"/>
          </a:solidFill>
          <a:latin typeface="Arial" panose="020B0604020202020204" pitchFamily="34" charset="0"/>
          <a:ea typeface="Arial" panose="020B0604020202020204" pitchFamily="34" charset="0"/>
          <a:cs typeface="+mn-cs"/>
        </a:defRPr>
      </a:lvl1pPr>
      <a:lvl2pPr marL="783590" lvl="1" indent="-260350" algn="l" defTabSz="407670" rtl="0" eaLnBrk="1" fontAlgn="base" latinLnBrk="0" hangingPunct="0">
        <a:lnSpc>
          <a:spcPct val="95000"/>
        </a:lnSpc>
        <a:spcBef>
          <a:spcPct val="0"/>
        </a:spcBef>
        <a:spcAft>
          <a:spcPts val="1140"/>
        </a:spcAft>
        <a:buClr>
          <a:srgbClr val="000000"/>
        </a:buClr>
        <a:buSzPct val="75000"/>
        <a:buFont typeface="StarSymbol" charset="0"/>
        <a:buChar char="–"/>
        <a:defRPr sz="2540" b="0" i="0" u="none" kern="1200" baseline="0">
          <a:solidFill>
            <a:srgbClr val="000000"/>
          </a:solidFill>
          <a:latin typeface="Arial" panose="020B0604020202020204" pitchFamily="34" charset="0"/>
          <a:ea typeface="Arial" panose="020B0604020202020204" pitchFamily="34" charset="0"/>
          <a:cs typeface="+mn-cs"/>
        </a:defRPr>
      </a:lvl2pPr>
      <a:lvl3pPr marL="1174750" lvl="2" indent="-195580" algn="l" defTabSz="407670" rtl="0" eaLnBrk="1" fontAlgn="base" latinLnBrk="0" hangingPunct="0">
        <a:lnSpc>
          <a:spcPct val="95000"/>
        </a:lnSpc>
        <a:spcBef>
          <a:spcPct val="0"/>
        </a:spcBef>
        <a:spcAft>
          <a:spcPts val="850"/>
        </a:spcAft>
        <a:buClr>
          <a:srgbClr val="000000"/>
        </a:buClr>
        <a:buSzPct val="45000"/>
        <a:buFont typeface="StarSymbol" charset="0"/>
        <a:buChar char="●"/>
        <a:defRPr sz="2175" b="0" i="0" u="none" kern="1200" baseline="0">
          <a:solidFill>
            <a:srgbClr val="000000"/>
          </a:solidFill>
          <a:latin typeface="Arial" panose="020B0604020202020204" pitchFamily="34" charset="0"/>
          <a:ea typeface="Arial" panose="020B0604020202020204" pitchFamily="34" charset="0"/>
          <a:cs typeface="+mn-cs"/>
        </a:defRPr>
      </a:lvl3pPr>
      <a:lvl4pPr marL="1566545" lvl="3" indent="-195580" algn="l" defTabSz="407670" rtl="0" eaLnBrk="1" fontAlgn="base" latinLnBrk="0" hangingPunct="0">
        <a:lnSpc>
          <a:spcPct val="95000"/>
        </a:lnSpc>
        <a:spcBef>
          <a:spcPct val="0"/>
        </a:spcBef>
        <a:spcAft>
          <a:spcPts val="575"/>
        </a:spcAft>
        <a:buClr>
          <a:srgbClr val="000000"/>
        </a:buClr>
        <a:buSzPct val="75000"/>
        <a:buFont typeface="StarSymbol" charset="0"/>
        <a:buChar char="–"/>
        <a:defRPr sz="1815" b="0" i="0" u="none" kern="1200" baseline="0">
          <a:solidFill>
            <a:srgbClr val="000000"/>
          </a:solidFill>
          <a:latin typeface="Arial" panose="020B0604020202020204" pitchFamily="34" charset="0"/>
          <a:ea typeface="Arial" panose="020B0604020202020204" pitchFamily="34" charset="0"/>
          <a:cs typeface="+mn-cs"/>
        </a:defRPr>
      </a:lvl4pPr>
      <a:lvl5pPr marL="1958340" lvl="4" indent="-195580" algn="l" defTabSz="407670" rtl="0" eaLnBrk="1" fontAlgn="base" latinLnBrk="0" hangingPunct="0">
        <a:lnSpc>
          <a:spcPct val="95000"/>
        </a:lnSpc>
        <a:spcBef>
          <a:spcPct val="0"/>
        </a:spcBef>
        <a:spcAft>
          <a:spcPts val="290"/>
        </a:spcAft>
        <a:buClr>
          <a:srgbClr val="000000"/>
        </a:buClr>
        <a:buSzPct val="45000"/>
        <a:buFont typeface="StarSymbol" charset="0"/>
        <a:buChar char="●"/>
        <a:defRPr sz="1815" b="0" i="0" u="none" kern="1200" baseline="0">
          <a:solidFill>
            <a:srgbClr val="000000"/>
          </a:solidFill>
          <a:latin typeface="Arial" panose="020B0604020202020204" pitchFamily="34" charset="0"/>
          <a:ea typeface="Arial" panose="020B0604020202020204" pitchFamily="34" charset="0"/>
          <a:cs typeface="+mn-cs"/>
        </a:defRPr>
      </a:lvl5pPr>
      <a:lvl6pPr marL="2280920" lvl="5" indent="-207645" algn="l" defTabSz="407670" rtl="0" eaLnBrk="1" fontAlgn="base" latinLnBrk="0" hangingPunct="0">
        <a:lnSpc>
          <a:spcPct val="95000"/>
        </a:lnSpc>
        <a:spcBef>
          <a:spcPct val="0"/>
        </a:spcBef>
        <a:spcAft>
          <a:spcPts val="290"/>
        </a:spcAft>
        <a:buClr>
          <a:srgbClr val="000000"/>
        </a:buClr>
        <a:buSzPct val="45000"/>
        <a:buFont typeface="StarSymbol" charset="0"/>
        <a:buChar char="●"/>
        <a:defRPr sz="1815" b="0" i="0" u="none" kern="1200" baseline="0">
          <a:solidFill>
            <a:srgbClr val="000000"/>
          </a:solidFill>
          <a:latin typeface="Times New Roman" panose="02020603050405020304" pitchFamily="16" charset="0"/>
          <a:ea typeface="Lucida Sans Unicode" panose="020B0602030504020204" charset="0"/>
          <a:cs typeface="+mn-cs"/>
        </a:defRPr>
      </a:lvl6pPr>
      <a:lvl7pPr marL="2695575" lvl="6" indent="-207645" algn="l" defTabSz="407670" rtl="0" eaLnBrk="1" fontAlgn="base" latinLnBrk="0" hangingPunct="0">
        <a:lnSpc>
          <a:spcPct val="95000"/>
        </a:lnSpc>
        <a:spcBef>
          <a:spcPct val="0"/>
        </a:spcBef>
        <a:spcAft>
          <a:spcPts val="290"/>
        </a:spcAft>
        <a:buClr>
          <a:srgbClr val="000000"/>
        </a:buClr>
        <a:buSzPct val="45000"/>
        <a:buFont typeface="StarSymbol" charset="0"/>
        <a:buChar char="●"/>
        <a:defRPr sz="1815" b="0" i="0" u="none" kern="1200" baseline="0">
          <a:solidFill>
            <a:srgbClr val="000000"/>
          </a:solidFill>
          <a:latin typeface="Times New Roman" panose="02020603050405020304" pitchFamily="16" charset="0"/>
          <a:ea typeface="Lucida Sans Unicode" panose="020B0602030504020204" charset="0"/>
          <a:cs typeface="+mn-cs"/>
        </a:defRPr>
      </a:lvl7pPr>
      <a:lvl8pPr marL="3110230" lvl="7" indent="-207645" algn="l" defTabSz="407670" rtl="0" eaLnBrk="1" fontAlgn="base" latinLnBrk="0" hangingPunct="0">
        <a:lnSpc>
          <a:spcPct val="95000"/>
        </a:lnSpc>
        <a:spcBef>
          <a:spcPct val="0"/>
        </a:spcBef>
        <a:spcAft>
          <a:spcPts val="290"/>
        </a:spcAft>
        <a:buClr>
          <a:srgbClr val="000000"/>
        </a:buClr>
        <a:buSzPct val="45000"/>
        <a:buFont typeface="StarSymbol" charset="0"/>
        <a:buChar char="●"/>
        <a:defRPr sz="1815" b="0" i="0" u="none" kern="1200" baseline="0">
          <a:solidFill>
            <a:srgbClr val="000000"/>
          </a:solidFill>
          <a:latin typeface="Times New Roman" panose="02020603050405020304" pitchFamily="16" charset="0"/>
          <a:ea typeface="Lucida Sans Unicode" panose="020B0602030504020204" charset="0"/>
          <a:cs typeface="+mn-cs"/>
        </a:defRPr>
      </a:lvl8pPr>
      <a:lvl9pPr marL="3524885" lvl="8" indent="-207645" algn="l" defTabSz="407670" rtl="0" eaLnBrk="1" fontAlgn="base" latinLnBrk="0" hangingPunct="0">
        <a:lnSpc>
          <a:spcPct val="95000"/>
        </a:lnSpc>
        <a:spcBef>
          <a:spcPct val="0"/>
        </a:spcBef>
        <a:spcAft>
          <a:spcPts val="290"/>
        </a:spcAft>
        <a:buClr>
          <a:srgbClr val="000000"/>
        </a:buClr>
        <a:buSzPct val="45000"/>
        <a:buFont typeface="StarSymbol" charset="0"/>
        <a:buChar char="●"/>
        <a:defRPr sz="1815" b="0" i="0" u="none" kern="1200" baseline="0">
          <a:solidFill>
            <a:srgbClr val="000000"/>
          </a:solidFill>
          <a:latin typeface="Times New Roman" panose="02020603050405020304" pitchFamily="16" charset="0"/>
          <a:ea typeface="Lucida Sans Unicode" panose="020B0602030504020204" charset="0"/>
          <a:cs typeface="+mn-cs"/>
        </a:defRPr>
      </a:lvl9pPr>
    </p:bodyStyle>
    <p:otherStyle>
      <a:lvl1pPr marL="0" lvl="0" indent="0" algn="l" defTabSz="407670" rtl="0" eaLnBrk="1" fontAlgn="base" latinLnBrk="0" hangingPunct="0">
        <a:lnSpc>
          <a:spcPct val="95000"/>
        </a:lnSpc>
        <a:spcBef>
          <a:spcPct val="0"/>
        </a:spcBef>
        <a:spcAft>
          <a:spcPct val="0"/>
        </a:spcAft>
        <a:buClr>
          <a:srgbClr val="000000"/>
        </a:buClr>
        <a:buSzPct val="45000"/>
        <a:buFont typeface="StarSymbol" charset="0"/>
        <a:buNone/>
        <a:defRPr sz="2175" b="0" i="0" u="none" kern="1200" baseline="0">
          <a:solidFill>
            <a:srgbClr val="000000"/>
          </a:solidFill>
          <a:latin typeface="+mn-lt"/>
          <a:ea typeface="+mn-ea"/>
          <a:cs typeface="+mn-cs"/>
        </a:defRPr>
      </a:lvl1pPr>
      <a:lvl2pPr marL="391795" lvl="1" indent="-195580" algn="l" defTabSz="407670" rtl="0" eaLnBrk="1" fontAlgn="base" latinLnBrk="0" hangingPunct="0">
        <a:lnSpc>
          <a:spcPct val="100000"/>
        </a:lnSpc>
        <a:spcBef>
          <a:spcPct val="0"/>
        </a:spcBef>
        <a:spcAft>
          <a:spcPct val="0"/>
        </a:spcAft>
        <a:buClr>
          <a:srgbClr val="000000"/>
        </a:buClr>
        <a:buSzPct val="45000"/>
        <a:buFont typeface="StarSymbol" charset="0"/>
        <a:buNone/>
        <a:defRPr sz="2175" b="0" i="0" u="none" kern="1200" baseline="0">
          <a:solidFill>
            <a:srgbClr val="000000"/>
          </a:solidFill>
          <a:latin typeface="Times New Roman" panose="02020603050405020304" pitchFamily="16" charset="0"/>
          <a:ea typeface="+mn-ea"/>
          <a:cs typeface="+mn-cs"/>
        </a:defRPr>
      </a:lvl2pPr>
      <a:lvl3pPr marL="587375" lvl="2" indent="-195580" algn="l" defTabSz="407670" rtl="0" eaLnBrk="1" fontAlgn="base" latinLnBrk="0" hangingPunct="0">
        <a:lnSpc>
          <a:spcPct val="100000"/>
        </a:lnSpc>
        <a:spcBef>
          <a:spcPct val="0"/>
        </a:spcBef>
        <a:spcAft>
          <a:spcPct val="0"/>
        </a:spcAft>
        <a:buClr>
          <a:srgbClr val="000000"/>
        </a:buClr>
        <a:buSzPct val="45000"/>
        <a:buFont typeface="StarSymbol" charset="0"/>
        <a:buNone/>
        <a:defRPr sz="2175" b="0" i="0" u="none" kern="1200" baseline="0">
          <a:solidFill>
            <a:srgbClr val="000000"/>
          </a:solidFill>
          <a:latin typeface="Times New Roman" panose="02020603050405020304" pitchFamily="16" charset="0"/>
          <a:ea typeface="+mn-ea"/>
          <a:cs typeface="+mn-cs"/>
        </a:defRPr>
      </a:lvl3pPr>
      <a:lvl4pPr marL="783590" lvl="3" indent="-195580" algn="l" defTabSz="407670" rtl="0" eaLnBrk="1" fontAlgn="base" latinLnBrk="0" hangingPunct="0">
        <a:lnSpc>
          <a:spcPct val="100000"/>
        </a:lnSpc>
        <a:spcBef>
          <a:spcPct val="0"/>
        </a:spcBef>
        <a:spcAft>
          <a:spcPct val="0"/>
        </a:spcAft>
        <a:buClr>
          <a:srgbClr val="000000"/>
        </a:buClr>
        <a:buSzPct val="45000"/>
        <a:buFont typeface="StarSymbol" charset="0"/>
        <a:buNone/>
        <a:defRPr sz="2175" b="0" i="0" u="none" kern="1200" baseline="0">
          <a:solidFill>
            <a:srgbClr val="000000"/>
          </a:solidFill>
          <a:latin typeface="Times New Roman" panose="02020603050405020304" pitchFamily="16" charset="0"/>
          <a:ea typeface="+mn-ea"/>
          <a:cs typeface="+mn-cs"/>
        </a:defRPr>
      </a:lvl4pPr>
      <a:lvl5pPr marL="979170" lvl="4" indent="-195580" algn="l" defTabSz="407670" rtl="0" eaLnBrk="1" fontAlgn="base" latinLnBrk="0" hangingPunct="0">
        <a:lnSpc>
          <a:spcPct val="100000"/>
        </a:lnSpc>
        <a:spcBef>
          <a:spcPct val="0"/>
        </a:spcBef>
        <a:spcAft>
          <a:spcPct val="0"/>
        </a:spcAft>
        <a:buClr>
          <a:srgbClr val="000000"/>
        </a:buClr>
        <a:buSzPct val="45000"/>
        <a:buFont typeface="StarSymbol" charset="0"/>
        <a:buNone/>
        <a:defRPr sz="2175" b="0" i="0" u="none" kern="1200" baseline="0">
          <a:solidFill>
            <a:srgbClr val="000000"/>
          </a:solidFill>
          <a:latin typeface="Times New Roman" panose="02020603050405020304" pitchFamily="16" charset="0"/>
          <a:ea typeface="+mn-ea"/>
          <a:cs typeface="+mn-cs"/>
        </a:defRPr>
      </a:lvl5pPr>
      <a:lvl6pPr marL="2073910" lvl="5" indent="-195580" algn="l" defTabSz="407670" rtl="0" eaLnBrk="1" fontAlgn="base" latinLnBrk="0" hangingPunct="0">
        <a:lnSpc>
          <a:spcPct val="100000"/>
        </a:lnSpc>
        <a:spcBef>
          <a:spcPct val="0"/>
        </a:spcBef>
        <a:spcAft>
          <a:spcPct val="0"/>
        </a:spcAft>
        <a:buClr>
          <a:srgbClr val="000000"/>
        </a:buClr>
        <a:buSzPct val="45000"/>
        <a:buFont typeface="StarSymbol" charset="0"/>
        <a:buNone/>
        <a:defRPr sz="2175" b="0" i="0" u="none" kern="1200" baseline="0">
          <a:solidFill>
            <a:srgbClr val="000000"/>
          </a:solidFill>
          <a:latin typeface="Times New Roman" panose="02020603050405020304" pitchFamily="16" charset="0"/>
          <a:ea typeface="+mn-ea"/>
          <a:cs typeface="+mn-cs"/>
        </a:defRPr>
      </a:lvl6pPr>
      <a:lvl7pPr marL="2488565" lvl="6" indent="-195580" algn="l" defTabSz="407670" rtl="0" eaLnBrk="1" fontAlgn="base" latinLnBrk="0" hangingPunct="0">
        <a:lnSpc>
          <a:spcPct val="100000"/>
        </a:lnSpc>
        <a:spcBef>
          <a:spcPct val="0"/>
        </a:spcBef>
        <a:spcAft>
          <a:spcPct val="0"/>
        </a:spcAft>
        <a:buClr>
          <a:srgbClr val="000000"/>
        </a:buClr>
        <a:buSzPct val="45000"/>
        <a:buFont typeface="StarSymbol" charset="0"/>
        <a:buNone/>
        <a:defRPr sz="2175" b="0" i="0" u="none" kern="1200" baseline="0">
          <a:solidFill>
            <a:srgbClr val="000000"/>
          </a:solidFill>
          <a:latin typeface="Times New Roman" panose="02020603050405020304" pitchFamily="16" charset="0"/>
          <a:ea typeface="+mn-ea"/>
          <a:cs typeface="+mn-cs"/>
        </a:defRPr>
      </a:lvl7pPr>
      <a:lvl8pPr marL="2903220" lvl="7" indent="-195580" algn="l" defTabSz="407670" rtl="0" eaLnBrk="1" fontAlgn="base" latinLnBrk="0" hangingPunct="0">
        <a:lnSpc>
          <a:spcPct val="100000"/>
        </a:lnSpc>
        <a:spcBef>
          <a:spcPct val="0"/>
        </a:spcBef>
        <a:spcAft>
          <a:spcPct val="0"/>
        </a:spcAft>
        <a:buClr>
          <a:srgbClr val="000000"/>
        </a:buClr>
        <a:buSzPct val="45000"/>
        <a:buFont typeface="StarSymbol" charset="0"/>
        <a:buNone/>
        <a:defRPr sz="2175" b="0" i="0" u="none" kern="1200" baseline="0">
          <a:solidFill>
            <a:srgbClr val="000000"/>
          </a:solidFill>
          <a:latin typeface="Times New Roman" panose="02020603050405020304" pitchFamily="16" charset="0"/>
          <a:ea typeface="+mn-ea"/>
          <a:cs typeface="+mn-cs"/>
        </a:defRPr>
      </a:lvl8pPr>
      <a:lvl9pPr marL="3317875" lvl="8" indent="-195580" algn="l" defTabSz="407670" rtl="0" eaLnBrk="1" fontAlgn="base" latinLnBrk="0" hangingPunct="0">
        <a:lnSpc>
          <a:spcPct val="100000"/>
        </a:lnSpc>
        <a:spcBef>
          <a:spcPct val="0"/>
        </a:spcBef>
        <a:spcAft>
          <a:spcPct val="0"/>
        </a:spcAft>
        <a:buClr>
          <a:srgbClr val="000000"/>
        </a:buClr>
        <a:buSzPct val="45000"/>
        <a:buFont typeface="StarSymbol" charset="0"/>
        <a:buNone/>
        <a:defRPr sz="2175" b="0" i="0" u="none" kern="1200" baseline="0">
          <a:solidFill>
            <a:srgbClr val="000000"/>
          </a:solidFill>
          <a:latin typeface="Times New Roman" panose="02020603050405020304" pitchFamily="16" charset="0"/>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4.jpeg"/></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image" Target="../media/image87.png"/></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image" Target="../media/image88.png"/></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image" Target="../media/image89.png"/></Relationships>
</file>

<file path=ppt/slides/_rels/slide103.xml.rels><?xml version="1.0" encoding="UTF-8" standalone="yes"?>
<Relationships xmlns="http://schemas.openxmlformats.org/package/2006/relationships"><Relationship Id="rId4" Type="http://schemas.openxmlformats.org/officeDocument/2006/relationships/notesSlide" Target="../notesSlides/notesSlide34.xml"/><Relationship Id="rId3" Type="http://schemas.openxmlformats.org/officeDocument/2006/relationships/slideLayout" Target="../slideLayouts/slideLayout2.xml"/><Relationship Id="rId2" Type="http://schemas.openxmlformats.org/officeDocument/2006/relationships/image" Target="../media/image91.png"/><Relationship Id="rId1" Type="http://schemas.openxmlformats.org/officeDocument/2006/relationships/image" Target="../media/image90.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4" Type="http://schemas.openxmlformats.org/officeDocument/2006/relationships/notesSlide" Target="../notesSlides/notesSlide35.xml"/><Relationship Id="rId3" Type="http://schemas.openxmlformats.org/officeDocument/2006/relationships/slideLayout" Target="../slideLayouts/slideLayout2.xml"/><Relationship Id="rId2" Type="http://schemas.openxmlformats.org/officeDocument/2006/relationships/image" Target="../media/image93.jpeg"/><Relationship Id="rId1" Type="http://schemas.openxmlformats.org/officeDocument/2006/relationships/image" Target="../media/image92.jpeg"/></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image" Target="../media/image94.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102.jpeg"/><Relationship Id="rId7" Type="http://schemas.openxmlformats.org/officeDocument/2006/relationships/image" Target="../media/image101.jpeg"/><Relationship Id="rId6" Type="http://schemas.openxmlformats.org/officeDocument/2006/relationships/image" Target="../media/image100.jpeg"/><Relationship Id="rId5" Type="http://schemas.openxmlformats.org/officeDocument/2006/relationships/image" Target="../media/image99.jpeg"/><Relationship Id="rId4" Type="http://schemas.openxmlformats.org/officeDocument/2006/relationships/image" Target="../media/image98.jpeg"/><Relationship Id="rId3" Type="http://schemas.openxmlformats.org/officeDocument/2006/relationships/image" Target="../media/image97.jpeg"/><Relationship Id="rId2" Type="http://schemas.openxmlformats.org/officeDocument/2006/relationships/image" Target="../media/image96.jpeg"/><Relationship Id="rId10" Type="http://schemas.openxmlformats.org/officeDocument/2006/relationships/notesSlide" Target="../notesSlides/notesSlide37.xml"/><Relationship Id="rId1" Type="http://schemas.openxmlformats.org/officeDocument/2006/relationships/image" Target="../media/image95.jpeg"/></Relationships>
</file>

<file path=ppt/slides/_rels/slide109.xml.rels><?xml version="1.0" encoding="UTF-8" standalone="yes"?>
<Relationships xmlns="http://schemas.openxmlformats.org/package/2006/relationships"><Relationship Id="rId6" Type="http://schemas.openxmlformats.org/officeDocument/2006/relationships/notesSlide" Target="../notesSlides/notesSlide38.xml"/><Relationship Id="rId5" Type="http://schemas.openxmlformats.org/officeDocument/2006/relationships/slideLayout" Target="../slideLayouts/slideLayout1.xml"/><Relationship Id="rId4" Type="http://schemas.openxmlformats.org/officeDocument/2006/relationships/image" Target="../media/image104.jpeg"/><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image" Target="../media/image98.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5.jpeg"/></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xml"/><Relationship Id="rId1" Type="http://schemas.openxmlformats.org/officeDocument/2006/relationships/image" Target="../media/image105.jpeg"/></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xml"/><Relationship Id="rId1" Type="http://schemas.openxmlformats.org/officeDocument/2006/relationships/image" Target="../media/image106.jpeg"/></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xml"/><Relationship Id="rId1" Type="http://schemas.openxmlformats.org/officeDocument/2006/relationships/image" Target="../media/image107.jpe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8.jpeg"/></Relationships>
</file>

<file path=ppt/slides/_rels/slide1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9.png"/></Relationships>
</file>

<file path=ppt/slides/_rels/slide1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0.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12.wmf"/><Relationship Id="rId1" Type="http://schemas.openxmlformats.org/officeDocument/2006/relationships/image" Target="../media/image111.wmf"/></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6.jpe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12.wmf"/><Relationship Id="rId1" Type="http://schemas.openxmlformats.org/officeDocument/2006/relationships/image" Target="../media/image111.wmf"/></Relationships>
</file>

<file path=ppt/slides/_rels/slide1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12.wmf"/><Relationship Id="rId1" Type="http://schemas.openxmlformats.org/officeDocument/2006/relationships/image" Target="../media/image111.wmf"/></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7.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8.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9.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10.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1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chart" Target="../charts/char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2.png"/><Relationship Id="rId2" Type="http://schemas.openxmlformats.org/officeDocument/2006/relationships/chart" Target="../charts/chart3.xml"/><Relationship Id="rId1" Type="http://schemas.openxmlformats.org/officeDocument/2006/relationships/chart" Target="../charts/chart2.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3.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4.jpe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4" Type="http://schemas.openxmlformats.org/officeDocument/2006/relationships/vmlDrawing" Target="../drawings/vmlDrawing1.vml"/><Relationship Id="rId3" Type="http://schemas.openxmlformats.org/officeDocument/2006/relationships/slideLayout" Target="../slideLayouts/slideLayout7.xml"/><Relationship Id="rId2" Type="http://schemas.openxmlformats.org/officeDocument/2006/relationships/image" Target="../media/image16.emf"/><Relationship Id="rId1" Type="http://schemas.openxmlformats.org/officeDocument/2006/relationships/package" Target="../embeddings/Document1.docx"/></Relationships>
</file>

<file path=ppt/slides/_rels/slide31.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20.png"/><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jpe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21.jpe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jpe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image" Target="../media/image23.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science.issr.edu.kh/Webpage/Lab_Techniques/Edexcel%20Practical%20Chemistry%20-%20Halesowen/Edexcel2009/carbonate%20thermal%20decomposition.mp4"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image" Target="../media/image1.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25.jpe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6.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8.png"/><Relationship Id="rId1" Type="http://schemas.openxmlformats.org/officeDocument/2006/relationships/image" Target="../media/image27.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9.pn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0.png"/></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1.pn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2.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3.jpe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image" Target="../media/image34.jpe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5.png"/></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6.png"/></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7.png"/></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8.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2.png"/><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image" Target="../media/image39.jpe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image" Target="../media/image48.png"/><Relationship Id="rId4" Type="http://schemas.openxmlformats.org/officeDocument/2006/relationships/image" Target="../media/image47.png"/><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image" Target="../media/image44.jpeg"/></Relationships>
</file>

<file path=ppt/slides/_rels/slide6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image" Target="../media/image49.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2.png"/></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4.jpeg"/><Relationship Id="rId1" Type="http://schemas.openxmlformats.org/officeDocument/2006/relationships/hyperlink" Target="http://www.pbase.com/tinamanley/acid_rain" TargetMode="External"/></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5.jpeg"/></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6.jpeg"/></Relationships>
</file>

<file path=ppt/slides/_rels/slide7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7.jpeg"/></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8.jpeg"/><Relationship Id="rId1" Type="http://schemas.openxmlformats.org/officeDocument/2006/relationships/hyperlink" Target="file://localhost\\upload.wikimedia.org\wikipedia\commons\6\61\RatcliffePowerPlantBlackAndWhite.jpg" TargetMode="External"/></Relationships>
</file>

<file path=ppt/slides/_rels/slide7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9.jpeg"/></Relationships>
</file>

<file path=ppt/slides/_rels/slide77.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hyperlink" Target="http://www.google.co.uk/url?sa=i&amp;rct=j&amp;q=catalytic+converter&amp;source=images&amp;cd=&amp;cad=rja&amp;docid=dYeie9x_JcYvRM&amp;tbnid=Z_FWBesNQDGbyM:&amp;ved=0CAUQjRw&amp;url=http://www.kwik-fit.com/catalytic-convertors.asp&amp;ei=auJjUemBB8KL0AW2yYCYBg&amp;bvm=bv.44990110,d.d2k&amp;psig=AFQjCNEqo8s9Ih7wHNtncnhzYK-oMYsalg&amp;ust=1365586912009032" TargetMode="External"/></Relationships>
</file>

<file path=ppt/slides/_rels/slide7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62.jpeg"/></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5.xml"/><Relationship Id="rId1" Type="http://schemas.openxmlformats.org/officeDocument/2006/relationships/image" Target="../media/image2.pn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1.xml"/></Relationships>
</file>

<file path=ppt/slides/_rels/slide8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chart" Target="../charts/chart4.xml"/></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3.jpeg"/></Relationships>
</file>

<file path=ppt/slides/_rels/slide8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64.png"/></Relationships>
</file>

<file path=ppt/slides/_rels/slide8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5.jpeg"/></Relationships>
</file>

<file path=ppt/slides/_rels/slide8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6.jpeg"/></Relationships>
</file>

<file path=ppt/slides/_rels/slide8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67.jpeg"/></Relationships>
</file>

<file path=ppt/slides/_rels/slide8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hyperlink" Target="http://flood.firetree.net" TargetMode="Externa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image" Target="../media/image68.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5.xml"/><Relationship Id="rId1" Type="http://schemas.openxmlformats.org/officeDocument/2006/relationships/image" Target="../media/image3.jpeg"/></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image" Target="../media/image69.png"/></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image" Target="../media/image70.png"/></Relationships>
</file>

<file path=ppt/slides/_rels/slide9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74.jpeg"/><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image" Target="../media/image71.jpeg"/></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image" Target="../media/image75.png"/></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image" Target="../media/image76.png"/></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image" Target="../media/image77.jpeg"/></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image" Target="../media/image78.GIF"/></Relationships>
</file>

<file path=ppt/slides/_rels/slide97.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image" Target="../media/image79.png"/></Relationships>
</file>

<file path=ppt/slides/_rels/slide9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86.png"/><Relationship Id="rId1" Type="http://schemas.openxmlformats.org/officeDocument/2006/relationships/image" Target="../media/image85.png"/></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949960"/>
            <a:ext cx="7772400" cy="4848860"/>
          </a:xfrm>
          <a:ln w="57150" cap="rnd">
            <a:solidFill>
              <a:srgbClr val="002060"/>
            </a:solidFill>
          </a:ln>
          <a:effectLst/>
        </p:spPr>
        <p:txBody>
          <a:bodyPr/>
          <a:p>
            <a:r>
              <a:rPr lang="en-US" altLang="en-US" sz="8000" b="1" u="sng"/>
              <a:t>Water and The Atmosphere</a:t>
            </a:r>
            <a:endParaRPr lang="en-US" altLang="en-US" sz="8000" b="1" u="sng"/>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5372" name="Picture 15371" descr="FG25_T02"/>
          <p:cNvPicPr>
            <a:picLocks noChangeAspect="1"/>
          </p:cNvPicPr>
          <p:nvPr/>
        </p:nvPicPr>
        <p:blipFill>
          <a:blip r:embed="rId1"/>
          <a:stretch>
            <a:fillRect/>
          </a:stretch>
        </p:blipFill>
        <p:spPr>
          <a:xfrm>
            <a:off x="127000" y="58420"/>
            <a:ext cx="8819515" cy="671449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5372"/>
                                        </p:tgtEl>
                                        <p:attrNameLst>
                                          <p:attrName>style.visibility</p:attrName>
                                        </p:attrNameLst>
                                      </p:cBhvr>
                                      <p:to>
                                        <p:strVal val="visible"/>
                                      </p:to>
                                    </p:set>
                                    <p:animEffect transition="in" filter="wipe(left)">
                                      <p:cBhvr>
                                        <p:cTn id="7" dur="500"/>
                                        <p:tgtEl>
                                          <p:spTgt spid="153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92162"/>
          </a:xfrm>
        </p:spPr>
        <p:txBody>
          <a:bodyPr/>
          <a:lstStyle/>
          <a:p>
            <a:r>
              <a:rPr lang="en-US" dirty="0" smtClean="0"/>
              <a:t> </a:t>
            </a:r>
            <a:r>
              <a:rPr lang="en-US" dirty="0" smtClean="0">
                <a:effectLst>
                  <a:outerShdw blurRad="38100" dist="38100" dir="2700000" algn="tl">
                    <a:srgbClr val="000000">
                      <a:alpha val="43137"/>
                    </a:srgbClr>
                  </a:outerShdw>
                </a:effectLst>
              </a:rPr>
              <a:t>The Ozone Cycle</a:t>
            </a:r>
            <a:endParaRPr lang="en-US" dirty="0">
              <a:effectLst>
                <a:outerShdw blurRad="38100" dist="38100" dir="2700000" algn="tl">
                  <a:srgbClr val="000000">
                    <a:alpha val="43137"/>
                  </a:srgbClr>
                </a:outerShdw>
              </a:effectLst>
            </a:endParaRPr>
          </a:p>
        </p:txBody>
      </p:sp>
      <p:pic>
        <p:nvPicPr>
          <p:cNvPr id="3074" name="Picture 2" descr="File:Ozone cycle.sv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62000" y="761999"/>
            <a:ext cx="7620000" cy="53911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01210" y="152400"/>
            <a:ext cx="5947489" cy="868362"/>
          </a:xfrm>
        </p:spPr>
        <p:txBody>
          <a:bodyPr>
            <a:normAutofit/>
          </a:bodyPr>
          <a:lstStyle/>
          <a:p>
            <a:r>
              <a:rPr lang="en-US" sz="4000" dirty="0" smtClean="0">
                <a:effectLst>
                  <a:outerShdw blurRad="38100" dist="38100" dir="2700000" algn="tl">
                    <a:srgbClr val="000000">
                      <a:alpha val="43137"/>
                    </a:srgbClr>
                  </a:outerShdw>
                </a:effectLst>
              </a:rPr>
              <a:t>Ozone Destruction</a:t>
            </a:r>
            <a:endParaRPr lang="en-US" sz="4000" dirty="0">
              <a:effectLst>
                <a:outerShdw blurRad="38100" dist="38100" dir="2700000" algn="tl">
                  <a:srgbClr val="000000">
                    <a:alpha val="43137"/>
                  </a:srgbClr>
                </a:outerShdw>
              </a:effectLst>
            </a:endParaRPr>
          </a:p>
        </p:txBody>
      </p:sp>
      <p:sp>
        <p:nvSpPr>
          <p:cNvPr id="4" name="TextBox 3"/>
          <p:cNvSpPr txBox="1"/>
          <p:nvPr/>
        </p:nvSpPr>
        <p:spPr>
          <a:xfrm>
            <a:off x="2667000" y="1066800"/>
            <a:ext cx="6248400" cy="1569660"/>
          </a:xfrm>
          <a:prstGeom prst="rect">
            <a:avLst/>
          </a:prstGeom>
          <a:noFill/>
        </p:spPr>
        <p:txBody>
          <a:bodyPr wrap="square" rtlCol="0">
            <a:spAutoFit/>
          </a:bodyPr>
          <a:lstStyle/>
          <a:p>
            <a:r>
              <a:rPr lang="en-US" sz="2400" dirty="0" smtClean="0">
                <a:ea typeface="Arial" panose="020B0604020202020204" pitchFamily="34" charset="0"/>
              </a:rPr>
              <a:t>Small, </a:t>
            </a:r>
            <a:r>
              <a:rPr lang="en-US" sz="2400" i="1" u="sng" dirty="0" smtClean="0">
                <a:ea typeface="Arial" panose="020B0604020202020204" pitchFamily="34" charset="0"/>
              </a:rPr>
              <a:t>mostly</a:t>
            </a:r>
            <a:r>
              <a:rPr lang="en-US" sz="2400" dirty="0" smtClean="0">
                <a:ea typeface="Arial" panose="020B0604020202020204" pitchFamily="34" charset="0"/>
              </a:rPr>
              <a:t> man-made organic molecules containing chlorine and/or bromine enter the atmosphere, and find their way to the stratosphere due to low reactivity.</a:t>
            </a:r>
            <a:endParaRPr lang="en-US" sz="2400" dirty="0">
              <a:ea typeface="Arial" panose="020B0604020202020204" pitchFamily="34" charset="0"/>
            </a:endParaRPr>
          </a:p>
        </p:txBody>
      </p:sp>
      <p:pic>
        <p:nvPicPr>
          <p:cNvPr id="5" name="Picture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57200" y="583812"/>
            <a:ext cx="1905434" cy="1702188"/>
          </a:xfrm>
          <a:prstGeom prst="rect">
            <a:avLst/>
          </a:prstGeom>
        </p:spPr>
      </p:pic>
      <p:sp>
        <p:nvSpPr>
          <p:cNvPr id="6" name="TextBox 5"/>
          <p:cNvSpPr txBox="1"/>
          <p:nvPr/>
        </p:nvSpPr>
        <p:spPr>
          <a:xfrm>
            <a:off x="478411" y="2221468"/>
            <a:ext cx="1863011" cy="369332"/>
          </a:xfrm>
          <a:prstGeom prst="rect">
            <a:avLst/>
          </a:prstGeom>
          <a:noFill/>
        </p:spPr>
        <p:txBody>
          <a:bodyPr wrap="none" rtlCol="0">
            <a:spAutoFit/>
          </a:bodyPr>
          <a:lstStyle/>
          <a:p>
            <a:r>
              <a:rPr lang="en-US" dirty="0" smtClean="0">
                <a:ea typeface="Arial" panose="020B0604020202020204" pitchFamily="34" charset="0"/>
              </a:rPr>
              <a:t>CFCl</a:t>
            </a:r>
            <a:r>
              <a:rPr lang="en-US" baseline="-25000" dirty="0" smtClean="0">
                <a:ea typeface="Arial" panose="020B0604020202020204" pitchFamily="34" charset="0"/>
              </a:rPr>
              <a:t>3</a:t>
            </a:r>
            <a:r>
              <a:rPr lang="en-US" dirty="0" smtClean="0">
                <a:ea typeface="Arial" panose="020B0604020202020204" pitchFamily="34" charset="0"/>
              </a:rPr>
              <a:t>, Freon-11</a:t>
            </a:r>
            <a:endParaRPr lang="en-US" dirty="0">
              <a:ea typeface="Arial" panose="020B0604020202020204" pitchFamily="34" charset="0"/>
            </a:endParaRPr>
          </a:p>
        </p:txBody>
      </p:sp>
      <p:sp>
        <p:nvSpPr>
          <p:cNvPr id="8" name="Rectangle 7"/>
          <p:cNvSpPr/>
          <p:nvPr/>
        </p:nvSpPr>
        <p:spPr>
          <a:xfrm>
            <a:off x="620486" y="2817167"/>
            <a:ext cx="7990114" cy="830997"/>
          </a:xfrm>
          <a:prstGeom prst="rect">
            <a:avLst/>
          </a:prstGeom>
        </p:spPr>
        <p:txBody>
          <a:bodyPr wrap="square">
            <a:spAutoFit/>
          </a:bodyPr>
          <a:lstStyle/>
          <a:p>
            <a:r>
              <a:rPr lang="en-US" sz="2400" dirty="0" smtClean="0">
                <a:ea typeface="Arial" panose="020B0604020202020204" pitchFamily="34" charset="0"/>
              </a:rPr>
              <a:t>Once in the stratosphere:</a:t>
            </a:r>
            <a:endParaRPr lang="en-US" sz="2400" dirty="0" smtClean="0">
              <a:ea typeface="Arial" panose="020B0604020202020204" pitchFamily="34" charset="0"/>
            </a:endParaRPr>
          </a:p>
          <a:p>
            <a:r>
              <a:rPr lang="en-US" sz="2400" dirty="0">
                <a:ea typeface="Arial" panose="020B0604020202020204" pitchFamily="34" charset="0"/>
              </a:rPr>
              <a:t>	</a:t>
            </a:r>
            <a:r>
              <a:rPr lang="en-US" sz="2400" dirty="0" smtClean="0">
                <a:ea typeface="Arial" panose="020B0604020202020204" pitchFamily="34" charset="0"/>
              </a:rPr>
              <a:t>    CFCl</a:t>
            </a:r>
            <a:r>
              <a:rPr lang="en-US" sz="2400" baseline="-25000" dirty="0" smtClean="0">
                <a:ea typeface="Arial" panose="020B0604020202020204" pitchFamily="34" charset="0"/>
              </a:rPr>
              <a:t>3</a:t>
            </a:r>
            <a:r>
              <a:rPr lang="en-US" sz="2400" dirty="0">
                <a:ea typeface="Arial" panose="020B0604020202020204" pitchFamily="34" charset="0"/>
              </a:rPr>
              <a:t> </a:t>
            </a:r>
            <a:r>
              <a:rPr lang="en-US" sz="2400" dirty="0" smtClean="0">
                <a:ea typeface="Arial" panose="020B0604020202020204" pitchFamily="34" charset="0"/>
              </a:rPr>
              <a:t>+ </a:t>
            </a:r>
            <a:r>
              <a:rPr lang="en-US" sz="2400" dirty="0">
                <a:ea typeface="Arial" panose="020B0604020202020204" pitchFamily="34" charset="0"/>
              </a:rPr>
              <a:t>radiation → CFCl</a:t>
            </a:r>
            <a:r>
              <a:rPr lang="en-US" sz="2400" baseline="-25000" dirty="0">
                <a:ea typeface="Arial" panose="020B0604020202020204" pitchFamily="34" charset="0"/>
              </a:rPr>
              <a:t>2</a:t>
            </a:r>
            <a:r>
              <a:rPr lang="en-US" sz="2400" dirty="0">
                <a:ea typeface="Arial" panose="020B0604020202020204" pitchFamily="34" charset="0"/>
              </a:rPr>
              <a:t> + </a:t>
            </a:r>
            <a:r>
              <a:rPr lang="en-US" sz="2400" dirty="0" smtClean="0">
                <a:ea typeface="Arial" panose="020B0604020202020204" pitchFamily="34" charset="0"/>
              </a:rPr>
              <a:t>Cl</a:t>
            </a:r>
            <a:endParaRPr lang="en-US" sz="2400" dirty="0">
              <a:ea typeface="Arial" panose="020B0604020202020204" pitchFamily="34" charset="0"/>
            </a:endParaRPr>
          </a:p>
        </p:txBody>
      </p:sp>
      <p:sp>
        <p:nvSpPr>
          <p:cNvPr id="10" name="TextBox 9"/>
          <p:cNvSpPr txBox="1"/>
          <p:nvPr/>
        </p:nvSpPr>
        <p:spPr>
          <a:xfrm>
            <a:off x="620920" y="3648164"/>
            <a:ext cx="8001000" cy="1477328"/>
          </a:xfrm>
          <a:prstGeom prst="rect">
            <a:avLst/>
          </a:prstGeom>
          <a:noFill/>
        </p:spPr>
        <p:txBody>
          <a:bodyPr wrap="square" rtlCol="0">
            <a:spAutoFit/>
          </a:bodyPr>
          <a:lstStyle/>
          <a:p>
            <a:r>
              <a:rPr lang="en-US" sz="2400" dirty="0">
                <a:ea typeface="Arial" panose="020B0604020202020204" pitchFamily="34" charset="0"/>
              </a:rPr>
              <a:t>The chlorine atom changes an ozone molecule to ordinary </a:t>
            </a:r>
            <a:r>
              <a:rPr lang="en-US" sz="2400" dirty="0" smtClean="0">
                <a:ea typeface="Arial" panose="020B0604020202020204" pitchFamily="34" charset="0"/>
              </a:rPr>
              <a:t>oxygen:</a:t>
            </a:r>
            <a:endParaRPr lang="en-US" sz="2400" dirty="0" smtClean="0">
              <a:ea typeface="Arial" panose="020B0604020202020204" pitchFamily="34" charset="0"/>
            </a:endParaRPr>
          </a:p>
          <a:p>
            <a:r>
              <a:rPr lang="en-US" dirty="0" smtClean="0">
                <a:ea typeface="Arial" panose="020B0604020202020204" pitchFamily="34" charset="0"/>
              </a:rPr>
              <a:t>			</a:t>
            </a:r>
            <a:r>
              <a:rPr lang="en-US" sz="2400" dirty="0" smtClean="0">
                <a:ea typeface="Arial" panose="020B0604020202020204" pitchFamily="34" charset="0"/>
              </a:rPr>
              <a:t>Cl </a:t>
            </a:r>
            <a:r>
              <a:rPr lang="en-US" sz="2400" dirty="0">
                <a:ea typeface="Arial" panose="020B0604020202020204" pitchFamily="34" charset="0"/>
              </a:rPr>
              <a:t>+ </a:t>
            </a:r>
            <a:r>
              <a:rPr lang="en-US" sz="2400" dirty="0" smtClean="0">
                <a:ea typeface="Arial" panose="020B0604020202020204" pitchFamily="34" charset="0"/>
              </a:rPr>
              <a:t>O</a:t>
            </a:r>
            <a:r>
              <a:rPr lang="en-US" sz="2400" baseline="-25000" dirty="0" smtClean="0">
                <a:ea typeface="Arial" panose="020B0604020202020204" pitchFamily="34" charset="0"/>
              </a:rPr>
              <a:t>3</a:t>
            </a:r>
            <a:r>
              <a:rPr lang="en-US" sz="2400" dirty="0">
                <a:ea typeface="Arial" panose="020B0604020202020204" pitchFamily="34" charset="0"/>
              </a:rPr>
              <a:t> → </a:t>
            </a:r>
            <a:r>
              <a:rPr lang="en-US" sz="2400" dirty="0" err="1">
                <a:ea typeface="Arial" panose="020B0604020202020204" pitchFamily="34" charset="0"/>
              </a:rPr>
              <a:t>ClO</a:t>
            </a:r>
            <a:r>
              <a:rPr lang="en-US" sz="2400" dirty="0">
                <a:ea typeface="Arial" panose="020B0604020202020204" pitchFamily="34" charset="0"/>
              </a:rPr>
              <a:t> + </a:t>
            </a:r>
            <a:r>
              <a:rPr lang="en-US" sz="2400" dirty="0" smtClean="0">
                <a:ea typeface="Arial" panose="020B0604020202020204" pitchFamily="34" charset="0"/>
              </a:rPr>
              <a:t>O</a:t>
            </a:r>
            <a:r>
              <a:rPr lang="en-US" sz="2400" baseline="-25000" dirty="0" smtClean="0">
                <a:ea typeface="Arial" panose="020B0604020202020204" pitchFamily="34" charset="0"/>
              </a:rPr>
              <a:t>2</a:t>
            </a:r>
            <a:endParaRPr lang="en-US" sz="2400" dirty="0">
              <a:ea typeface="Arial" panose="020B0604020202020204" pitchFamily="34" charset="0"/>
            </a:endParaRPr>
          </a:p>
          <a:p>
            <a:endParaRPr lang="en-US" dirty="0">
              <a:ea typeface="Arial" panose="020B0604020202020204" pitchFamily="34" charset="0"/>
            </a:endParaRPr>
          </a:p>
        </p:txBody>
      </p:sp>
      <p:sp>
        <p:nvSpPr>
          <p:cNvPr id="11" name="TextBox 10"/>
          <p:cNvSpPr txBox="1"/>
          <p:nvPr/>
        </p:nvSpPr>
        <p:spPr>
          <a:xfrm>
            <a:off x="620486" y="4800600"/>
            <a:ext cx="8142514" cy="1938992"/>
          </a:xfrm>
          <a:prstGeom prst="rect">
            <a:avLst/>
          </a:prstGeom>
          <a:noFill/>
        </p:spPr>
        <p:txBody>
          <a:bodyPr wrap="square" rtlCol="0">
            <a:spAutoFit/>
          </a:bodyPr>
          <a:lstStyle/>
          <a:p>
            <a:r>
              <a:rPr lang="en-US" sz="2400" dirty="0">
                <a:ea typeface="Arial" panose="020B0604020202020204" pitchFamily="34" charset="0"/>
              </a:rPr>
              <a:t>The </a:t>
            </a:r>
            <a:r>
              <a:rPr lang="en-US" sz="2400" dirty="0" err="1">
                <a:ea typeface="Arial" panose="020B0604020202020204" pitchFamily="34" charset="0"/>
              </a:rPr>
              <a:t>ClO</a:t>
            </a:r>
            <a:r>
              <a:rPr lang="en-US" sz="2400" dirty="0">
                <a:ea typeface="Arial" panose="020B0604020202020204" pitchFamily="34" charset="0"/>
              </a:rPr>
              <a:t> from the previous reaction destroys a second ozone molecule and </a:t>
            </a:r>
            <a:r>
              <a:rPr lang="en-US" sz="2400" dirty="0" smtClean="0">
                <a:ea typeface="Arial" panose="020B0604020202020204" pitchFamily="34" charset="0"/>
              </a:rPr>
              <a:t>restores </a:t>
            </a:r>
            <a:r>
              <a:rPr lang="en-US" sz="2400" dirty="0">
                <a:ea typeface="Arial" panose="020B0604020202020204" pitchFamily="34" charset="0"/>
              </a:rPr>
              <a:t>the </a:t>
            </a:r>
            <a:r>
              <a:rPr lang="en-US" sz="2400" dirty="0" smtClean="0">
                <a:ea typeface="Arial" panose="020B0604020202020204" pitchFamily="34" charset="0"/>
              </a:rPr>
              <a:t>chlorine </a:t>
            </a:r>
            <a:r>
              <a:rPr lang="en-US" sz="2400" dirty="0">
                <a:ea typeface="Arial" panose="020B0604020202020204" pitchFamily="34" charset="0"/>
              </a:rPr>
              <a:t>atom, which can repeat the first reaction and continue to destroy ozone.</a:t>
            </a:r>
            <a:endParaRPr lang="en-US" sz="2400" dirty="0">
              <a:ea typeface="Arial" panose="020B0604020202020204" pitchFamily="34" charset="0"/>
            </a:endParaRPr>
          </a:p>
          <a:p>
            <a:r>
              <a:rPr lang="en-US" sz="2400" dirty="0" smtClean="0">
                <a:ea typeface="Arial" panose="020B0604020202020204" pitchFamily="34" charset="0"/>
              </a:rPr>
              <a:t>		      </a:t>
            </a:r>
            <a:r>
              <a:rPr lang="en-US" sz="2400" dirty="0" err="1" smtClean="0">
                <a:ea typeface="Arial" panose="020B0604020202020204" pitchFamily="34" charset="0"/>
              </a:rPr>
              <a:t>ClO</a:t>
            </a:r>
            <a:r>
              <a:rPr lang="en-US" sz="2400" dirty="0" smtClean="0">
                <a:ea typeface="Arial" panose="020B0604020202020204" pitchFamily="34" charset="0"/>
              </a:rPr>
              <a:t> </a:t>
            </a:r>
            <a:r>
              <a:rPr lang="en-US" sz="2400" dirty="0">
                <a:ea typeface="Arial" panose="020B0604020202020204" pitchFamily="34" charset="0"/>
              </a:rPr>
              <a:t>+ </a:t>
            </a:r>
            <a:r>
              <a:rPr lang="en-US" sz="2400" dirty="0" smtClean="0">
                <a:ea typeface="Arial" panose="020B0604020202020204" pitchFamily="34" charset="0"/>
              </a:rPr>
              <a:t>O</a:t>
            </a:r>
            <a:r>
              <a:rPr lang="en-US" sz="2400" baseline="-25000" dirty="0" smtClean="0">
                <a:ea typeface="Arial" panose="020B0604020202020204" pitchFamily="34" charset="0"/>
              </a:rPr>
              <a:t>3</a:t>
            </a:r>
            <a:r>
              <a:rPr lang="en-US" sz="2400" dirty="0">
                <a:ea typeface="Arial" panose="020B0604020202020204" pitchFamily="34" charset="0"/>
              </a:rPr>
              <a:t> → Cl + 2 </a:t>
            </a:r>
            <a:r>
              <a:rPr lang="en-US" sz="2400" dirty="0" smtClean="0">
                <a:ea typeface="Arial" panose="020B0604020202020204" pitchFamily="34" charset="0"/>
              </a:rPr>
              <a:t>O</a:t>
            </a:r>
            <a:r>
              <a:rPr lang="en-US" sz="2400" baseline="-25000" dirty="0" smtClean="0">
                <a:ea typeface="Arial" panose="020B0604020202020204" pitchFamily="34" charset="0"/>
              </a:rPr>
              <a:t>2</a:t>
            </a:r>
            <a:endParaRPr lang="en-US" sz="2400" dirty="0">
              <a:ea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943600" cy="3154362"/>
          </a:xfrm>
        </p:spPr>
        <p:txBody>
          <a:bodyPr/>
          <a:lstStyle/>
          <a:p>
            <a:r>
              <a:rPr lang="en-US" dirty="0" smtClean="0"/>
              <a:t>Sources of </a:t>
            </a:r>
            <a:br>
              <a:rPr lang="en-US" dirty="0" smtClean="0"/>
            </a:br>
            <a:r>
              <a:rPr lang="en-US" dirty="0" smtClean="0"/>
              <a:t>Stratospheric</a:t>
            </a:r>
            <a:br>
              <a:rPr lang="en-US" dirty="0" smtClean="0"/>
            </a:br>
            <a:r>
              <a:rPr lang="en-US" dirty="0" smtClean="0"/>
              <a:t>Chlorine</a:t>
            </a:r>
            <a:endParaRPr lang="en-US" dirty="0"/>
          </a:p>
        </p:txBody>
      </p:sp>
      <p:pic>
        <p:nvPicPr>
          <p:cNvPr id="4098" name="Picture 2" descr="http://upload.wikimedia.org/wikipedia/commons/2/27/Sources_stratospheric_chlorine.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9110924" cy="6400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657"/>
            <a:ext cx="8229600" cy="1143000"/>
          </a:xfrm>
        </p:spPr>
        <p:txBody>
          <a:bodyPr>
            <a:normAutofit/>
          </a:bodyPr>
          <a:lstStyle/>
          <a:p>
            <a:r>
              <a:rPr lang="en-US" sz="3600" dirty="0" smtClean="0">
                <a:effectLst>
                  <a:outerShdw blurRad="38100" dist="38100" dir="2700000" algn="tl">
                    <a:srgbClr val="000000">
                      <a:alpha val="43137"/>
                    </a:srgbClr>
                  </a:outerShdw>
                </a:effectLst>
              </a:rPr>
              <a:t>Southern Hemisphere Ozone Hole</a:t>
            </a:r>
            <a:endParaRPr lang="en-US" sz="3600" dirty="0">
              <a:effectLst>
                <a:outerShdw blurRad="38100" dist="38100" dir="2700000" algn="tl">
                  <a:srgbClr val="000000">
                    <a:alpha val="43137"/>
                  </a:srgbClr>
                </a:outerShdw>
              </a:effectLst>
            </a:endParaRPr>
          </a:p>
        </p:txBody>
      </p:sp>
      <p:pic>
        <p:nvPicPr>
          <p:cNvPr id="2050" name="Picture 2" descr="Antarctic ozone map for 24 September 200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2399" y="1676400"/>
            <a:ext cx="4234543" cy="423454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53632" y="1283732"/>
            <a:ext cx="2432076" cy="369332"/>
          </a:xfrm>
          <a:prstGeom prst="rect">
            <a:avLst/>
          </a:prstGeom>
          <a:noFill/>
        </p:spPr>
        <p:txBody>
          <a:bodyPr wrap="none" rtlCol="0">
            <a:spAutoFit/>
          </a:bodyPr>
          <a:lstStyle/>
          <a:p>
            <a:r>
              <a:rPr lang="en-US" dirty="0" smtClean="0">
                <a:ea typeface="Arial" panose="020B0604020202020204" pitchFamily="34" charset="0"/>
              </a:rPr>
              <a:t>September 24, 2006</a:t>
            </a:r>
            <a:endParaRPr lang="en-US" dirty="0">
              <a:ea typeface="Arial" panose="020B0604020202020204" pitchFamily="34" charset="0"/>
            </a:endParaRPr>
          </a:p>
        </p:txBody>
      </p:sp>
      <p:pic>
        <p:nvPicPr>
          <p:cNvPr id="2052" name="Picture 4" descr="Palette relating map colors to ozone valu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142" y="5986967"/>
            <a:ext cx="3733800" cy="73979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486400" y="6172200"/>
            <a:ext cx="3296095" cy="369332"/>
          </a:xfrm>
          <a:prstGeom prst="rect">
            <a:avLst/>
          </a:prstGeom>
          <a:noFill/>
        </p:spPr>
        <p:txBody>
          <a:bodyPr wrap="none" rtlCol="0">
            <a:spAutoFit/>
          </a:bodyPr>
          <a:lstStyle/>
          <a:p>
            <a:r>
              <a:rPr lang="en-US" dirty="0" smtClean="0">
                <a:ea typeface="Arial" panose="020B0604020202020204" pitchFamily="34" charset="0"/>
              </a:rPr>
              <a:t>Source: </a:t>
            </a:r>
            <a:r>
              <a:rPr lang="en-US" dirty="0">
                <a:ea typeface="Arial" panose="020B0604020202020204" pitchFamily="34" charset="0"/>
              </a:rPr>
              <a:t>NASA Ozone Watch</a:t>
            </a:r>
            <a:endParaRPr lang="en-US" dirty="0">
              <a:ea typeface="Arial" panose="020B0604020202020204" pitchFamily="34" charset="0"/>
            </a:endParaRPr>
          </a:p>
        </p:txBody>
      </p:sp>
      <p:sp>
        <p:nvSpPr>
          <p:cNvPr id="5" name="TextBox 4"/>
          <p:cNvSpPr txBox="1"/>
          <p:nvPr/>
        </p:nvSpPr>
        <p:spPr>
          <a:xfrm>
            <a:off x="4569722" y="1446627"/>
            <a:ext cx="4421877" cy="3785652"/>
          </a:xfrm>
          <a:prstGeom prst="rect">
            <a:avLst/>
          </a:prstGeom>
          <a:noFill/>
        </p:spPr>
        <p:txBody>
          <a:bodyPr wrap="square" rtlCol="0">
            <a:spAutoFit/>
          </a:bodyPr>
          <a:lstStyle/>
          <a:p>
            <a:r>
              <a:rPr lang="en-US" sz="2400" dirty="0">
                <a:ea typeface="Arial" panose="020B0604020202020204" pitchFamily="34" charset="0"/>
              </a:rPr>
              <a:t>Each year for the past few decades during the Southern Hemisphere spring, chemical reactions involving chlorine and bromine cause ozone in the southern polar region to be destroyed rapidly and severely. This depleted region is known as the “ozone hole”.</a:t>
            </a:r>
            <a:endParaRPr lang="en-US" sz="2400" dirty="0">
              <a:ea typeface="Arial" panose="020B0604020202020204" pitchFamily="34" charset="0"/>
            </a:endParaRP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b="1">
                <a:sym typeface="+mn-ea"/>
              </a:rPr>
              <a:t>11.2 Air</a:t>
            </a:r>
            <a:endParaRPr lang="en-US"/>
          </a:p>
        </p:txBody>
      </p:sp>
      <p:sp>
        <p:nvSpPr>
          <p:cNvPr id="3" name="Content Placeholder 2"/>
          <p:cNvSpPr>
            <a:spLocks noGrp="1"/>
          </p:cNvSpPr>
          <p:nvPr>
            <p:ph idx="1"/>
          </p:nvPr>
        </p:nvSpPr>
        <p:spPr/>
        <p:txBody>
          <a:bodyPr/>
          <a:p>
            <a:r>
              <a:rPr lang="en-US" sz="2800"/>
              <a:t>State the conditions required for the rusting of iron</a:t>
            </a:r>
            <a:endParaRPr lang="en-US" sz="2800"/>
          </a:p>
          <a:p>
            <a:r>
              <a:rPr lang="en-US" sz="2800"/>
              <a:t>Describe and explain methods of rust prevention, specifically paint and other coatings to exclude oxygen</a:t>
            </a:r>
            <a:endParaRPr lang="en-US" sz="2800"/>
          </a:p>
          <a:p>
            <a:r>
              <a:rPr lang="en-US" sz="2800"/>
              <a:t>Describe and explain sacrificial protection in terms of the reactivity series of metals and galvanising as a method of rust prevention</a:t>
            </a:r>
            <a:endParaRPr lang="en-US" sz="280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Text Box 5"/>
          <p:cNvSpPr txBox="1">
            <a:spLocks noChangeArrowheads="1"/>
          </p:cNvSpPr>
          <p:nvPr/>
        </p:nvSpPr>
        <p:spPr bwMode="auto">
          <a:xfrm>
            <a:off x="369138" y="188640"/>
            <a:ext cx="8568951" cy="1968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774950" indent="-2774950"/>
            <a:r>
              <a:rPr lang="en-GB" altLang="en-US" sz="3600" b="1" dirty="0" smtClean="0">
                <a:solidFill>
                  <a:srgbClr val="002060"/>
                </a:solidFill>
                <a:latin typeface="Tahoma" panose="020B0604030504040204" pitchFamily="34" charset="0"/>
                <a:sym typeface="Symbol" panose="05050102010706020507" pitchFamily="18" charset="2"/>
              </a:rPr>
              <a:t>Corrosion =	reaction of metals with water </a:t>
            </a:r>
            <a:r>
              <a:rPr lang="en-US" altLang="en-GB" sz="3600" b="1" dirty="0" smtClean="0">
                <a:solidFill>
                  <a:srgbClr val="002060"/>
                </a:solidFill>
                <a:latin typeface="Tahoma" panose="020B0604030504040204" pitchFamily="34" charset="0"/>
                <a:sym typeface="Symbol" panose="05050102010706020507" pitchFamily="18" charset="2"/>
              </a:rPr>
              <a:t>and</a:t>
            </a:r>
            <a:r>
              <a:rPr lang="en-GB" altLang="en-US" sz="3600" b="1" dirty="0" smtClean="0">
                <a:solidFill>
                  <a:srgbClr val="002060"/>
                </a:solidFill>
                <a:latin typeface="Tahoma" panose="020B0604030504040204" pitchFamily="34" charset="0"/>
                <a:sym typeface="Symbol" panose="05050102010706020507" pitchFamily="18" charset="2"/>
              </a:rPr>
              <a:t> oxygen</a:t>
            </a:r>
            <a:endParaRPr lang="en-GB" altLang="en-US" sz="3600" b="1" dirty="0" smtClean="0">
              <a:solidFill>
                <a:srgbClr val="002060"/>
              </a:solidFill>
              <a:latin typeface="Tahoma" panose="020B0604030504040204" pitchFamily="34" charset="0"/>
              <a:sym typeface="Symbol" panose="05050102010706020507" pitchFamily="18" charset="2"/>
            </a:endParaRPr>
          </a:p>
          <a:p>
            <a:pPr marL="2695575" indent="-2695575"/>
            <a:endParaRPr lang="en-GB" altLang="en-US" sz="1400" b="1" dirty="0">
              <a:solidFill>
                <a:srgbClr val="002060"/>
              </a:solidFill>
              <a:latin typeface="Tahoma" panose="020B0604030504040204" pitchFamily="34" charset="0"/>
              <a:sym typeface="Symbol" panose="05050102010706020507" pitchFamily="18" charset="2"/>
            </a:endParaRPr>
          </a:p>
          <a:p>
            <a:pPr marL="2695575" indent="-2695575"/>
            <a:r>
              <a:rPr lang="en-GB" altLang="en-US" sz="3600" b="1" dirty="0" smtClean="0">
                <a:solidFill>
                  <a:srgbClr val="00B050"/>
                </a:solidFill>
                <a:latin typeface="Tahoma" panose="020B0604030504040204" pitchFamily="34" charset="0"/>
                <a:sym typeface="Symbol" panose="05050102010706020507" pitchFamily="18" charset="2"/>
              </a:rPr>
              <a:t>Many metals corrode</a:t>
            </a:r>
            <a:endParaRPr lang="en-GB" altLang="en-US" sz="3600" b="1" dirty="0" smtClean="0">
              <a:solidFill>
                <a:srgbClr val="00B050"/>
              </a:solidFill>
              <a:latin typeface="Tahoma" panose="020B0604030504040204" pitchFamily="34" charset="0"/>
              <a:sym typeface="Symbol" panose="05050102010706020507" pitchFamily="18" charset="2"/>
            </a:endParaRPr>
          </a:p>
        </p:txBody>
      </p:sp>
      <p:pic>
        <p:nvPicPr>
          <p:cNvPr id="15362" name="Picture 2" descr="http://seidnerscc.com/blog/wp-content/uploads/auto_body_rust.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5875" y="2566747"/>
            <a:ext cx="4892383" cy="302249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descr="http://photographyofgrace.com/3dTextures/Textures/metalrust/RustOnGray.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32328" y="2566747"/>
            <a:ext cx="4533740" cy="3022493"/>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5"/>
          <p:cNvSpPr txBox="1">
            <a:spLocks noChangeArrowheads="1"/>
          </p:cNvSpPr>
          <p:nvPr/>
        </p:nvSpPr>
        <p:spPr bwMode="auto">
          <a:xfrm>
            <a:off x="319770" y="5807107"/>
            <a:ext cx="8568951" cy="645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427605" indent="-2427605"/>
            <a:r>
              <a:rPr lang="en-GB" altLang="en-US" sz="3600" b="1" dirty="0" smtClean="0">
                <a:solidFill>
                  <a:srgbClr val="FF0000"/>
                </a:solidFill>
                <a:latin typeface="Tahoma" panose="020B0604030504040204" pitchFamily="34" charset="0"/>
                <a:sym typeface="Symbol" panose="05050102010706020507" pitchFamily="18" charset="2"/>
              </a:rPr>
              <a:t>Rusting = corrosion of iron </a:t>
            </a:r>
            <a:r>
              <a:rPr lang="en-US" altLang="en-GB" sz="3600" b="1" dirty="0" smtClean="0">
                <a:solidFill>
                  <a:srgbClr val="FF0000"/>
                </a:solidFill>
                <a:latin typeface="Tahoma" panose="020B0604030504040204" pitchFamily="34" charset="0"/>
                <a:sym typeface="Symbol" panose="05050102010706020507" pitchFamily="18" charset="2"/>
              </a:rPr>
              <a:t>or</a:t>
            </a:r>
            <a:r>
              <a:rPr lang="en-GB" altLang="en-US" sz="3600" b="1" dirty="0" smtClean="0">
                <a:solidFill>
                  <a:srgbClr val="FF0000"/>
                </a:solidFill>
                <a:latin typeface="Tahoma" panose="020B0604030504040204" pitchFamily="34" charset="0"/>
                <a:sym typeface="Symbol" panose="05050102010706020507" pitchFamily="18" charset="2"/>
              </a:rPr>
              <a:t> steel</a:t>
            </a:r>
            <a:endParaRPr lang="en-GB" altLang="en-US" sz="3600" b="1" dirty="0" smtClean="0">
              <a:solidFill>
                <a:srgbClr val="FF0000"/>
              </a:solidFill>
              <a:latin typeface="Tahoma" panose="020B0604030504040204" pitchFamily="34" charset="0"/>
              <a:sym typeface="Symbol" panose="05050102010706020507" pitchFamily="18" charset="2"/>
            </a:endParaRP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Text Box 5"/>
          <p:cNvSpPr txBox="1">
            <a:spLocks noChangeArrowheads="1"/>
          </p:cNvSpPr>
          <p:nvPr/>
        </p:nvSpPr>
        <p:spPr bwMode="auto">
          <a:xfrm>
            <a:off x="5715" y="4960620"/>
            <a:ext cx="9133205" cy="1383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r>
              <a:rPr lang="en-GB" altLang="en-US" sz="2800" b="1" dirty="0">
                <a:latin typeface="Tahoma" panose="020B0604030504040204" pitchFamily="34" charset="0"/>
              </a:rPr>
              <a:t>4Fe(</a:t>
            </a:r>
            <a:r>
              <a:rPr lang="en-GB" altLang="en-US" sz="2800" b="1" i="1" dirty="0">
                <a:latin typeface="Tahoma" panose="020B0604030504040204" pitchFamily="34" charset="0"/>
              </a:rPr>
              <a:t>s</a:t>
            </a:r>
            <a:r>
              <a:rPr lang="en-GB" altLang="en-US" sz="2800" b="1" dirty="0">
                <a:latin typeface="Tahoma" panose="020B0604030504040204" pitchFamily="34" charset="0"/>
              </a:rPr>
              <a:t>) </a:t>
            </a:r>
            <a:r>
              <a:rPr lang="en-US" altLang="en-GB" sz="2800" b="1" dirty="0">
                <a:latin typeface="Tahoma" panose="020B0604030504040204" pitchFamily="34" charset="0"/>
              </a:rPr>
              <a:t>+</a:t>
            </a:r>
            <a:r>
              <a:rPr lang="en-GB" altLang="en-US" sz="2800" b="1" dirty="0">
                <a:latin typeface="Tahoma" panose="020B0604030504040204" pitchFamily="34" charset="0"/>
              </a:rPr>
              <a:t> 3O</a:t>
            </a:r>
            <a:r>
              <a:rPr lang="en-GB" altLang="en-US" sz="2800" b="1" baseline="-25000" dirty="0">
                <a:latin typeface="Tahoma" panose="020B0604030504040204" pitchFamily="34" charset="0"/>
              </a:rPr>
              <a:t>2</a:t>
            </a:r>
            <a:r>
              <a:rPr lang="en-GB" altLang="en-US" sz="2800" b="1" dirty="0">
                <a:latin typeface="Tahoma" panose="020B0604030504040204" pitchFamily="34" charset="0"/>
              </a:rPr>
              <a:t>(</a:t>
            </a:r>
            <a:r>
              <a:rPr lang="en-GB" altLang="en-US" sz="2800" b="1" i="1" dirty="0">
                <a:latin typeface="Tahoma" panose="020B0604030504040204" pitchFamily="34" charset="0"/>
              </a:rPr>
              <a:t>g</a:t>
            </a:r>
            <a:r>
              <a:rPr lang="en-GB" altLang="en-US" sz="2800" b="1" dirty="0">
                <a:latin typeface="Tahoma" panose="020B0604030504040204" pitchFamily="34" charset="0"/>
              </a:rPr>
              <a:t>) </a:t>
            </a:r>
            <a:r>
              <a:rPr lang="en-US" altLang="en-GB" sz="2800" b="1" dirty="0">
                <a:latin typeface="Tahoma" panose="020B0604030504040204" pitchFamily="34" charset="0"/>
              </a:rPr>
              <a:t>+ </a:t>
            </a:r>
            <a:r>
              <a:rPr lang="en-GB" altLang="en-US" sz="2800" b="1" dirty="0">
                <a:latin typeface="Tahoma" panose="020B0604030504040204" pitchFamily="34" charset="0"/>
              </a:rPr>
              <a:t>4H</a:t>
            </a:r>
            <a:r>
              <a:rPr lang="en-GB" altLang="en-US" sz="2800" b="1" baseline="-25000" dirty="0">
                <a:latin typeface="Tahoma" panose="020B0604030504040204" pitchFamily="34" charset="0"/>
              </a:rPr>
              <a:t>2</a:t>
            </a:r>
            <a:r>
              <a:rPr lang="en-GB" altLang="en-US" sz="2800" b="1" dirty="0">
                <a:latin typeface="Tahoma" panose="020B0604030504040204" pitchFamily="34" charset="0"/>
              </a:rPr>
              <a:t>O(</a:t>
            </a:r>
            <a:r>
              <a:rPr lang="en-GB" altLang="en-US" sz="2800" b="1" i="1" dirty="0">
                <a:latin typeface="Tahoma" panose="020B0604030504040204" pitchFamily="34" charset="0"/>
              </a:rPr>
              <a:t>l</a:t>
            </a:r>
            <a:r>
              <a:rPr lang="en-GB" altLang="en-US" sz="2800" b="1" dirty="0">
                <a:latin typeface="Tahoma" panose="020B0604030504040204" pitchFamily="34" charset="0"/>
              </a:rPr>
              <a:t>) → 2Fe</a:t>
            </a:r>
            <a:r>
              <a:rPr lang="en-GB" altLang="en-US" sz="2800" b="1" baseline="-25000" dirty="0">
                <a:latin typeface="Tahoma" panose="020B0604030504040204" pitchFamily="34" charset="0"/>
              </a:rPr>
              <a:t>2</a:t>
            </a:r>
            <a:r>
              <a:rPr lang="en-GB" altLang="en-US" sz="2800" b="1" dirty="0">
                <a:latin typeface="Tahoma" panose="020B0604030504040204" pitchFamily="34" charset="0"/>
              </a:rPr>
              <a:t>O</a:t>
            </a:r>
            <a:r>
              <a:rPr lang="en-GB" altLang="en-US" sz="2800" b="1" baseline="-25000" dirty="0">
                <a:latin typeface="Tahoma" panose="020B0604030504040204" pitchFamily="34" charset="0"/>
              </a:rPr>
              <a:t>3</a:t>
            </a:r>
            <a:r>
              <a:rPr lang="en-GB" altLang="en-US" sz="2800" b="1" dirty="0">
                <a:latin typeface="Tahoma" panose="020B0604030504040204" pitchFamily="34" charset="0"/>
              </a:rPr>
              <a:t>.2H</a:t>
            </a:r>
            <a:r>
              <a:rPr lang="en-GB" altLang="en-US" sz="2800" b="1" baseline="-25000" dirty="0">
                <a:latin typeface="Tahoma" panose="020B0604030504040204" pitchFamily="34" charset="0"/>
              </a:rPr>
              <a:t>2</a:t>
            </a:r>
            <a:r>
              <a:rPr lang="en-GB" altLang="en-US" sz="2800" b="1" dirty="0">
                <a:latin typeface="Tahoma" panose="020B0604030504040204" pitchFamily="34" charset="0"/>
              </a:rPr>
              <a:t>O(</a:t>
            </a:r>
            <a:r>
              <a:rPr lang="en-GB" altLang="en-US" sz="2800" b="1" i="1" dirty="0">
                <a:latin typeface="Tahoma" panose="020B0604030504040204" pitchFamily="34" charset="0"/>
              </a:rPr>
              <a:t>s</a:t>
            </a:r>
            <a:r>
              <a:rPr lang="en-GB" altLang="en-US" sz="2800" b="1" dirty="0">
                <a:latin typeface="Tahoma" panose="020B0604030504040204" pitchFamily="34" charset="0"/>
              </a:rPr>
              <a:t>)</a:t>
            </a:r>
            <a:endParaRPr lang="en-GB" altLang="en-US" sz="2800" b="1" i="1" dirty="0">
              <a:latin typeface="Tahoma" panose="020B0604030504040204" pitchFamily="34" charset="0"/>
            </a:endParaRPr>
          </a:p>
          <a:p>
            <a:pPr algn="l"/>
            <a:r>
              <a:rPr lang="en-GB" altLang="en-US" sz="2800" b="1" dirty="0">
                <a:latin typeface="Tahoma" panose="020B0604030504040204" pitchFamily="34" charset="0"/>
              </a:rPr>
              <a:t>  iron   </a:t>
            </a:r>
            <a:r>
              <a:rPr lang="en-US" altLang="en-GB" sz="2800" b="1" dirty="0">
                <a:latin typeface="Tahoma" panose="020B0604030504040204" pitchFamily="34" charset="0"/>
              </a:rPr>
              <a:t>+ </a:t>
            </a:r>
            <a:r>
              <a:rPr lang="en-GB" altLang="en-US" sz="2800" b="1" dirty="0">
                <a:latin typeface="Tahoma" panose="020B0604030504040204" pitchFamily="34" charset="0"/>
              </a:rPr>
              <a:t>oxygen</a:t>
            </a:r>
            <a:r>
              <a:rPr lang="en-US" altLang="en-GB" sz="2800" b="1" dirty="0">
                <a:latin typeface="Tahoma" panose="020B0604030504040204" pitchFamily="34" charset="0"/>
              </a:rPr>
              <a:t>+</a:t>
            </a:r>
            <a:r>
              <a:rPr lang="en-GB" altLang="en-US" sz="2800" b="1" dirty="0">
                <a:latin typeface="Tahoma" panose="020B0604030504040204" pitchFamily="34" charset="0"/>
              </a:rPr>
              <a:t> water    → hydrated iron (III) </a:t>
            </a:r>
            <a:r>
              <a:rPr lang="en-US" altLang="en-GB" sz="2800" b="1" dirty="0">
                <a:latin typeface="Tahoma" panose="020B0604030504040204" pitchFamily="34" charset="0"/>
              </a:rPr>
              <a:t>					       </a:t>
            </a:r>
            <a:r>
              <a:rPr lang="en-GB" altLang="en-US" sz="2800" b="1" dirty="0">
                <a:latin typeface="Tahoma" panose="020B0604030504040204" pitchFamily="34" charset="0"/>
              </a:rPr>
              <a:t>oxide (rust)</a:t>
            </a:r>
            <a:endParaRPr lang="en-GB" altLang="en-US" sz="2800" b="1" dirty="0">
              <a:latin typeface="Tahoma" panose="020B0604030504040204" pitchFamily="34" charset="0"/>
            </a:endParaRPr>
          </a:p>
        </p:txBody>
      </p:sp>
      <p:pic>
        <p:nvPicPr>
          <p:cNvPr id="2" name="Picture 1"/>
          <p:cNvPicPr>
            <a:picLocks noChangeAspect="1"/>
          </p:cNvPicPr>
          <p:nvPr/>
        </p:nvPicPr>
        <p:blipFill>
          <a:blip r:embed="rId1"/>
          <a:stretch>
            <a:fillRect/>
          </a:stretch>
        </p:blipFill>
        <p:spPr>
          <a:xfrm>
            <a:off x="5715" y="692150"/>
            <a:ext cx="9133205" cy="3658235"/>
          </a:xfrm>
          <a:prstGeom prst="rect">
            <a:avLst/>
          </a:prstGeom>
        </p:spPr>
      </p:pic>
      <p:sp>
        <p:nvSpPr>
          <p:cNvPr id="3"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Rust</a:t>
            </a:r>
            <a:endParaRPr lang="en-US" altLang="en-US" sz="3600" b="1" dirty="0">
              <a:solidFill>
                <a:schemeClr val="bg1"/>
              </a:solidFill>
              <a:sym typeface="+mn-ea"/>
            </a:endParaRP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5"/>
          <p:cNvSpPr txBox="1">
            <a:spLocks noChangeArrowheads="1"/>
          </p:cNvSpPr>
          <p:nvPr/>
        </p:nvSpPr>
        <p:spPr bwMode="auto">
          <a:xfrm>
            <a:off x="3851920" y="6581775"/>
            <a:ext cx="532383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r>
              <a:rPr lang="en-GB" sz="1200" dirty="0">
                <a:solidFill>
                  <a:srgbClr val="000000"/>
                </a:solidFill>
                <a:latin typeface="Verdana" panose="020B0604030504040204" pitchFamily="34" charset="0"/>
              </a:rPr>
              <a:t>© www.chemsheets.co.uk       GCSE </a:t>
            </a:r>
            <a:r>
              <a:rPr lang="en-GB" sz="1200" dirty="0" smtClean="0">
                <a:solidFill>
                  <a:srgbClr val="000000"/>
                </a:solidFill>
                <a:latin typeface="Verdana" panose="020B0604030504040204" pitchFamily="34" charset="0"/>
              </a:rPr>
              <a:t>1122        24-Dec-2016</a:t>
            </a:r>
            <a:endParaRPr lang="en-GB" sz="1200" dirty="0">
              <a:solidFill>
                <a:srgbClr val="000000"/>
              </a:solidFill>
              <a:latin typeface="Verdana" panose="020B0604030504040204" pitchFamily="34" charset="0"/>
            </a:endParaRPr>
          </a:p>
        </p:txBody>
      </p:sp>
      <p:graphicFrame>
        <p:nvGraphicFramePr>
          <p:cNvPr id="3" name="Table 2"/>
          <p:cNvGraphicFramePr>
            <a:graphicFrameLocks noGrp="1"/>
          </p:cNvGraphicFramePr>
          <p:nvPr/>
        </p:nvGraphicFramePr>
        <p:xfrm>
          <a:off x="-9315" y="0"/>
          <a:ext cx="9144005" cy="6599070"/>
        </p:xfrm>
        <a:graphic>
          <a:graphicData uri="http://schemas.openxmlformats.org/drawingml/2006/table">
            <a:tbl>
              <a:tblPr>
                <a:tableStyleId>{5C22544A-7EE6-4342-B048-85BDC9FD1C3A}</a:tableStyleId>
              </a:tblPr>
              <a:tblGrid>
                <a:gridCol w="1043610"/>
                <a:gridCol w="2016224"/>
                <a:gridCol w="2028057"/>
                <a:gridCol w="2028057"/>
                <a:gridCol w="2028057"/>
              </a:tblGrid>
              <a:tr h="1079992">
                <a:tc>
                  <a:txBody>
                    <a:bodyPr/>
                    <a:lstStyle/>
                    <a:p>
                      <a:pPr>
                        <a:spcAft>
                          <a:spcPts val="0"/>
                        </a:spcAft>
                      </a:pPr>
                      <a:r>
                        <a:rPr lang="en-GB" sz="1800" dirty="0">
                          <a:effectLst/>
                          <a:latin typeface="Arial Narrow" panose="020B0606020202030204" pitchFamily="34" charset="0"/>
                        </a:rPr>
                        <a:t> </a:t>
                      </a:r>
                      <a:endParaRPr lang="en-GB" sz="1800" dirty="0">
                        <a:effectLst/>
                        <a:latin typeface="Arial Narrow" panose="020B0606020202030204" pitchFamily="34" charset="0"/>
                        <a:ea typeface="Times New Roman" panose="02020603050405020304"/>
                        <a:cs typeface="Times New Roman" panose="02020603050405020304"/>
                      </a:endParaRPr>
                    </a:p>
                  </a:txBody>
                  <a:tcPr marL="65405" marR="654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1800" dirty="0">
                          <a:effectLst/>
                          <a:latin typeface="Arial Narrow" panose="020B0606020202030204" pitchFamily="34" charset="0"/>
                        </a:rPr>
                        <a:t> </a:t>
                      </a:r>
                      <a:endParaRPr lang="en-GB" sz="1800" dirty="0">
                        <a:effectLst/>
                        <a:latin typeface="Arial Narrow" panose="020B0606020202030204" pitchFamily="34" charset="0"/>
                      </a:endParaRPr>
                    </a:p>
                    <a:p>
                      <a:pPr algn="ctr">
                        <a:spcAft>
                          <a:spcPts val="0"/>
                        </a:spcAft>
                      </a:pPr>
                      <a:r>
                        <a:rPr lang="en-GB" sz="1800" dirty="0">
                          <a:effectLst/>
                          <a:latin typeface="Arial Narrow" panose="020B0606020202030204" pitchFamily="34" charset="0"/>
                        </a:rPr>
                        <a:t>reactivity series of metals</a:t>
                      </a:r>
                      <a:endParaRPr lang="en-GB" sz="1800" dirty="0">
                        <a:effectLst/>
                        <a:latin typeface="Arial Narrow" panose="020B0606020202030204" pitchFamily="34" charset="0"/>
                      </a:endParaRPr>
                    </a:p>
                    <a:p>
                      <a:pPr algn="ctr">
                        <a:spcAft>
                          <a:spcPts val="0"/>
                        </a:spcAft>
                      </a:pPr>
                      <a:r>
                        <a:rPr lang="en-GB" sz="1800" dirty="0">
                          <a:effectLst/>
                          <a:latin typeface="Arial Narrow" panose="020B0606020202030204" pitchFamily="34" charset="0"/>
                        </a:rPr>
                        <a:t> </a:t>
                      </a:r>
                      <a:endParaRPr lang="en-GB" sz="1800" dirty="0">
                        <a:effectLst/>
                        <a:latin typeface="Arial Narrow" panose="020B0606020202030204" pitchFamily="34" charset="0"/>
                        <a:ea typeface="Times New Roman" panose="02020603050405020304"/>
                        <a:cs typeface="Times New Roman" panose="02020603050405020304"/>
                      </a:endParaRPr>
                    </a:p>
                  </a:txBody>
                  <a:tcPr marL="65405" marR="654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en-GB" sz="1800" dirty="0">
                          <a:effectLst/>
                          <a:latin typeface="Arial Narrow" panose="020B0606020202030204" pitchFamily="34" charset="0"/>
                        </a:rPr>
                        <a:t> </a:t>
                      </a:r>
                      <a:endParaRPr lang="en-GB" sz="1800" dirty="0">
                        <a:effectLst/>
                        <a:latin typeface="Arial Narrow" panose="020B0606020202030204" pitchFamily="34" charset="0"/>
                      </a:endParaRPr>
                    </a:p>
                    <a:p>
                      <a:pPr algn="ctr">
                        <a:spcAft>
                          <a:spcPts val="0"/>
                        </a:spcAft>
                      </a:pPr>
                      <a:r>
                        <a:rPr lang="en-GB" sz="1800" dirty="0">
                          <a:effectLst/>
                          <a:latin typeface="Arial Narrow" panose="020B0606020202030204" pitchFamily="34" charset="0"/>
                        </a:rPr>
                        <a:t>reaction with oxygen</a:t>
                      </a:r>
                      <a:endParaRPr lang="en-GB" sz="1800" dirty="0">
                        <a:effectLst/>
                        <a:latin typeface="Arial Narrow" panose="020B0606020202030204" pitchFamily="34" charset="0"/>
                        <a:ea typeface="Times New Roman" panose="02020603050405020304"/>
                        <a:cs typeface="Times New Roman" panose="02020603050405020304"/>
                      </a:endParaRPr>
                    </a:p>
                  </a:txBody>
                  <a:tcPr marL="65405" marR="654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800" dirty="0">
                          <a:effectLst/>
                          <a:latin typeface="Arial Narrow" panose="020B0606020202030204" pitchFamily="34" charset="0"/>
                        </a:rPr>
                        <a:t> </a:t>
                      </a:r>
                      <a:endParaRPr lang="en-GB" sz="1800" dirty="0">
                        <a:effectLst/>
                        <a:latin typeface="Arial Narrow" panose="020B0606020202030204" pitchFamily="34" charset="0"/>
                      </a:endParaRPr>
                    </a:p>
                    <a:p>
                      <a:pPr algn="ctr">
                        <a:spcAft>
                          <a:spcPts val="0"/>
                        </a:spcAft>
                      </a:pPr>
                      <a:r>
                        <a:rPr lang="en-GB" sz="1800" dirty="0">
                          <a:effectLst/>
                          <a:latin typeface="Arial Narrow" panose="020B0606020202030204" pitchFamily="34" charset="0"/>
                        </a:rPr>
                        <a:t>reaction with water</a:t>
                      </a:r>
                      <a:endParaRPr lang="en-GB" sz="1800" dirty="0">
                        <a:effectLst/>
                        <a:latin typeface="Arial Narrow" panose="020B0606020202030204" pitchFamily="34" charset="0"/>
                        <a:ea typeface="Times New Roman" panose="02020603050405020304"/>
                        <a:cs typeface="Times New Roman" panose="02020603050405020304"/>
                      </a:endParaRPr>
                    </a:p>
                  </a:txBody>
                  <a:tcPr marL="65405" marR="654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800" dirty="0">
                          <a:effectLst/>
                          <a:latin typeface="Arial Narrow" panose="020B0606020202030204" pitchFamily="34" charset="0"/>
                        </a:rPr>
                        <a:t> </a:t>
                      </a:r>
                      <a:endParaRPr lang="en-GB" sz="1800" dirty="0">
                        <a:effectLst/>
                        <a:latin typeface="Arial Narrow" panose="020B0606020202030204" pitchFamily="34" charset="0"/>
                      </a:endParaRPr>
                    </a:p>
                    <a:p>
                      <a:pPr algn="ctr">
                        <a:spcAft>
                          <a:spcPts val="0"/>
                        </a:spcAft>
                      </a:pPr>
                      <a:r>
                        <a:rPr lang="en-GB" sz="1800" dirty="0">
                          <a:effectLst/>
                          <a:latin typeface="Arial Narrow" panose="020B0606020202030204" pitchFamily="34" charset="0"/>
                        </a:rPr>
                        <a:t>reaction with acid</a:t>
                      </a:r>
                      <a:endParaRPr lang="en-GB" sz="1800" dirty="0">
                        <a:effectLst/>
                        <a:latin typeface="Arial Narrow" panose="020B0606020202030204" pitchFamily="34" charset="0"/>
                        <a:ea typeface="Times New Roman" panose="02020603050405020304"/>
                        <a:cs typeface="Times New Roman" panose="02020603050405020304"/>
                      </a:endParaRPr>
                    </a:p>
                  </a:txBody>
                  <a:tcPr marL="65405" marR="654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66786">
                <a:tc rowSpan="15">
                  <a:txBody>
                    <a:bodyPr/>
                    <a:lstStyle/>
                    <a:p>
                      <a:pPr marL="71755" marR="71755" algn="ctr">
                        <a:spcAft>
                          <a:spcPts val="0"/>
                        </a:spcAft>
                      </a:pPr>
                      <a:r>
                        <a:rPr lang="en-GB" sz="1800" dirty="0">
                          <a:effectLst/>
                          <a:latin typeface="Arial Narrow" panose="020B0606020202030204" pitchFamily="34" charset="0"/>
                        </a:rPr>
                        <a:t>Increasing reactivity</a:t>
                      </a:r>
                      <a:endParaRPr lang="en-GB" sz="1800" dirty="0">
                        <a:effectLst/>
                        <a:latin typeface="Arial Narrow" panose="020B0606020202030204" pitchFamily="34" charset="0"/>
                        <a:ea typeface="Times New Roman" panose="02020603050405020304"/>
                        <a:cs typeface="Times New Roman" panose="02020603050405020304"/>
                      </a:endParaRPr>
                    </a:p>
                  </a:txBody>
                  <a:tcPr marL="65405" marR="65405"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15900">
                        <a:lnSpc>
                          <a:spcPts val="1200"/>
                        </a:lnSpc>
                        <a:spcBef>
                          <a:spcPts val="400"/>
                        </a:spcBef>
                        <a:spcAft>
                          <a:spcPts val="200"/>
                        </a:spcAft>
                      </a:pPr>
                      <a:r>
                        <a:rPr lang="en-GB" sz="1800" dirty="0">
                          <a:effectLst/>
                          <a:latin typeface="Arial Narrow" panose="020B0606020202030204" pitchFamily="34" charset="0"/>
                        </a:rPr>
                        <a:t>potassium, K</a:t>
                      </a:r>
                      <a:endParaRPr lang="en-GB" sz="1800" dirty="0">
                        <a:effectLst/>
                        <a:latin typeface="Arial Narrow" panose="020B0606020202030204" pitchFamily="34" charset="0"/>
                        <a:ea typeface="Times New Roman" panose="02020603050405020304"/>
                        <a:cs typeface="Times New Roman" panose="02020603050405020304"/>
                      </a:endParaRPr>
                    </a:p>
                  </a:txBody>
                  <a:tcPr marL="65405" marR="65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9">
                  <a:txBody>
                    <a:bodyPr/>
                    <a:lstStyle/>
                    <a:p>
                      <a:pPr algn="ctr">
                        <a:spcAft>
                          <a:spcPts val="0"/>
                        </a:spcAft>
                      </a:pPr>
                      <a:r>
                        <a:rPr lang="en-GB" sz="1800" dirty="0">
                          <a:effectLst/>
                          <a:latin typeface="Arial Narrow" panose="020B0606020202030204" pitchFamily="34" charset="0"/>
                        </a:rPr>
                        <a:t>Burn in oxygen</a:t>
                      </a:r>
                      <a:endParaRPr lang="en-GB" sz="1800" dirty="0">
                        <a:effectLst/>
                        <a:latin typeface="Arial Narrow" panose="020B0606020202030204" pitchFamily="34" charset="0"/>
                        <a:ea typeface="Times New Roman" panose="02020603050405020304"/>
                        <a:cs typeface="Times New Roman" panose="02020603050405020304"/>
                      </a:endParaRPr>
                    </a:p>
                  </a:txBody>
                  <a:tcPr marL="65405" marR="65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rowSpan="4">
                  <a:txBody>
                    <a:bodyPr/>
                    <a:lstStyle/>
                    <a:p>
                      <a:pPr algn="ctr">
                        <a:spcAft>
                          <a:spcPts val="0"/>
                        </a:spcAft>
                      </a:pPr>
                      <a:r>
                        <a:rPr lang="en-GB" sz="1800" dirty="0">
                          <a:effectLst/>
                          <a:latin typeface="Arial Narrow" panose="020B0606020202030204" pitchFamily="34" charset="0"/>
                        </a:rPr>
                        <a:t>Fizzes with cold water</a:t>
                      </a:r>
                      <a:endParaRPr lang="en-GB" sz="1800" dirty="0">
                        <a:effectLst/>
                        <a:latin typeface="Arial Narrow" panose="020B0606020202030204" pitchFamily="34" charset="0"/>
                        <a:ea typeface="Times New Roman" panose="02020603050405020304"/>
                        <a:cs typeface="Times New Roman" panose="02020603050405020304"/>
                      </a:endParaRPr>
                    </a:p>
                  </a:txBody>
                  <a:tcPr marL="65405" marR="65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rowSpan="10">
                  <a:txBody>
                    <a:bodyPr/>
                    <a:lstStyle/>
                    <a:p>
                      <a:pPr algn="ctr">
                        <a:spcAft>
                          <a:spcPts val="0"/>
                        </a:spcAft>
                      </a:pPr>
                      <a:r>
                        <a:rPr lang="en-GB" sz="1800" dirty="0">
                          <a:effectLst/>
                          <a:latin typeface="Arial Narrow" panose="020B0606020202030204" pitchFamily="34" charset="0"/>
                        </a:rPr>
                        <a:t>Fizzes</a:t>
                      </a:r>
                      <a:endParaRPr lang="en-GB" sz="1800" dirty="0">
                        <a:effectLst/>
                        <a:latin typeface="Arial Narrow" panose="020B0606020202030204" pitchFamily="34" charset="0"/>
                        <a:ea typeface="Times New Roman" panose="02020603050405020304"/>
                        <a:cs typeface="Times New Roman" panose="02020603050405020304"/>
                      </a:endParaRPr>
                    </a:p>
                  </a:txBody>
                  <a:tcPr marL="65405" marR="65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366786">
                <a:tc vMerge="1">
                  <a:tcPr/>
                </a:tc>
                <a:tc>
                  <a:txBody>
                    <a:bodyPr/>
                    <a:lstStyle/>
                    <a:p>
                      <a:pPr marL="215900">
                        <a:lnSpc>
                          <a:spcPts val="1200"/>
                        </a:lnSpc>
                        <a:spcBef>
                          <a:spcPts val="400"/>
                        </a:spcBef>
                        <a:spcAft>
                          <a:spcPts val="200"/>
                        </a:spcAft>
                      </a:pPr>
                      <a:r>
                        <a:rPr lang="en-GB" sz="1800" dirty="0">
                          <a:effectLst/>
                          <a:latin typeface="Arial Narrow" panose="020B0606020202030204" pitchFamily="34" charset="0"/>
                        </a:rPr>
                        <a:t>sodium, Na</a:t>
                      </a:r>
                      <a:endParaRPr lang="en-GB" sz="1800" dirty="0">
                        <a:effectLst/>
                        <a:latin typeface="Arial Narrow" panose="020B0606020202030204" pitchFamily="34" charset="0"/>
                        <a:ea typeface="Times New Roman" panose="02020603050405020304"/>
                        <a:cs typeface="Times New Roman" panose="02020603050405020304"/>
                      </a:endParaRPr>
                    </a:p>
                  </a:txBody>
                  <a:tcPr marL="65405" marR="65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cPr/>
                </a:tc>
                <a:tc vMerge="1">
                  <a:tcPr/>
                </a:tc>
                <a:tc vMerge="1">
                  <a:tcPr/>
                </a:tc>
              </a:tr>
              <a:tr h="366786">
                <a:tc vMerge="1">
                  <a:tcPr/>
                </a:tc>
                <a:tc>
                  <a:txBody>
                    <a:bodyPr/>
                    <a:lstStyle/>
                    <a:p>
                      <a:pPr marL="215900">
                        <a:lnSpc>
                          <a:spcPts val="1200"/>
                        </a:lnSpc>
                        <a:spcBef>
                          <a:spcPts val="400"/>
                        </a:spcBef>
                        <a:spcAft>
                          <a:spcPts val="200"/>
                        </a:spcAft>
                      </a:pPr>
                      <a:r>
                        <a:rPr lang="en-GB" sz="1800" dirty="0">
                          <a:effectLst/>
                          <a:latin typeface="Arial Narrow" panose="020B0606020202030204" pitchFamily="34" charset="0"/>
                        </a:rPr>
                        <a:t>calcium, Ca</a:t>
                      </a:r>
                      <a:endParaRPr lang="en-GB" sz="1800" dirty="0">
                        <a:effectLst/>
                        <a:latin typeface="Arial Narrow" panose="020B0606020202030204" pitchFamily="34" charset="0"/>
                        <a:ea typeface="Times New Roman" panose="02020603050405020304"/>
                        <a:cs typeface="Times New Roman" panose="02020603050405020304"/>
                      </a:endParaRPr>
                    </a:p>
                  </a:txBody>
                  <a:tcPr marL="65405" marR="65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cPr/>
                </a:tc>
                <a:tc vMerge="1">
                  <a:tcPr/>
                </a:tc>
                <a:tc vMerge="1">
                  <a:tcPr/>
                </a:tc>
              </a:tr>
              <a:tr h="366786">
                <a:tc vMerge="1">
                  <a:tcPr/>
                </a:tc>
                <a:tc>
                  <a:txBody>
                    <a:bodyPr/>
                    <a:lstStyle/>
                    <a:p>
                      <a:pPr marL="215900">
                        <a:lnSpc>
                          <a:spcPts val="1200"/>
                        </a:lnSpc>
                        <a:spcBef>
                          <a:spcPts val="400"/>
                        </a:spcBef>
                        <a:spcAft>
                          <a:spcPts val="200"/>
                        </a:spcAft>
                      </a:pPr>
                      <a:r>
                        <a:rPr lang="en-GB" sz="1800" dirty="0">
                          <a:effectLst/>
                          <a:latin typeface="Arial Narrow" panose="020B0606020202030204" pitchFamily="34" charset="0"/>
                        </a:rPr>
                        <a:t>magnesium, Mg</a:t>
                      </a:r>
                      <a:endParaRPr lang="en-GB" sz="1800" dirty="0">
                        <a:effectLst/>
                        <a:latin typeface="Arial Narrow" panose="020B0606020202030204" pitchFamily="34" charset="0"/>
                        <a:ea typeface="Times New Roman" panose="02020603050405020304"/>
                        <a:cs typeface="Times New Roman" panose="02020603050405020304"/>
                      </a:endParaRPr>
                    </a:p>
                  </a:txBody>
                  <a:tcPr marL="65405" marR="65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cPr/>
                </a:tc>
                <a:tc vMerge="1">
                  <a:tcPr/>
                </a:tc>
                <a:tc vMerge="1">
                  <a:tcPr/>
                </a:tc>
              </a:tr>
              <a:tr h="366786">
                <a:tc vMerge="1">
                  <a:tcPr/>
                </a:tc>
                <a:tc>
                  <a:txBody>
                    <a:bodyPr/>
                    <a:lstStyle/>
                    <a:p>
                      <a:pPr marL="215900">
                        <a:lnSpc>
                          <a:spcPts val="1200"/>
                        </a:lnSpc>
                        <a:spcBef>
                          <a:spcPts val="400"/>
                        </a:spcBef>
                        <a:spcAft>
                          <a:spcPts val="200"/>
                        </a:spcAft>
                      </a:pPr>
                      <a:r>
                        <a:rPr lang="en-GB" sz="1800" dirty="0">
                          <a:effectLst/>
                          <a:latin typeface="Arial Narrow" panose="020B0606020202030204" pitchFamily="34" charset="0"/>
                        </a:rPr>
                        <a:t>aluminium, Al</a:t>
                      </a:r>
                      <a:endParaRPr lang="en-GB" sz="1800" dirty="0">
                        <a:effectLst/>
                        <a:latin typeface="Arial Narrow" panose="020B0606020202030204" pitchFamily="34" charset="0"/>
                        <a:ea typeface="Times New Roman" panose="02020603050405020304"/>
                        <a:cs typeface="Times New Roman" panose="02020603050405020304"/>
                      </a:endParaRPr>
                    </a:p>
                  </a:txBody>
                  <a:tcPr marL="65405" marR="65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cPr/>
                </a:tc>
                <a:tc rowSpan="11">
                  <a:txBody>
                    <a:bodyPr/>
                    <a:lstStyle/>
                    <a:p>
                      <a:pPr algn="ctr">
                        <a:spcAft>
                          <a:spcPts val="0"/>
                        </a:spcAft>
                      </a:pPr>
                      <a:r>
                        <a:rPr lang="en-GB" sz="1800" dirty="0">
                          <a:effectLst/>
                          <a:latin typeface="Arial Narrow" panose="020B0606020202030204" pitchFamily="34" charset="0"/>
                        </a:rPr>
                        <a:t>No reaction</a:t>
                      </a:r>
                      <a:endParaRPr lang="en-GB" sz="1800" dirty="0">
                        <a:effectLst/>
                        <a:latin typeface="Arial Narrow" panose="020B0606020202030204" pitchFamily="34" charset="0"/>
                        <a:ea typeface="Times New Roman" panose="02020603050405020304"/>
                        <a:cs typeface="Times New Roman" panose="02020603050405020304"/>
                      </a:endParaRPr>
                    </a:p>
                  </a:txBody>
                  <a:tcPr marL="65405" marR="65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00"/>
                    </a:solidFill>
                  </a:tcPr>
                </a:tc>
                <a:tc vMerge="1">
                  <a:tcPr/>
                </a:tc>
              </a:tr>
              <a:tr h="366786">
                <a:tc vMerge="1">
                  <a:tcPr/>
                </a:tc>
                <a:tc>
                  <a:txBody>
                    <a:bodyPr/>
                    <a:lstStyle/>
                    <a:p>
                      <a:pPr marL="215900">
                        <a:lnSpc>
                          <a:spcPts val="1200"/>
                        </a:lnSpc>
                        <a:spcBef>
                          <a:spcPts val="400"/>
                        </a:spcBef>
                        <a:spcAft>
                          <a:spcPts val="200"/>
                        </a:spcAft>
                      </a:pPr>
                      <a:r>
                        <a:rPr lang="en-GB" sz="1800" dirty="0">
                          <a:effectLst/>
                          <a:latin typeface="Arial Narrow" panose="020B0606020202030204" pitchFamily="34" charset="0"/>
                        </a:rPr>
                        <a:t>zinc, Zn</a:t>
                      </a:r>
                      <a:endParaRPr lang="en-GB" sz="1800" dirty="0">
                        <a:effectLst/>
                        <a:latin typeface="Arial Narrow" panose="020B0606020202030204" pitchFamily="34" charset="0"/>
                        <a:ea typeface="Times New Roman" panose="02020603050405020304"/>
                        <a:cs typeface="Times New Roman" panose="02020603050405020304"/>
                      </a:endParaRPr>
                    </a:p>
                  </a:txBody>
                  <a:tcPr marL="65405" marR="65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cPr/>
                </a:tc>
                <a:tc vMerge="1">
                  <a:tcPr/>
                </a:tc>
                <a:tc vMerge="1">
                  <a:tcPr/>
                </a:tc>
              </a:tr>
              <a:tr h="366786">
                <a:tc vMerge="1">
                  <a:tcPr/>
                </a:tc>
                <a:tc>
                  <a:txBody>
                    <a:bodyPr/>
                    <a:lstStyle/>
                    <a:p>
                      <a:pPr marL="215900">
                        <a:lnSpc>
                          <a:spcPts val="1200"/>
                        </a:lnSpc>
                        <a:spcBef>
                          <a:spcPts val="400"/>
                        </a:spcBef>
                        <a:spcAft>
                          <a:spcPts val="200"/>
                        </a:spcAft>
                      </a:pPr>
                      <a:r>
                        <a:rPr lang="en-GB" sz="1800" dirty="0">
                          <a:effectLst/>
                          <a:latin typeface="Arial Narrow" panose="020B0606020202030204" pitchFamily="34" charset="0"/>
                        </a:rPr>
                        <a:t>iron, Fe</a:t>
                      </a:r>
                      <a:endParaRPr lang="en-GB" sz="1800" dirty="0">
                        <a:effectLst/>
                        <a:latin typeface="Arial Narrow" panose="020B0606020202030204" pitchFamily="34" charset="0"/>
                        <a:ea typeface="Times New Roman" panose="02020603050405020304"/>
                        <a:cs typeface="Times New Roman" panose="02020603050405020304"/>
                      </a:endParaRPr>
                    </a:p>
                  </a:txBody>
                  <a:tcPr marL="65405" marR="65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cPr/>
                </a:tc>
                <a:tc vMerge="1">
                  <a:tcPr/>
                </a:tc>
                <a:tc vMerge="1">
                  <a:tcPr/>
                </a:tc>
              </a:tr>
              <a:tr h="366786">
                <a:tc vMerge="1">
                  <a:tcPr/>
                </a:tc>
                <a:tc>
                  <a:txBody>
                    <a:bodyPr/>
                    <a:lstStyle/>
                    <a:p>
                      <a:pPr marL="215900">
                        <a:lnSpc>
                          <a:spcPts val="1200"/>
                        </a:lnSpc>
                        <a:spcBef>
                          <a:spcPts val="400"/>
                        </a:spcBef>
                        <a:spcAft>
                          <a:spcPts val="200"/>
                        </a:spcAft>
                      </a:pPr>
                      <a:r>
                        <a:rPr lang="en-GB" sz="1800" dirty="0">
                          <a:effectLst/>
                          <a:latin typeface="Arial Narrow" panose="020B0606020202030204" pitchFamily="34" charset="0"/>
                        </a:rPr>
                        <a:t>nickel, Ni</a:t>
                      </a:r>
                      <a:endParaRPr lang="en-GB" sz="1800" dirty="0">
                        <a:effectLst/>
                        <a:latin typeface="Arial Narrow" panose="020B0606020202030204" pitchFamily="34" charset="0"/>
                        <a:ea typeface="Times New Roman" panose="02020603050405020304"/>
                        <a:cs typeface="Times New Roman" panose="02020603050405020304"/>
                      </a:endParaRPr>
                    </a:p>
                  </a:txBody>
                  <a:tcPr marL="65405" marR="65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cPr/>
                </a:tc>
                <a:tc vMerge="1">
                  <a:tcPr/>
                </a:tc>
                <a:tc vMerge="1">
                  <a:tcPr/>
                </a:tc>
              </a:tr>
              <a:tr h="366786">
                <a:tc vMerge="1">
                  <a:tcPr/>
                </a:tc>
                <a:tc>
                  <a:txBody>
                    <a:bodyPr/>
                    <a:lstStyle/>
                    <a:p>
                      <a:pPr marL="215900">
                        <a:lnSpc>
                          <a:spcPts val="1200"/>
                        </a:lnSpc>
                        <a:spcBef>
                          <a:spcPts val="400"/>
                        </a:spcBef>
                        <a:spcAft>
                          <a:spcPts val="200"/>
                        </a:spcAft>
                      </a:pPr>
                      <a:r>
                        <a:rPr lang="en-GB" sz="1800" dirty="0">
                          <a:effectLst/>
                          <a:latin typeface="Arial Narrow" panose="020B0606020202030204" pitchFamily="34" charset="0"/>
                        </a:rPr>
                        <a:t>tin, Sn</a:t>
                      </a:r>
                      <a:endParaRPr lang="en-GB" sz="1800" dirty="0">
                        <a:effectLst/>
                        <a:latin typeface="Arial Narrow" panose="020B0606020202030204" pitchFamily="34" charset="0"/>
                        <a:ea typeface="Times New Roman" panose="02020603050405020304"/>
                        <a:cs typeface="Times New Roman" panose="02020603050405020304"/>
                      </a:endParaRPr>
                    </a:p>
                  </a:txBody>
                  <a:tcPr marL="65405" marR="65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cPr/>
                </a:tc>
                <a:tc vMerge="1">
                  <a:tcPr/>
                </a:tc>
                <a:tc vMerge="1">
                  <a:tcPr/>
                </a:tc>
              </a:tr>
              <a:tr h="366786">
                <a:tc vMerge="1">
                  <a:tcPr/>
                </a:tc>
                <a:tc>
                  <a:txBody>
                    <a:bodyPr/>
                    <a:lstStyle/>
                    <a:p>
                      <a:pPr marL="215900">
                        <a:lnSpc>
                          <a:spcPts val="1200"/>
                        </a:lnSpc>
                        <a:spcBef>
                          <a:spcPts val="400"/>
                        </a:spcBef>
                        <a:spcAft>
                          <a:spcPts val="200"/>
                        </a:spcAft>
                      </a:pPr>
                      <a:r>
                        <a:rPr lang="en-GB" sz="1800" dirty="0">
                          <a:effectLst/>
                          <a:latin typeface="Arial Narrow" panose="020B0606020202030204" pitchFamily="34" charset="0"/>
                        </a:rPr>
                        <a:t>lead, </a:t>
                      </a:r>
                      <a:r>
                        <a:rPr lang="en-GB" sz="1800" dirty="0" err="1">
                          <a:effectLst/>
                          <a:latin typeface="Arial Narrow" panose="020B0606020202030204" pitchFamily="34" charset="0"/>
                        </a:rPr>
                        <a:t>Pb</a:t>
                      </a:r>
                      <a:endParaRPr lang="en-GB" sz="1800" dirty="0">
                        <a:effectLst/>
                        <a:latin typeface="Arial Narrow" panose="020B0606020202030204" pitchFamily="34" charset="0"/>
                        <a:ea typeface="Times New Roman" panose="02020603050405020304"/>
                        <a:cs typeface="Times New Roman" panose="02020603050405020304"/>
                      </a:endParaRPr>
                    </a:p>
                  </a:txBody>
                  <a:tcPr marL="65405" marR="65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4">
                  <a:txBody>
                    <a:bodyPr/>
                    <a:lstStyle/>
                    <a:p>
                      <a:pPr algn="ctr">
                        <a:spcAft>
                          <a:spcPts val="0"/>
                        </a:spcAft>
                      </a:pPr>
                      <a:r>
                        <a:rPr lang="en-GB" sz="1800" dirty="0">
                          <a:effectLst/>
                          <a:latin typeface="Arial Narrow" panose="020B0606020202030204" pitchFamily="34" charset="0"/>
                        </a:rPr>
                        <a:t>Tarnish (metal oxide formed on surface) but do not burn</a:t>
                      </a:r>
                      <a:endParaRPr lang="en-GB" sz="1800" dirty="0">
                        <a:effectLst/>
                        <a:latin typeface="Arial Narrow" panose="020B0606020202030204" pitchFamily="34" charset="0"/>
                        <a:ea typeface="Times New Roman" panose="02020603050405020304"/>
                        <a:cs typeface="Times New Roman" panose="02020603050405020304"/>
                      </a:endParaRPr>
                    </a:p>
                  </a:txBody>
                  <a:tcPr marL="65405" marR="65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vMerge="1">
                  <a:tcPr/>
                </a:tc>
                <a:tc vMerge="1">
                  <a:tcPr/>
                </a:tc>
              </a:tr>
              <a:tr h="366786">
                <a:tc vMerge="1">
                  <a:tcPr/>
                </a:tc>
                <a:tc>
                  <a:txBody>
                    <a:bodyPr/>
                    <a:lstStyle/>
                    <a:p>
                      <a:pPr marL="215900">
                        <a:lnSpc>
                          <a:spcPts val="1200"/>
                        </a:lnSpc>
                        <a:spcBef>
                          <a:spcPts val="400"/>
                        </a:spcBef>
                        <a:spcAft>
                          <a:spcPts val="200"/>
                        </a:spcAft>
                      </a:pPr>
                      <a:r>
                        <a:rPr lang="en-GB" sz="1800" dirty="0">
                          <a:effectLst/>
                          <a:latin typeface="Arial Narrow" panose="020B0606020202030204" pitchFamily="34" charset="0"/>
                        </a:rPr>
                        <a:t>copper, Cu</a:t>
                      </a:r>
                      <a:endParaRPr lang="en-GB" sz="1800" dirty="0">
                        <a:effectLst/>
                        <a:latin typeface="Arial Narrow" panose="020B0606020202030204" pitchFamily="34" charset="0"/>
                        <a:ea typeface="Times New Roman" panose="02020603050405020304"/>
                        <a:cs typeface="Times New Roman" panose="02020603050405020304"/>
                      </a:endParaRPr>
                    </a:p>
                  </a:txBody>
                  <a:tcPr marL="65405" marR="65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cPr/>
                </a:tc>
                <a:tc vMerge="1">
                  <a:tcPr/>
                </a:tc>
                <a:tc rowSpan="5">
                  <a:txBody>
                    <a:bodyPr/>
                    <a:lstStyle/>
                    <a:p>
                      <a:pPr algn="ctr">
                        <a:spcAft>
                          <a:spcPts val="0"/>
                        </a:spcAft>
                      </a:pPr>
                      <a:r>
                        <a:rPr lang="en-GB" sz="1800" dirty="0">
                          <a:effectLst/>
                          <a:latin typeface="Arial Narrow" panose="020B0606020202030204" pitchFamily="34" charset="0"/>
                        </a:rPr>
                        <a:t>No reaction</a:t>
                      </a:r>
                      <a:endParaRPr lang="en-GB" sz="1800" dirty="0">
                        <a:effectLst/>
                        <a:latin typeface="Arial Narrow" panose="020B0606020202030204" pitchFamily="34" charset="0"/>
                        <a:ea typeface="Times New Roman" panose="02020603050405020304"/>
                        <a:cs typeface="Times New Roman" panose="02020603050405020304"/>
                      </a:endParaRPr>
                    </a:p>
                  </a:txBody>
                  <a:tcPr marL="65405" marR="65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r>
              <a:tr h="366786">
                <a:tc vMerge="1">
                  <a:tcPr/>
                </a:tc>
                <a:tc>
                  <a:txBody>
                    <a:bodyPr/>
                    <a:lstStyle/>
                    <a:p>
                      <a:pPr marL="215900">
                        <a:lnSpc>
                          <a:spcPts val="1200"/>
                        </a:lnSpc>
                        <a:spcBef>
                          <a:spcPts val="400"/>
                        </a:spcBef>
                        <a:spcAft>
                          <a:spcPts val="200"/>
                        </a:spcAft>
                      </a:pPr>
                      <a:r>
                        <a:rPr lang="en-GB" sz="1800" dirty="0">
                          <a:effectLst/>
                          <a:latin typeface="Arial Narrow" panose="020B0606020202030204" pitchFamily="34" charset="0"/>
                        </a:rPr>
                        <a:t>mercury, Hg</a:t>
                      </a:r>
                      <a:endParaRPr lang="en-GB" sz="1800" dirty="0">
                        <a:effectLst/>
                        <a:latin typeface="Arial Narrow" panose="020B0606020202030204" pitchFamily="34" charset="0"/>
                        <a:ea typeface="Times New Roman" panose="02020603050405020304"/>
                        <a:cs typeface="Times New Roman" panose="02020603050405020304"/>
                      </a:endParaRPr>
                    </a:p>
                  </a:txBody>
                  <a:tcPr marL="65405" marR="65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cPr/>
                </a:tc>
                <a:tc vMerge="1">
                  <a:tcPr/>
                </a:tc>
                <a:tc vMerge="1">
                  <a:tcPr/>
                </a:tc>
              </a:tr>
              <a:tr h="366786">
                <a:tc vMerge="1">
                  <a:tcPr/>
                </a:tc>
                <a:tc>
                  <a:txBody>
                    <a:bodyPr/>
                    <a:lstStyle/>
                    <a:p>
                      <a:pPr marL="215900">
                        <a:lnSpc>
                          <a:spcPts val="1200"/>
                        </a:lnSpc>
                        <a:spcBef>
                          <a:spcPts val="400"/>
                        </a:spcBef>
                        <a:spcAft>
                          <a:spcPts val="200"/>
                        </a:spcAft>
                      </a:pPr>
                      <a:r>
                        <a:rPr lang="en-GB" sz="1800" dirty="0">
                          <a:effectLst/>
                          <a:latin typeface="Arial Narrow" panose="020B0606020202030204" pitchFamily="34" charset="0"/>
                        </a:rPr>
                        <a:t>silver, Ag</a:t>
                      </a:r>
                      <a:endParaRPr lang="en-GB" sz="1800" dirty="0">
                        <a:effectLst/>
                        <a:latin typeface="Arial Narrow" panose="020B0606020202030204" pitchFamily="34" charset="0"/>
                        <a:ea typeface="Times New Roman" panose="02020603050405020304"/>
                        <a:cs typeface="Times New Roman" panose="02020603050405020304"/>
                      </a:endParaRPr>
                    </a:p>
                  </a:txBody>
                  <a:tcPr marL="65405" marR="65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cPr/>
                </a:tc>
                <a:tc vMerge="1">
                  <a:tcPr/>
                </a:tc>
                <a:tc vMerge="1">
                  <a:tcPr/>
                </a:tc>
              </a:tr>
              <a:tr h="366786">
                <a:tc vMerge="1">
                  <a:tcPr/>
                </a:tc>
                <a:tc>
                  <a:txBody>
                    <a:bodyPr/>
                    <a:lstStyle/>
                    <a:p>
                      <a:pPr marL="215900">
                        <a:lnSpc>
                          <a:spcPts val="1200"/>
                        </a:lnSpc>
                        <a:spcBef>
                          <a:spcPts val="400"/>
                        </a:spcBef>
                        <a:spcAft>
                          <a:spcPts val="200"/>
                        </a:spcAft>
                      </a:pPr>
                      <a:r>
                        <a:rPr lang="en-GB" sz="1800" dirty="0">
                          <a:effectLst/>
                          <a:latin typeface="Arial Narrow" panose="020B0606020202030204" pitchFamily="34" charset="0"/>
                        </a:rPr>
                        <a:t>gold, Au</a:t>
                      </a:r>
                      <a:endParaRPr lang="en-GB" sz="1800" dirty="0">
                        <a:effectLst/>
                        <a:latin typeface="Arial Narrow" panose="020B0606020202030204" pitchFamily="34" charset="0"/>
                        <a:ea typeface="Times New Roman" panose="02020603050405020304"/>
                        <a:cs typeface="Times New Roman" panose="02020603050405020304"/>
                      </a:endParaRPr>
                    </a:p>
                  </a:txBody>
                  <a:tcPr marL="65405" marR="65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spcAft>
                          <a:spcPts val="0"/>
                        </a:spcAft>
                      </a:pPr>
                      <a:r>
                        <a:rPr lang="en-GB" sz="1800" dirty="0">
                          <a:effectLst/>
                          <a:latin typeface="Arial Narrow" panose="020B0606020202030204" pitchFamily="34" charset="0"/>
                        </a:rPr>
                        <a:t>No reaction</a:t>
                      </a:r>
                      <a:endParaRPr lang="en-GB" sz="1800" dirty="0">
                        <a:effectLst/>
                        <a:latin typeface="Arial Narrow" panose="020B0606020202030204" pitchFamily="34" charset="0"/>
                        <a:ea typeface="Times New Roman" panose="02020603050405020304"/>
                        <a:cs typeface="Times New Roman" panose="02020603050405020304"/>
                      </a:endParaRPr>
                    </a:p>
                  </a:txBody>
                  <a:tcPr marL="65405" marR="65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vMerge="1">
                  <a:tcPr/>
                </a:tc>
                <a:tc vMerge="1">
                  <a:tcPr/>
                </a:tc>
              </a:tr>
              <a:tr h="366786">
                <a:tc vMerge="1">
                  <a:tcPr/>
                </a:tc>
                <a:tc>
                  <a:txBody>
                    <a:bodyPr/>
                    <a:lstStyle/>
                    <a:p>
                      <a:pPr marL="215900">
                        <a:lnSpc>
                          <a:spcPts val="1200"/>
                        </a:lnSpc>
                        <a:spcBef>
                          <a:spcPts val="400"/>
                        </a:spcBef>
                        <a:spcAft>
                          <a:spcPts val="200"/>
                        </a:spcAft>
                      </a:pPr>
                      <a:r>
                        <a:rPr lang="en-GB" sz="1800" dirty="0">
                          <a:effectLst/>
                          <a:latin typeface="Arial Narrow" panose="020B0606020202030204" pitchFamily="34" charset="0"/>
                        </a:rPr>
                        <a:t>platinum, Pt</a:t>
                      </a:r>
                      <a:endParaRPr lang="en-GB" sz="1800" dirty="0">
                        <a:effectLst/>
                        <a:latin typeface="Arial Narrow" panose="020B0606020202030204" pitchFamily="34" charset="0"/>
                        <a:ea typeface="Times New Roman" panose="02020603050405020304"/>
                        <a:cs typeface="Times New Roman" panose="02020603050405020304"/>
                      </a:endParaRPr>
                    </a:p>
                  </a:txBody>
                  <a:tcPr marL="65405" marR="65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cPr/>
                </a:tc>
                <a:tc vMerge="1">
                  <a:tcPr/>
                </a:tc>
                <a:tc vMerge="1">
                  <a:tcPr/>
                </a:tc>
              </a:tr>
            </a:tbl>
          </a:graphicData>
        </a:graphic>
      </p:graphicFrame>
      <p:sp>
        <p:nvSpPr>
          <p:cNvPr id="5" name="Up Arrow 4"/>
          <p:cNvSpPr/>
          <p:nvPr/>
        </p:nvSpPr>
        <p:spPr>
          <a:xfrm>
            <a:off x="502599" y="1196752"/>
            <a:ext cx="360040" cy="5184576"/>
          </a:xfrm>
          <a:prstGeom prst="up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Oval 1"/>
          <p:cNvSpPr/>
          <p:nvPr/>
        </p:nvSpPr>
        <p:spPr>
          <a:xfrm>
            <a:off x="1115695" y="2853055"/>
            <a:ext cx="1224280" cy="432435"/>
          </a:xfrm>
          <a:prstGeom prst="ellipse">
            <a:avLst/>
          </a:prstGeom>
          <a:noFill/>
          <a:ln w="762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4" name="Oval 3"/>
          <p:cNvSpPr/>
          <p:nvPr/>
        </p:nvSpPr>
        <p:spPr>
          <a:xfrm>
            <a:off x="1115695" y="3573145"/>
            <a:ext cx="1224280" cy="432435"/>
          </a:xfrm>
          <a:prstGeom prst="ellipse">
            <a:avLst/>
          </a:prstGeom>
          <a:noFill/>
          <a:ln w="76200">
            <a:solidFill>
              <a:srgbClr val="0070C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6" name="Oval 5"/>
          <p:cNvSpPr/>
          <p:nvPr/>
        </p:nvSpPr>
        <p:spPr>
          <a:xfrm>
            <a:off x="1115695" y="4005580"/>
            <a:ext cx="1224280" cy="432435"/>
          </a:xfrm>
          <a:prstGeom prst="ellipse">
            <a:avLst/>
          </a:prstGeom>
          <a:noFill/>
          <a:ln w="76200">
            <a:solidFill>
              <a:srgbClr val="0070C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8" name="Oval 7"/>
          <p:cNvSpPr/>
          <p:nvPr/>
        </p:nvSpPr>
        <p:spPr>
          <a:xfrm>
            <a:off x="1115695" y="3213100"/>
            <a:ext cx="1224280" cy="432435"/>
          </a:xfrm>
          <a:prstGeom prst="ellipse">
            <a:avLst/>
          </a:prstGeom>
          <a:noFill/>
          <a:ln w="76200">
            <a:solidFill>
              <a:srgbClr val="00206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9" name="Text Box 8"/>
          <p:cNvSpPr txBox="1"/>
          <p:nvPr/>
        </p:nvSpPr>
        <p:spPr>
          <a:xfrm>
            <a:off x="5139690" y="2614930"/>
            <a:ext cx="1809115" cy="1322070"/>
          </a:xfrm>
          <a:prstGeom prst="rect">
            <a:avLst/>
          </a:prstGeom>
          <a:noFill/>
          <a:ln w="76200">
            <a:solidFill>
              <a:schemeClr val="bg1"/>
            </a:solidFill>
          </a:ln>
        </p:spPr>
        <p:txBody>
          <a:bodyPr wrap="square" rtlCol="0">
            <a:spAutoFit/>
          </a:bodyPr>
          <a:p>
            <a:r>
              <a:rPr lang="en-US" altLang="en-US" sz="2000" b="1">
                <a:solidFill>
                  <a:schemeClr val="bg1"/>
                </a:solidFill>
              </a:rPr>
              <a:t>None of these react with water alone</a:t>
            </a:r>
            <a:endParaRPr lang="en-US" altLang="en-US" sz="2000" b="1">
              <a:solidFill>
                <a:schemeClr val="bg1"/>
              </a:solidFill>
            </a:endParaRPr>
          </a:p>
        </p:txBody>
      </p:sp>
      <p:sp>
        <p:nvSpPr>
          <p:cNvPr id="10" name="Text Box 9"/>
          <p:cNvSpPr txBox="1"/>
          <p:nvPr/>
        </p:nvSpPr>
        <p:spPr>
          <a:xfrm>
            <a:off x="3013075" y="2552700"/>
            <a:ext cx="2126615" cy="1753235"/>
          </a:xfrm>
          <a:prstGeom prst="rect">
            <a:avLst/>
          </a:prstGeom>
          <a:solidFill>
            <a:srgbClr val="FFFF66"/>
          </a:solidFill>
          <a:ln w="76200">
            <a:solidFill>
              <a:srgbClr val="FF0000"/>
            </a:solidFill>
          </a:ln>
        </p:spPr>
        <p:txBody>
          <a:bodyPr wrap="square" rtlCol="0">
            <a:spAutoFit/>
          </a:bodyPr>
          <a:p>
            <a:r>
              <a:rPr lang="en-US" altLang="en-US" b="1">
                <a:solidFill>
                  <a:srgbClr val="FF0000"/>
                </a:solidFill>
              </a:rPr>
              <a:t>More reactive than Fe, electrons will flow from Zn to Fe, reversing oxidation</a:t>
            </a:r>
            <a:endParaRPr lang="en-US" altLang="en-US" b="1">
              <a:solidFill>
                <a:srgbClr val="FF0000"/>
              </a:solidFill>
            </a:endParaRPr>
          </a:p>
        </p:txBody>
      </p:sp>
      <p:sp>
        <p:nvSpPr>
          <p:cNvPr id="11" name="Text Box 10"/>
          <p:cNvSpPr txBox="1"/>
          <p:nvPr/>
        </p:nvSpPr>
        <p:spPr>
          <a:xfrm>
            <a:off x="3013075" y="4438015"/>
            <a:ext cx="2126615" cy="1198880"/>
          </a:xfrm>
          <a:prstGeom prst="rect">
            <a:avLst/>
          </a:prstGeom>
          <a:solidFill>
            <a:srgbClr val="FFFF66"/>
          </a:solidFill>
          <a:ln w="76200">
            <a:solidFill>
              <a:srgbClr val="0070C0"/>
            </a:solidFill>
          </a:ln>
        </p:spPr>
        <p:txBody>
          <a:bodyPr wrap="square" rtlCol="0">
            <a:spAutoFit/>
          </a:bodyPr>
          <a:p>
            <a:r>
              <a:rPr lang="en-US" altLang="en-US" b="1">
                <a:solidFill>
                  <a:srgbClr val="0070C0"/>
                </a:solidFill>
              </a:rPr>
              <a:t>Less reactive than Fe, provides a protective coating on Fe</a:t>
            </a:r>
            <a:endParaRPr lang="en-US" altLang="en-US" b="1">
              <a:solidFill>
                <a:srgbClr val="0070C0"/>
              </a:solidFill>
            </a:endParaRPr>
          </a:p>
        </p:txBody>
      </p:sp>
      <p:cxnSp>
        <p:nvCxnSpPr>
          <p:cNvPr id="12" name="Curved Connector 11"/>
          <p:cNvCxnSpPr>
            <a:stCxn id="2" idx="6"/>
            <a:endCxn id="8" idx="6"/>
          </p:cNvCxnSpPr>
          <p:nvPr/>
        </p:nvCxnSpPr>
        <p:spPr>
          <a:xfrm>
            <a:off x="2339975" y="3069590"/>
            <a:ext cx="3175" cy="360045"/>
          </a:xfrm>
          <a:prstGeom prst="curvedConnector3">
            <a:avLst>
              <a:gd name="adj1" fmla="val 17680000"/>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Text Box 12"/>
          <p:cNvSpPr txBox="1"/>
          <p:nvPr/>
        </p:nvSpPr>
        <p:spPr>
          <a:xfrm>
            <a:off x="2529840" y="2614930"/>
            <a:ext cx="483235" cy="460375"/>
          </a:xfrm>
          <a:prstGeom prst="rect">
            <a:avLst/>
          </a:prstGeom>
          <a:noFill/>
        </p:spPr>
        <p:txBody>
          <a:bodyPr wrap="square" rtlCol="0">
            <a:spAutoFit/>
          </a:bodyPr>
          <a:p>
            <a:r>
              <a:rPr lang="en-US" altLang="en-US" sz="2400" b="1">
                <a:solidFill>
                  <a:srgbClr val="FF0000"/>
                </a:solidFill>
              </a:rPr>
              <a:t>e</a:t>
            </a:r>
            <a:r>
              <a:rPr lang="en-US" altLang="en-US" sz="2400" b="1" baseline="30000">
                <a:solidFill>
                  <a:srgbClr val="FF0000"/>
                </a:solidFill>
              </a:rPr>
              <a:t>-</a:t>
            </a:r>
            <a:endParaRPr lang="en-US" altLang="en-US" sz="2400" b="1" baseline="3000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4" grpId="0" bldLvl="0" animBg="1"/>
      <p:bldP spid="6" grpId="0" bldLvl="0" animBg="1"/>
      <p:bldP spid="9" grpId="0" bldLvl="0" animBg="1"/>
      <p:bldP spid="10" grpId="0" bldLvl="0" animBg="1"/>
      <p:bldP spid="11" grpId="0" bldLvl="0" animBg="1"/>
      <p:bldP spid="13"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THE FORTH ROAD BRIDGE"/>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50825" y="527378"/>
            <a:ext cx="25146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Picture 3" descr="Picture of semi submersible oil exploration instal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3767465"/>
            <a:ext cx="2266950"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4" descr="rail_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725" y="3407103"/>
            <a:ext cx="3313113" cy="219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5" descr="800jp_2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625" y="5783590"/>
            <a:ext cx="20955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6" descr="es28-9-03no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19700" y="671840"/>
            <a:ext cx="3384550" cy="2573338"/>
          </a:xfrm>
          <a:prstGeom prst="rect">
            <a:avLst/>
          </a:prstGeom>
          <a:noFill/>
          <a:extLst>
            <a:ext uri="{909E8E84-426E-40DD-AFC4-6F175D3DCCD1}">
              <a14:hiddenFill xmlns:a14="http://schemas.microsoft.com/office/drawing/2010/main">
                <a:solidFill>
                  <a:srgbClr val="FFFFFF"/>
                </a:solidFill>
              </a14:hiddenFill>
            </a:ext>
          </a:extLst>
        </p:spPr>
      </p:pic>
      <p:sp>
        <p:nvSpPr>
          <p:cNvPr id="13319" name="Text Box 7"/>
          <p:cNvSpPr txBox="1">
            <a:spLocks noChangeArrowheads="1"/>
          </p:cNvSpPr>
          <p:nvPr/>
        </p:nvSpPr>
        <p:spPr bwMode="auto">
          <a:xfrm>
            <a:off x="7380288" y="4991428"/>
            <a:ext cx="847725" cy="3603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en-US" altLang="en-US" sz="1200">
                <a:latin typeface="Arial Black" panose="020B0A04020102020204" charset="0"/>
                <a:cs typeface="Arial" panose="020B0604020202020204" pitchFamily="34" charset="0"/>
              </a:rPr>
              <a:t>RAILWAY LINES</a:t>
            </a:r>
            <a:endParaRPr lang="en-GB" altLang="en-US">
              <a:cs typeface="Arial" panose="020B0604020202020204" pitchFamily="34" charset="0"/>
            </a:endParaRPr>
          </a:p>
        </p:txBody>
      </p:sp>
      <p:sp>
        <p:nvSpPr>
          <p:cNvPr id="13320" name="Text Box 8"/>
          <p:cNvSpPr txBox="1">
            <a:spLocks noChangeArrowheads="1"/>
          </p:cNvSpPr>
          <p:nvPr/>
        </p:nvSpPr>
        <p:spPr bwMode="auto">
          <a:xfrm>
            <a:off x="7667625" y="6143953"/>
            <a:ext cx="847725" cy="3603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en-US" altLang="en-US" sz="1200">
                <a:latin typeface="Arial Black" panose="020B0A04020102020204" charset="0"/>
                <a:cs typeface="Arial" panose="020B0604020202020204" pitchFamily="34" charset="0"/>
              </a:rPr>
              <a:t>BICYCLE CHAIN</a:t>
            </a:r>
            <a:endParaRPr lang="en-GB" altLang="en-US">
              <a:cs typeface="Arial" panose="020B0604020202020204" pitchFamily="34" charset="0"/>
            </a:endParaRPr>
          </a:p>
        </p:txBody>
      </p:sp>
      <p:sp>
        <p:nvSpPr>
          <p:cNvPr id="13321" name="Text Box 9"/>
          <p:cNvSpPr txBox="1">
            <a:spLocks noChangeArrowheads="1"/>
          </p:cNvSpPr>
          <p:nvPr/>
        </p:nvSpPr>
        <p:spPr bwMode="auto">
          <a:xfrm>
            <a:off x="7596188" y="2687965"/>
            <a:ext cx="647700" cy="215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en-US" altLang="en-US" sz="1200">
                <a:latin typeface="Arial Black" panose="020B0A04020102020204" charset="0"/>
                <a:cs typeface="Arial" panose="020B0604020202020204" pitchFamily="34" charset="0"/>
              </a:rPr>
              <a:t>SHIP</a:t>
            </a:r>
            <a:endParaRPr lang="en-GB" altLang="en-US">
              <a:cs typeface="Arial" panose="020B0604020202020204" pitchFamily="34" charset="0"/>
            </a:endParaRPr>
          </a:p>
        </p:txBody>
      </p:sp>
      <p:sp>
        <p:nvSpPr>
          <p:cNvPr id="13322" name="Text Box 10"/>
          <p:cNvSpPr txBox="1">
            <a:spLocks noChangeArrowheads="1"/>
          </p:cNvSpPr>
          <p:nvPr/>
        </p:nvSpPr>
        <p:spPr bwMode="auto">
          <a:xfrm>
            <a:off x="1692275" y="4054803"/>
            <a:ext cx="774700" cy="215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en-US" altLang="en-US" sz="1200">
                <a:latin typeface="Arial Black" panose="020B0A04020102020204" charset="0"/>
                <a:cs typeface="Arial" panose="020B0604020202020204" pitchFamily="34" charset="0"/>
              </a:rPr>
              <a:t>OIL RIG</a:t>
            </a:r>
            <a:endParaRPr lang="en-GB" altLang="en-US">
              <a:cs typeface="Arial" panose="020B0604020202020204" pitchFamily="34" charset="0"/>
            </a:endParaRPr>
          </a:p>
        </p:txBody>
      </p:sp>
      <p:sp>
        <p:nvSpPr>
          <p:cNvPr id="13323" name="Text Box 11"/>
          <p:cNvSpPr txBox="1">
            <a:spLocks noChangeArrowheads="1"/>
          </p:cNvSpPr>
          <p:nvPr/>
        </p:nvSpPr>
        <p:spPr bwMode="auto">
          <a:xfrm>
            <a:off x="1619250" y="959178"/>
            <a:ext cx="774700" cy="215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en-US" altLang="en-US" sz="1200">
                <a:latin typeface="Arial Black" panose="020B0A04020102020204" charset="0"/>
                <a:cs typeface="Arial" panose="020B0604020202020204" pitchFamily="34" charset="0"/>
              </a:rPr>
              <a:t>BRIDGE</a:t>
            </a:r>
            <a:endParaRPr lang="en-GB" altLang="en-US">
              <a:cs typeface="Arial" panose="020B0604020202020204" pitchFamily="34" charset="0"/>
            </a:endParaRPr>
          </a:p>
        </p:txBody>
      </p:sp>
      <p:pic>
        <p:nvPicPr>
          <p:cNvPr id="13324" name="Picture 12" descr="getImage"/>
          <p:cNvPicPr>
            <a:picLocks noChangeAspect="1" noChangeArrowheads="1"/>
          </p:cNvPicPr>
          <p:nvPr/>
        </p:nvPicPr>
        <p:blipFill>
          <a:blip r:embed="rId6">
            <a:extLst>
              <a:ext uri="{28A0092B-C50C-407E-A947-70E740481C1C}">
                <a14:useLocalDpi xmlns:a14="http://schemas.microsoft.com/office/drawing/2010/main" val="0"/>
              </a:ext>
            </a:extLst>
          </a:blip>
          <a:srcRect l="11880" r="8415"/>
          <a:stretch>
            <a:fillRect/>
          </a:stretch>
        </p:blipFill>
        <p:spPr bwMode="auto">
          <a:xfrm>
            <a:off x="2700338" y="4846965"/>
            <a:ext cx="2520950" cy="189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5" name="Picture 13" descr="jl230192632"/>
          <p:cNvPicPr>
            <a:picLocks noChangeAspect="1" noChangeArrowheads="1"/>
          </p:cNvPicPr>
          <p:nvPr>
            <p:ph type="subTitle" idx="1"/>
          </p:nvPr>
        </p:nvPicPr>
        <p:blipFill>
          <a:blip r:embed="rId7">
            <a:extLst>
              <a:ext uri="{28A0092B-C50C-407E-A947-70E740481C1C}">
                <a14:useLocalDpi xmlns:a14="http://schemas.microsoft.com/office/drawing/2010/main" val="0"/>
              </a:ext>
            </a:extLst>
          </a:blip>
          <a:srcRect/>
          <a:stretch>
            <a:fillRect/>
          </a:stretch>
        </p:blipFill>
        <p:spPr>
          <a:xfrm>
            <a:off x="2844800" y="743278"/>
            <a:ext cx="1752600" cy="1752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3326" name="Picture 14" descr="89238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16238" y="3191203"/>
            <a:ext cx="1971675"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7" name="Text Box 15"/>
          <p:cNvSpPr txBox="1">
            <a:spLocks noChangeArrowheads="1"/>
          </p:cNvSpPr>
          <p:nvPr/>
        </p:nvSpPr>
        <p:spPr bwMode="auto">
          <a:xfrm>
            <a:off x="4067175" y="671840"/>
            <a:ext cx="774700" cy="215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en-US" altLang="en-US" sz="1200">
                <a:latin typeface="Arial Black" panose="020B0A04020102020204" charset="0"/>
                <a:cs typeface="Arial" panose="020B0604020202020204" pitchFamily="34" charset="0"/>
              </a:rPr>
              <a:t>DUSTBIN</a:t>
            </a:r>
            <a:endParaRPr lang="en-GB" altLang="en-US">
              <a:cs typeface="Arial" panose="020B0604020202020204" pitchFamily="34" charset="0"/>
            </a:endParaRPr>
          </a:p>
        </p:txBody>
      </p:sp>
      <p:sp>
        <p:nvSpPr>
          <p:cNvPr id="13328" name="Text Box 16"/>
          <p:cNvSpPr txBox="1">
            <a:spLocks noChangeArrowheads="1"/>
          </p:cNvSpPr>
          <p:nvPr/>
        </p:nvSpPr>
        <p:spPr bwMode="auto">
          <a:xfrm>
            <a:off x="3725863" y="6624471"/>
            <a:ext cx="774700" cy="215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en-US" altLang="en-US" sz="1200" dirty="0">
                <a:latin typeface="Arial Black" panose="020B0A04020102020204" charset="0"/>
                <a:cs typeface="Arial" panose="020B0604020202020204" pitchFamily="34" charset="0"/>
              </a:rPr>
              <a:t>CAR</a:t>
            </a:r>
            <a:endParaRPr lang="en-GB" altLang="en-US" dirty="0">
              <a:cs typeface="Arial" panose="020B0604020202020204" pitchFamily="34" charset="0"/>
            </a:endParaRPr>
          </a:p>
        </p:txBody>
      </p:sp>
      <p:sp>
        <p:nvSpPr>
          <p:cNvPr id="13329" name="Text Box 17"/>
          <p:cNvSpPr txBox="1">
            <a:spLocks noChangeArrowheads="1"/>
          </p:cNvSpPr>
          <p:nvPr/>
        </p:nvSpPr>
        <p:spPr bwMode="auto">
          <a:xfrm>
            <a:off x="3348038" y="2830840"/>
            <a:ext cx="1152525" cy="3603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en-US" altLang="en-US" sz="1200">
                <a:latin typeface="Arial Black" panose="020B0A04020102020204" charset="0"/>
                <a:cs typeface="Arial" panose="020B0604020202020204" pitchFamily="34" charset="0"/>
              </a:rPr>
              <a:t>DISHWASHER TRAYS</a:t>
            </a:r>
            <a:endParaRPr lang="en-GB" altLang="en-US">
              <a:cs typeface="Arial" panose="020B0604020202020204" pitchFamily="34" charset="0"/>
            </a:endParaRPr>
          </a:p>
        </p:txBody>
      </p:sp>
      <p:sp>
        <p:nvSpPr>
          <p:cNvPr id="18" name="Text Box 5"/>
          <p:cNvSpPr txBox="1">
            <a:spLocks noChangeArrowheads="1"/>
          </p:cNvSpPr>
          <p:nvPr/>
        </p:nvSpPr>
        <p:spPr bwMode="auto">
          <a:xfrm>
            <a:off x="87150" y="70399"/>
            <a:ext cx="429155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3200" b="1" dirty="0" smtClean="0">
                <a:latin typeface="Tahoma" panose="020B0604030504040204" pitchFamily="34" charset="0"/>
              </a:rPr>
              <a:t>PROTECTIVE LAYER</a:t>
            </a:r>
            <a:endParaRPr lang="en-GB" altLang="en-US" sz="3200" b="1" dirty="0">
              <a:latin typeface="Tahoma" panose="020B0604030504040204" pitchFamily="34" charset="0"/>
              <a:sym typeface="Symbol" panose="05050102010706020507" pitchFamily="18" charset="2"/>
            </a:endParaRP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7" name="Picture 5" descr="800jp_22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737768" y="0"/>
            <a:ext cx="3436806" cy="234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0" name="Text Box 8"/>
          <p:cNvSpPr txBox="1">
            <a:spLocks noChangeArrowheads="1"/>
          </p:cNvSpPr>
          <p:nvPr/>
        </p:nvSpPr>
        <p:spPr bwMode="auto">
          <a:xfrm>
            <a:off x="6270269" y="188640"/>
            <a:ext cx="2596139" cy="3340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en-US" altLang="en-US" dirty="0" smtClean="0">
                <a:latin typeface="Arial Black" panose="020B0A04020102020204" charset="0"/>
                <a:cs typeface="Arial" panose="020B0604020202020204" pitchFamily="34" charset="0"/>
              </a:rPr>
              <a:t>OIL on bike chain</a:t>
            </a:r>
            <a:endParaRPr lang="en-GB" altLang="en-US" dirty="0">
              <a:cs typeface="Arial" panose="020B0604020202020204" pitchFamily="34" charset="0"/>
            </a:endParaRPr>
          </a:p>
        </p:txBody>
      </p:sp>
      <p:pic>
        <p:nvPicPr>
          <p:cNvPr id="13326" name="Picture 14" descr="89238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68" y="3623398"/>
            <a:ext cx="4019704" cy="3234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9" name="Text Box 17"/>
          <p:cNvSpPr txBox="1">
            <a:spLocks noChangeArrowheads="1"/>
          </p:cNvSpPr>
          <p:nvPr/>
        </p:nvSpPr>
        <p:spPr bwMode="auto">
          <a:xfrm>
            <a:off x="2837523" y="5733256"/>
            <a:ext cx="2448098" cy="5403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en-US" altLang="en-US" dirty="0" smtClean="0">
                <a:latin typeface="Arial Black" panose="020B0A04020102020204" charset="0"/>
              </a:rPr>
              <a:t>PLASTIC on dishwasher trays</a:t>
            </a:r>
            <a:endParaRPr lang="en-GB" altLang="en-US" dirty="0">
              <a:cs typeface="Arial" panose="020B0604020202020204" pitchFamily="34" charset="0"/>
            </a:endParaRPr>
          </a:p>
        </p:txBody>
      </p:sp>
      <p:pic>
        <p:nvPicPr>
          <p:cNvPr id="5122" name="Picture 2" descr="http://upload.wikimedia.org/wikipedia/commons/a/a8/Empty_tin_can2009-01-19.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877" t="11475" r="9980" b="11365"/>
          <a:stretch>
            <a:fillRect/>
          </a:stretch>
        </p:blipFill>
        <p:spPr bwMode="auto">
          <a:xfrm>
            <a:off x="5737768" y="2348880"/>
            <a:ext cx="3398456" cy="450912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www.carsuk.net/wp-content/gallery/2014-ford-focus-facelift/2014-ford-focus-1.jpg"/>
          <p:cNvPicPr>
            <a:picLocks noChangeAspect="1" noChangeArrowheads="1"/>
          </p:cNvPicPr>
          <p:nvPr/>
        </p:nvPicPr>
        <p:blipFill rotWithShape="1">
          <a:blip r:embed="rId4">
            <a:extLst>
              <a:ext uri="{28A0092B-C50C-407E-A947-70E740481C1C}">
                <a14:useLocalDpi xmlns:a14="http://schemas.microsoft.com/office/drawing/2010/main" val="0"/>
              </a:ext>
            </a:extLst>
          </a:blip>
          <a:srcRect l="5909" t="16620" r="2799" b="16992"/>
          <a:stretch>
            <a:fillRect/>
          </a:stretch>
        </p:blipFill>
        <p:spPr bwMode="auto">
          <a:xfrm>
            <a:off x="-18991" y="685837"/>
            <a:ext cx="5737768" cy="3129418"/>
          </a:xfrm>
          <a:prstGeom prst="rect">
            <a:avLst/>
          </a:prstGeom>
          <a:noFill/>
          <a:extLst>
            <a:ext uri="{909E8E84-426E-40DD-AFC4-6F175D3DCCD1}">
              <a14:hiddenFill xmlns:a14="http://schemas.microsoft.com/office/drawing/2010/main">
                <a:solidFill>
                  <a:srgbClr val="FFFFFF"/>
                </a:solidFill>
              </a14:hiddenFill>
            </a:ext>
          </a:extLst>
        </p:spPr>
      </p:pic>
      <p:sp>
        <p:nvSpPr>
          <p:cNvPr id="21" name="Text Box 8"/>
          <p:cNvSpPr txBox="1">
            <a:spLocks noChangeArrowheads="1"/>
          </p:cNvSpPr>
          <p:nvPr/>
        </p:nvSpPr>
        <p:spPr bwMode="auto">
          <a:xfrm>
            <a:off x="41868" y="840380"/>
            <a:ext cx="1690289" cy="3340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en-US" altLang="en-US" dirty="0" smtClean="0">
                <a:latin typeface="Arial Black" panose="020B0A04020102020204" charset="0"/>
                <a:cs typeface="Arial" panose="020B0604020202020204" pitchFamily="34" charset="0"/>
              </a:rPr>
              <a:t>PAINT on car</a:t>
            </a:r>
            <a:endParaRPr lang="en-GB" altLang="en-US" dirty="0">
              <a:cs typeface="Arial" panose="020B0604020202020204" pitchFamily="34" charset="0"/>
            </a:endParaRPr>
          </a:p>
        </p:txBody>
      </p:sp>
      <p:sp>
        <p:nvSpPr>
          <p:cNvPr id="22" name="Text Box 8"/>
          <p:cNvSpPr txBox="1">
            <a:spLocks noChangeArrowheads="1"/>
          </p:cNvSpPr>
          <p:nvPr/>
        </p:nvSpPr>
        <p:spPr bwMode="auto">
          <a:xfrm>
            <a:off x="6270269" y="4816166"/>
            <a:ext cx="2033474" cy="60276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en-US" altLang="en-US" dirty="0" smtClean="0">
                <a:latin typeface="Arial Black" panose="020B0A04020102020204" charset="0"/>
                <a:cs typeface="Arial" panose="020B0604020202020204" pitchFamily="34" charset="0"/>
              </a:rPr>
              <a:t>TIN COATING on steel can</a:t>
            </a:r>
            <a:endParaRPr lang="en-GB" altLang="en-US" dirty="0">
              <a:cs typeface="Arial" panose="020B0604020202020204" pitchFamily="34" charset="0"/>
            </a:endParaRPr>
          </a:p>
        </p:txBody>
      </p:sp>
      <p:sp>
        <p:nvSpPr>
          <p:cNvPr id="23" name="Text Box 5"/>
          <p:cNvSpPr txBox="1">
            <a:spLocks noChangeArrowheads="1"/>
          </p:cNvSpPr>
          <p:nvPr/>
        </p:nvSpPr>
        <p:spPr bwMode="auto">
          <a:xfrm>
            <a:off x="-18991" y="63282"/>
            <a:ext cx="447813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GB" altLang="en-US" sz="3200" b="1" dirty="0" smtClean="0">
                <a:latin typeface="Tahoma" panose="020B0604030504040204" pitchFamily="34" charset="0"/>
              </a:rPr>
              <a:t>PROTECTIVE LAYER</a:t>
            </a:r>
            <a:endParaRPr lang="en-GB" altLang="en-US" sz="3200" b="1" dirty="0">
              <a:latin typeface="Tahoma" panose="020B0604030504040204" pitchFamily="34" charset="0"/>
              <a:sym typeface="Symbol" panose="05050102010706020507" pitchFamily="18" charset="2"/>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20" name="Picture 17419" descr="FG25_T03"/>
          <p:cNvPicPr>
            <a:picLocks noChangeAspect="1"/>
          </p:cNvPicPr>
          <p:nvPr/>
        </p:nvPicPr>
        <p:blipFill>
          <a:blip r:embed="rId1"/>
          <a:stretch>
            <a:fillRect/>
          </a:stretch>
        </p:blipFill>
        <p:spPr>
          <a:xfrm>
            <a:off x="76200" y="457200"/>
            <a:ext cx="8966200" cy="591820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nodeType="afterEffect">
                                  <p:stCondLst>
                                    <p:cond delay="0"/>
                                  </p:stCondLst>
                                  <p:childTnLst>
                                    <p:set>
                                      <p:cBhvr>
                                        <p:cTn id="6" dur="1" fill="hold">
                                          <p:stCondLst>
                                            <p:cond delay="0"/>
                                          </p:stCondLst>
                                        </p:cTn>
                                        <p:tgtEl>
                                          <p:spTgt spid="17420"/>
                                        </p:tgtEl>
                                        <p:attrNameLst>
                                          <p:attrName>style.visibility</p:attrName>
                                        </p:attrNameLst>
                                      </p:cBhvr>
                                      <p:to>
                                        <p:strVal val="visible"/>
                                      </p:to>
                                    </p:set>
                                    <p:animEffect transition="in" filter="barn(inHorizontal)">
                                      <p:cBhvr>
                                        <p:cTn id="7" dur="500"/>
                                        <p:tgtEl>
                                          <p:spTgt spid="174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mainpropeller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5"/>
          <p:cNvSpPr txBox="1">
            <a:spLocks noChangeArrowheads="1"/>
          </p:cNvSpPr>
          <p:nvPr/>
        </p:nvSpPr>
        <p:spPr bwMode="auto">
          <a:xfrm>
            <a:off x="5292080" y="281135"/>
            <a:ext cx="3709403"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en-GB" altLang="en-US" sz="3200" b="1" dirty="0" smtClean="0">
                <a:solidFill>
                  <a:schemeClr val="bg1"/>
                </a:solidFill>
                <a:latin typeface="Tahoma" panose="020B0604030504040204" pitchFamily="34" charset="0"/>
              </a:rPr>
              <a:t>SACRIFICIAL PROTECTION</a:t>
            </a:r>
            <a:endParaRPr lang="en-GB" altLang="en-US" sz="3200" b="1" dirty="0">
              <a:solidFill>
                <a:schemeClr val="bg1"/>
              </a:solidFill>
              <a:latin typeface="Tahoma" panose="020B0604030504040204" pitchFamily="34" charset="0"/>
              <a:sym typeface="Symbol" panose="05050102010706020507" pitchFamily="18" charset="2"/>
            </a:endParaRPr>
          </a:p>
        </p:txBody>
      </p:sp>
      <p:sp>
        <p:nvSpPr>
          <p:cNvPr id="6" name="Text Box 5"/>
          <p:cNvSpPr txBox="1">
            <a:spLocks noChangeArrowheads="1"/>
          </p:cNvSpPr>
          <p:nvPr/>
        </p:nvSpPr>
        <p:spPr bwMode="auto">
          <a:xfrm>
            <a:off x="6372200" y="3645024"/>
            <a:ext cx="2629282"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en-GB" altLang="en-US" sz="2800" b="1" dirty="0" smtClean="0">
                <a:solidFill>
                  <a:schemeClr val="bg1"/>
                </a:solidFill>
                <a:latin typeface="Tahoma" panose="020B0604030504040204" pitchFamily="34" charset="0"/>
              </a:rPr>
              <a:t>Zn blocks welded to ship hull</a:t>
            </a:r>
            <a:endParaRPr lang="en-GB" altLang="en-US" sz="2800" b="1" dirty="0">
              <a:solidFill>
                <a:schemeClr val="bg1"/>
              </a:solidFill>
              <a:latin typeface="Tahoma" panose="020B0604030504040204" pitchFamily="34" charset="0"/>
              <a:sym typeface="Symbol" panose="05050102010706020507" pitchFamily="18" charset="2"/>
            </a:endParaRP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acrificial Magnesium Anodes for Corrosion Protection"/>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2510" y="0"/>
            <a:ext cx="9166509" cy="6874882"/>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5"/>
          <p:cNvSpPr txBox="1">
            <a:spLocks noChangeArrowheads="1"/>
          </p:cNvSpPr>
          <p:nvPr/>
        </p:nvSpPr>
        <p:spPr bwMode="auto">
          <a:xfrm>
            <a:off x="5292080" y="1358353"/>
            <a:ext cx="3709403"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en-GB" altLang="en-US" sz="3200" b="1" dirty="0" smtClean="0">
                <a:solidFill>
                  <a:schemeClr val="bg1"/>
                </a:solidFill>
                <a:latin typeface="Tahoma" panose="020B0604030504040204" pitchFamily="34" charset="0"/>
              </a:rPr>
              <a:t>SACRIFICIAL PROTECTION</a:t>
            </a:r>
            <a:endParaRPr lang="en-GB" altLang="en-US" sz="3200" b="1" dirty="0">
              <a:solidFill>
                <a:schemeClr val="bg1"/>
              </a:solidFill>
              <a:latin typeface="Tahoma" panose="020B0604030504040204" pitchFamily="34" charset="0"/>
              <a:sym typeface="Symbol" panose="05050102010706020507" pitchFamily="18" charset="2"/>
            </a:endParaRPr>
          </a:p>
        </p:txBody>
      </p:sp>
      <p:sp>
        <p:nvSpPr>
          <p:cNvPr id="5" name="Text Box 5"/>
          <p:cNvSpPr txBox="1">
            <a:spLocks noChangeArrowheads="1"/>
          </p:cNvSpPr>
          <p:nvPr/>
        </p:nvSpPr>
        <p:spPr bwMode="auto">
          <a:xfrm>
            <a:off x="5724128" y="3645024"/>
            <a:ext cx="3277354"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en-GB" altLang="en-US" sz="2800" b="1" dirty="0" smtClean="0">
                <a:solidFill>
                  <a:schemeClr val="bg1"/>
                </a:solidFill>
                <a:latin typeface="Tahoma" panose="020B0604030504040204" pitchFamily="34" charset="0"/>
              </a:rPr>
              <a:t>Bag of Mg powder connected to water tank</a:t>
            </a:r>
            <a:endParaRPr lang="en-GB" altLang="en-US" sz="2800" b="1" dirty="0">
              <a:solidFill>
                <a:schemeClr val="bg1"/>
              </a:solidFill>
              <a:latin typeface="Tahoma" panose="020B0604030504040204" pitchFamily="34" charset="0"/>
              <a:sym typeface="Symbol" panose="05050102010706020507" pitchFamily="18" charset="2"/>
            </a:endParaRP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3" name="Picture 7" descr="galvanized-tub-small"/>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5"/>
          <p:cNvSpPr txBox="1">
            <a:spLocks noChangeArrowheads="1"/>
          </p:cNvSpPr>
          <p:nvPr/>
        </p:nvSpPr>
        <p:spPr bwMode="auto">
          <a:xfrm>
            <a:off x="5796136" y="6021288"/>
            <a:ext cx="315983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3200" b="1" dirty="0" smtClean="0">
                <a:latin typeface="Tahoma" panose="020B0604030504040204" pitchFamily="34" charset="0"/>
              </a:rPr>
              <a:t>GALVANISING</a:t>
            </a:r>
            <a:endParaRPr lang="en-GB" altLang="en-US" sz="3200" b="1" dirty="0">
              <a:latin typeface="Tahoma" panose="020B0604030504040204" pitchFamily="34" charset="0"/>
              <a:sym typeface="Symbol" panose="05050102010706020507" pitchFamily="18" charset="2"/>
            </a:endParaRP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0898" name="Rectangle 2"/>
          <p:cNvSpPr>
            <a:spLocks noGrp="1"/>
          </p:cNvSpPr>
          <p:nvPr>
            <p:ph idx="1"/>
          </p:nvPr>
        </p:nvSpPr>
        <p:spPr>
          <a:xfrm>
            <a:off x="139700" y="1143000"/>
            <a:ext cx="8851265" cy="4843145"/>
          </a:xfrm>
        </p:spPr>
        <p:txBody>
          <a:bodyPr vert="horz" wrap="square" lIns="91440" tIns="45720" rIns="91440" bIns="45720" anchor="t" anchorCtr="0"/>
          <a:p>
            <a:pPr eaLnBrk="1" hangingPunct="1"/>
            <a:r>
              <a:rPr lang="en-US" altLang="en-US" sz="2400" dirty="0"/>
              <a:t>In moist air, iron is oxidized to Fe</a:t>
            </a:r>
            <a:r>
              <a:rPr lang="en-US" altLang="en-US" sz="2400" baseline="30000" dirty="0"/>
              <a:t>2+</a:t>
            </a:r>
            <a:r>
              <a:rPr lang="en-US" altLang="en-US" sz="2400" dirty="0"/>
              <a:t>, particularly at scratches, nicks, or dents. These areas are referred to </a:t>
            </a:r>
            <a:r>
              <a:rPr lang="en-US" altLang="en-US" sz="2400" b="1" i="1" dirty="0"/>
              <a:t>anodic</a:t>
            </a:r>
            <a:r>
              <a:rPr lang="en-US" altLang="en-US" sz="2400" dirty="0"/>
              <a:t> areas.</a:t>
            </a:r>
            <a:endParaRPr lang="en-US" altLang="en-US" sz="2400" dirty="0"/>
          </a:p>
          <a:p>
            <a:pPr eaLnBrk="1" hangingPunct="1"/>
            <a:r>
              <a:rPr lang="en-US" altLang="en-US" sz="2400" dirty="0"/>
              <a:t>Other regions of the iron serve as </a:t>
            </a:r>
            <a:r>
              <a:rPr lang="en-US" altLang="en-US" sz="2400" b="1" i="1" dirty="0"/>
              <a:t>cathodic</a:t>
            </a:r>
            <a:r>
              <a:rPr lang="en-US" altLang="en-US" sz="2400" dirty="0"/>
              <a:t> areas, where the electrons from the anodic areas reduce O</a:t>
            </a:r>
            <a:r>
              <a:rPr lang="en-US" altLang="en-US" sz="2400" baseline="-18000" dirty="0"/>
              <a:t>2</a:t>
            </a:r>
            <a:r>
              <a:rPr lang="en-US" altLang="en-US" sz="2400" dirty="0"/>
              <a:t> to OH</a:t>
            </a:r>
            <a:r>
              <a:rPr lang="en-US" altLang="en-US" sz="2400" baseline="30000" dirty="0"/>
              <a:t>–</a:t>
            </a:r>
            <a:r>
              <a:rPr lang="en-US" altLang="en-US" sz="2400" dirty="0"/>
              <a:t>.</a:t>
            </a:r>
            <a:endParaRPr lang="en-US" altLang="en-US" sz="2400" dirty="0"/>
          </a:p>
          <a:p>
            <a:pPr eaLnBrk="1" hangingPunct="1"/>
            <a:r>
              <a:rPr lang="en-US" altLang="en-US" sz="2400" dirty="0"/>
              <a:t>Iron(II) ions migrate from the anodic areas to the cathodic areas where they combine with the hydroxide ions. </a:t>
            </a:r>
            <a:endParaRPr lang="en-US" altLang="en-US" sz="2400" dirty="0"/>
          </a:p>
          <a:p>
            <a:pPr eaLnBrk="1" hangingPunct="1"/>
            <a:r>
              <a:rPr lang="en-US" altLang="en-US" sz="2400" dirty="0"/>
              <a:t>The iron(II) is then further oxidized to iron(III) by atmospheric oxygen.</a:t>
            </a:r>
            <a:endParaRPr lang="en-US" altLang="en-US" sz="2400" dirty="0"/>
          </a:p>
          <a:p>
            <a:pPr eaLnBrk="1" hangingPunct="1"/>
            <a:r>
              <a:rPr lang="en-US" altLang="en-US" sz="2400" dirty="0"/>
              <a:t>Common rust is Fe</a:t>
            </a:r>
            <a:r>
              <a:rPr lang="en-US" altLang="en-US" sz="2400" baseline="-18000" dirty="0"/>
              <a:t>2</a:t>
            </a:r>
            <a:r>
              <a:rPr lang="en-US" altLang="en-US" sz="2400" dirty="0"/>
              <a:t>O</a:t>
            </a:r>
            <a:r>
              <a:rPr lang="en-US" altLang="en-US" sz="2400" baseline="-18000" dirty="0"/>
              <a:t>3 </a:t>
            </a:r>
            <a:r>
              <a:rPr lang="en-US" altLang="en-US" sz="2400" dirty="0"/>
              <a:t>· </a:t>
            </a:r>
            <a:r>
              <a:rPr lang="en-US" altLang="en-US" sz="2400" i="1" dirty="0"/>
              <a:t>x </a:t>
            </a:r>
            <a:r>
              <a:rPr lang="en-US" altLang="en-US" sz="2400" dirty="0"/>
              <a:t>H</a:t>
            </a:r>
            <a:r>
              <a:rPr lang="en-US" altLang="en-US" sz="2400" baseline="-18000" dirty="0"/>
              <a:t>2</a:t>
            </a:r>
            <a:r>
              <a:rPr lang="en-US" altLang="en-US" sz="2400" dirty="0"/>
              <a:t>O.</a:t>
            </a:r>
            <a:endParaRPr lang="en-US" altLang="en-US" sz="2400" dirty="0"/>
          </a:p>
        </p:txBody>
      </p:sp>
      <p:sp>
        <p:nvSpPr>
          <p:cNvPr id="2"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Rust</a:t>
            </a:r>
            <a:endParaRPr lang="en-US" altLang="en-US" sz="3600" b="1" dirty="0">
              <a:solidFill>
                <a:schemeClr val="bg1"/>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0898">
                                            <p:txEl>
                                              <p:charRg st="4294967295" end="429496729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80898">
                                            <p:txEl>
                                              <p:charRg st="0" end="12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80898">
                                            <p:txEl>
                                              <p:charRg st="126" end="23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80898">
                                            <p:txEl>
                                              <p:charRg st="237" end="34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80898">
                                            <p:txEl>
                                              <p:charRg st="348" end="42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80898">
                                            <p:txEl>
                                              <p:charRg st="422" end="45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8" grpId="0" build="p"/>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9201" name="Picture 11" descr="FG18_19"/>
          <p:cNvPicPr>
            <a:picLocks noChangeAspect="1"/>
          </p:cNvPicPr>
          <p:nvPr/>
        </p:nvPicPr>
        <p:blipFill>
          <a:blip r:embed="rId1"/>
          <a:stretch>
            <a:fillRect/>
          </a:stretch>
        </p:blipFill>
        <p:spPr>
          <a:xfrm>
            <a:off x="0" y="549275"/>
            <a:ext cx="9171940" cy="6311900"/>
          </a:xfrm>
          <a:prstGeom prst="rect">
            <a:avLst/>
          </a:prstGeom>
          <a:noFill/>
          <a:ln w="9525">
            <a:noFill/>
          </a:ln>
        </p:spPr>
      </p:pic>
      <p:sp>
        <p:nvSpPr>
          <p:cNvPr id="179202" name="AutoShape 12"/>
          <p:cNvSpPr/>
          <p:nvPr/>
        </p:nvSpPr>
        <p:spPr>
          <a:xfrm>
            <a:off x="6336030" y="3932555"/>
            <a:ext cx="2667000" cy="990600"/>
          </a:xfrm>
          <a:prstGeom prst="wedgeRectCallout">
            <a:avLst>
              <a:gd name="adj1" fmla="val -81606"/>
              <a:gd name="adj2" fmla="val 53366"/>
            </a:avLst>
          </a:prstGeom>
          <a:solidFill>
            <a:srgbClr val="AFE5B2"/>
          </a:solidFill>
          <a:ln w="9525" cap="flat" cmpd="sng">
            <a:solidFill>
              <a:schemeClr val="tx1"/>
            </a:solidFill>
            <a:prstDash val="solid"/>
            <a:miter/>
            <a:headEnd type="none" w="med" len="med"/>
            <a:tailEnd type="none" w="med" len="med"/>
          </a:ln>
        </p:spPr>
        <p:txBody>
          <a:bodyPr anchor="t" anchorCtr="0"/>
          <a:p>
            <a:pPr indent="0" algn="ctr"/>
            <a:r>
              <a:rPr lang="en-US" altLang="en-US" sz="1800" dirty="0">
                <a:solidFill>
                  <a:srgbClr val="000000"/>
                </a:solidFill>
                <a:latin typeface="Times New Roman" panose="02020603050405020304" pitchFamily="16" charset="0"/>
              </a:rPr>
              <a:t>One way to minimize rusting is to provide a </a:t>
            </a:r>
            <a:r>
              <a:rPr lang="en-US" altLang="en-US" sz="1800" i="1" dirty="0">
                <a:solidFill>
                  <a:srgbClr val="000000"/>
                </a:solidFill>
                <a:latin typeface="Times New Roman" panose="02020603050405020304" pitchFamily="16" charset="0"/>
              </a:rPr>
              <a:t>different</a:t>
            </a:r>
            <a:r>
              <a:rPr lang="en-US" altLang="en-US" sz="1800" dirty="0">
                <a:solidFill>
                  <a:srgbClr val="000000"/>
                </a:solidFill>
                <a:latin typeface="Times New Roman" panose="02020603050405020304" pitchFamily="16" charset="0"/>
              </a:rPr>
              <a:t> anode reaction.</a:t>
            </a:r>
            <a:endParaRPr lang="en-US" altLang="en-US" sz="1800" dirty="0">
              <a:solidFill>
                <a:srgbClr val="000000"/>
              </a:solidFill>
              <a:latin typeface="Times New Roman" panose="02020603050405020304" pitchFamily="16" charset="0"/>
            </a:endParaRPr>
          </a:p>
        </p:txBody>
      </p:sp>
      <p:sp>
        <p:nvSpPr>
          <p:cNvPr id="2"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Rust of an Iron Piling</a:t>
            </a:r>
            <a:endParaRPr lang="en-US" altLang="en-US" sz="3600" b="1" dirty="0">
              <a:solidFill>
                <a:schemeClr val="bg1"/>
              </a:solidFill>
              <a:sym typeface="+mn-ea"/>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2273" name="Rectangle 2"/>
          <p:cNvSpPr>
            <a:spLocks noGrp="1"/>
          </p:cNvSpPr>
          <p:nvPr>
            <p:ph idx="1"/>
          </p:nvPr>
        </p:nvSpPr>
        <p:spPr>
          <a:xfrm>
            <a:off x="457200" y="228600"/>
            <a:ext cx="8382000" cy="3581400"/>
          </a:xfrm>
        </p:spPr>
        <p:txBody>
          <a:bodyPr vert="horz" wrap="square" lIns="91440" tIns="45720" rIns="91440" bIns="45720" anchor="t" anchorCtr="0"/>
          <a:p>
            <a:pPr marL="114300" lvl="1" indent="0" eaLnBrk="1" hangingPunct="1">
              <a:buNone/>
            </a:pPr>
            <a:endParaRPr lang="en-US" altLang="en-US" sz="2400" dirty="0">
              <a:latin typeface="Times-Roman" charset="0"/>
            </a:endParaRPr>
          </a:p>
          <a:p>
            <a:pPr marL="114300" lvl="1" indent="0" eaLnBrk="1" hangingPunct="1">
              <a:buNone/>
            </a:pPr>
            <a:r>
              <a:rPr lang="en-US" altLang="en-US" sz="2400" dirty="0">
                <a:latin typeface="Times-Roman" charset="0"/>
              </a:rPr>
              <a:t>In the Figure below, iron nails are placed in a warm colloidal dispersion of agar in water. Phenolphthalein indicator and potassium ferricyanide, K</a:t>
            </a:r>
            <a:r>
              <a:rPr lang="en-US" altLang="en-US" sz="2400" baseline="-25000" dirty="0">
                <a:latin typeface="Times-Roman" charset="0"/>
              </a:rPr>
              <a:t>3</a:t>
            </a:r>
            <a:r>
              <a:rPr lang="en-US" altLang="en-US" sz="2400" dirty="0">
                <a:latin typeface="Times-Roman" charset="0"/>
              </a:rPr>
              <a:t>[Fe(CN)</a:t>
            </a:r>
            <a:r>
              <a:rPr lang="en-US" altLang="en-US" sz="2400" baseline="-25000" dirty="0">
                <a:latin typeface="Times-Roman" charset="0"/>
              </a:rPr>
              <a:t>6</a:t>
            </a:r>
            <a:r>
              <a:rPr lang="en-US" altLang="en-US" sz="2400" dirty="0">
                <a:latin typeface="Times-Roman" charset="0"/>
              </a:rPr>
              <a:t>], are also present in the dispersion. When the faintly yellow dispersion cools and stands for a few hours, it solidifies into a gel, and soon the colored regions begin to develop—pink along the middle part of the nail and blue at both ends.  Explain what is happening.</a:t>
            </a:r>
            <a:endParaRPr lang="en-US" altLang="en-US" sz="2400" dirty="0">
              <a:latin typeface="Times-Roman" charset="0"/>
            </a:endParaRPr>
          </a:p>
        </p:txBody>
      </p:sp>
      <p:pic>
        <p:nvPicPr>
          <p:cNvPr id="182274" name="Picture 4"/>
          <p:cNvPicPr>
            <a:picLocks noChangeAspect="1"/>
          </p:cNvPicPr>
          <p:nvPr/>
        </p:nvPicPr>
        <p:blipFill>
          <a:blip r:embed="rId1"/>
          <a:stretch>
            <a:fillRect/>
          </a:stretch>
        </p:blipFill>
        <p:spPr>
          <a:xfrm>
            <a:off x="0" y="3603625"/>
            <a:ext cx="8929370" cy="3074670"/>
          </a:xfrm>
          <a:prstGeom prst="rect">
            <a:avLst/>
          </a:prstGeom>
          <a:noFill/>
          <a:ln w="9525">
            <a:noFill/>
          </a:ln>
        </p:spPr>
      </p:pic>
      <p:sp>
        <p:nvSpPr>
          <p:cNvPr id="2"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Rust</a:t>
            </a:r>
            <a:endParaRPr lang="en-US" altLang="en-US" sz="3600" b="1" dirty="0">
              <a:solidFill>
                <a:schemeClr val="bg1"/>
              </a:solidFill>
              <a:sym typeface="+mn-ea"/>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051" name="Picture 7" descr="[IMAGE OF RUSTICLES ON THE BOW OF THE TITANIC]"/>
          <p:cNvPicPr>
            <a:picLocks noChangeAspect="1"/>
          </p:cNvPicPr>
          <p:nvPr/>
        </p:nvPicPr>
        <p:blipFill>
          <a:blip r:embed="rId1"/>
          <a:stretch>
            <a:fillRect/>
          </a:stretch>
        </p:blipFill>
        <p:spPr>
          <a:xfrm>
            <a:off x="965200" y="661670"/>
            <a:ext cx="7406005" cy="6186805"/>
          </a:xfrm>
          <a:prstGeom prst="rect">
            <a:avLst/>
          </a:prstGeom>
          <a:noFill/>
          <a:ln w="9525">
            <a:noFill/>
          </a:ln>
        </p:spPr>
      </p:pic>
      <p:sp>
        <p:nvSpPr>
          <p:cNvPr id="2"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A Titanic Rust Problem</a:t>
            </a:r>
            <a:endParaRPr lang="en-US" altLang="en-US" sz="3600" b="1" dirty="0">
              <a:solidFill>
                <a:schemeClr val="bg1"/>
              </a:solidFill>
              <a:sym typeface="+mn-ea"/>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5" name="Rectangle 3"/>
          <p:cNvSpPr>
            <a:spLocks noGrp="1"/>
          </p:cNvSpPr>
          <p:nvPr>
            <p:ph idx="1"/>
          </p:nvPr>
        </p:nvSpPr>
        <p:spPr/>
        <p:txBody>
          <a:bodyPr vert="horz" wrap="square" lIns="91440" tIns="45720" rIns="91440" bIns="45720" anchor="t" anchorCtr="0"/>
          <a:p>
            <a:pPr eaLnBrk="1" hangingPunct="1"/>
            <a:r>
              <a:rPr lang="en-GB" altLang="en-US" dirty="0"/>
              <a:t>A problem is given to which the answer is </a:t>
            </a:r>
            <a:r>
              <a:rPr lang="en-GB" altLang="en-US" b="1" dirty="0"/>
              <a:t>not</a:t>
            </a:r>
            <a:r>
              <a:rPr lang="en-GB" altLang="en-US" dirty="0"/>
              <a:t> straightforward</a:t>
            </a:r>
            <a:endParaRPr lang="en-GB" altLang="en-US" dirty="0"/>
          </a:p>
          <a:p>
            <a:pPr eaLnBrk="1" hangingPunct="1"/>
            <a:r>
              <a:rPr lang="en-GB" altLang="en-US" dirty="0"/>
              <a:t>You need to ask questions (that can be answered </a:t>
            </a:r>
            <a:r>
              <a:rPr lang="en-GB" altLang="en-US" i="1" dirty="0"/>
              <a:t>yes</a:t>
            </a:r>
            <a:r>
              <a:rPr lang="en-GB" altLang="en-US" dirty="0"/>
              <a:t> or </a:t>
            </a:r>
            <a:r>
              <a:rPr lang="en-GB" altLang="en-US" i="1" dirty="0"/>
              <a:t>no</a:t>
            </a:r>
            <a:r>
              <a:rPr lang="en-GB" altLang="en-US" dirty="0"/>
              <a:t>) to find the solution to the problem</a:t>
            </a:r>
            <a:endParaRPr lang="en-US" altLang="en-US" dirty="0"/>
          </a:p>
        </p:txBody>
      </p:sp>
      <p:sp>
        <p:nvSpPr>
          <p:cNvPr id="2"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Lateral Thinking Problems</a:t>
            </a:r>
            <a:endParaRPr lang="en-US" altLang="en-US" sz="3600" b="1" dirty="0">
              <a:solidFill>
                <a:schemeClr val="bg1"/>
              </a:solidFill>
              <a:sym typeface="+mn-ea"/>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100" name="Picture 10" descr="MCj02002110000[1]"/>
          <p:cNvPicPr>
            <a:picLocks noChangeAspect="1"/>
          </p:cNvPicPr>
          <p:nvPr/>
        </p:nvPicPr>
        <p:blipFill>
          <a:blip r:embed="rId1"/>
          <a:stretch>
            <a:fillRect/>
          </a:stretch>
        </p:blipFill>
        <p:spPr>
          <a:xfrm>
            <a:off x="172720" y="4705985"/>
            <a:ext cx="1700213" cy="1825625"/>
          </a:xfrm>
          <a:prstGeom prst="rect">
            <a:avLst/>
          </a:prstGeom>
          <a:noFill/>
          <a:ln w="9525">
            <a:noFill/>
          </a:ln>
        </p:spPr>
      </p:pic>
      <p:pic>
        <p:nvPicPr>
          <p:cNvPr id="4101" name="Picture 11" descr="MCj03086490000[1]"/>
          <p:cNvPicPr>
            <a:picLocks noChangeAspect="1"/>
          </p:cNvPicPr>
          <p:nvPr/>
        </p:nvPicPr>
        <p:blipFill>
          <a:blip r:embed="rId2"/>
          <a:stretch>
            <a:fillRect/>
          </a:stretch>
        </p:blipFill>
        <p:spPr>
          <a:xfrm>
            <a:off x="7205980" y="1018223"/>
            <a:ext cx="1831975" cy="990600"/>
          </a:xfrm>
          <a:prstGeom prst="rect">
            <a:avLst/>
          </a:prstGeom>
          <a:noFill/>
          <a:ln w="9525">
            <a:noFill/>
          </a:ln>
        </p:spPr>
      </p:pic>
      <p:sp>
        <p:nvSpPr>
          <p:cNvPr id="4102" name="Text Box 14"/>
          <p:cNvSpPr txBox="1"/>
          <p:nvPr/>
        </p:nvSpPr>
        <p:spPr>
          <a:xfrm>
            <a:off x="1298575" y="1630045"/>
            <a:ext cx="5582285" cy="2461260"/>
          </a:xfrm>
          <a:prstGeom prst="rect">
            <a:avLst/>
          </a:prstGeom>
          <a:noFill/>
          <a:ln w="9525">
            <a:noFill/>
          </a:ln>
        </p:spPr>
        <p:txBody>
          <a:bodyPr wrap="square">
            <a:spAutoFit/>
          </a:bodyPr>
          <a:p>
            <a:pPr eaLnBrk="1" hangingPunct="1">
              <a:spcBef>
                <a:spcPct val="50000"/>
              </a:spcBef>
            </a:pPr>
            <a:r>
              <a:rPr lang="en-GB" altLang="en-US" sz="2200" dirty="0">
                <a:latin typeface="Arial" panose="020B0604020202020204" pitchFamily="34" charset="0"/>
              </a:rPr>
              <a:t>There are two shipwrecks. One in deep water and the other in shallow water. The one in deeper water is less rusty. Why?</a:t>
            </a:r>
            <a:endParaRPr lang="en-GB" altLang="en-US" sz="2200" dirty="0">
              <a:latin typeface="Arial" panose="020B0604020202020204" pitchFamily="34" charset="0"/>
            </a:endParaRPr>
          </a:p>
          <a:p>
            <a:pPr eaLnBrk="1" hangingPunct="1">
              <a:spcBef>
                <a:spcPct val="50000"/>
              </a:spcBef>
            </a:pPr>
            <a:r>
              <a:rPr lang="en-GB" altLang="en-US" sz="2200" dirty="0">
                <a:latin typeface="Arial" panose="020B0604020202020204" pitchFamily="34" charset="0"/>
              </a:rPr>
              <a:t>Ask your teacher questions that can be answered </a:t>
            </a:r>
            <a:r>
              <a:rPr lang="en-GB" altLang="en-US" sz="2200" i="1" dirty="0">
                <a:latin typeface="Arial" panose="020B0604020202020204" pitchFamily="34" charset="0"/>
              </a:rPr>
              <a:t>yes</a:t>
            </a:r>
            <a:r>
              <a:rPr lang="en-GB" altLang="en-US" sz="2200" dirty="0">
                <a:latin typeface="Arial" panose="020B0604020202020204" pitchFamily="34" charset="0"/>
              </a:rPr>
              <a:t> or </a:t>
            </a:r>
            <a:r>
              <a:rPr lang="en-GB" altLang="en-US" sz="2200" i="1" dirty="0">
                <a:latin typeface="Arial" panose="020B0604020202020204" pitchFamily="34" charset="0"/>
              </a:rPr>
              <a:t>no</a:t>
            </a:r>
            <a:r>
              <a:rPr lang="en-GB" altLang="en-US" sz="2200" dirty="0">
                <a:latin typeface="Arial" panose="020B0604020202020204" pitchFamily="34" charset="0"/>
              </a:rPr>
              <a:t> to uncover the answer.</a:t>
            </a:r>
            <a:endParaRPr lang="en-GB" altLang="en-US" sz="2200" dirty="0">
              <a:latin typeface="Arial" panose="020B0604020202020204" pitchFamily="34" charset="0"/>
            </a:endParaRPr>
          </a:p>
          <a:p>
            <a:pPr eaLnBrk="1" hangingPunct="1">
              <a:spcBef>
                <a:spcPct val="50000"/>
              </a:spcBef>
            </a:pPr>
            <a:endParaRPr lang="en-GB" altLang="en-US" sz="2200" dirty="0">
              <a:latin typeface="Arial" panose="020B0604020202020204" pitchFamily="34" charset="0"/>
            </a:endParaRPr>
          </a:p>
        </p:txBody>
      </p:sp>
      <p:sp>
        <p:nvSpPr>
          <p:cNvPr id="2"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Lateral Thinking Problems</a:t>
            </a:r>
            <a:endParaRPr lang="en-US" altLang="en-US" sz="3600" b="1" dirty="0">
              <a:solidFill>
                <a:schemeClr val="bg1"/>
              </a:solidFill>
              <a:sym typeface="+mn-ea"/>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3" name="Rectangle 5"/>
          <p:cNvSpPr>
            <a:spLocks noGrp="1"/>
          </p:cNvSpPr>
          <p:nvPr>
            <p:ph sz="half" idx="1"/>
          </p:nvPr>
        </p:nvSpPr>
        <p:spPr>
          <a:xfrm>
            <a:off x="157480" y="838200"/>
            <a:ext cx="8837295" cy="5013960"/>
          </a:xfrm>
        </p:spPr>
        <p:txBody>
          <a:bodyPr vert="horz" wrap="square" lIns="91440" tIns="45720" rIns="91440" bIns="45720" anchor="t" anchorCtr="0"/>
          <a:p>
            <a:pPr marL="361950" indent="-361950" eaLnBrk="1" hangingPunct="1">
              <a:lnSpc>
                <a:spcPct val="90000"/>
              </a:lnSpc>
            </a:pPr>
            <a:r>
              <a:rPr lang="en-GB" altLang="en-US" sz="2600" dirty="0"/>
              <a:t>The deep shipwreck was made of wood/aluminium/</a:t>
            </a:r>
            <a:endParaRPr lang="en-GB" altLang="en-US" sz="2600" dirty="0"/>
          </a:p>
          <a:p>
            <a:pPr marL="361950" indent="-361950" eaLnBrk="1" hangingPunct="1">
              <a:lnSpc>
                <a:spcPct val="90000"/>
              </a:lnSpc>
              <a:buNone/>
            </a:pPr>
            <a:r>
              <a:rPr lang="en-GB" altLang="en-US" sz="2600" dirty="0"/>
              <a:t>	better painted </a:t>
            </a:r>
            <a:r>
              <a:rPr lang="en-GB" altLang="en-US" sz="2600" i="1" dirty="0"/>
              <a:t>etc</a:t>
            </a:r>
            <a:endParaRPr lang="en-GB" altLang="en-US" sz="2600" i="1" dirty="0"/>
          </a:p>
          <a:p>
            <a:pPr marL="361950" indent="-361950" eaLnBrk="1" hangingPunct="1">
              <a:lnSpc>
                <a:spcPct val="90000"/>
              </a:lnSpc>
            </a:pPr>
            <a:r>
              <a:rPr lang="en-GB" altLang="en-US" sz="2600" dirty="0"/>
              <a:t>The deep shipwreck was in fresh water and the shallow shipwreck in salt water</a:t>
            </a:r>
            <a:endParaRPr lang="en-GB" altLang="en-US" sz="2600" dirty="0"/>
          </a:p>
          <a:p>
            <a:pPr marL="361950" indent="-361950" eaLnBrk="1" hangingPunct="1">
              <a:lnSpc>
                <a:spcPct val="90000"/>
              </a:lnSpc>
            </a:pPr>
            <a:r>
              <a:rPr lang="en-GB" altLang="en-US" sz="2600" dirty="0"/>
              <a:t>The deep shipwreck was carrying a cargo of zinc or magnesium metal</a:t>
            </a:r>
            <a:endParaRPr lang="en-GB" altLang="en-US" sz="2600" dirty="0"/>
          </a:p>
          <a:p>
            <a:pPr marL="361950" indent="-361950" eaLnBrk="1" hangingPunct="1">
              <a:lnSpc>
                <a:spcPct val="90000"/>
              </a:lnSpc>
            </a:pPr>
            <a:r>
              <a:rPr lang="en-GB" altLang="en-US" sz="2600" dirty="0"/>
              <a:t>The shipwrecks have been there for different lengths of time </a:t>
            </a:r>
            <a:endParaRPr lang="en-GB" altLang="en-US" sz="2600" dirty="0"/>
          </a:p>
          <a:p>
            <a:pPr marL="361950" indent="-361950" eaLnBrk="1" hangingPunct="1">
              <a:lnSpc>
                <a:spcPct val="90000"/>
              </a:lnSpc>
            </a:pPr>
            <a:r>
              <a:rPr lang="en-GB" altLang="en-US" sz="2600" dirty="0"/>
              <a:t>Divers visit the shallow shipwreck and add oxygen to the water</a:t>
            </a:r>
            <a:endParaRPr lang="en-GB" altLang="en-US" sz="2600" dirty="0"/>
          </a:p>
          <a:p>
            <a:pPr marL="361950" indent="-361950" eaLnBrk="1" hangingPunct="1">
              <a:lnSpc>
                <a:spcPct val="90000"/>
              </a:lnSpc>
            </a:pPr>
            <a:r>
              <a:rPr lang="en-GB" altLang="en-US" sz="2600" dirty="0"/>
              <a:t>Fish excretion changes the pH of seawater</a:t>
            </a:r>
            <a:endParaRPr lang="en-GB" altLang="en-US" sz="2600" dirty="0"/>
          </a:p>
          <a:p>
            <a:pPr marL="361950" indent="-361950" eaLnBrk="1" hangingPunct="1">
              <a:lnSpc>
                <a:spcPct val="90000"/>
              </a:lnSpc>
              <a:buNone/>
            </a:pPr>
            <a:endParaRPr lang="en-GB" altLang="en-US" sz="2600" dirty="0"/>
          </a:p>
        </p:txBody>
      </p:sp>
      <p:sp>
        <p:nvSpPr>
          <p:cNvPr id="5124" name="Rectangle 8"/>
          <p:cNvSpPr/>
          <p:nvPr/>
        </p:nvSpPr>
        <p:spPr>
          <a:xfrm>
            <a:off x="395288" y="6167438"/>
            <a:ext cx="8497887" cy="717550"/>
          </a:xfrm>
          <a:prstGeom prst="rect">
            <a:avLst/>
          </a:prstGeom>
          <a:noFill/>
          <a:ln w="9525">
            <a:noFill/>
          </a:ln>
        </p:spPr>
        <p:txBody>
          <a:bodyPr>
            <a:spAutoFit/>
          </a:bodyPr>
          <a:p>
            <a:pPr eaLnBrk="1" hangingPunct="1"/>
            <a:r>
              <a:rPr lang="en-GB" altLang="en-US" sz="2600" dirty="0">
                <a:latin typeface="Arial" panose="020B0604020202020204" pitchFamily="34" charset="0"/>
              </a:rPr>
              <a:t>You may have thought of many others, if so well done.</a:t>
            </a:r>
            <a:endParaRPr lang="en-GB" altLang="en-US" sz="2600" dirty="0">
              <a:latin typeface="Arial" panose="020B0604020202020204" pitchFamily="34" charset="0"/>
            </a:endParaRPr>
          </a:p>
          <a:p>
            <a:pPr eaLnBrk="1" hangingPunct="1"/>
            <a:endParaRPr lang="en-GB" altLang="en-US" sz="1500" dirty="0">
              <a:latin typeface="Arial" panose="020B0604020202020204" pitchFamily="34" charset="0"/>
            </a:endParaRPr>
          </a:p>
        </p:txBody>
      </p:sp>
      <p:sp>
        <p:nvSpPr>
          <p:cNvPr id="2"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Lateral Thinking Ideas</a:t>
            </a:r>
            <a:endParaRPr lang="en-US" altLang="en-US" sz="3600" b="1" dirty="0">
              <a:solidFill>
                <a:schemeClr val="bg1"/>
              </a:solidFill>
              <a:sym typeface="+mn-e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2164" name="Picture 92163" descr="FG25_02"/>
          <p:cNvPicPr>
            <a:picLocks noChangeAspect="1"/>
          </p:cNvPicPr>
          <p:nvPr/>
        </p:nvPicPr>
        <p:blipFill>
          <a:blip r:embed="rId1"/>
          <a:srcRect b="4585"/>
          <a:stretch>
            <a:fillRect/>
          </a:stretch>
        </p:blipFill>
        <p:spPr>
          <a:xfrm>
            <a:off x="-635" y="959485"/>
            <a:ext cx="9209405" cy="5767705"/>
          </a:xfrm>
          <a:prstGeom prst="rect">
            <a:avLst/>
          </a:prstGeom>
          <a:noFill/>
          <a:ln w="9525">
            <a:noFill/>
          </a:ln>
        </p:spPr>
      </p:pic>
      <p:sp>
        <p:nvSpPr>
          <p:cNvPr id="4"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The Water Cycle</a:t>
            </a:r>
            <a:endParaRPr lang="en-US" altLang="en-US" sz="3600" b="1" dirty="0">
              <a:solidFill>
                <a:schemeClr val="bg1"/>
              </a:solidFill>
              <a:sym typeface="+mn-ea"/>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6" name="Rectangle 2"/>
          <p:cNvSpPr>
            <a:spLocks noGrp="1"/>
          </p:cNvSpPr>
          <p:nvPr>
            <p:ph type="title"/>
          </p:nvPr>
        </p:nvSpPr>
        <p:spPr/>
        <p:txBody>
          <a:bodyPr vert="horz" wrap="square" lIns="91440" tIns="45720" rIns="91440" bIns="45720" anchor="ctr" anchorCtr="0"/>
          <a:p>
            <a:pPr eaLnBrk="1" hangingPunct="1"/>
            <a:r>
              <a:rPr lang="en-GB" altLang="en-US" sz="4000" dirty="0"/>
              <a:t>Now let’s consider a fair test</a:t>
            </a:r>
            <a:endParaRPr lang="en-US" altLang="en-US" sz="4000" dirty="0"/>
          </a:p>
        </p:txBody>
      </p:sp>
      <p:sp>
        <p:nvSpPr>
          <p:cNvPr id="6147" name="Rectangle 3"/>
          <p:cNvSpPr>
            <a:spLocks noGrp="1"/>
          </p:cNvSpPr>
          <p:nvPr>
            <p:ph idx="1"/>
          </p:nvPr>
        </p:nvSpPr>
        <p:spPr>
          <a:xfrm>
            <a:off x="457200" y="3068638"/>
            <a:ext cx="8229600" cy="3024187"/>
          </a:xfrm>
        </p:spPr>
        <p:txBody>
          <a:bodyPr vert="horz" wrap="square" lIns="91440" tIns="45720" rIns="91440" bIns="45720" anchor="t" anchorCtr="0"/>
          <a:p>
            <a:pPr eaLnBrk="1" hangingPunct="1">
              <a:buNone/>
            </a:pPr>
            <a:r>
              <a:rPr lang="en-GB" altLang="en-US" sz="2800" dirty="0"/>
              <a:t>A fair test:</a:t>
            </a:r>
            <a:endParaRPr lang="en-GB" altLang="en-US" sz="700" dirty="0"/>
          </a:p>
          <a:p>
            <a:pPr eaLnBrk="1" hangingPunct="1"/>
            <a:r>
              <a:rPr lang="en-GB" altLang="en-US" sz="2800" dirty="0"/>
              <a:t>Two identical ships with identical cargoes are sunk in seawater</a:t>
            </a:r>
            <a:endParaRPr lang="en-GB" altLang="en-US" sz="2800" dirty="0"/>
          </a:p>
          <a:p>
            <a:pPr eaLnBrk="1" hangingPunct="1"/>
            <a:r>
              <a:rPr lang="en-GB" altLang="en-US" sz="2800" dirty="0"/>
              <a:t>One sinks in shallow water and the other in deep water</a:t>
            </a:r>
            <a:endParaRPr lang="en-GB" altLang="en-US" sz="2800" dirty="0"/>
          </a:p>
        </p:txBody>
      </p:sp>
      <p:sp>
        <p:nvSpPr>
          <p:cNvPr id="6148" name="Text Box 4"/>
          <p:cNvSpPr txBox="1"/>
          <p:nvPr/>
        </p:nvSpPr>
        <p:spPr>
          <a:xfrm>
            <a:off x="457200" y="1412875"/>
            <a:ext cx="7931150" cy="2055813"/>
          </a:xfrm>
          <a:prstGeom prst="rect">
            <a:avLst/>
          </a:prstGeom>
          <a:noFill/>
          <a:ln w="9525">
            <a:noFill/>
          </a:ln>
        </p:spPr>
        <p:txBody>
          <a:bodyPr>
            <a:spAutoFit/>
          </a:bodyPr>
          <a:p>
            <a:pPr eaLnBrk="1" hangingPunct="1">
              <a:lnSpc>
                <a:spcPct val="90000"/>
              </a:lnSpc>
            </a:pPr>
            <a:r>
              <a:rPr lang="en-GB" altLang="en-US" sz="2800" dirty="0">
                <a:latin typeface="Arial" panose="020B0604020202020204" pitchFamily="34" charset="0"/>
              </a:rPr>
              <a:t>Now let us consider what explanations could work if this was a ‘fair test’ - </a:t>
            </a:r>
            <a:r>
              <a:rPr lang="en-GB" altLang="en-US" sz="2800" i="1" dirty="0">
                <a:latin typeface="Arial" panose="020B0604020202020204" pitchFamily="34" charset="0"/>
              </a:rPr>
              <a:t>ie</a:t>
            </a:r>
            <a:r>
              <a:rPr lang="en-GB" altLang="en-US" sz="2800" dirty="0">
                <a:latin typeface="Arial" panose="020B0604020202020204" pitchFamily="34" charset="0"/>
              </a:rPr>
              <a:t> the ships are identical and the only factors about the seawater that change are those that  depend on depth.</a:t>
            </a:r>
            <a:endParaRPr lang="en-GB" altLang="en-US" sz="2800" dirty="0">
              <a:latin typeface="Arial" panose="020B0604020202020204" pitchFamily="34" charset="0"/>
            </a:endParaRPr>
          </a:p>
          <a:p>
            <a:pPr eaLnBrk="1" hangingPunct="1"/>
            <a:endParaRPr lang="en-GB" altLang="en-US" sz="2800" dirty="0">
              <a:latin typeface="Arial" panose="020B0604020202020204" pitchFamily="34" charset="0"/>
            </a:endParaRPr>
          </a:p>
        </p:txBody>
      </p:sp>
      <p:sp>
        <p:nvSpPr>
          <p:cNvPr id="6149" name="Text Box 5"/>
          <p:cNvSpPr txBox="1"/>
          <p:nvPr/>
        </p:nvSpPr>
        <p:spPr>
          <a:xfrm>
            <a:off x="457200" y="5541963"/>
            <a:ext cx="8507413" cy="1287462"/>
          </a:xfrm>
          <a:prstGeom prst="rect">
            <a:avLst/>
          </a:prstGeom>
          <a:noFill/>
          <a:ln w="9525">
            <a:noFill/>
          </a:ln>
        </p:spPr>
        <p:txBody>
          <a:bodyPr>
            <a:spAutoFit/>
          </a:bodyPr>
          <a:p>
            <a:pPr eaLnBrk="1" hangingPunct="1">
              <a:lnSpc>
                <a:spcPct val="90000"/>
              </a:lnSpc>
              <a:spcBef>
                <a:spcPct val="20000"/>
              </a:spcBef>
            </a:pPr>
            <a:r>
              <a:rPr lang="en-GB" altLang="en-US" sz="2800" dirty="0">
                <a:latin typeface="Arial" panose="020B0604020202020204" pitchFamily="34" charset="0"/>
              </a:rPr>
              <a:t>Design a concept cartoon with four predictions with reasons for which shipwreck rusts faster.</a:t>
            </a:r>
            <a:endParaRPr lang="en-US" altLang="en-US" sz="2800" dirty="0">
              <a:latin typeface="Arial" panose="020B0604020202020204" pitchFamily="34" charset="0"/>
            </a:endParaRPr>
          </a:p>
          <a:p>
            <a:pPr eaLnBrk="1" hangingPunct="1"/>
            <a:endParaRPr lang="en-GB" altLang="en-US" sz="2800" dirty="0">
              <a:latin typeface="Arial" panose="020B0604020202020204" pitchFamily="34" charset="0"/>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70" name="Rectangle 2"/>
          <p:cNvSpPr>
            <a:spLocks noGrp="1"/>
          </p:cNvSpPr>
          <p:nvPr>
            <p:ph type="title"/>
          </p:nvPr>
        </p:nvSpPr>
        <p:spPr>
          <a:xfrm>
            <a:off x="457200" y="701675"/>
            <a:ext cx="8229600" cy="1143000"/>
          </a:xfrm>
        </p:spPr>
        <p:txBody>
          <a:bodyPr vert="horz" wrap="square" lIns="91440" tIns="45720" rIns="91440" bIns="45720" anchor="ctr" anchorCtr="0"/>
          <a:p>
            <a:pPr eaLnBrk="1" hangingPunct="1"/>
            <a:r>
              <a:rPr lang="en-GB" altLang="en-US" sz="4000" dirty="0"/>
              <a:t>Some hints for reasons for predictions in concept cartoon</a:t>
            </a:r>
            <a:endParaRPr lang="en-US" altLang="en-US" sz="4000" dirty="0"/>
          </a:p>
        </p:txBody>
      </p:sp>
      <p:sp>
        <p:nvSpPr>
          <p:cNvPr id="7171" name="Rectangle 3"/>
          <p:cNvSpPr>
            <a:spLocks noGrp="1"/>
          </p:cNvSpPr>
          <p:nvPr>
            <p:ph idx="1"/>
          </p:nvPr>
        </p:nvSpPr>
        <p:spPr>
          <a:xfrm>
            <a:off x="457200" y="2349500"/>
            <a:ext cx="8229600" cy="4525963"/>
          </a:xfrm>
        </p:spPr>
        <p:txBody>
          <a:bodyPr vert="horz" wrap="square" lIns="91440" tIns="45720" rIns="91440" bIns="45720" anchor="t" anchorCtr="0"/>
          <a:p>
            <a:pPr eaLnBrk="1" hangingPunct="1"/>
            <a:r>
              <a:rPr lang="en-GB" altLang="en-US" sz="3000" dirty="0"/>
              <a:t>The shallow seawater is warmer</a:t>
            </a:r>
            <a:endParaRPr lang="en-GB" altLang="en-US" sz="3000" dirty="0"/>
          </a:p>
          <a:p>
            <a:pPr eaLnBrk="1" hangingPunct="1"/>
            <a:r>
              <a:rPr lang="en-GB" altLang="en-US" sz="3000" dirty="0"/>
              <a:t>The shallow seawater has more oxygen dissolved in it</a:t>
            </a:r>
            <a:endParaRPr lang="en-GB" altLang="en-US" sz="3000" dirty="0"/>
          </a:p>
          <a:p>
            <a:pPr eaLnBrk="1" hangingPunct="1"/>
            <a:r>
              <a:rPr lang="en-GB" altLang="en-US" sz="3000" dirty="0"/>
              <a:t>The shallow seawater is moving with a faster current or is stirred about more</a:t>
            </a:r>
            <a:endParaRPr lang="en-GB" altLang="en-US" sz="3000" dirty="0"/>
          </a:p>
          <a:p>
            <a:pPr eaLnBrk="1" hangingPunct="1"/>
            <a:r>
              <a:rPr lang="en-GB" altLang="en-US" sz="3000" dirty="0"/>
              <a:t>The concentration of salt in solution varies with depth</a:t>
            </a:r>
            <a:endParaRPr lang="en-GB" altLang="en-US" sz="3000" dirty="0"/>
          </a:p>
          <a:p>
            <a:pPr eaLnBrk="1" hangingPunct="1"/>
            <a:endParaRPr lang="en-GB" altLang="en-US" sz="3000" dirty="0"/>
          </a:p>
          <a:p>
            <a:pPr eaLnBrk="1" hangingPunct="1"/>
            <a:endParaRPr lang="en-US" altLang="en-US"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4" name="Rectangle 2"/>
          <p:cNvSpPr>
            <a:spLocks noGrp="1"/>
          </p:cNvSpPr>
          <p:nvPr>
            <p:ph type="title"/>
          </p:nvPr>
        </p:nvSpPr>
        <p:spPr>
          <a:xfrm>
            <a:off x="457200" y="1052513"/>
            <a:ext cx="8229600" cy="1655762"/>
          </a:xfrm>
        </p:spPr>
        <p:txBody>
          <a:bodyPr vert="horz" wrap="square" lIns="91440" tIns="45720" rIns="91440" bIns="45720" anchor="ctr" anchorCtr="0"/>
          <a:p>
            <a:pPr eaLnBrk="1" hangingPunct="1"/>
            <a:r>
              <a:rPr lang="en-GB" altLang="en-US" sz="4000" dirty="0"/>
              <a:t>The best explanations take the reasoning further and explain why...</a:t>
            </a:r>
            <a:endParaRPr lang="en-US" altLang="en-US" sz="4000" dirty="0"/>
          </a:p>
        </p:txBody>
      </p:sp>
      <p:sp>
        <p:nvSpPr>
          <p:cNvPr id="8195" name="Rectangle 3"/>
          <p:cNvSpPr>
            <a:spLocks noGrp="1"/>
          </p:cNvSpPr>
          <p:nvPr>
            <p:ph idx="1"/>
          </p:nvPr>
        </p:nvSpPr>
        <p:spPr>
          <a:xfrm>
            <a:off x="457200" y="3213100"/>
            <a:ext cx="8229600" cy="3529013"/>
          </a:xfrm>
        </p:spPr>
        <p:txBody>
          <a:bodyPr vert="horz" wrap="square" lIns="91440" tIns="45720" rIns="91440" bIns="45720" anchor="t" anchorCtr="0"/>
          <a:p>
            <a:pPr eaLnBrk="1" hangingPunct="1">
              <a:lnSpc>
                <a:spcPct val="90000"/>
              </a:lnSpc>
              <a:buNone/>
            </a:pPr>
            <a:r>
              <a:rPr lang="en-GB" altLang="en-US" sz="3000" dirty="0"/>
              <a:t>...the shallow water might be warmer?</a:t>
            </a:r>
            <a:endParaRPr lang="en-GB" altLang="en-US" sz="3000" dirty="0"/>
          </a:p>
          <a:p>
            <a:pPr eaLnBrk="1" hangingPunct="1">
              <a:lnSpc>
                <a:spcPct val="90000"/>
              </a:lnSpc>
              <a:buNone/>
            </a:pPr>
            <a:r>
              <a:rPr lang="en-GB" altLang="en-US" sz="3000" dirty="0"/>
              <a:t>...the shallow water might have more oxygen in it?</a:t>
            </a:r>
            <a:endParaRPr lang="en-GB" altLang="en-US" sz="3000" dirty="0"/>
          </a:p>
          <a:p>
            <a:pPr eaLnBrk="1" hangingPunct="1">
              <a:lnSpc>
                <a:spcPct val="90000"/>
              </a:lnSpc>
              <a:buNone/>
            </a:pPr>
            <a:r>
              <a:rPr lang="en-GB" altLang="en-US" sz="3000" dirty="0"/>
              <a:t>...the shallow water might get stirred up more?</a:t>
            </a:r>
            <a:endParaRPr lang="en-GB" altLang="en-US" sz="3000" dirty="0"/>
          </a:p>
          <a:p>
            <a:pPr eaLnBrk="1" hangingPunct="1">
              <a:lnSpc>
                <a:spcPct val="90000"/>
              </a:lnSpc>
              <a:buNone/>
            </a:pPr>
            <a:r>
              <a:rPr lang="en-GB" altLang="en-US" sz="3000" dirty="0"/>
              <a:t>...the shallow water might have a higher salt concentration?</a:t>
            </a:r>
            <a:endParaRPr lang="en-US" altLang="en-US" sz="3000" dirty="0"/>
          </a:p>
        </p:txBody>
      </p:sp>
      <p:sp>
        <p:nvSpPr>
          <p:cNvPr id="8196" name="Text Box 4"/>
          <p:cNvSpPr txBox="1"/>
          <p:nvPr/>
        </p:nvSpPr>
        <p:spPr>
          <a:xfrm>
            <a:off x="971550" y="333375"/>
            <a:ext cx="5832475" cy="366713"/>
          </a:xfrm>
          <a:prstGeom prst="rect">
            <a:avLst/>
          </a:prstGeom>
          <a:noFill/>
          <a:ln w="9525">
            <a:noFill/>
          </a:ln>
        </p:spPr>
        <p:txBody>
          <a:bodyPr>
            <a:spAutoFit/>
          </a:bodyPr>
          <a:p>
            <a:pPr eaLnBrk="1" hangingPunct="1">
              <a:spcBef>
                <a:spcPct val="50000"/>
              </a:spcBef>
            </a:pPr>
            <a:r>
              <a:rPr lang="en-GB" altLang="en-US" dirty="0">
                <a:latin typeface="Arial" panose="020B0604020202020204" pitchFamily="34" charset="0"/>
              </a:rPr>
              <a:t>Further thinking</a:t>
            </a:r>
            <a:endParaRPr lang="en-US" altLang="en-US" dirty="0">
              <a:latin typeface="Arial" panose="020B0604020202020204" pitchFamily="34" charset="0"/>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218" name="Picture 2" descr="MCj02002110000[1]"/>
          <p:cNvPicPr>
            <a:picLocks noChangeAspect="1"/>
          </p:cNvPicPr>
          <p:nvPr/>
        </p:nvPicPr>
        <p:blipFill>
          <a:blip r:embed="rId1"/>
          <a:stretch>
            <a:fillRect/>
          </a:stretch>
        </p:blipFill>
        <p:spPr>
          <a:xfrm>
            <a:off x="7092950" y="4797425"/>
            <a:ext cx="1700213" cy="1825625"/>
          </a:xfrm>
          <a:prstGeom prst="rect">
            <a:avLst/>
          </a:prstGeom>
          <a:noFill/>
          <a:ln w="9525">
            <a:noFill/>
          </a:ln>
        </p:spPr>
      </p:pic>
      <p:pic>
        <p:nvPicPr>
          <p:cNvPr id="9219" name="Picture 3" descr="MCj03086490000[1]"/>
          <p:cNvPicPr>
            <a:picLocks noChangeAspect="1"/>
          </p:cNvPicPr>
          <p:nvPr/>
        </p:nvPicPr>
        <p:blipFill>
          <a:blip r:embed="rId2"/>
          <a:stretch>
            <a:fillRect/>
          </a:stretch>
        </p:blipFill>
        <p:spPr>
          <a:xfrm>
            <a:off x="900113" y="692150"/>
            <a:ext cx="1831975" cy="990600"/>
          </a:xfrm>
          <a:prstGeom prst="rect">
            <a:avLst/>
          </a:prstGeom>
          <a:noFill/>
          <a:ln w="9525">
            <a:noFill/>
          </a:ln>
        </p:spPr>
      </p:pic>
      <p:pic>
        <p:nvPicPr>
          <p:cNvPr id="9220" name="Picture 4" descr="MCj02002110000[1]"/>
          <p:cNvPicPr>
            <a:picLocks noChangeAspect="1"/>
          </p:cNvPicPr>
          <p:nvPr/>
        </p:nvPicPr>
        <p:blipFill>
          <a:blip r:embed="rId1"/>
          <a:stretch>
            <a:fillRect/>
          </a:stretch>
        </p:blipFill>
        <p:spPr>
          <a:xfrm>
            <a:off x="971550" y="1844675"/>
            <a:ext cx="1700213" cy="1825625"/>
          </a:xfrm>
          <a:prstGeom prst="rect">
            <a:avLst/>
          </a:prstGeom>
          <a:noFill/>
          <a:ln w="9525">
            <a:noFill/>
          </a:ln>
        </p:spPr>
      </p:pic>
      <p:pic>
        <p:nvPicPr>
          <p:cNvPr id="9221" name="Picture 5" descr="MCj03086490000[1]"/>
          <p:cNvPicPr>
            <a:picLocks noChangeAspect="1"/>
          </p:cNvPicPr>
          <p:nvPr/>
        </p:nvPicPr>
        <p:blipFill>
          <a:blip r:embed="rId2"/>
          <a:stretch>
            <a:fillRect/>
          </a:stretch>
        </p:blipFill>
        <p:spPr>
          <a:xfrm>
            <a:off x="6877050" y="620713"/>
            <a:ext cx="1831975" cy="990600"/>
          </a:xfrm>
          <a:prstGeom prst="rect">
            <a:avLst/>
          </a:prstGeom>
          <a:noFill/>
          <a:ln w="9525">
            <a:noFill/>
          </a:ln>
        </p:spPr>
      </p:pic>
      <p:sp>
        <p:nvSpPr>
          <p:cNvPr id="9222" name="Text Box 6"/>
          <p:cNvSpPr txBox="1"/>
          <p:nvPr/>
        </p:nvSpPr>
        <p:spPr>
          <a:xfrm>
            <a:off x="3348038" y="2205038"/>
            <a:ext cx="2808287" cy="1917700"/>
          </a:xfrm>
          <a:prstGeom prst="rect">
            <a:avLst/>
          </a:prstGeom>
          <a:noFill/>
          <a:ln w="9525">
            <a:noFill/>
          </a:ln>
        </p:spPr>
        <p:txBody>
          <a:bodyPr>
            <a:spAutoFit/>
          </a:bodyPr>
          <a:p>
            <a:pPr eaLnBrk="1" hangingPunct="1">
              <a:spcBef>
                <a:spcPct val="50000"/>
              </a:spcBef>
            </a:pPr>
            <a:r>
              <a:rPr lang="en-GB" altLang="en-US" sz="2400" dirty="0">
                <a:latin typeface="Arial" panose="020B0604020202020204" pitchFamily="34" charset="0"/>
              </a:rPr>
              <a:t>Choose the prediction and explanation that you think are most likely.</a:t>
            </a:r>
            <a:endParaRPr lang="en-GB" altLang="en-US" sz="2400" dirty="0">
              <a:latin typeface="Arial" panose="020B0604020202020204" pitchFamily="34" charset="0"/>
            </a:endParaRPr>
          </a:p>
        </p:txBody>
      </p:sp>
      <p:sp>
        <p:nvSpPr>
          <p:cNvPr id="9223" name="Text Box 7"/>
          <p:cNvSpPr txBox="1"/>
          <p:nvPr/>
        </p:nvSpPr>
        <p:spPr>
          <a:xfrm>
            <a:off x="3635375" y="617538"/>
            <a:ext cx="1800225" cy="579437"/>
          </a:xfrm>
          <a:prstGeom prst="rect">
            <a:avLst/>
          </a:prstGeom>
          <a:noFill/>
          <a:ln w="9525">
            <a:noFill/>
          </a:ln>
        </p:spPr>
        <p:txBody>
          <a:bodyPr>
            <a:spAutoFit/>
          </a:bodyPr>
          <a:p>
            <a:pPr algn="ctr" eaLnBrk="1" hangingPunct="1">
              <a:spcBef>
                <a:spcPct val="50000"/>
              </a:spcBef>
            </a:pPr>
            <a:r>
              <a:rPr lang="en-GB" altLang="en-US" sz="3200" dirty="0">
                <a:latin typeface="Arial" panose="020B0604020202020204" pitchFamily="34" charset="0"/>
              </a:rPr>
              <a:t>Rust</a:t>
            </a:r>
            <a:endParaRPr lang="en-US" altLang="en-US" sz="3200" dirty="0">
              <a:latin typeface="Arial" panose="020B0604020202020204" pitchFamily="34" charset="0"/>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242" name="Picture 2" descr="MCj02002110000[1]"/>
          <p:cNvPicPr>
            <a:picLocks noChangeAspect="1"/>
          </p:cNvPicPr>
          <p:nvPr/>
        </p:nvPicPr>
        <p:blipFill>
          <a:blip r:embed="rId1"/>
          <a:stretch>
            <a:fillRect/>
          </a:stretch>
        </p:blipFill>
        <p:spPr>
          <a:xfrm>
            <a:off x="7092950" y="4797425"/>
            <a:ext cx="1700213" cy="1825625"/>
          </a:xfrm>
          <a:prstGeom prst="rect">
            <a:avLst/>
          </a:prstGeom>
          <a:noFill/>
          <a:ln w="9525">
            <a:noFill/>
          </a:ln>
        </p:spPr>
      </p:pic>
      <p:pic>
        <p:nvPicPr>
          <p:cNvPr id="10243" name="Picture 3" descr="MCj03086490000[1]"/>
          <p:cNvPicPr>
            <a:picLocks noChangeAspect="1"/>
          </p:cNvPicPr>
          <p:nvPr/>
        </p:nvPicPr>
        <p:blipFill>
          <a:blip r:embed="rId2"/>
          <a:stretch>
            <a:fillRect/>
          </a:stretch>
        </p:blipFill>
        <p:spPr>
          <a:xfrm>
            <a:off x="900113" y="692150"/>
            <a:ext cx="1831975" cy="990600"/>
          </a:xfrm>
          <a:prstGeom prst="rect">
            <a:avLst/>
          </a:prstGeom>
          <a:noFill/>
          <a:ln w="9525">
            <a:noFill/>
          </a:ln>
        </p:spPr>
      </p:pic>
      <p:pic>
        <p:nvPicPr>
          <p:cNvPr id="10244" name="Picture 4" descr="MCj02002110000[1]"/>
          <p:cNvPicPr>
            <a:picLocks noChangeAspect="1"/>
          </p:cNvPicPr>
          <p:nvPr/>
        </p:nvPicPr>
        <p:blipFill>
          <a:blip r:embed="rId1"/>
          <a:stretch>
            <a:fillRect/>
          </a:stretch>
        </p:blipFill>
        <p:spPr>
          <a:xfrm>
            <a:off x="971550" y="1844675"/>
            <a:ext cx="1700213" cy="1825625"/>
          </a:xfrm>
          <a:prstGeom prst="rect">
            <a:avLst/>
          </a:prstGeom>
          <a:noFill/>
          <a:ln w="9525">
            <a:noFill/>
          </a:ln>
        </p:spPr>
      </p:pic>
      <p:pic>
        <p:nvPicPr>
          <p:cNvPr id="10245" name="Picture 5" descr="MCj03086490000[1]"/>
          <p:cNvPicPr>
            <a:picLocks noChangeAspect="1"/>
          </p:cNvPicPr>
          <p:nvPr/>
        </p:nvPicPr>
        <p:blipFill>
          <a:blip r:embed="rId2"/>
          <a:stretch>
            <a:fillRect/>
          </a:stretch>
        </p:blipFill>
        <p:spPr>
          <a:xfrm>
            <a:off x="6877050" y="620713"/>
            <a:ext cx="1831975" cy="990600"/>
          </a:xfrm>
          <a:prstGeom prst="rect">
            <a:avLst/>
          </a:prstGeom>
          <a:noFill/>
          <a:ln w="9525">
            <a:noFill/>
          </a:ln>
        </p:spPr>
      </p:pic>
      <p:sp>
        <p:nvSpPr>
          <p:cNvPr id="10246" name="Text Box 6"/>
          <p:cNvSpPr txBox="1"/>
          <p:nvPr/>
        </p:nvSpPr>
        <p:spPr>
          <a:xfrm>
            <a:off x="3276600" y="2205038"/>
            <a:ext cx="2808288" cy="1917700"/>
          </a:xfrm>
          <a:prstGeom prst="rect">
            <a:avLst/>
          </a:prstGeom>
          <a:noFill/>
          <a:ln w="9525">
            <a:noFill/>
          </a:ln>
        </p:spPr>
        <p:txBody>
          <a:bodyPr>
            <a:spAutoFit/>
          </a:bodyPr>
          <a:p>
            <a:pPr eaLnBrk="1" hangingPunct="1">
              <a:spcBef>
                <a:spcPct val="50000"/>
              </a:spcBef>
            </a:pPr>
            <a:r>
              <a:rPr lang="en-GB" altLang="en-US" sz="2400" dirty="0">
                <a:latin typeface="Arial" panose="020B0604020202020204" pitchFamily="34" charset="0"/>
              </a:rPr>
              <a:t>Who might be very interested in how the rate of rusting changes with depth at sea?</a:t>
            </a:r>
            <a:endParaRPr lang="en-US" altLang="en-US" sz="2400" dirty="0">
              <a:latin typeface="Arial" panose="020B0604020202020204" pitchFamily="34" charset="0"/>
            </a:endParaRPr>
          </a:p>
        </p:txBody>
      </p:sp>
      <p:sp>
        <p:nvSpPr>
          <p:cNvPr id="10247" name="Text Box 7"/>
          <p:cNvSpPr txBox="1"/>
          <p:nvPr/>
        </p:nvSpPr>
        <p:spPr>
          <a:xfrm>
            <a:off x="2843213" y="561975"/>
            <a:ext cx="3744912" cy="1066800"/>
          </a:xfrm>
          <a:prstGeom prst="rect">
            <a:avLst/>
          </a:prstGeom>
          <a:noFill/>
          <a:ln w="9525">
            <a:noFill/>
          </a:ln>
        </p:spPr>
        <p:txBody>
          <a:bodyPr>
            <a:spAutoFit/>
          </a:bodyPr>
          <a:p>
            <a:pPr algn="ctr" eaLnBrk="1" hangingPunct="1">
              <a:spcBef>
                <a:spcPct val="50000"/>
              </a:spcBef>
            </a:pPr>
            <a:r>
              <a:rPr lang="en-GB" altLang="en-US" sz="3200" dirty="0">
                <a:latin typeface="Arial" panose="020B0604020202020204" pitchFamily="34" charset="0"/>
              </a:rPr>
              <a:t>Applications in real life</a:t>
            </a:r>
            <a:endParaRPr lang="en-US" altLang="en-US" sz="3200" dirty="0">
              <a:latin typeface="Arial" panose="020B0604020202020204" pitchFamily="34" charset="0"/>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6" name="Rectangle 2"/>
          <p:cNvSpPr>
            <a:spLocks noGrp="1"/>
          </p:cNvSpPr>
          <p:nvPr>
            <p:ph type="title"/>
          </p:nvPr>
        </p:nvSpPr>
        <p:spPr/>
        <p:txBody>
          <a:bodyPr vert="horz" wrap="square" lIns="91440" tIns="45720" rIns="91440" bIns="45720" anchor="ctr" anchorCtr="0"/>
          <a:p>
            <a:pPr eaLnBrk="1" hangingPunct="1"/>
            <a:r>
              <a:rPr lang="en-GB" altLang="en-US" sz="4000" dirty="0"/>
              <a:t>Planning</a:t>
            </a:r>
            <a:endParaRPr lang="en-US" altLang="en-US" sz="4000" dirty="0"/>
          </a:p>
        </p:txBody>
      </p:sp>
      <p:sp>
        <p:nvSpPr>
          <p:cNvPr id="11267" name="Rectangle 3"/>
          <p:cNvSpPr>
            <a:spLocks noGrp="1"/>
          </p:cNvSpPr>
          <p:nvPr>
            <p:ph idx="1"/>
          </p:nvPr>
        </p:nvSpPr>
        <p:spPr/>
        <p:txBody>
          <a:bodyPr vert="horz" wrap="square" lIns="91440" tIns="45720" rIns="91440" bIns="45720" anchor="t" anchorCtr="0"/>
          <a:p>
            <a:pPr eaLnBrk="1" hangingPunct="1"/>
            <a:r>
              <a:rPr lang="en-GB" altLang="en-US" dirty="0"/>
              <a:t>Plan an investigation to determine how temperature, the salt concentration, the dissolved oxygen concentration or the amount of stirring affect the rate of rusting of iron shipwrecks.</a:t>
            </a:r>
            <a:endParaRPr lang="en-US" altLang="en-US"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290" name="Rectangle 2"/>
          <p:cNvSpPr>
            <a:spLocks noGrp="1"/>
          </p:cNvSpPr>
          <p:nvPr>
            <p:ph type="title"/>
          </p:nvPr>
        </p:nvSpPr>
        <p:spPr/>
        <p:txBody>
          <a:bodyPr vert="horz" wrap="square" lIns="91440" tIns="45720" rIns="91440" bIns="45720" anchor="ctr" anchorCtr="0"/>
          <a:p>
            <a:pPr eaLnBrk="1" hangingPunct="1"/>
            <a:r>
              <a:rPr lang="en-GB" altLang="en-US" sz="4000" dirty="0"/>
              <a:t>Hints</a:t>
            </a:r>
            <a:endParaRPr lang="en-US" altLang="en-US" sz="4000" dirty="0"/>
          </a:p>
        </p:txBody>
      </p:sp>
      <p:sp>
        <p:nvSpPr>
          <p:cNvPr id="12291" name="Rectangle 3"/>
          <p:cNvSpPr>
            <a:spLocks noGrp="1"/>
          </p:cNvSpPr>
          <p:nvPr>
            <p:ph idx="1"/>
          </p:nvPr>
        </p:nvSpPr>
        <p:spPr/>
        <p:txBody>
          <a:bodyPr vert="horz" wrap="square" lIns="91440" tIns="45720" rIns="91440" bIns="45720" anchor="t" anchorCtr="0"/>
          <a:p>
            <a:pPr eaLnBrk="1" hangingPunct="1">
              <a:lnSpc>
                <a:spcPct val="90000"/>
              </a:lnSpc>
            </a:pPr>
            <a:r>
              <a:rPr lang="en-GB" altLang="en-US" dirty="0"/>
              <a:t>Real shipwrecks are unlikely to be available, so you will need to </a:t>
            </a:r>
            <a:r>
              <a:rPr lang="en-GB" altLang="en-US" i="1" dirty="0"/>
              <a:t>model</a:t>
            </a:r>
            <a:r>
              <a:rPr lang="en-GB" altLang="en-US" dirty="0"/>
              <a:t> the complex situation with something more simple... a nail perhaps?</a:t>
            </a:r>
            <a:endParaRPr lang="en-GB" altLang="en-US" dirty="0"/>
          </a:p>
          <a:p>
            <a:pPr eaLnBrk="1" hangingPunct="1">
              <a:lnSpc>
                <a:spcPct val="90000"/>
              </a:lnSpc>
            </a:pPr>
            <a:r>
              <a:rPr lang="en-GB" altLang="en-US" dirty="0"/>
              <a:t>You need to consider how you will measure the amount of rusting.</a:t>
            </a:r>
            <a:endParaRPr lang="en-GB" altLang="en-US" dirty="0"/>
          </a:p>
          <a:p>
            <a:pPr eaLnBrk="1" hangingPunct="1">
              <a:lnSpc>
                <a:spcPct val="90000"/>
              </a:lnSpc>
            </a:pPr>
            <a:r>
              <a:rPr lang="en-GB" altLang="en-US" dirty="0"/>
              <a:t>Rusting takes a long time. Your experiment needs to run for at least a week, perhaps longer.</a:t>
            </a:r>
            <a:endParaRPr lang="en-US"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949960"/>
            <a:ext cx="7772400" cy="4848860"/>
          </a:xfrm>
          <a:ln w="57150" cap="rnd">
            <a:solidFill>
              <a:srgbClr val="002060"/>
            </a:solidFill>
          </a:ln>
          <a:effectLst/>
        </p:spPr>
        <p:txBody>
          <a:bodyPr/>
          <a:p>
            <a:r>
              <a:rPr lang="en-US" altLang="en-US" sz="8000" b="1" u="sng"/>
              <a:t>Water Treatment</a:t>
            </a:r>
            <a:endParaRPr lang="en-US" altLang="en-US" sz="8000" b="1" u="sng"/>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9" name="Text Placeholder 19458"/>
          <p:cNvSpPr>
            <a:spLocks noGrp="1"/>
          </p:cNvSpPr>
          <p:nvPr>
            <p:ph type="body" idx="1"/>
          </p:nvPr>
        </p:nvSpPr>
        <p:spPr>
          <a:xfrm>
            <a:off x="-26035" y="661670"/>
            <a:ext cx="9112885" cy="4876800"/>
          </a:xfrm>
        </p:spPr>
        <p:txBody>
          <a:bodyPr/>
          <a:p>
            <a:r>
              <a:rPr sz="2400">
                <a:latin typeface="Arial" panose="020B0604020202020204" pitchFamily="34" charset="0"/>
              </a:rPr>
              <a:t>Most organic material can be degraded (broken down) by microorganisms.</a:t>
            </a:r>
            <a:endParaRPr sz="2400">
              <a:latin typeface="Arial" panose="020B0604020202020204" pitchFamily="34" charset="0"/>
            </a:endParaRPr>
          </a:p>
          <a:p>
            <a:pPr lvl="1"/>
            <a:r>
              <a:rPr sz="2100" b="1" i="1">
                <a:solidFill>
                  <a:srgbClr val="FF0000"/>
                </a:solidFill>
              </a:rPr>
              <a:t>Aerobic oxidation</a:t>
            </a:r>
            <a:r>
              <a:rPr sz="2100"/>
              <a:t> occurs in the presence of dissolved oxygen.</a:t>
            </a:r>
            <a:endParaRPr sz="2100"/>
          </a:p>
          <a:p>
            <a:pPr lvl="1"/>
            <a:r>
              <a:rPr sz="2100" b="1" i="1">
                <a:solidFill>
                  <a:srgbClr val="FF0000"/>
                </a:solidFill>
              </a:rPr>
              <a:t>Anaerobic decay</a:t>
            </a:r>
            <a:r>
              <a:rPr sz="2100"/>
              <a:t> is the process by which bacteria </a:t>
            </a:r>
            <a:r>
              <a:rPr sz="2100" i="1"/>
              <a:t>reduce</a:t>
            </a:r>
            <a:r>
              <a:rPr sz="2100"/>
              <a:t> rather than oxidize organic matter; many of these reactions produce foul-smelling products.</a:t>
            </a:r>
            <a:endParaRPr sz="2100"/>
          </a:p>
          <a:p>
            <a:r>
              <a:rPr sz="2400">
                <a:sym typeface="+mn-ea"/>
              </a:rPr>
              <a:t>The </a:t>
            </a:r>
            <a:r>
              <a:rPr sz="2400" b="1" i="1">
                <a:solidFill>
                  <a:srgbClr val="FF0000"/>
                </a:solidFill>
                <a:sym typeface="+mn-ea"/>
              </a:rPr>
              <a:t>biochemical oxygen demand</a:t>
            </a:r>
            <a:r>
              <a:rPr sz="2400">
                <a:sym typeface="+mn-ea"/>
              </a:rPr>
              <a:t> (</a:t>
            </a:r>
            <a:r>
              <a:rPr sz="2400" b="1" i="1">
                <a:solidFill>
                  <a:srgbClr val="FF0000"/>
                </a:solidFill>
                <a:sym typeface="+mn-ea"/>
              </a:rPr>
              <a:t>BOD</a:t>
            </a:r>
            <a:r>
              <a:rPr sz="2400">
                <a:sym typeface="+mn-ea"/>
              </a:rPr>
              <a:t>) measures the quantity of oxygen (mg) needed for the oxidation of the organic compounds in one liter of water.</a:t>
            </a:r>
            <a:endParaRPr sz="2400"/>
          </a:p>
          <a:p>
            <a:r>
              <a:rPr sz="2400">
                <a:sym typeface="+mn-ea"/>
              </a:rPr>
              <a:t>When algae in water die, they become organic waste and increase BOD through a process called </a:t>
            </a:r>
            <a:r>
              <a:rPr sz="2400" b="1" i="1">
                <a:solidFill>
                  <a:srgbClr val="FF0000"/>
                </a:solidFill>
                <a:sym typeface="+mn-ea"/>
              </a:rPr>
              <a:t>eutrophication</a:t>
            </a:r>
            <a:r>
              <a:rPr sz="2400">
                <a:sym typeface="+mn-ea"/>
              </a:rPr>
              <a:t>.</a:t>
            </a:r>
            <a:endParaRPr sz="2400"/>
          </a:p>
        </p:txBody>
      </p:sp>
      <p:sp>
        <p:nvSpPr>
          <p:cNvPr id="3"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4000" b="1" dirty="0">
                <a:solidFill>
                  <a:schemeClr val="bg1"/>
                </a:solidFill>
                <a:sym typeface="+mn-ea"/>
              </a:rPr>
              <a:t>Water Treatment</a:t>
            </a:r>
            <a:endParaRPr lang="en-US" altLang="en-US" sz="4000" b="1" dirty="0">
              <a:solidFill>
                <a:schemeClr val="bg1"/>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45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45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45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45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6868" name="Picture 36867" descr="FG25_T04"/>
          <p:cNvPicPr>
            <a:picLocks noChangeAspect="1"/>
          </p:cNvPicPr>
          <p:nvPr/>
        </p:nvPicPr>
        <p:blipFill>
          <a:blip r:embed="rId1"/>
          <a:stretch>
            <a:fillRect/>
          </a:stretch>
        </p:blipFill>
        <p:spPr>
          <a:xfrm>
            <a:off x="2397125" y="0"/>
            <a:ext cx="4349750" cy="685800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afterEffect">
                                  <p:stCondLst>
                                    <p:cond delay="0"/>
                                  </p:stCondLst>
                                  <p:childTnLst>
                                    <p:set>
                                      <p:cBhvr>
                                        <p:cTn id="6" dur="1" fill="hold">
                                          <p:stCondLst>
                                            <p:cond delay="0"/>
                                          </p:stCondLst>
                                        </p:cTn>
                                        <p:tgtEl>
                                          <p:spTgt spid="36868"/>
                                        </p:tgtEl>
                                        <p:attrNameLst>
                                          <p:attrName>style.visibility</p:attrName>
                                        </p:attrNameLst>
                                      </p:cBhvr>
                                      <p:to>
                                        <p:strVal val="visible"/>
                                      </p:to>
                                    </p:set>
                                    <p:animEffect transition="in" filter="strips(downLeft)">
                                      <p:cBhvr>
                                        <p:cTn id="7" dur="500"/>
                                        <p:tgtEl>
                                          <p:spTgt spid="368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1513" name="Picture 21512" descr="FG25_14"/>
          <p:cNvPicPr>
            <a:picLocks noChangeAspect="1"/>
          </p:cNvPicPr>
          <p:nvPr/>
        </p:nvPicPr>
        <p:blipFill>
          <a:blip r:embed="rId1"/>
          <a:stretch>
            <a:fillRect/>
          </a:stretch>
        </p:blipFill>
        <p:spPr>
          <a:xfrm>
            <a:off x="1296670" y="661670"/>
            <a:ext cx="6437630" cy="6306820"/>
          </a:xfrm>
          <a:prstGeom prst="rect">
            <a:avLst/>
          </a:prstGeom>
          <a:noFill/>
          <a:ln w="9525">
            <a:noFill/>
          </a:ln>
        </p:spPr>
      </p:pic>
      <p:sp>
        <p:nvSpPr>
          <p:cNvPr id="4"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4000" b="1" dirty="0">
                <a:solidFill>
                  <a:schemeClr val="bg1"/>
                </a:solidFill>
                <a:sym typeface="+mn-ea"/>
              </a:rPr>
              <a:t>Water Treatment</a:t>
            </a:r>
            <a:endParaRPr lang="en-US" altLang="en-US" sz="4000" b="1" dirty="0">
              <a:solidFill>
                <a:schemeClr val="bg1"/>
              </a:solidFill>
              <a:sym typeface="+mn-ea"/>
            </a:endParaRPr>
          </a:p>
        </p:txBody>
      </p:sp>
      <p:sp>
        <p:nvSpPr>
          <p:cNvPr id="3" name="Text Box 2"/>
          <p:cNvSpPr txBox="1"/>
          <p:nvPr/>
        </p:nvSpPr>
        <p:spPr>
          <a:xfrm>
            <a:off x="7538720" y="3884295"/>
            <a:ext cx="1209675" cy="1198880"/>
          </a:xfrm>
          <a:prstGeom prst="rect">
            <a:avLst/>
          </a:prstGeom>
          <a:solidFill>
            <a:srgbClr val="FFFF00"/>
          </a:solidFill>
        </p:spPr>
        <p:txBody>
          <a:bodyPr wrap="square" rtlCol="0">
            <a:spAutoFit/>
          </a:bodyPr>
          <a:p>
            <a:r>
              <a:rPr lang="en-US" altLang="en-US" b="1"/>
              <a:t>Removes odours, Improves taste</a:t>
            </a:r>
            <a:endParaRPr lang="en-US" altLang="en-US" b="1"/>
          </a:p>
        </p:txBody>
      </p:sp>
      <p:sp>
        <p:nvSpPr>
          <p:cNvPr id="5" name="Text Box 4"/>
          <p:cNvSpPr txBox="1"/>
          <p:nvPr/>
        </p:nvSpPr>
        <p:spPr>
          <a:xfrm>
            <a:off x="1296670" y="5795645"/>
            <a:ext cx="1323340" cy="922020"/>
          </a:xfrm>
          <a:prstGeom prst="rect">
            <a:avLst/>
          </a:prstGeom>
          <a:solidFill>
            <a:srgbClr val="FFFF00"/>
          </a:solidFill>
        </p:spPr>
        <p:txBody>
          <a:bodyPr wrap="square" rtlCol="0">
            <a:spAutoFit/>
          </a:bodyPr>
          <a:p>
            <a:r>
              <a:rPr lang="en-US" altLang="en-US" b="1"/>
              <a:t>Kills any remaining bacteria</a:t>
            </a:r>
            <a:endParaRPr lang="en-US" altLang="en-US" b="1"/>
          </a:p>
        </p:txBody>
      </p:sp>
      <p:sp>
        <p:nvSpPr>
          <p:cNvPr id="6" name="Text Box 5"/>
          <p:cNvSpPr txBox="1"/>
          <p:nvPr/>
        </p:nvSpPr>
        <p:spPr>
          <a:xfrm>
            <a:off x="213360" y="987425"/>
            <a:ext cx="1424305" cy="922020"/>
          </a:xfrm>
          <a:prstGeom prst="rect">
            <a:avLst/>
          </a:prstGeom>
          <a:solidFill>
            <a:srgbClr val="FFFF00"/>
          </a:solidFill>
        </p:spPr>
        <p:txBody>
          <a:bodyPr wrap="square" rtlCol="0">
            <a:spAutoFit/>
          </a:bodyPr>
          <a:p>
            <a:r>
              <a:rPr lang="en-US" altLang="en-US" b="1"/>
              <a:t>Removes particulate matter</a:t>
            </a:r>
            <a:endParaRPr lang="en-US" altLang="en-US"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nodeType="afterEffect">
                                  <p:stCondLst>
                                    <p:cond delay="0"/>
                                  </p:stCondLst>
                                  <p:childTnLst>
                                    <p:set>
                                      <p:cBhvr>
                                        <p:cTn id="6" dur="1" fill="hold">
                                          <p:stCondLst>
                                            <p:cond delay="0"/>
                                          </p:stCondLst>
                                        </p:cTn>
                                        <p:tgtEl>
                                          <p:spTgt spid="21513"/>
                                        </p:tgtEl>
                                        <p:attrNameLst>
                                          <p:attrName>style.visibility</p:attrName>
                                        </p:attrNameLst>
                                      </p:cBhvr>
                                      <p:to>
                                        <p:strVal val="visible"/>
                                      </p:to>
                                    </p:set>
                                    <p:animEffect transition="in" filter="randombar(vertical)">
                                      <p:cBhvr>
                                        <p:cTn id="7" dur="500"/>
                                        <p:tgtEl>
                                          <p:spTgt spid="215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4000" b="1" dirty="0">
                <a:solidFill>
                  <a:schemeClr val="bg1"/>
                </a:solidFill>
                <a:sym typeface="+mn-ea"/>
              </a:rPr>
              <a:t>Water Treatment</a:t>
            </a:r>
            <a:endParaRPr lang="en-US" altLang="en-US" sz="4000" b="1" dirty="0">
              <a:solidFill>
                <a:schemeClr val="bg1"/>
              </a:solidFill>
              <a:sym typeface="+mn-ea"/>
            </a:endParaRPr>
          </a:p>
        </p:txBody>
      </p:sp>
      <p:pic>
        <p:nvPicPr>
          <p:cNvPr id="54273" name="Content Placeholder 2" descr="913878_aw_15.5.3_noLabels.png"/>
          <p:cNvPicPr>
            <a:picLocks noChangeAspect="1"/>
          </p:cNvPicPr>
          <p:nvPr/>
        </p:nvPicPr>
        <p:blipFill>
          <a:blip r:embed="rId1"/>
          <a:stretch>
            <a:fillRect/>
          </a:stretch>
        </p:blipFill>
        <p:spPr>
          <a:xfrm>
            <a:off x="-53340" y="661670"/>
            <a:ext cx="9222740" cy="6116955"/>
          </a:xfrm>
          <a:prstGeom prst="rect">
            <a:avLst/>
          </a:prstGeom>
          <a:noFill/>
          <a:ln w="9525">
            <a:noFill/>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3562" name="Picture 23561" descr="FG25_15"/>
          <p:cNvPicPr>
            <a:picLocks noChangeAspect="1"/>
          </p:cNvPicPr>
          <p:nvPr/>
        </p:nvPicPr>
        <p:blipFill>
          <a:blip r:embed="rId1"/>
          <a:stretch>
            <a:fillRect/>
          </a:stretch>
        </p:blipFill>
        <p:spPr>
          <a:xfrm>
            <a:off x="52705" y="773430"/>
            <a:ext cx="9022080" cy="5666105"/>
          </a:xfrm>
          <a:prstGeom prst="rect">
            <a:avLst/>
          </a:prstGeom>
          <a:noFill/>
          <a:ln w="9525">
            <a:noFill/>
          </a:ln>
        </p:spPr>
      </p:pic>
      <p:sp>
        <p:nvSpPr>
          <p:cNvPr id="4"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200" b="1" dirty="0">
                <a:solidFill>
                  <a:schemeClr val="bg1"/>
                </a:solidFill>
                <a:sym typeface="+mn-ea"/>
              </a:rPr>
              <a:t>Water Treatment - Activated Sludge Method</a:t>
            </a:r>
            <a:endParaRPr lang="en-US" altLang="en-US" sz="3200" b="1" dirty="0">
              <a:solidFill>
                <a:schemeClr val="bg1"/>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3562"/>
                                        </p:tgtEl>
                                        <p:attrNameLst>
                                          <p:attrName>style.visibility</p:attrName>
                                        </p:attrNameLst>
                                      </p:cBhvr>
                                      <p:to>
                                        <p:strVal val="visible"/>
                                      </p:to>
                                    </p:set>
                                    <p:animEffect transition="in" filter="dissolve">
                                      <p:cBhvr>
                                        <p:cTn id="7" dur="500"/>
                                        <p:tgtEl>
                                          <p:spTgt spid="235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4588" name="Picture 24587" descr="FG25_T05"/>
          <p:cNvPicPr>
            <a:picLocks noChangeAspect="1"/>
          </p:cNvPicPr>
          <p:nvPr/>
        </p:nvPicPr>
        <p:blipFill>
          <a:blip r:embed="rId1"/>
          <a:stretch>
            <a:fillRect/>
          </a:stretch>
        </p:blipFill>
        <p:spPr>
          <a:xfrm>
            <a:off x="-27940" y="-39370"/>
            <a:ext cx="9027795" cy="683958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9" fill="hold" nodeType="afterEffect">
                                  <p:stCondLst>
                                    <p:cond delay="0"/>
                                  </p:stCondLst>
                                  <p:childTnLst>
                                    <p:set>
                                      <p:cBhvr>
                                        <p:cTn id="6" dur="1" fill="hold">
                                          <p:stCondLst>
                                            <p:cond delay="0"/>
                                          </p:stCondLst>
                                        </p:cTn>
                                        <p:tgtEl>
                                          <p:spTgt spid="24588"/>
                                        </p:tgtEl>
                                        <p:attrNameLst>
                                          <p:attrName>style.visibility</p:attrName>
                                        </p:attrNameLst>
                                      </p:cBhvr>
                                      <p:to>
                                        <p:strVal val="visible"/>
                                      </p:to>
                                    </p:set>
                                    <p:animEffect transition="in" filter="strips(upLeft)">
                                      <p:cBhvr>
                                        <p:cTn id="7" dur="500"/>
                                        <p:tgtEl>
                                          <p:spTgt spid="245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949960"/>
            <a:ext cx="7772400" cy="4848860"/>
          </a:xfrm>
          <a:ln w="57150" cap="rnd">
            <a:solidFill>
              <a:srgbClr val="002060"/>
            </a:solidFill>
          </a:ln>
          <a:effectLst/>
        </p:spPr>
        <p:txBody>
          <a:bodyPr/>
          <a:p>
            <a:r>
              <a:rPr lang="en-US" altLang="en-US" sz="8000" b="1" u="sng"/>
              <a:t>Water</a:t>
            </a:r>
            <a:endParaRPr lang="en-US" altLang="en-US" sz="8000" b="1" u="sng"/>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949960"/>
            <a:ext cx="7772400" cy="4848860"/>
          </a:xfrm>
          <a:ln w="57150" cap="rnd">
            <a:solidFill>
              <a:srgbClr val="002060"/>
            </a:solidFill>
          </a:ln>
          <a:effectLst/>
        </p:spPr>
        <p:txBody>
          <a:bodyPr/>
          <a:p>
            <a:r>
              <a:rPr lang="en-US" altLang="en-US" sz="8000" b="1" u="sng"/>
              <a:t>The Atmosphere</a:t>
            </a:r>
            <a:endParaRPr lang="en-US" altLang="en-US" sz="8000" b="1" u="sng"/>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456565" y="1165860"/>
            <a:ext cx="8229600" cy="4525963"/>
          </a:xfrm>
        </p:spPr>
        <p:txBody>
          <a:bodyPr/>
          <a:p>
            <a:pPr marL="0" indent="0">
              <a:buNone/>
            </a:pPr>
            <a:r>
              <a:rPr lang="en-US" sz="2800" b="1">
                <a:sym typeface="+mn-ea"/>
              </a:rPr>
              <a:t>11.2 Air</a:t>
            </a:r>
            <a:endParaRPr lang="en-US" sz="2800"/>
          </a:p>
          <a:p>
            <a:r>
              <a:rPr lang="en-US" sz="2800"/>
              <a:t>State the composition of clean, dry air as being approximately 78% nitrogen, 21% oxygen and the remainder as being a mixture of noble gases and carbon dioxide</a:t>
            </a:r>
            <a:endParaRPr lang="en-US" sz="2800"/>
          </a:p>
          <a:p>
            <a:r>
              <a:rPr lang="en-US" sz="2800"/>
              <a:t>Describe the separation of oxygen and nitrogen from liquid air by fractional distillation</a:t>
            </a:r>
            <a:endParaRPr lang="en-US" sz="2800"/>
          </a:p>
        </p:txBody>
      </p:sp>
      <p:sp>
        <p:nvSpPr>
          <p:cNvPr id="4"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200" b="1" dirty="0">
                <a:solidFill>
                  <a:schemeClr val="bg1"/>
                </a:solidFill>
                <a:sym typeface="+mn-ea"/>
              </a:rPr>
              <a:t>Air</a:t>
            </a:r>
            <a:endParaRPr lang="en-US" altLang="en-US" sz="3200" b="1" dirty="0">
              <a:solidFill>
                <a:schemeClr val="bg1"/>
              </a:solidFill>
              <a:sym typeface="+mn-ea"/>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a:spLocks noChangeArrowheads="1"/>
          </p:cNvSpPr>
          <p:nvPr/>
        </p:nvSpPr>
        <p:spPr bwMode="auto">
          <a:xfrm>
            <a:off x="4567238" y="6581775"/>
            <a:ext cx="4608512" cy="276225"/>
          </a:xfrm>
          <a:prstGeom prst="rect">
            <a:avLst/>
          </a:prstGeom>
          <a:noFill/>
          <a:ln>
            <a:noFill/>
          </a:ln>
        </p:spPr>
        <p:txBody>
          <a:bodyPr>
            <a:spAutoFit/>
          </a:bodyPr>
          <a:lstStyle>
            <a:lvl1pPr eaLnBrk="0" hangingPunct="0">
              <a:defRPr>
                <a:solidFill>
                  <a:schemeClr val="tx1"/>
                </a:solidFill>
                <a:latin typeface="Arial" panose="020B0604020202020204" pitchFamily="34" charset="0"/>
                <a:ea typeface="ＭＳ Ｐゴシック" panose="020B060007020508020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r>
              <a:rPr lang="en-GB" sz="1200" dirty="0">
                <a:solidFill>
                  <a:srgbClr val="000000"/>
                </a:solidFill>
                <a:ea typeface="Arial" panose="020B0604020202020204" pitchFamily="34" charset="0"/>
              </a:rPr>
              <a:t>© </a:t>
            </a:r>
            <a:r>
              <a:rPr lang="en-GB" sz="1200" dirty="0" err="1">
                <a:solidFill>
                  <a:srgbClr val="000000"/>
                </a:solidFill>
                <a:ea typeface="Arial" panose="020B0604020202020204" pitchFamily="34" charset="0"/>
              </a:rPr>
              <a:t>www.chemsheets.co.uk</a:t>
            </a:r>
            <a:r>
              <a:rPr lang="en-GB" sz="1200" dirty="0">
                <a:solidFill>
                  <a:srgbClr val="000000"/>
                </a:solidFill>
                <a:ea typeface="Arial" panose="020B0604020202020204" pitchFamily="34" charset="0"/>
              </a:rPr>
              <a:t>       GCSE </a:t>
            </a:r>
            <a:r>
              <a:rPr lang="en-GB" sz="1200" dirty="0" smtClean="0">
                <a:solidFill>
                  <a:srgbClr val="000000"/>
                </a:solidFill>
                <a:ea typeface="Arial" panose="020B0604020202020204" pitchFamily="34" charset="0"/>
              </a:rPr>
              <a:t>1045     18-Feb-16</a:t>
            </a:r>
            <a:endParaRPr lang="en-GB" sz="1200" dirty="0">
              <a:solidFill>
                <a:srgbClr val="000000"/>
              </a:solidFill>
              <a:ea typeface="Arial" panose="020B0604020202020204" pitchFamily="34" charset="0"/>
            </a:endParaRPr>
          </a:p>
        </p:txBody>
      </p:sp>
      <p:graphicFrame>
        <p:nvGraphicFramePr>
          <p:cNvPr id="6" name="Chart 5"/>
          <p:cNvGraphicFramePr/>
          <p:nvPr/>
        </p:nvGraphicFramePr>
        <p:xfrm>
          <a:off x="-1260648" y="2132856"/>
          <a:ext cx="8636000" cy="388620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2" name="Table 1"/>
          <p:cNvGraphicFramePr>
            <a:graphicFrameLocks noGrp="1"/>
          </p:cNvGraphicFramePr>
          <p:nvPr/>
        </p:nvGraphicFramePr>
        <p:xfrm>
          <a:off x="4837554" y="1070273"/>
          <a:ext cx="4067944" cy="2225040"/>
        </p:xfrm>
        <a:graphic>
          <a:graphicData uri="http://schemas.openxmlformats.org/drawingml/2006/table">
            <a:tbl>
              <a:tblPr firstRow="1" bandRow="1">
                <a:tableStyleId>{9DCAF9ED-07DC-4A11-8D7F-57B35C25682E}</a:tableStyleId>
              </a:tblPr>
              <a:tblGrid>
                <a:gridCol w="1805241"/>
                <a:gridCol w="1264700"/>
                <a:gridCol w="998003"/>
              </a:tblGrid>
              <a:tr h="370840">
                <a:tc>
                  <a:txBody>
                    <a:bodyPr/>
                    <a:lstStyle/>
                    <a:p>
                      <a:r>
                        <a:rPr lang="en-US" dirty="0" smtClean="0">
                          <a:latin typeface="Arial" panose="020B0604020202020204" pitchFamily="34" charset="0"/>
                          <a:cs typeface="Arial" panose="020B0604020202020204" pitchFamily="34" charset="0"/>
                        </a:rPr>
                        <a:t>Gas</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Formula</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txBody>
                  <a:tcPr/>
                </a:tc>
              </a:tr>
              <a:tr h="370840">
                <a:tc>
                  <a:txBody>
                    <a:bodyPr/>
                    <a:lstStyle/>
                    <a:p>
                      <a:r>
                        <a:rPr lang="en-US" dirty="0" smtClean="0">
                          <a:latin typeface="Arial" panose="020B0604020202020204" pitchFamily="34" charset="0"/>
                          <a:cs typeface="Arial" panose="020B0604020202020204" pitchFamily="34" charset="0"/>
                        </a:rPr>
                        <a:t>Nitrogen</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N</a:t>
                      </a:r>
                      <a:r>
                        <a:rPr lang="en-US" baseline="-25000" dirty="0" smtClean="0">
                          <a:latin typeface="Arial" panose="020B0604020202020204" pitchFamily="34" charset="0"/>
                          <a:cs typeface="Arial" panose="020B0604020202020204" pitchFamily="34" charset="0"/>
                        </a:rPr>
                        <a:t>2</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78%</a:t>
                      </a:r>
                      <a:endParaRPr lang="en-US" dirty="0">
                        <a:latin typeface="Arial" panose="020B0604020202020204" pitchFamily="34" charset="0"/>
                        <a:cs typeface="Arial" panose="020B0604020202020204" pitchFamily="34" charset="0"/>
                      </a:endParaRPr>
                    </a:p>
                  </a:txBody>
                  <a:tcPr/>
                </a:tc>
              </a:tr>
              <a:tr h="370840">
                <a:tc>
                  <a:txBody>
                    <a:bodyPr/>
                    <a:lstStyle/>
                    <a:p>
                      <a:r>
                        <a:rPr lang="en-US" dirty="0" smtClean="0">
                          <a:latin typeface="Arial" panose="020B0604020202020204" pitchFamily="34" charset="0"/>
                          <a:cs typeface="Arial" panose="020B0604020202020204" pitchFamily="34" charset="0"/>
                        </a:rPr>
                        <a:t>Oxygen</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O</a:t>
                      </a:r>
                      <a:r>
                        <a:rPr lang="en-US" baseline="-25000" dirty="0" smtClean="0">
                          <a:latin typeface="Arial" panose="020B0604020202020204" pitchFamily="34" charset="0"/>
                          <a:cs typeface="Arial" panose="020B0604020202020204" pitchFamily="34" charset="0"/>
                        </a:rPr>
                        <a:t>2</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21%</a:t>
                      </a:r>
                      <a:endParaRPr lang="en-US" dirty="0">
                        <a:latin typeface="Arial" panose="020B0604020202020204" pitchFamily="34" charset="0"/>
                        <a:cs typeface="Arial" panose="020B0604020202020204" pitchFamily="34" charset="0"/>
                      </a:endParaRPr>
                    </a:p>
                  </a:txBody>
                  <a:tcPr/>
                </a:tc>
              </a:tr>
              <a:tr h="370840">
                <a:tc>
                  <a:txBody>
                    <a:bodyPr/>
                    <a:lstStyle/>
                    <a:p>
                      <a:r>
                        <a:rPr lang="en-US" dirty="0" smtClean="0">
                          <a:latin typeface="Arial" panose="020B0604020202020204" pitchFamily="34" charset="0"/>
                          <a:cs typeface="Arial" panose="020B0604020202020204" pitchFamily="34" charset="0"/>
                        </a:rPr>
                        <a:t>Argon</a:t>
                      </a:r>
                      <a:endParaRPr lang="en-US" dirty="0">
                        <a:latin typeface="Arial" panose="020B0604020202020204" pitchFamily="34" charset="0"/>
                        <a:cs typeface="Arial" panose="020B0604020202020204" pitchFamily="34" charset="0"/>
                      </a:endParaRPr>
                    </a:p>
                  </a:txBody>
                  <a:tcPr/>
                </a:tc>
                <a:tc>
                  <a:txBody>
                    <a:bodyPr/>
                    <a:lstStyle/>
                    <a:p>
                      <a:r>
                        <a:rPr lang="en-US" dirty="0" err="1" smtClean="0">
                          <a:latin typeface="Arial" panose="020B0604020202020204" pitchFamily="34" charset="0"/>
                          <a:cs typeface="Arial" panose="020B0604020202020204" pitchFamily="34" charset="0"/>
                        </a:rPr>
                        <a:t>Ar</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0.9%</a:t>
                      </a:r>
                      <a:endParaRPr lang="en-US" dirty="0">
                        <a:latin typeface="Arial" panose="020B0604020202020204" pitchFamily="34" charset="0"/>
                        <a:cs typeface="Arial" panose="020B0604020202020204" pitchFamily="34" charset="0"/>
                      </a:endParaRPr>
                    </a:p>
                  </a:txBody>
                  <a:tcPr/>
                </a:tc>
              </a:tr>
              <a:tr h="370840">
                <a:tc>
                  <a:txBody>
                    <a:bodyPr/>
                    <a:lstStyle/>
                    <a:p>
                      <a:r>
                        <a:rPr lang="en-US" dirty="0" smtClean="0">
                          <a:latin typeface="Arial" panose="020B0604020202020204" pitchFamily="34" charset="0"/>
                          <a:cs typeface="Arial" panose="020B0604020202020204" pitchFamily="34" charset="0"/>
                        </a:rPr>
                        <a:t>Carbon dioxide</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CO</a:t>
                      </a:r>
                      <a:r>
                        <a:rPr lang="en-US" baseline="-25000" dirty="0" smtClean="0">
                          <a:latin typeface="Arial" panose="020B0604020202020204" pitchFamily="34" charset="0"/>
                          <a:cs typeface="Arial" panose="020B0604020202020204" pitchFamily="34" charset="0"/>
                        </a:rPr>
                        <a:t>2</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0.037%</a:t>
                      </a:r>
                      <a:endParaRPr lang="en-US" dirty="0">
                        <a:latin typeface="Arial" panose="020B0604020202020204" pitchFamily="34" charset="0"/>
                        <a:cs typeface="Arial" panose="020B0604020202020204" pitchFamily="34" charset="0"/>
                      </a:endParaRPr>
                    </a:p>
                  </a:txBody>
                  <a:tcPr/>
                </a:tc>
              </a:tr>
              <a:tr h="370840">
                <a:tc>
                  <a:txBody>
                    <a:bodyPr/>
                    <a:lstStyle/>
                    <a:p>
                      <a:r>
                        <a:rPr lang="en-US" dirty="0" smtClean="0">
                          <a:latin typeface="Arial" panose="020B0604020202020204" pitchFamily="34" charset="0"/>
                          <a:cs typeface="Arial" panose="020B0604020202020204" pitchFamily="34" charset="0"/>
                        </a:rPr>
                        <a:t>Others</a:t>
                      </a:r>
                      <a:endParaRPr lang="en-US" dirty="0">
                        <a:latin typeface="Arial" panose="020B0604020202020204" pitchFamily="34" charset="0"/>
                        <a:cs typeface="Arial" panose="020B0604020202020204" pitchFamily="34" charset="0"/>
                      </a:endParaRPr>
                    </a:p>
                  </a:txBody>
                  <a:tcPr/>
                </a:tc>
                <a:tc>
                  <a:txBody>
                    <a:bodyPr/>
                    <a:lstStyle/>
                    <a:p>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traces</a:t>
                      </a:r>
                      <a:endParaRPr lang="en-US" dirty="0">
                        <a:latin typeface="Arial" panose="020B0604020202020204" pitchFamily="34" charset="0"/>
                        <a:cs typeface="Arial" panose="020B0604020202020204" pitchFamily="34" charset="0"/>
                      </a:endParaRPr>
                    </a:p>
                  </a:txBody>
                  <a:tcPr/>
                </a:tc>
              </a:tr>
            </a:tbl>
          </a:graphicData>
        </a:graphic>
      </p:graphicFrame>
      <p:sp>
        <p:nvSpPr>
          <p:cNvPr id="4"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The Atmosphere Today</a:t>
            </a:r>
            <a:endParaRPr lang="en-US" altLang="en-US" sz="3600" b="1" dirty="0">
              <a:solidFill>
                <a:schemeClr val="bg1"/>
              </a:solidFill>
              <a:sym typeface="+mn-ea"/>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85" name="Text Placeholder 3084"/>
          <p:cNvSpPr>
            <a:spLocks noGrp="1"/>
          </p:cNvSpPr>
          <p:nvPr>
            <p:ph type="body" idx="1"/>
          </p:nvPr>
        </p:nvSpPr>
        <p:spPr>
          <a:xfrm>
            <a:off x="230505" y="866140"/>
            <a:ext cx="8077200" cy="4724400"/>
          </a:xfrm>
        </p:spPr>
        <p:txBody>
          <a:bodyPr/>
          <a:p>
            <a:r>
              <a:rPr sz="2400">
                <a:latin typeface="Arial" panose="020B0604020202020204" pitchFamily="34" charset="0"/>
              </a:rPr>
              <a:t>O</a:t>
            </a:r>
            <a:r>
              <a:rPr lang="en-US" sz="2400" baseline="-25000">
                <a:latin typeface="Arial" panose="020B0604020202020204" pitchFamily="34" charset="0"/>
              </a:rPr>
              <a:t>2 </a:t>
            </a:r>
            <a:r>
              <a:rPr sz="2400">
                <a:latin typeface="Arial" panose="020B0604020202020204" pitchFamily="34" charset="0"/>
              </a:rPr>
              <a:t>essential </a:t>
            </a:r>
            <a:r>
              <a:rPr lang="en-US" sz="2400">
                <a:latin typeface="Arial" panose="020B0604020202020204" pitchFamily="34" charset="0"/>
              </a:rPr>
              <a:t>for </a:t>
            </a:r>
            <a:endParaRPr lang="en-US" sz="2400">
              <a:latin typeface="Arial" panose="020B0604020202020204" pitchFamily="34" charset="0"/>
            </a:endParaRPr>
          </a:p>
          <a:p>
            <a:pPr lvl="1"/>
            <a:r>
              <a:rPr sz="2400">
                <a:latin typeface="Arial" panose="020B0604020202020204" pitchFamily="34" charset="0"/>
              </a:rPr>
              <a:t>respiration</a:t>
            </a:r>
            <a:endParaRPr sz="2400">
              <a:latin typeface="Arial" panose="020B0604020202020204" pitchFamily="34" charset="0"/>
            </a:endParaRPr>
          </a:p>
          <a:p>
            <a:pPr lvl="1"/>
            <a:r>
              <a:rPr sz="2400">
                <a:latin typeface="Arial" panose="020B0604020202020204" pitchFamily="34" charset="0"/>
              </a:rPr>
              <a:t>metabolism</a:t>
            </a:r>
            <a:endParaRPr sz="2400">
              <a:latin typeface="Arial" panose="020B0604020202020204" pitchFamily="34" charset="0"/>
            </a:endParaRPr>
          </a:p>
          <a:p>
            <a:r>
              <a:rPr lang="en-US" sz="2400">
                <a:latin typeface="Arial" panose="020B0604020202020204" pitchFamily="34" charset="0"/>
              </a:rPr>
              <a:t>N</a:t>
            </a:r>
            <a:r>
              <a:rPr lang="en-US" sz="2400" baseline="-25000">
                <a:latin typeface="Arial" panose="020B0604020202020204" pitchFamily="34" charset="0"/>
              </a:rPr>
              <a:t>2 </a:t>
            </a:r>
            <a:r>
              <a:rPr lang="en-US" sz="2400">
                <a:latin typeface="Arial" panose="020B0604020202020204" pitchFamily="34" charset="0"/>
              </a:rPr>
              <a:t>dilutes O</a:t>
            </a:r>
            <a:r>
              <a:rPr lang="en-US" sz="2400" baseline="-25000">
                <a:latin typeface="Arial" panose="020B0604020202020204" pitchFamily="34" charset="0"/>
              </a:rPr>
              <a:t>2</a:t>
            </a:r>
            <a:r>
              <a:rPr sz="2400">
                <a:latin typeface="Arial" panose="020B0604020202020204" pitchFamily="34" charset="0"/>
              </a:rPr>
              <a:t> lessening oxidation </a:t>
            </a:r>
            <a:endParaRPr sz="2400">
              <a:latin typeface="Arial" panose="020B0604020202020204" pitchFamily="34" charset="0"/>
            </a:endParaRPr>
          </a:p>
          <a:p>
            <a:r>
              <a:rPr lang="en-US" sz="2400">
                <a:latin typeface="Arial" panose="020B0604020202020204" pitchFamily="34" charset="0"/>
              </a:rPr>
              <a:t>CO</a:t>
            </a:r>
            <a:r>
              <a:rPr lang="en-US" sz="2400" baseline="-25000">
                <a:latin typeface="Arial" panose="020B0604020202020204" pitchFamily="34" charset="0"/>
              </a:rPr>
              <a:t>2</a:t>
            </a:r>
            <a:r>
              <a:rPr lang="en-US" sz="2400">
                <a:latin typeface="Arial" panose="020B0604020202020204" pitchFamily="34" charset="0"/>
              </a:rPr>
              <a:t> and H</a:t>
            </a:r>
            <a:r>
              <a:rPr lang="en-US" sz="2400" baseline="-25000">
                <a:latin typeface="Arial" panose="020B0604020202020204" pitchFamily="34" charset="0"/>
              </a:rPr>
              <a:t>2</a:t>
            </a:r>
            <a:r>
              <a:rPr lang="en-US" sz="2400">
                <a:latin typeface="Arial" panose="020B0604020202020204" pitchFamily="34" charset="0"/>
              </a:rPr>
              <a:t>O </a:t>
            </a:r>
            <a:r>
              <a:rPr sz="2400">
                <a:latin typeface="Arial" panose="020B0604020202020204" pitchFamily="34" charset="0"/>
              </a:rPr>
              <a:t>are minor components in air, but </a:t>
            </a:r>
            <a:r>
              <a:rPr lang="en-US" sz="2400">
                <a:latin typeface="Arial" panose="020B0604020202020204" pitchFamily="34" charset="0"/>
              </a:rPr>
              <a:t>they </a:t>
            </a:r>
            <a:r>
              <a:rPr sz="2400">
                <a:latin typeface="Arial" panose="020B0604020202020204" pitchFamily="34" charset="0"/>
              </a:rPr>
              <a:t>are </a:t>
            </a:r>
            <a:r>
              <a:rPr lang="en-US" sz="2400">
                <a:latin typeface="Arial" panose="020B0604020202020204" pitchFamily="34" charset="0"/>
              </a:rPr>
              <a:t>the </a:t>
            </a:r>
            <a:r>
              <a:rPr sz="2400">
                <a:latin typeface="Arial" panose="020B0604020202020204" pitchFamily="34" charset="0"/>
              </a:rPr>
              <a:t>primary raw materials of the plant kingdom.</a:t>
            </a:r>
            <a:endParaRPr sz="2400">
              <a:latin typeface="Arial" panose="020B0604020202020204" pitchFamily="34" charset="0"/>
            </a:endParaRPr>
          </a:p>
          <a:p>
            <a:r>
              <a:rPr lang="en-US" sz="2400">
                <a:latin typeface="Arial" panose="020B0604020202020204" pitchFamily="34" charset="0"/>
              </a:rPr>
              <a:t>O</a:t>
            </a:r>
            <a:r>
              <a:rPr lang="en-US" sz="2400" baseline="-25000">
                <a:latin typeface="Arial" panose="020B0604020202020204" pitchFamily="34" charset="0"/>
              </a:rPr>
              <a:t>3 </a:t>
            </a:r>
            <a:r>
              <a:rPr lang="en-US" sz="2400">
                <a:latin typeface="Arial" panose="020B0604020202020204" pitchFamily="34" charset="0"/>
              </a:rPr>
              <a:t>(</a:t>
            </a:r>
            <a:r>
              <a:rPr sz="2400">
                <a:latin typeface="Arial" panose="020B0604020202020204" pitchFamily="34" charset="0"/>
              </a:rPr>
              <a:t>ozone</a:t>
            </a:r>
            <a:r>
              <a:rPr lang="en-US" sz="2400">
                <a:latin typeface="Arial" panose="020B0604020202020204" pitchFamily="34" charset="0"/>
              </a:rPr>
              <a:t>)</a:t>
            </a:r>
            <a:r>
              <a:rPr sz="2400">
                <a:latin typeface="Arial" panose="020B0604020202020204" pitchFamily="34" charset="0"/>
              </a:rPr>
              <a:t>, </a:t>
            </a:r>
            <a:r>
              <a:rPr lang="en-US" sz="2400">
                <a:latin typeface="Arial" panose="020B0604020202020204" pitchFamily="34" charset="0"/>
              </a:rPr>
              <a:t>is only </a:t>
            </a:r>
            <a:r>
              <a:rPr sz="2400">
                <a:latin typeface="Arial" panose="020B0604020202020204" pitchFamily="34" charset="0"/>
              </a:rPr>
              <a:t>present in trace quantities, </a:t>
            </a:r>
            <a:r>
              <a:rPr lang="en-US" sz="2400">
                <a:latin typeface="Arial" panose="020B0604020202020204" pitchFamily="34" charset="0"/>
              </a:rPr>
              <a:t>but it </a:t>
            </a:r>
            <a:r>
              <a:rPr sz="2400">
                <a:latin typeface="Arial" panose="020B0604020202020204" pitchFamily="34" charset="0"/>
              </a:rPr>
              <a:t>plays vital roles in shielding Earth’s surface from </a:t>
            </a:r>
            <a:r>
              <a:rPr lang="en-US" sz="2400">
                <a:latin typeface="Arial" panose="020B0604020202020204" pitchFamily="34" charset="0"/>
              </a:rPr>
              <a:t>U.V.</a:t>
            </a:r>
            <a:endParaRPr sz="2400">
              <a:latin typeface="Arial" panose="020B0604020202020204" pitchFamily="34" charset="0"/>
            </a:endParaRPr>
          </a:p>
        </p:txBody>
      </p:sp>
      <p:sp>
        <p:nvSpPr>
          <p:cNvPr id="4"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The Atmosphere Today</a:t>
            </a:r>
            <a:endParaRPr lang="en-US" altLang="en-US" sz="3600" b="1" dirty="0">
              <a:solidFill>
                <a:schemeClr val="bg1"/>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8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8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8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8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8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8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p:sp>
        <p:nvSpPr>
          <p:cNvPr id="41987" name="Text Placeholder 41986"/>
          <p:cNvSpPr>
            <a:spLocks noGrp="1"/>
          </p:cNvSpPr>
          <p:nvPr>
            <p:ph type="body" idx="1"/>
          </p:nvPr>
        </p:nvSpPr>
        <p:spPr>
          <a:xfrm>
            <a:off x="685800" y="1447800"/>
            <a:ext cx="7772400" cy="1752600"/>
          </a:xfrm>
        </p:spPr>
        <p:txBody>
          <a:bodyPr/>
          <a:p>
            <a:r>
              <a:rPr sz="2400" b="1" i="1">
                <a:solidFill>
                  <a:srgbClr val="FF0000"/>
                </a:solidFill>
              </a:rPr>
              <a:t>Humidity</a:t>
            </a:r>
            <a:r>
              <a:rPr sz="2400" i="1"/>
              <a:t> </a:t>
            </a:r>
            <a:r>
              <a:rPr sz="2400"/>
              <a:t>is a general term describing the water vapor content of air.</a:t>
            </a:r>
            <a:endParaRPr sz="2400"/>
          </a:p>
          <a:p>
            <a:r>
              <a:rPr sz="2400" b="1" i="1">
                <a:solidFill>
                  <a:srgbClr val="FF0000"/>
                </a:solidFill>
              </a:rPr>
              <a:t>Relative humidity</a:t>
            </a:r>
            <a:r>
              <a:rPr sz="2400" i="1"/>
              <a:t> </a:t>
            </a:r>
            <a:r>
              <a:rPr sz="2400"/>
              <a:t>of air is a measure of water vapor content as a percentage of the maximum possible.</a:t>
            </a:r>
            <a:endParaRPr sz="2400"/>
          </a:p>
        </p:txBody>
      </p:sp>
      <p:sp>
        <p:nvSpPr>
          <p:cNvPr id="41988" name="Rectangle 41987"/>
          <p:cNvSpPr/>
          <p:nvPr/>
        </p:nvSpPr>
        <p:spPr>
          <a:xfrm>
            <a:off x="685800" y="3429000"/>
            <a:ext cx="8077200" cy="990600"/>
          </a:xfrm>
          <a:prstGeom prst="rect">
            <a:avLst/>
          </a:prstGeom>
          <a:noFill/>
          <a:ln w="9525">
            <a:noFill/>
          </a:ln>
        </p:spPr>
        <p:txBody>
          <a:bodyPr/>
          <a:p>
            <a:pPr marL="342900" indent="-342900">
              <a:lnSpc>
                <a:spcPct val="50000"/>
              </a:lnSpc>
              <a:spcBef>
                <a:spcPct val="20000"/>
              </a:spcBef>
            </a:pPr>
            <a:r>
              <a:rPr sz="2800" b="1">
                <a:solidFill>
                  <a:srgbClr val="000099"/>
                </a:solidFill>
                <a:ea typeface="Arial" panose="020B0604020202020204" pitchFamily="34" charset="0"/>
              </a:rPr>
              <a:t>         			</a:t>
            </a:r>
            <a:r>
              <a:rPr b="1">
                <a:solidFill>
                  <a:srgbClr val="000099"/>
                </a:solidFill>
                <a:ea typeface="Arial" panose="020B0604020202020204" pitchFamily="34" charset="0"/>
              </a:rPr>
              <a:t>partial pressure of water vapor</a:t>
            </a:r>
            <a:endParaRPr b="1">
              <a:solidFill>
                <a:srgbClr val="000099"/>
              </a:solidFill>
              <a:ea typeface="Arial" panose="020B0604020202020204" pitchFamily="34" charset="0"/>
            </a:endParaRPr>
          </a:p>
          <a:p>
            <a:pPr marL="342900" indent="-342900">
              <a:lnSpc>
                <a:spcPct val="50000"/>
              </a:lnSpc>
              <a:spcBef>
                <a:spcPct val="20000"/>
              </a:spcBef>
            </a:pPr>
            <a:r>
              <a:rPr b="1">
                <a:solidFill>
                  <a:srgbClr val="000099"/>
                </a:solidFill>
                <a:ea typeface="Arial" panose="020B0604020202020204" pitchFamily="34" charset="0"/>
              </a:rPr>
              <a:t>Relative humidity  =  ––––––––––––––––––––––––––  = </a:t>
            </a:r>
            <a:r>
              <a:rPr b="1">
                <a:solidFill>
                  <a:srgbClr val="000099"/>
                </a:solidFill>
                <a:latin typeface="Arial" panose="020B0604020202020204" pitchFamily="34" charset="0"/>
                <a:ea typeface="Arial" panose="020B0604020202020204" pitchFamily="34" charset="0"/>
              </a:rPr>
              <a:t>x </a:t>
            </a:r>
            <a:r>
              <a:rPr b="1">
                <a:solidFill>
                  <a:srgbClr val="000099"/>
                </a:solidFill>
                <a:ea typeface="Arial" panose="020B0604020202020204" pitchFamily="34" charset="0"/>
              </a:rPr>
              <a:t>100</a:t>
            </a:r>
            <a:endParaRPr b="1">
              <a:solidFill>
                <a:srgbClr val="000099"/>
              </a:solidFill>
              <a:ea typeface="Arial" panose="020B0604020202020204" pitchFamily="34" charset="0"/>
            </a:endParaRPr>
          </a:p>
          <a:p>
            <a:pPr marL="342900" indent="-342900">
              <a:lnSpc>
                <a:spcPct val="50000"/>
              </a:lnSpc>
              <a:spcBef>
                <a:spcPct val="20000"/>
              </a:spcBef>
            </a:pPr>
            <a:r>
              <a:rPr b="1">
                <a:solidFill>
                  <a:srgbClr val="000099"/>
                </a:solidFill>
                <a:ea typeface="Arial" panose="020B0604020202020204" pitchFamily="34" charset="0"/>
              </a:rPr>
              <a:t>        			     vapor pressure of water</a:t>
            </a:r>
            <a:endParaRPr b="1">
              <a:solidFill>
                <a:srgbClr val="000099"/>
              </a:solidFill>
              <a:ea typeface="Arial" panose="020B0604020202020204" pitchFamily="34" charset="0"/>
            </a:endParaRPr>
          </a:p>
        </p:txBody>
      </p:sp>
      <p:sp>
        <p:nvSpPr>
          <p:cNvPr id="41989" name="Rectangle 41988"/>
          <p:cNvSpPr/>
          <p:nvPr/>
        </p:nvSpPr>
        <p:spPr>
          <a:xfrm>
            <a:off x="685800" y="4572000"/>
            <a:ext cx="7772400" cy="1752600"/>
          </a:xfrm>
          <a:prstGeom prst="rect">
            <a:avLst/>
          </a:prstGeom>
          <a:noFill/>
          <a:ln w="9525">
            <a:noFill/>
          </a:ln>
        </p:spPr>
        <p:txBody>
          <a:bodyPr/>
          <a:p>
            <a:pPr marL="342900" indent="-342900">
              <a:spcBef>
                <a:spcPct val="20000"/>
              </a:spcBef>
              <a:buChar char="•"/>
            </a:pPr>
            <a:r>
              <a:rPr>
                <a:solidFill>
                  <a:srgbClr val="000000"/>
                </a:solidFill>
                <a:ea typeface="Arial" panose="020B0604020202020204" pitchFamily="34" charset="0"/>
              </a:rPr>
              <a:t>The highest temperature at which water vapor can condense from an air sample is known as the </a:t>
            </a:r>
            <a:r>
              <a:rPr i="1">
                <a:solidFill>
                  <a:srgbClr val="000000"/>
                </a:solidFill>
                <a:latin typeface="Times-Italic" charset="0"/>
                <a:ea typeface="Arial" panose="020B0604020202020204" pitchFamily="34" charset="0"/>
              </a:rPr>
              <a:t>dew point.</a:t>
            </a:r>
            <a:endParaRPr i="1">
              <a:solidFill>
                <a:srgbClr val="000000"/>
              </a:solidFill>
              <a:latin typeface="Times-Italic" charset="0"/>
              <a:ea typeface="Arial" panose="020B0604020202020204" pitchFamily="34" charset="0"/>
            </a:endParaRPr>
          </a:p>
          <a:p>
            <a:pPr marL="342900" indent="-342900">
              <a:spcBef>
                <a:spcPct val="20000"/>
              </a:spcBef>
              <a:buChar char="•"/>
            </a:pPr>
            <a:r>
              <a:rPr>
                <a:solidFill>
                  <a:srgbClr val="000000"/>
                </a:solidFill>
                <a:ea typeface="Arial" panose="020B0604020202020204" pitchFamily="34" charset="0"/>
              </a:rPr>
              <a:t>The condensation of water vapor on a solid followed by solution formation is called </a:t>
            </a:r>
            <a:r>
              <a:rPr b="1" i="1">
                <a:solidFill>
                  <a:srgbClr val="FF0000"/>
                </a:solidFill>
                <a:latin typeface="Times-Bold" charset="0"/>
                <a:ea typeface="Arial" panose="020B0604020202020204" pitchFamily="34" charset="0"/>
              </a:rPr>
              <a:t>deliquescence</a:t>
            </a:r>
            <a:r>
              <a:rPr>
                <a:solidFill>
                  <a:srgbClr val="000000"/>
                </a:solidFill>
                <a:latin typeface="Times-Bold" charset="0"/>
                <a:ea typeface="Arial" panose="020B0604020202020204" pitchFamily="34" charset="0"/>
              </a:rPr>
              <a:t>.</a:t>
            </a:r>
            <a:endParaRPr>
              <a:solidFill>
                <a:srgbClr val="000000"/>
              </a:solidFill>
              <a:ea typeface="Arial" panose="020B0604020202020204" pitchFamily="34" charset="0"/>
            </a:endParaRPr>
          </a:p>
        </p:txBody>
      </p:sp>
      <p:sp>
        <p:nvSpPr>
          <p:cNvPr id="4"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Water Vapour in the Atmosphere</a:t>
            </a:r>
            <a:endParaRPr lang="en-US" altLang="en-US" sz="3600" b="1" dirty="0">
              <a:solidFill>
                <a:schemeClr val="bg1"/>
              </a:solidFill>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1987">
                                            <p:txEl>
                                              <p:charRg st="4294967295" end="429496729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1987">
                                            <p:txEl>
                                              <p:charRg st="0" end="7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1987">
                                            <p:txEl>
                                              <p:charRg st="70" end="172"/>
                                            </p:txEl>
                                          </p:spTgt>
                                        </p:tgtEl>
                                        <p:attrNameLst>
                                          <p:attrName>style.visibility</p:attrName>
                                        </p:attrNameLst>
                                      </p:cBhvr>
                                      <p:to>
                                        <p:strVal val="visible"/>
                                      </p:to>
                                    </p:set>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499"/>
                                          </p:stCondLst>
                                        </p:cTn>
                                        <p:tgtEl>
                                          <p:spTgt spid="41988"/>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499"/>
                                          </p:stCondLst>
                                        </p:cTn>
                                        <p:tgtEl>
                                          <p:spTgt spid="41989">
                                            <p:txEl>
                                              <p:charRg st="0" end="104"/>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499"/>
                                          </p:stCondLst>
                                        </p:cTn>
                                        <p:tgtEl>
                                          <p:spTgt spid="41989">
                                            <p:txEl>
                                              <p:charRg st="104" end="20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build="p"/>
      <p:bldP spid="41988" grpId="0"/>
      <p:bldP spid="41989" grpId="0" build="p"/>
    </p:bld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p:sp>
        <p:nvSpPr>
          <p:cNvPr id="44034" name="Text Placeholder 44033"/>
          <p:cNvSpPr>
            <a:spLocks noGrp="1"/>
          </p:cNvSpPr>
          <p:nvPr>
            <p:ph type="body" idx="1"/>
          </p:nvPr>
        </p:nvSpPr>
        <p:spPr>
          <a:xfrm>
            <a:off x="609600" y="762000"/>
            <a:ext cx="7848600" cy="5181600"/>
          </a:xfrm>
        </p:spPr>
        <p:txBody>
          <a:bodyPr/>
          <a:p>
            <a:pPr marL="0" indent="0">
              <a:buNone/>
            </a:pPr>
            <a:r>
              <a:rPr b="1">
                <a:solidFill>
                  <a:srgbClr val="0033CC"/>
                </a:solidFill>
                <a:latin typeface="Arial" panose="020B0604020202020204" pitchFamily="34" charset="0"/>
              </a:rPr>
              <a:t>Example</a:t>
            </a:r>
            <a:endParaRPr b="1">
              <a:solidFill>
                <a:srgbClr val="0033CC"/>
              </a:solidFill>
              <a:latin typeface="Arial" panose="020B0604020202020204" pitchFamily="34" charset="0"/>
            </a:endParaRPr>
          </a:p>
          <a:p>
            <a:pPr marL="0" indent="0">
              <a:buNone/>
            </a:pPr>
            <a:r>
              <a:rPr sz="2400">
                <a:latin typeface="Arial" panose="020B0604020202020204" pitchFamily="34" charset="0"/>
              </a:rPr>
              <a:t>The partial pressure of water vapor in a certain air sample at 20.0 °C is 12.8 mmHg. What is the relative humidity of this air?</a:t>
            </a:r>
            <a:endParaRPr sz="2400">
              <a:latin typeface="Arial" panose="020B0604020202020204" pitchFamily="34" charset="0"/>
            </a:endParaRPr>
          </a:p>
          <a:p>
            <a:pPr marL="114300" lvl="1" indent="0">
              <a:buNone/>
            </a:pPr>
            <a:endParaRPr sz="2400"/>
          </a:p>
        </p:txBody>
      </p:sp>
      <p:sp>
        <p:nvSpPr>
          <p:cNvPr id="4"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Water Vapour in the Atmosphere</a:t>
            </a:r>
            <a:endParaRPr lang="en-US" altLang="en-US" sz="3600" b="1" dirty="0">
              <a:solidFill>
                <a:schemeClr val="bg1"/>
              </a:solidFill>
              <a:sym typeface="+mn-ea"/>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612576" y="332655"/>
            <a:ext cx="10513168" cy="6202769"/>
          </a:xfrm>
          <a:prstGeom prst="rect">
            <a:avLst/>
          </a:prstGeom>
        </p:spPr>
      </p:pic>
      <p:sp>
        <p:nvSpPr>
          <p:cNvPr id="7" name="TextBox 6"/>
          <p:cNvSpPr txBox="1"/>
          <p:nvPr/>
        </p:nvSpPr>
        <p:spPr>
          <a:xfrm>
            <a:off x="6767736" y="6611779"/>
            <a:ext cx="2376264" cy="246221"/>
          </a:xfrm>
          <a:prstGeom prst="rect">
            <a:avLst/>
          </a:prstGeom>
          <a:noFill/>
        </p:spPr>
        <p:txBody>
          <a:bodyPr wrap="square" rtlCol="0">
            <a:spAutoFit/>
          </a:bodyPr>
          <a:lstStyle/>
          <a:p>
            <a:pPr algn="ctr"/>
            <a:r>
              <a:rPr lang="en-US" sz="1000" dirty="0" smtClean="0">
                <a:ea typeface="Arial" panose="020B0604020202020204" pitchFamily="34" charset="0"/>
              </a:rPr>
              <a:t>Image from Wikipedia</a:t>
            </a:r>
            <a:endParaRPr lang="en-US" sz="1000" dirty="0">
              <a:ea typeface="Arial" panose="020B0604020202020204" pitchFamily="34" charset="0"/>
            </a:endParaRPr>
          </a:p>
        </p:txBody>
      </p:sp>
      <p:graphicFrame>
        <p:nvGraphicFramePr>
          <p:cNvPr id="8" name="Chart 7"/>
          <p:cNvGraphicFramePr/>
          <p:nvPr/>
        </p:nvGraphicFramePr>
        <p:xfrm>
          <a:off x="683568" y="3429000"/>
          <a:ext cx="2088232" cy="3096344"/>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9" name="Chart 8"/>
          <p:cNvGraphicFramePr/>
          <p:nvPr/>
        </p:nvGraphicFramePr>
        <p:xfrm>
          <a:off x="2771800" y="3429000"/>
          <a:ext cx="1944216" cy="3096344"/>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p:cNvSpPr txBox="1"/>
          <p:nvPr/>
        </p:nvSpPr>
        <p:spPr>
          <a:xfrm>
            <a:off x="5436096" y="4509120"/>
            <a:ext cx="3240360" cy="922020"/>
          </a:xfrm>
          <a:prstGeom prst="rect">
            <a:avLst/>
          </a:prstGeom>
          <a:noFill/>
        </p:spPr>
        <p:txBody>
          <a:bodyPr wrap="square" rtlCol="0">
            <a:spAutoFit/>
          </a:bodyPr>
          <a:lstStyle/>
          <a:p>
            <a:pPr algn="ctr"/>
            <a:r>
              <a:rPr lang="en-US" dirty="0" smtClean="0">
                <a:solidFill>
                  <a:schemeClr val="bg1"/>
                </a:solidFill>
                <a:ea typeface="Arial" panose="020B0604020202020204" pitchFamily="34" charset="0"/>
              </a:rPr>
              <a:t>The Earth may have had an atmosphere like Venus and Mars when it was young</a:t>
            </a:r>
            <a:endParaRPr lang="en-US" dirty="0">
              <a:solidFill>
                <a:schemeClr val="bg1"/>
              </a:solidFill>
              <a:ea typeface="Arial" panose="020B0604020202020204" pitchFamily="34" charset="0"/>
            </a:endParaRPr>
          </a:p>
        </p:txBody>
      </p:sp>
      <p:sp>
        <p:nvSpPr>
          <p:cNvPr id="4" name="Right Arrow 3"/>
          <p:cNvSpPr/>
          <p:nvPr/>
        </p:nvSpPr>
        <p:spPr>
          <a:xfrm rot="16200000">
            <a:off x="2051720" y="3429001"/>
            <a:ext cx="360040"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ight Arrow 10"/>
          <p:cNvSpPr/>
          <p:nvPr/>
        </p:nvSpPr>
        <p:spPr>
          <a:xfrm rot="16200000">
            <a:off x="3275856" y="3429000"/>
            <a:ext cx="360040"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ight Arrow 11"/>
          <p:cNvSpPr/>
          <p:nvPr/>
        </p:nvSpPr>
        <p:spPr>
          <a:xfrm rot="5400000">
            <a:off x="2591780" y="2600908"/>
            <a:ext cx="504056" cy="288032"/>
          </a:xfrm>
          <a:prstGeom prst="rightArrow">
            <a:avLst/>
          </a:prstGeom>
          <a:solidFill>
            <a:schemeClr val="accent2">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0" y="0"/>
            <a:ext cx="9144000" cy="6858000"/>
          </a:xfrm>
          <a:prstGeom prst="rect">
            <a:avLst/>
          </a:prstGeom>
        </p:spPr>
      </p:pic>
      <p:sp>
        <p:nvSpPr>
          <p:cNvPr id="7" name="TextBox 6"/>
          <p:cNvSpPr txBox="1"/>
          <p:nvPr/>
        </p:nvSpPr>
        <p:spPr>
          <a:xfrm>
            <a:off x="-180528" y="6453336"/>
            <a:ext cx="2376264" cy="246221"/>
          </a:xfrm>
          <a:prstGeom prst="rect">
            <a:avLst/>
          </a:prstGeom>
          <a:noFill/>
        </p:spPr>
        <p:txBody>
          <a:bodyPr wrap="square" rtlCol="0">
            <a:spAutoFit/>
          </a:bodyPr>
          <a:lstStyle/>
          <a:p>
            <a:pPr algn="ctr"/>
            <a:r>
              <a:rPr lang="en-US" sz="1000" dirty="0" smtClean="0">
                <a:solidFill>
                  <a:srgbClr val="FFFFFF"/>
                </a:solidFill>
                <a:ea typeface="Arial" panose="020B0604020202020204" pitchFamily="34" charset="0"/>
              </a:rPr>
              <a:t>Image from Wikipedia</a:t>
            </a:r>
            <a:endParaRPr lang="en-US" sz="1000" dirty="0">
              <a:solidFill>
                <a:srgbClr val="FFFFFF"/>
              </a:solidFill>
              <a:ea typeface="Arial" panose="020B0604020202020204" pitchFamily="34" charset="0"/>
            </a:endParaRPr>
          </a:p>
        </p:txBody>
      </p:sp>
      <p:sp>
        <p:nvSpPr>
          <p:cNvPr id="10" name="TextBox 9"/>
          <p:cNvSpPr txBox="1"/>
          <p:nvPr/>
        </p:nvSpPr>
        <p:spPr>
          <a:xfrm>
            <a:off x="5868144" y="260648"/>
            <a:ext cx="3096344" cy="1200329"/>
          </a:xfrm>
          <a:prstGeom prst="rect">
            <a:avLst/>
          </a:prstGeom>
          <a:noFill/>
        </p:spPr>
        <p:txBody>
          <a:bodyPr wrap="square" rtlCol="0">
            <a:spAutoFit/>
          </a:bodyPr>
          <a:lstStyle/>
          <a:p>
            <a:pPr algn="ctr"/>
            <a:r>
              <a:rPr lang="en-US" dirty="0" smtClean="0">
                <a:solidFill>
                  <a:schemeClr val="bg1"/>
                </a:solidFill>
                <a:ea typeface="Arial" panose="020B0604020202020204" pitchFamily="34" charset="0"/>
              </a:rPr>
              <a:t>The gases in the early atmosphere may have come from inside planets through volcanoes</a:t>
            </a:r>
            <a:endParaRPr lang="en-US" dirty="0">
              <a:solidFill>
                <a:schemeClr val="bg1"/>
              </a:solidFill>
              <a:ea typeface="Arial" panose="020B0604020202020204" pitchFamily="34" charset="0"/>
            </a:endParaRPr>
          </a:p>
        </p:txBody>
      </p:sp>
      <p:sp>
        <p:nvSpPr>
          <p:cNvPr id="13" name="TextBox 12"/>
          <p:cNvSpPr txBox="1"/>
          <p:nvPr/>
        </p:nvSpPr>
        <p:spPr>
          <a:xfrm>
            <a:off x="251520" y="332656"/>
            <a:ext cx="3024336" cy="923330"/>
          </a:xfrm>
          <a:prstGeom prst="rect">
            <a:avLst/>
          </a:prstGeom>
          <a:noFill/>
        </p:spPr>
        <p:txBody>
          <a:bodyPr wrap="square" rtlCol="0">
            <a:spAutoFit/>
          </a:bodyPr>
          <a:lstStyle/>
          <a:p>
            <a:pPr algn="ctr"/>
            <a:r>
              <a:rPr lang="en-US" dirty="0" smtClean="0">
                <a:solidFill>
                  <a:schemeClr val="bg1"/>
                </a:solidFill>
                <a:ea typeface="Arial" panose="020B0604020202020204" pitchFamily="34" charset="0"/>
              </a:rPr>
              <a:t>There was intense volcanic activity on the Earth when it was young</a:t>
            </a:r>
            <a:endParaRPr lang="en-US" dirty="0">
              <a:solidFill>
                <a:schemeClr val="bg1"/>
              </a:solidFill>
              <a:ea typeface="Arial" panose="020B0604020202020204" pitchFamily="34" charset="0"/>
            </a:endParaRPr>
          </a:p>
        </p:txBody>
      </p:sp>
      <p:sp>
        <p:nvSpPr>
          <p:cNvPr id="14" name="TextBox 13"/>
          <p:cNvSpPr txBox="1"/>
          <p:nvPr/>
        </p:nvSpPr>
        <p:spPr>
          <a:xfrm>
            <a:off x="2987824" y="2636912"/>
            <a:ext cx="3024336" cy="369332"/>
          </a:xfrm>
          <a:prstGeom prst="rect">
            <a:avLst/>
          </a:prstGeom>
          <a:noFill/>
        </p:spPr>
        <p:txBody>
          <a:bodyPr wrap="square" rtlCol="0">
            <a:spAutoFit/>
          </a:bodyPr>
          <a:lstStyle/>
          <a:p>
            <a:pPr algn="ctr"/>
            <a:r>
              <a:rPr lang="en-US" b="1" dirty="0" smtClean="0">
                <a:ea typeface="Arial" panose="020B0604020202020204" pitchFamily="34" charset="0"/>
              </a:rPr>
              <a:t>VENUS today</a:t>
            </a:r>
            <a:endParaRPr lang="en-US" b="1" dirty="0">
              <a:ea typeface="Arial" panose="020B0604020202020204"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04539" y="188640"/>
            <a:ext cx="9217024" cy="646331"/>
          </a:xfrm>
          <a:prstGeom prst="rect">
            <a:avLst/>
          </a:prstGeom>
          <a:noFill/>
        </p:spPr>
        <p:txBody>
          <a:bodyPr wrap="square" rtlCol="0">
            <a:spAutoFit/>
          </a:bodyPr>
          <a:lstStyle/>
          <a:p>
            <a:pPr algn="ctr"/>
            <a:r>
              <a:rPr lang="en-US" b="1" dirty="0" smtClean="0">
                <a:ea typeface="Arial" panose="020B0604020202020204" pitchFamily="34" charset="0"/>
              </a:rPr>
              <a:t>OCEANS may have formed as water </a:t>
            </a:r>
            <a:r>
              <a:rPr lang="en-US" b="1" dirty="0" err="1" smtClean="0">
                <a:ea typeface="Arial" panose="020B0604020202020204" pitchFamily="34" charset="0"/>
              </a:rPr>
              <a:t>vapour</a:t>
            </a:r>
            <a:r>
              <a:rPr lang="en-US" b="1" dirty="0" smtClean="0">
                <a:ea typeface="Arial" panose="020B0604020202020204" pitchFamily="34" charset="0"/>
              </a:rPr>
              <a:t> from volcanoes cooled and condensed as the Earth cooled down</a:t>
            </a:r>
            <a:endParaRPr lang="en-US" b="1" dirty="0">
              <a:ea typeface="Arial" panose="020B0604020202020204" pitchFamily="34" charset="0"/>
            </a:endParaRPr>
          </a:p>
        </p:txBody>
      </p:sp>
      <p:sp>
        <p:nvSpPr>
          <p:cNvPr id="9" name="TextBox 8"/>
          <p:cNvSpPr txBox="1"/>
          <p:nvPr/>
        </p:nvSpPr>
        <p:spPr>
          <a:xfrm>
            <a:off x="2195736" y="6381328"/>
            <a:ext cx="6732240" cy="400110"/>
          </a:xfrm>
          <a:prstGeom prst="rect">
            <a:avLst/>
          </a:prstGeom>
          <a:noFill/>
        </p:spPr>
        <p:txBody>
          <a:bodyPr wrap="square" rtlCol="0">
            <a:spAutoFit/>
          </a:bodyPr>
          <a:lstStyle/>
          <a:p>
            <a:pPr algn="r"/>
            <a:r>
              <a:rPr lang="en-US" sz="1000" dirty="0" smtClean="0">
                <a:ea typeface="Arial" panose="020B0604020202020204" pitchFamily="34" charset="0"/>
              </a:rPr>
              <a:t>Image from Open Image Bank:</a:t>
            </a:r>
            <a:endParaRPr lang="en-US" sz="1000" dirty="0" smtClean="0">
              <a:ea typeface="Arial" panose="020B0604020202020204" pitchFamily="34" charset="0"/>
            </a:endParaRPr>
          </a:p>
          <a:p>
            <a:pPr algn="r"/>
            <a:r>
              <a:rPr lang="en-US" sz="1000" dirty="0">
                <a:ea typeface="Arial" panose="020B0604020202020204" pitchFamily="34" charset="0"/>
              </a:rPr>
              <a:t>http://</a:t>
            </a:r>
            <a:r>
              <a:rPr lang="en-US" sz="1000" dirty="0" err="1">
                <a:ea typeface="Arial" panose="020B0604020202020204" pitchFamily="34" charset="0"/>
              </a:rPr>
              <a:t>www.openimagebank.com</a:t>
            </a:r>
            <a:r>
              <a:rPr lang="en-US" sz="1000" dirty="0">
                <a:ea typeface="Arial" panose="020B0604020202020204" pitchFamily="34" charset="0"/>
              </a:rPr>
              <a:t>/en1/</a:t>
            </a:r>
            <a:r>
              <a:rPr lang="en-US" sz="1000" dirty="0" err="1">
                <a:ea typeface="Arial" panose="020B0604020202020204" pitchFamily="34" charset="0"/>
              </a:rPr>
              <a:t>stromboli</a:t>
            </a:r>
            <a:r>
              <a:rPr lang="en-US" sz="1000" dirty="0">
                <a:ea typeface="Arial" panose="020B0604020202020204" pitchFamily="34" charset="0"/>
              </a:rPr>
              <a:t>-island-volcano-in-sea-free-image-</a:t>
            </a:r>
            <a:r>
              <a:rPr lang="en-US" sz="1000" dirty="0" err="1">
                <a:ea typeface="Arial" panose="020B0604020202020204" pitchFamily="34" charset="0"/>
              </a:rPr>
              <a:t>photo.php</a:t>
            </a:r>
            <a:endParaRPr lang="en-US" sz="1000" dirty="0">
              <a:ea typeface="Arial" panose="020B0604020202020204" pitchFamily="34" charset="0"/>
            </a:endParaRPr>
          </a:p>
        </p:txBody>
      </p:sp>
      <p:pic>
        <p:nvPicPr>
          <p:cNvPr id="2" name="Picture 1" descr="volcano.jpg"/>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252536" y="838200"/>
            <a:ext cx="9693729" cy="5471120"/>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79511" y="188640"/>
            <a:ext cx="8932973" cy="692497"/>
          </a:xfrm>
          <a:prstGeom prst="rect">
            <a:avLst/>
          </a:prstGeom>
          <a:noFill/>
        </p:spPr>
        <p:txBody>
          <a:bodyPr wrap="square" rtlCol="0">
            <a:spAutoFit/>
          </a:bodyPr>
          <a:lstStyle/>
          <a:p>
            <a:pPr marL="3411855" indent="-3411855"/>
            <a:r>
              <a:rPr lang="en-US" b="1" dirty="0" smtClean="0">
                <a:ea typeface="Arial" panose="020B0604020202020204" pitchFamily="34" charset="0"/>
              </a:rPr>
              <a:t>About 2.7 billion years ago	- CYANOBACTERIA evolved</a:t>
            </a:r>
            <a:endParaRPr lang="en-US" b="1" dirty="0" smtClean="0">
              <a:ea typeface="Arial" panose="020B0604020202020204" pitchFamily="34" charset="0"/>
            </a:endParaRPr>
          </a:p>
          <a:p>
            <a:pPr marL="3411855" indent="-3411855"/>
            <a:endParaRPr lang="en-US" sz="300" b="1" dirty="0" smtClean="0">
              <a:ea typeface="Arial" panose="020B0604020202020204" pitchFamily="34" charset="0"/>
            </a:endParaRPr>
          </a:p>
          <a:p>
            <a:pPr marL="3411855" indent="-3411855"/>
            <a:r>
              <a:rPr lang="en-US" b="1" dirty="0" smtClean="0">
                <a:ea typeface="Arial" panose="020B0604020202020204" pitchFamily="34" charset="0"/>
              </a:rPr>
              <a:t>	- first creature to </a:t>
            </a:r>
            <a:r>
              <a:rPr lang="en-US" b="1" dirty="0" err="1" smtClean="0">
                <a:ea typeface="Arial" panose="020B0604020202020204" pitchFamily="34" charset="0"/>
              </a:rPr>
              <a:t>photosynthesise</a:t>
            </a:r>
            <a:endParaRPr lang="en-US" b="1" dirty="0">
              <a:ea typeface="Arial" panose="020B0604020202020204" pitchFamily="34" charset="0"/>
            </a:endParaRPr>
          </a:p>
        </p:txBody>
      </p:sp>
      <p:pic>
        <p:nvPicPr>
          <p:cNvPr id="3" name="Picture 2"/>
          <p:cNvPicPr>
            <a:picLocks noChangeAspect="1"/>
          </p:cNvPicPr>
          <p:nvPr/>
        </p:nvPicPr>
        <p:blipFill>
          <a:blip r:embed="rId1"/>
          <a:stretch>
            <a:fillRect/>
          </a:stretch>
        </p:blipFill>
        <p:spPr>
          <a:xfrm>
            <a:off x="19685" y="1045289"/>
            <a:ext cx="9252520" cy="5852160"/>
          </a:xfrm>
          <a:prstGeom prst="rect">
            <a:avLst/>
          </a:prstGeom>
        </p:spPr>
      </p:pic>
      <p:sp>
        <p:nvSpPr>
          <p:cNvPr id="6" name="TextBox 5"/>
          <p:cNvSpPr txBox="1"/>
          <p:nvPr/>
        </p:nvSpPr>
        <p:spPr>
          <a:xfrm>
            <a:off x="1884680" y="1868170"/>
            <a:ext cx="5523865" cy="860425"/>
          </a:xfrm>
          <a:prstGeom prst="rect">
            <a:avLst/>
          </a:prstGeom>
          <a:solidFill>
            <a:schemeClr val="bg1"/>
          </a:solidFill>
          <a:ln w="19050">
            <a:solidFill>
              <a:srgbClr val="026107"/>
            </a:solidFill>
          </a:ln>
        </p:spPr>
        <p:txBody>
          <a:bodyPr wrap="square" rtlCol="0">
            <a:spAutoFit/>
          </a:bodyPr>
          <a:lstStyle/>
          <a:p>
            <a:pPr marL="3411855" indent="-3411855"/>
            <a:r>
              <a:rPr lang="en-US" sz="2000" b="1" dirty="0">
                <a:ea typeface="Arial" panose="020B0604020202020204" pitchFamily="34" charset="0"/>
              </a:rPr>
              <a:t>c</a:t>
            </a:r>
            <a:r>
              <a:rPr lang="en-US" sz="2000" b="1" dirty="0" smtClean="0">
                <a:ea typeface="Arial" panose="020B0604020202020204" pitchFamily="34" charset="0"/>
              </a:rPr>
              <a:t>arbon dioxide + water </a:t>
            </a:r>
            <a:r>
              <a:rPr lang="en-US" sz="2000" b="1" dirty="0" smtClean="0">
                <a:ea typeface="Arial" panose="020B0604020202020204" pitchFamily="34" charset="0"/>
                <a:sym typeface="Wingdings" panose="05000000000000000000"/>
              </a:rPr>
              <a:t></a:t>
            </a:r>
            <a:r>
              <a:rPr lang="en-US" sz="2000" b="1" dirty="0">
                <a:ea typeface="Arial" panose="020B0604020202020204" pitchFamily="34" charset="0"/>
                <a:sym typeface="Wingdings" panose="05000000000000000000"/>
              </a:rPr>
              <a:t> </a:t>
            </a:r>
            <a:r>
              <a:rPr lang="en-US" sz="2000" b="1" dirty="0" smtClean="0">
                <a:ea typeface="Arial" panose="020B0604020202020204" pitchFamily="34" charset="0"/>
                <a:sym typeface="Wingdings" panose="05000000000000000000"/>
              </a:rPr>
              <a:t>oxygen + glucose</a:t>
            </a:r>
            <a:endParaRPr lang="en-US" sz="2000" b="1" dirty="0" smtClean="0">
              <a:ea typeface="Arial" panose="020B0604020202020204" pitchFamily="34" charset="0"/>
              <a:sym typeface="Wingdings" panose="05000000000000000000"/>
            </a:endParaRPr>
          </a:p>
          <a:p>
            <a:pPr marL="3411855" indent="-3411855"/>
            <a:endParaRPr lang="en-US" sz="1000" b="1" dirty="0" smtClean="0">
              <a:ea typeface="Arial" panose="020B0604020202020204" pitchFamily="34" charset="0"/>
              <a:sym typeface="Wingdings" panose="05000000000000000000"/>
            </a:endParaRPr>
          </a:p>
          <a:p>
            <a:pPr marL="3411855" indent="-3411855"/>
            <a:r>
              <a:rPr lang="en-US" sz="2000" b="1" dirty="0" smtClean="0">
                <a:ea typeface="Arial" panose="020B0604020202020204" pitchFamily="34" charset="0"/>
                <a:sym typeface="Wingdings" panose="05000000000000000000"/>
              </a:rPr>
              <a:t>            6CO</a:t>
            </a:r>
            <a:r>
              <a:rPr lang="en-US" sz="2000" b="1" baseline="-25000" dirty="0" smtClean="0">
                <a:ea typeface="Arial" panose="020B0604020202020204" pitchFamily="34" charset="0"/>
                <a:sym typeface="Wingdings" panose="05000000000000000000"/>
              </a:rPr>
              <a:t>2</a:t>
            </a:r>
            <a:r>
              <a:rPr lang="en-US" sz="2000" b="1" dirty="0" smtClean="0">
                <a:ea typeface="Arial" panose="020B0604020202020204" pitchFamily="34" charset="0"/>
                <a:sym typeface="Wingdings" panose="05000000000000000000"/>
              </a:rPr>
              <a:t> + 6H</a:t>
            </a:r>
            <a:r>
              <a:rPr lang="en-US" sz="2000" b="1" baseline="-25000" dirty="0" smtClean="0">
                <a:ea typeface="Arial" panose="020B0604020202020204" pitchFamily="34" charset="0"/>
                <a:sym typeface="Wingdings" panose="05000000000000000000"/>
              </a:rPr>
              <a:t>2</a:t>
            </a:r>
            <a:r>
              <a:rPr lang="en-US" sz="2000" b="1" dirty="0" smtClean="0">
                <a:ea typeface="Arial" panose="020B0604020202020204" pitchFamily="34" charset="0"/>
                <a:sym typeface="Wingdings" panose="05000000000000000000"/>
              </a:rPr>
              <a:t>O  </a:t>
            </a:r>
            <a:r>
              <a:rPr lang="en-US" sz="2000" b="1" dirty="0">
                <a:ea typeface="Arial" panose="020B0604020202020204" pitchFamily="34" charset="0"/>
                <a:sym typeface="Wingdings" panose="05000000000000000000"/>
              </a:rPr>
              <a:t> </a:t>
            </a:r>
            <a:r>
              <a:rPr lang="en-US" sz="2000" b="1" dirty="0" smtClean="0">
                <a:ea typeface="Arial" panose="020B0604020202020204" pitchFamily="34" charset="0"/>
                <a:sym typeface="Wingdings" panose="05000000000000000000"/>
              </a:rPr>
              <a:t>6O</a:t>
            </a:r>
            <a:r>
              <a:rPr lang="en-US" sz="2000" b="1" baseline="-25000" dirty="0" smtClean="0">
                <a:ea typeface="Arial" panose="020B0604020202020204" pitchFamily="34" charset="0"/>
                <a:sym typeface="Wingdings" panose="05000000000000000000"/>
              </a:rPr>
              <a:t>2</a:t>
            </a:r>
            <a:r>
              <a:rPr lang="en-US" sz="2000" b="1" dirty="0" smtClean="0">
                <a:ea typeface="Arial" panose="020B0604020202020204" pitchFamily="34" charset="0"/>
                <a:sym typeface="Wingdings" panose="05000000000000000000"/>
              </a:rPr>
              <a:t> </a:t>
            </a:r>
            <a:r>
              <a:rPr lang="en-US" sz="2000" b="1" dirty="0">
                <a:ea typeface="Arial" panose="020B0604020202020204" pitchFamily="34" charset="0"/>
                <a:sym typeface="Wingdings" panose="05000000000000000000"/>
              </a:rPr>
              <a:t>+ </a:t>
            </a:r>
            <a:r>
              <a:rPr lang="en-US" sz="2000" b="1" dirty="0" smtClean="0">
                <a:ea typeface="Arial" panose="020B0604020202020204" pitchFamily="34" charset="0"/>
                <a:sym typeface="Wingdings" panose="05000000000000000000"/>
              </a:rPr>
              <a:t>C</a:t>
            </a:r>
            <a:r>
              <a:rPr lang="en-US" sz="2000" b="1" baseline="-25000" dirty="0" smtClean="0">
                <a:ea typeface="Arial" panose="020B0604020202020204" pitchFamily="34" charset="0"/>
                <a:sym typeface="Wingdings" panose="05000000000000000000"/>
              </a:rPr>
              <a:t>6</a:t>
            </a:r>
            <a:r>
              <a:rPr lang="en-US" sz="2000" b="1" dirty="0" smtClean="0">
                <a:ea typeface="Arial" panose="020B0604020202020204" pitchFamily="34" charset="0"/>
                <a:sym typeface="Wingdings" panose="05000000000000000000"/>
              </a:rPr>
              <a:t>H</a:t>
            </a:r>
            <a:r>
              <a:rPr lang="en-US" sz="2000" b="1" baseline="-25000" dirty="0" smtClean="0">
                <a:ea typeface="Arial" panose="020B0604020202020204" pitchFamily="34" charset="0"/>
                <a:sym typeface="Wingdings" panose="05000000000000000000"/>
              </a:rPr>
              <a:t>12</a:t>
            </a:r>
            <a:r>
              <a:rPr lang="en-US" sz="2000" b="1" dirty="0" smtClean="0">
                <a:ea typeface="Arial" panose="020B0604020202020204" pitchFamily="34" charset="0"/>
                <a:sym typeface="Wingdings" panose="05000000000000000000"/>
              </a:rPr>
              <a:t>O</a:t>
            </a:r>
            <a:r>
              <a:rPr lang="en-US" sz="2000" b="1" baseline="-25000" dirty="0" smtClean="0">
                <a:ea typeface="Arial" panose="020B0604020202020204" pitchFamily="34" charset="0"/>
                <a:sym typeface="Wingdings" panose="05000000000000000000"/>
              </a:rPr>
              <a:t>6</a:t>
            </a:r>
            <a:r>
              <a:rPr lang="en-US" sz="2000" b="1" dirty="0" smtClean="0">
                <a:ea typeface="Arial" panose="020B0604020202020204" pitchFamily="34" charset="0"/>
                <a:sym typeface="Wingdings" panose="05000000000000000000"/>
              </a:rPr>
              <a:t> </a:t>
            </a:r>
            <a:endParaRPr lang="en-US" sz="2000" b="1" dirty="0">
              <a:ea typeface="Arial" panose="020B0604020202020204" pitchFamily="34" charset="0"/>
            </a:endParaRPr>
          </a:p>
        </p:txBody>
      </p:sp>
      <p:sp>
        <p:nvSpPr>
          <p:cNvPr id="7" name="TextBox 6"/>
          <p:cNvSpPr txBox="1"/>
          <p:nvPr/>
        </p:nvSpPr>
        <p:spPr>
          <a:xfrm>
            <a:off x="6767736" y="6021288"/>
            <a:ext cx="2376264" cy="246221"/>
          </a:xfrm>
          <a:prstGeom prst="rect">
            <a:avLst/>
          </a:prstGeom>
          <a:noFill/>
        </p:spPr>
        <p:txBody>
          <a:bodyPr wrap="square" rtlCol="0">
            <a:spAutoFit/>
          </a:bodyPr>
          <a:lstStyle/>
          <a:p>
            <a:pPr algn="ctr"/>
            <a:r>
              <a:rPr lang="en-US" sz="1000" dirty="0" smtClean="0">
                <a:solidFill>
                  <a:srgbClr val="FFFFFF"/>
                </a:solidFill>
                <a:ea typeface="Arial" panose="020B0604020202020204" pitchFamily="34" charset="0"/>
              </a:rPr>
              <a:t>Image from Wikipedia</a:t>
            </a:r>
            <a:endParaRPr lang="en-US" sz="1000" dirty="0">
              <a:solidFill>
                <a:srgbClr val="FFFFFF"/>
              </a:solidFill>
              <a:ea typeface="Arial" panose="020B0604020202020204"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457200" y="1165860"/>
            <a:ext cx="8229600" cy="4525963"/>
          </a:xfrm>
        </p:spPr>
        <p:txBody>
          <a:bodyPr/>
          <a:p>
            <a:pPr marL="0" indent="0">
              <a:buNone/>
            </a:pPr>
            <a:r>
              <a:rPr lang="en-US" altLang="en-US" sz="2800" b="1">
                <a:sym typeface="+mn-ea"/>
              </a:rPr>
              <a:t>11.1 Water</a:t>
            </a:r>
            <a:endParaRPr lang="en-US" altLang="en-US" sz="2800"/>
          </a:p>
          <a:p>
            <a:r>
              <a:rPr lang="en-US" altLang="en-US" sz="2800"/>
              <a:t>Describe chemical tests for water using cobalt(II) chloride and copper(II) sulfate</a:t>
            </a:r>
            <a:endParaRPr lang="en-US" altLang="en-US" sz="2800"/>
          </a:p>
          <a:p>
            <a:r>
              <a:rPr lang="en-US" altLang="en-US" sz="2800"/>
              <a:t>Describe, in outline, the treatment of the water supply in terms of filtration and chlorination</a:t>
            </a:r>
            <a:endParaRPr lang="en-US" altLang="en-US" sz="2800"/>
          </a:p>
          <a:p>
            <a:r>
              <a:rPr lang="en-US" altLang="en-US" sz="2800"/>
              <a:t>Name some of the uses of water in industry and in the home</a:t>
            </a:r>
            <a:endParaRPr lang="en-US" altLang="en-US" sz="2800"/>
          </a:p>
          <a:p>
            <a:r>
              <a:rPr lang="en-US" altLang="en-US" sz="2800"/>
              <a:t>Discuss the implications of an inadequate supply of water, limited to safe water for drinking and water for irrigating crops</a:t>
            </a:r>
            <a:endParaRPr lang="en-US" altLang="en-US" sz="2800"/>
          </a:p>
        </p:txBody>
      </p:sp>
      <p:sp>
        <p:nvSpPr>
          <p:cNvPr id="5" name="Title 4"/>
          <p:cNvSpPr>
            <a:spLocks noGrp="1"/>
          </p:cNvSpPr>
          <p:nvPr/>
        </p:nvSpPr>
        <p:spPr>
          <a:xfrm>
            <a:off x="-5080" y="-1143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b="1" dirty="0">
                <a:solidFill>
                  <a:schemeClr val="bg1"/>
                </a:solidFill>
                <a:sym typeface="+mn-ea"/>
              </a:rPr>
              <a:t>Water</a:t>
            </a:r>
            <a:endParaRPr lang="en-US" altLang="en-US" b="1" dirty="0">
              <a:solidFill>
                <a:schemeClr val="bg1"/>
              </a:solidFill>
              <a:sym typeface="+mn-ea"/>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nvGraphicFramePr>
        <p:xfrm>
          <a:off x="-1332656" y="0"/>
          <a:ext cx="10729192" cy="7027838"/>
        </p:xfrm>
        <a:graphic>
          <a:graphicData uri="http://schemas.openxmlformats.org/presentationml/2006/ole">
            <mc:AlternateContent xmlns:mc="http://schemas.openxmlformats.org/markup-compatibility/2006">
              <mc:Choice xmlns:v="urn:schemas-microsoft-com:vml" Requires="v">
                <p:oleObj spid="_x0000_s9222" name="Document" r:id="rId1" imgW="9244330" imgH="6419215" progId="Word.Document.12">
                  <p:embed/>
                </p:oleObj>
              </mc:Choice>
              <mc:Fallback>
                <p:oleObj name="Document" r:id="rId1" imgW="9244330" imgH="6419215" progId="Word.Document.12">
                  <p:embed/>
                  <p:pic>
                    <p:nvPicPr>
                      <p:cNvPr id="0" name="Picture 9221"/>
                      <p:cNvPicPr/>
                      <p:nvPr/>
                    </p:nvPicPr>
                    <p:blipFill>
                      <a:blip r:embed="rId2"/>
                      <a:stretch>
                        <a:fillRect/>
                      </a:stretch>
                    </p:blipFill>
                    <p:spPr>
                      <a:xfrm>
                        <a:off x="-1332656" y="0"/>
                        <a:ext cx="10729192" cy="7027838"/>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imestone.jpg"/>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08520" y="2104628"/>
            <a:ext cx="6350000" cy="4762500"/>
          </a:xfrm>
          <a:prstGeom prst="rect">
            <a:avLst/>
          </a:prstGeom>
        </p:spPr>
      </p:pic>
      <p:pic>
        <p:nvPicPr>
          <p:cNvPr id="3" name="Picture 2"/>
          <p:cNvPicPr>
            <a:picLocks noChangeAspect="1"/>
          </p:cNvPicPr>
          <p:nvPr/>
        </p:nvPicPr>
        <p:blipFill>
          <a:blip r:embed="rId2"/>
          <a:stretch>
            <a:fillRect/>
          </a:stretch>
        </p:blipFill>
        <p:spPr>
          <a:xfrm>
            <a:off x="3777478" y="-171400"/>
            <a:ext cx="5497008" cy="3600400"/>
          </a:xfrm>
          <a:prstGeom prst="rect">
            <a:avLst/>
          </a:prstGeom>
        </p:spPr>
      </p:pic>
      <p:pic>
        <p:nvPicPr>
          <p:cNvPr id="4" name="Picture 3"/>
          <p:cNvPicPr>
            <a:picLocks noChangeAspect="1"/>
          </p:cNvPicPr>
          <p:nvPr/>
        </p:nvPicPr>
        <p:blipFill>
          <a:blip r:embed="rId3"/>
          <a:stretch>
            <a:fillRect/>
          </a:stretch>
        </p:blipFill>
        <p:spPr>
          <a:xfrm>
            <a:off x="4499992" y="3356992"/>
            <a:ext cx="4796498" cy="3528392"/>
          </a:xfrm>
          <a:prstGeom prst="rect">
            <a:avLst/>
          </a:prstGeom>
        </p:spPr>
      </p:pic>
      <p:pic>
        <p:nvPicPr>
          <p:cNvPr id="2" name="Picture 1"/>
          <p:cNvPicPr>
            <a:picLocks noChangeAspect="1"/>
          </p:cNvPicPr>
          <p:nvPr/>
        </p:nvPicPr>
        <p:blipFill>
          <a:blip r:embed="rId4"/>
          <a:stretch>
            <a:fillRect/>
          </a:stretch>
        </p:blipFill>
        <p:spPr>
          <a:xfrm>
            <a:off x="-1" y="-2368"/>
            <a:ext cx="4499993" cy="3431368"/>
          </a:xfrm>
          <a:prstGeom prst="rect">
            <a:avLst/>
          </a:prstGeom>
        </p:spPr>
      </p:pic>
      <p:sp>
        <p:nvSpPr>
          <p:cNvPr id="7" name="TextBox 6"/>
          <p:cNvSpPr txBox="1"/>
          <p:nvPr/>
        </p:nvSpPr>
        <p:spPr>
          <a:xfrm>
            <a:off x="2915816" y="2780928"/>
            <a:ext cx="3456384" cy="1200328"/>
          </a:xfrm>
          <a:prstGeom prst="rect">
            <a:avLst/>
          </a:prstGeom>
          <a:solidFill>
            <a:schemeClr val="accent6">
              <a:lumMod val="20000"/>
              <a:lumOff val="80000"/>
            </a:schemeClr>
          </a:solidFill>
        </p:spPr>
        <p:txBody>
          <a:bodyPr wrap="square" rtlCol="0">
            <a:spAutoFit/>
          </a:bodyPr>
          <a:lstStyle/>
          <a:p>
            <a:pPr algn="ctr"/>
            <a:r>
              <a:rPr lang="en-US" sz="2400" dirty="0" smtClean="0">
                <a:solidFill>
                  <a:srgbClr val="000000"/>
                </a:solidFill>
                <a:ea typeface="Arial" panose="020B0604020202020204" pitchFamily="34" charset="0"/>
              </a:rPr>
              <a:t>Much of the C from the original CO</a:t>
            </a:r>
            <a:r>
              <a:rPr lang="en-US" sz="2400" baseline="-25000" dirty="0" smtClean="0">
                <a:solidFill>
                  <a:srgbClr val="000000"/>
                </a:solidFill>
                <a:ea typeface="Arial" panose="020B0604020202020204" pitchFamily="34" charset="0"/>
              </a:rPr>
              <a:t>2</a:t>
            </a:r>
            <a:r>
              <a:rPr lang="en-US" sz="2400" dirty="0" smtClean="0">
                <a:solidFill>
                  <a:srgbClr val="000000"/>
                </a:solidFill>
                <a:ea typeface="Arial" panose="020B0604020202020204" pitchFamily="34" charset="0"/>
              </a:rPr>
              <a:t> is now locked up in</a:t>
            </a:r>
            <a:endParaRPr lang="en-US" sz="2400" dirty="0">
              <a:solidFill>
                <a:srgbClr val="000000"/>
              </a:solidFill>
              <a:ea typeface="Arial" panose="020B0604020202020204" pitchFamily="34" charset="0"/>
            </a:endParaRPr>
          </a:p>
        </p:txBody>
      </p:sp>
      <p:sp>
        <p:nvSpPr>
          <p:cNvPr id="8" name="TextBox 7"/>
          <p:cNvSpPr txBox="1"/>
          <p:nvPr/>
        </p:nvSpPr>
        <p:spPr>
          <a:xfrm>
            <a:off x="35496" y="642754"/>
            <a:ext cx="2304256" cy="553998"/>
          </a:xfrm>
          <a:prstGeom prst="rect">
            <a:avLst/>
          </a:prstGeom>
          <a:noFill/>
        </p:spPr>
        <p:txBody>
          <a:bodyPr wrap="square" rtlCol="0">
            <a:spAutoFit/>
          </a:bodyPr>
          <a:lstStyle/>
          <a:p>
            <a:pPr algn="ctr"/>
            <a:r>
              <a:rPr lang="en-US" sz="3000" b="1" dirty="0" smtClean="0">
                <a:solidFill>
                  <a:schemeClr val="bg1"/>
                </a:solidFill>
                <a:ea typeface="Arial" panose="020B0604020202020204" pitchFamily="34" charset="0"/>
              </a:rPr>
              <a:t>COAL</a:t>
            </a:r>
            <a:endParaRPr lang="en-US" sz="3000" b="1" dirty="0">
              <a:solidFill>
                <a:schemeClr val="bg1"/>
              </a:solidFill>
              <a:ea typeface="Arial" panose="020B0604020202020204" pitchFamily="34" charset="0"/>
            </a:endParaRPr>
          </a:p>
        </p:txBody>
      </p:sp>
      <p:sp>
        <p:nvSpPr>
          <p:cNvPr id="10" name="TextBox 9"/>
          <p:cNvSpPr txBox="1"/>
          <p:nvPr/>
        </p:nvSpPr>
        <p:spPr>
          <a:xfrm>
            <a:off x="6839744" y="325105"/>
            <a:ext cx="2304256" cy="1015663"/>
          </a:xfrm>
          <a:prstGeom prst="rect">
            <a:avLst/>
          </a:prstGeom>
          <a:noFill/>
        </p:spPr>
        <p:txBody>
          <a:bodyPr wrap="square" rtlCol="0">
            <a:spAutoFit/>
          </a:bodyPr>
          <a:lstStyle/>
          <a:p>
            <a:pPr algn="ctr"/>
            <a:r>
              <a:rPr lang="en-US" sz="3000" b="1" dirty="0" smtClean="0">
                <a:solidFill>
                  <a:schemeClr val="bg1"/>
                </a:solidFill>
                <a:ea typeface="Arial" panose="020B0604020202020204" pitchFamily="34" charset="0"/>
              </a:rPr>
              <a:t>NATURAL GAS</a:t>
            </a:r>
            <a:endParaRPr lang="en-US" sz="3000" b="1" dirty="0">
              <a:solidFill>
                <a:schemeClr val="bg1"/>
              </a:solidFill>
              <a:ea typeface="Arial" panose="020B0604020202020204" pitchFamily="34" charset="0"/>
            </a:endParaRPr>
          </a:p>
        </p:txBody>
      </p:sp>
      <p:sp>
        <p:nvSpPr>
          <p:cNvPr id="11" name="TextBox 10"/>
          <p:cNvSpPr txBox="1"/>
          <p:nvPr/>
        </p:nvSpPr>
        <p:spPr>
          <a:xfrm>
            <a:off x="179512" y="5229200"/>
            <a:ext cx="3168352" cy="1015663"/>
          </a:xfrm>
          <a:prstGeom prst="rect">
            <a:avLst/>
          </a:prstGeom>
          <a:noFill/>
        </p:spPr>
        <p:txBody>
          <a:bodyPr wrap="square" rtlCol="0">
            <a:spAutoFit/>
          </a:bodyPr>
          <a:lstStyle/>
          <a:p>
            <a:pPr algn="ctr"/>
            <a:r>
              <a:rPr lang="en-US" sz="3000" b="1" dirty="0" smtClean="0">
                <a:solidFill>
                  <a:schemeClr val="bg1"/>
                </a:solidFill>
                <a:ea typeface="Arial" panose="020B0604020202020204" pitchFamily="34" charset="0"/>
              </a:rPr>
              <a:t>SEDIMENTARY ROCK</a:t>
            </a:r>
            <a:endParaRPr lang="en-US" sz="3000" b="1" dirty="0">
              <a:solidFill>
                <a:schemeClr val="bg1"/>
              </a:solidFill>
              <a:ea typeface="Arial" panose="020B0604020202020204" pitchFamily="34" charset="0"/>
            </a:endParaRPr>
          </a:p>
        </p:txBody>
      </p:sp>
      <p:sp>
        <p:nvSpPr>
          <p:cNvPr id="12" name="TextBox 11"/>
          <p:cNvSpPr txBox="1"/>
          <p:nvPr/>
        </p:nvSpPr>
        <p:spPr>
          <a:xfrm>
            <a:off x="6948264" y="4221088"/>
            <a:ext cx="2304256" cy="553998"/>
          </a:xfrm>
          <a:prstGeom prst="rect">
            <a:avLst/>
          </a:prstGeom>
          <a:noFill/>
        </p:spPr>
        <p:txBody>
          <a:bodyPr wrap="square" rtlCol="0">
            <a:spAutoFit/>
          </a:bodyPr>
          <a:lstStyle/>
          <a:p>
            <a:pPr algn="ctr"/>
            <a:r>
              <a:rPr lang="en-US" sz="3000" b="1" dirty="0" smtClean="0">
                <a:solidFill>
                  <a:schemeClr val="bg1"/>
                </a:solidFill>
                <a:ea typeface="Arial" panose="020B0604020202020204" pitchFamily="34" charset="0"/>
              </a:rPr>
              <a:t>OIL</a:t>
            </a:r>
            <a:endParaRPr lang="en-US" sz="3000" b="1" dirty="0">
              <a:solidFill>
                <a:schemeClr val="bg1"/>
              </a:solidFill>
              <a:ea typeface="Arial" panose="020B0604020202020204"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105" name="Picture 3104" descr="FG25_T01"/>
          <p:cNvPicPr>
            <a:picLocks noChangeAspect="1"/>
          </p:cNvPicPr>
          <p:nvPr/>
        </p:nvPicPr>
        <p:blipFill>
          <a:blip r:embed="rId1"/>
          <a:srcRect t="11955" r="4672" b="15181"/>
          <a:stretch>
            <a:fillRect/>
          </a:stretch>
        </p:blipFill>
        <p:spPr>
          <a:xfrm>
            <a:off x="-48260" y="1209675"/>
            <a:ext cx="9213215" cy="4608195"/>
          </a:xfrm>
          <a:prstGeom prst="rect">
            <a:avLst/>
          </a:prstGeom>
          <a:noFill/>
          <a:ln w="9525">
            <a:noFill/>
          </a:ln>
        </p:spPr>
      </p:pic>
      <p:sp>
        <p:nvSpPr>
          <p:cNvPr id="4"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Composition of Dry Air</a:t>
            </a:r>
            <a:endParaRPr lang="en-US" altLang="en-US" sz="3600" b="1" dirty="0">
              <a:solidFill>
                <a:schemeClr val="bg1"/>
              </a:solidFill>
              <a:sym typeface="+mn-ea"/>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0963" name="Picture 40962" descr="FG25_01"/>
          <p:cNvPicPr>
            <a:picLocks noChangeAspect="1"/>
          </p:cNvPicPr>
          <p:nvPr/>
        </p:nvPicPr>
        <p:blipFill>
          <a:blip r:embed="rId1"/>
          <a:stretch>
            <a:fillRect/>
          </a:stretch>
        </p:blipFill>
        <p:spPr>
          <a:xfrm>
            <a:off x="124460" y="-13970"/>
            <a:ext cx="8394065" cy="6820535"/>
          </a:xfrm>
          <a:prstGeom prst="rect">
            <a:avLst/>
          </a:prstGeom>
          <a:noFill/>
          <a:ln w="9525">
            <a:noFill/>
          </a:ln>
        </p:spPr>
      </p:pic>
      <p:sp>
        <p:nvSpPr>
          <p:cNvPr id="40967" name="Title 40966"/>
          <p:cNvSpPr>
            <a:spLocks noGrp="1"/>
          </p:cNvSpPr>
          <p:nvPr>
            <p:ph type="title"/>
          </p:nvPr>
        </p:nvSpPr>
        <p:spPr>
          <a:xfrm>
            <a:off x="5486400" y="838200"/>
            <a:ext cx="3276600" cy="1981200"/>
          </a:xfrm>
        </p:spPr>
        <p:txBody>
          <a:bodyPr vert="horz" wrap="square" lIns="91440" tIns="45720" rIns="91440" bIns="45720" anchor="ctr" anchorCtr="0"/>
          <a:p>
            <a:r>
              <a:t>Layers</a:t>
            </a:r>
            <a:br/>
            <a:r>
              <a:t>of the Atmosphere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40963"/>
                                        </p:tgtEl>
                                        <p:attrNameLst>
                                          <p:attrName>style.visibility</p:attrName>
                                        </p:attrNameLst>
                                      </p:cBhvr>
                                      <p:to>
                                        <p:strVal val="visible"/>
                                      </p:to>
                                    </p:set>
                                    <p:animEffect transition="in" filter="dissolve">
                                      <p:cBhvr>
                                        <p:cTn id="7" dur="500"/>
                                        <p:tgtEl>
                                          <p:spTgt spid="409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934200" cy="2620962"/>
          </a:xfrm>
        </p:spPr>
        <p:txBody>
          <a:bodyPr>
            <a:normAutofit fontScale="90000"/>
          </a:bodyPr>
          <a:lstStyle/>
          <a:p>
            <a:r>
              <a:rPr lang="en-US" dirty="0" smtClean="0"/>
              <a:t>Temperature and Pressure </a:t>
            </a:r>
            <a:br>
              <a:rPr lang="en-US" dirty="0" smtClean="0"/>
            </a:br>
            <a:r>
              <a:rPr lang="en-US" dirty="0" smtClean="0"/>
              <a:t>in the atmosphere</a:t>
            </a:r>
            <a:br>
              <a:rPr lang="en-US" dirty="0"/>
            </a:br>
            <a:endParaRPr lang="en-US" dirty="0"/>
          </a:p>
        </p:txBody>
      </p:sp>
      <p:pic>
        <p:nvPicPr>
          <p:cNvPr id="1026" name="Picture 2" descr="http://www.atmos.washington.edu/~hakim/301/climo_sounding.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28600" y="0"/>
            <a:ext cx="8610600" cy="66751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6321" name="Content Placeholder 3" descr="913878_aw_15.2.1_noLabels.png"/>
          <p:cNvPicPr>
            <a:picLocks noChangeAspect="1"/>
          </p:cNvPicPr>
          <p:nvPr>
            <p:ph idx="1"/>
          </p:nvPr>
        </p:nvPicPr>
        <p:blipFill>
          <a:blip r:embed="rId1"/>
          <a:stretch>
            <a:fillRect/>
          </a:stretch>
        </p:blipFill>
        <p:spPr>
          <a:xfrm>
            <a:off x="-53340" y="1125855"/>
            <a:ext cx="9250680" cy="3502660"/>
          </a:xfrm>
          <a:prstGeom prst="rect">
            <a:avLst/>
          </a:prstGeom>
          <a:noFill/>
          <a:ln w="9525">
            <a:noFill/>
          </a:ln>
        </p:spPr>
      </p:pic>
      <p:sp>
        <p:nvSpPr>
          <p:cNvPr id="4"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 altLang="en-US" sz="3600" b="1" dirty="0">
                <a:solidFill>
                  <a:schemeClr val="bg1"/>
                </a:solidFill>
                <a:sym typeface="+mn-ea"/>
              </a:rPr>
              <a:t>Fractional Distillation of</a:t>
            </a:r>
            <a:r>
              <a:rPr lang="en-US" altLang="en-US" sz="3600" b="1" dirty="0">
                <a:solidFill>
                  <a:schemeClr val="bg1"/>
                </a:solidFill>
                <a:sym typeface="+mn-ea"/>
              </a:rPr>
              <a:t> Air</a:t>
            </a:r>
            <a:endParaRPr lang="en-US" altLang="en-US" sz="3600" b="1" dirty="0">
              <a:solidFill>
                <a:schemeClr val="bg1"/>
              </a:solidFill>
              <a:sym typeface="+mn-ea"/>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p:txBody>
          <a:bodyPr/>
          <a:p>
            <a:pPr marL="0" indent="0">
              <a:buNone/>
            </a:pPr>
            <a:r>
              <a:rPr lang="en-US" sz="2400" b="1">
                <a:sym typeface="+mn-ea"/>
              </a:rPr>
              <a:t>9.5 Noble Gases</a:t>
            </a:r>
            <a:endParaRPr lang="en-US" sz="2400"/>
          </a:p>
          <a:p>
            <a:r>
              <a:rPr lang="en-US" sz="2400"/>
              <a:t>Describe the noble gases, in Group VIII or 0, as being unreactive, monoatomic gases and explain this in terms of electronic structure</a:t>
            </a:r>
            <a:endParaRPr lang="en-US" sz="2400"/>
          </a:p>
          <a:p>
            <a:r>
              <a:rPr lang="en-US" sz="2400"/>
              <a:t>State the uses of the noble gases in providing an inert atmosphere, i.e. argon in lamps, helium for filling balloons</a:t>
            </a:r>
            <a:endParaRPr lang="en-US" sz="2400"/>
          </a:p>
        </p:txBody>
      </p:sp>
      <p:sp>
        <p:nvSpPr>
          <p:cNvPr id="4"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Atmosphere</a:t>
            </a:r>
            <a:endParaRPr lang="en-US" altLang="en-US" sz="3600" b="1" dirty="0">
              <a:solidFill>
                <a:schemeClr val="bg1"/>
              </a:solidFill>
              <a:sym typeface="+mn-ea"/>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949960"/>
            <a:ext cx="7772400" cy="4848860"/>
          </a:xfrm>
          <a:ln w="57150" cap="rnd">
            <a:solidFill>
              <a:srgbClr val="002060"/>
            </a:solidFill>
          </a:ln>
          <a:effectLst/>
        </p:spPr>
        <p:txBody>
          <a:bodyPr/>
          <a:p>
            <a:r>
              <a:rPr lang="en-US" altLang="en-US" sz="8000" b="1"/>
              <a:t>CO</a:t>
            </a:r>
            <a:r>
              <a:rPr lang="en-US" altLang="en-US" sz="8000" b="1" baseline="-25000"/>
              <a:t>2</a:t>
            </a:r>
            <a:r>
              <a:rPr lang="en-US" altLang="en-US" sz="8000" b="1"/>
              <a:t> &amp; CH</a:t>
            </a:r>
            <a:r>
              <a:rPr lang="en-US" altLang="en-US" sz="8000" b="1" baseline="-25000"/>
              <a:t>4</a:t>
            </a:r>
            <a:endParaRPr lang="en-US" altLang="en-US" sz="8000" b="1" baseline="-250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456565" y="1005840"/>
            <a:ext cx="8229600" cy="5677535"/>
          </a:xfrm>
        </p:spPr>
        <p:txBody>
          <a:bodyPr/>
          <a:p>
            <a:pPr marL="0" indent="0">
              <a:buNone/>
            </a:pPr>
            <a:r>
              <a:rPr lang="en-US" sz="2400" b="1">
                <a:sym typeface="+mn-ea"/>
              </a:rPr>
              <a:t>11.4 Carbon Dioxide and Methane</a:t>
            </a:r>
            <a:endParaRPr lang="en-US" sz="2400"/>
          </a:p>
          <a:p>
            <a:r>
              <a:rPr lang="en-US" sz="2400"/>
              <a:t>State the formation of carbon dioxide:</a:t>
            </a:r>
            <a:endParaRPr lang="en-US" sz="2400"/>
          </a:p>
          <a:p>
            <a:pPr lvl="1"/>
            <a:r>
              <a:rPr lang="en-US" sz="2100"/>
              <a:t>as a product of complete combustion of carbon-containing substances</a:t>
            </a:r>
            <a:endParaRPr lang="en-US" sz="2100"/>
          </a:p>
          <a:p>
            <a:pPr lvl="1"/>
            <a:r>
              <a:rPr lang="en-US" sz="2100"/>
              <a:t>as a product of respiration</a:t>
            </a:r>
            <a:endParaRPr lang="en-US" sz="2100"/>
          </a:p>
          <a:p>
            <a:pPr lvl="1"/>
            <a:r>
              <a:rPr lang="en-US" sz="2100"/>
              <a:t>as a product of the reaction between an acid and a carbonate</a:t>
            </a:r>
            <a:endParaRPr lang="en-US" sz="2100"/>
          </a:p>
          <a:p>
            <a:pPr lvl="1"/>
            <a:r>
              <a:rPr lang="en-US" sz="2100"/>
              <a:t>from the thermal decomposition of a carbonate.</a:t>
            </a:r>
            <a:endParaRPr lang="en-US" sz="2100"/>
          </a:p>
          <a:p>
            <a:r>
              <a:rPr lang="en-US" sz="2400"/>
              <a:t>Describe the carbon cycle, in simple terms, to include the processes of combustion, respiration and photosynthesis</a:t>
            </a:r>
            <a:endParaRPr lang="en-US" sz="2400"/>
          </a:p>
          <a:p>
            <a:r>
              <a:rPr lang="en-US" sz="2400"/>
              <a:t>State the sources of methane, including decomposition of vegetation and waste gases from digestion in animals</a:t>
            </a:r>
            <a:endParaRPr lang="en-US" sz="2400"/>
          </a:p>
        </p:txBody>
      </p:sp>
      <p:sp>
        <p:nvSpPr>
          <p:cNvPr id="4"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The Atmosphere</a:t>
            </a:r>
            <a:endParaRPr lang="en-US" altLang="en-US" sz="3600" b="1" dirty="0">
              <a:solidFill>
                <a:schemeClr val="bg1"/>
              </a:solidFill>
              <a:sym typeface="+mn-ea"/>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26035" y="661670"/>
            <a:ext cx="9108440" cy="5949315"/>
          </a:xfrm>
        </p:spPr>
        <p:txBody>
          <a:bodyPr/>
          <a:p>
            <a:r>
              <a:rPr lang="en-US" altLang="en-US" sz="2800"/>
              <a:t>Write a summary for the trend in the decomposition of the group II carbonates, include the observations made during the experiment including those seen inside the test-tube on heating and those of the gases given off and passed through limewater.</a:t>
            </a:r>
            <a:endParaRPr lang="en-US" altLang="en-US" sz="2800"/>
          </a:p>
          <a:p>
            <a:r>
              <a:rPr lang="en-US" altLang="en-US" sz="2800"/>
              <a:t>Carbonates at the top of group 2 thermally decompose faster than those at the bottom of the group.  The evidence for this is in the time it takes for the gases which are relased to turn lime water cloudy and then clear.  Further evidence for the release of carbon dioxide is in the agitation of the powder which flurries upwards on heating.</a:t>
            </a:r>
            <a:endParaRPr lang="en-US" altLang="en-US" sz="2800"/>
          </a:p>
        </p:txBody>
      </p:sp>
      <p:sp>
        <p:nvSpPr>
          <p:cNvPr id="4"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Decomposition of Group II Carbonates</a:t>
            </a:r>
            <a:endParaRPr lang="en-US" altLang="en-US" sz="3600" b="1" dirty="0">
              <a:solidFill>
                <a:schemeClr val="bg1"/>
              </a:solidFill>
              <a:sym typeface="+mn-ea"/>
            </a:endParaRPr>
          </a:p>
        </p:txBody>
      </p:sp>
      <p:sp>
        <p:nvSpPr>
          <p:cNvPr id="6" name="Text Box 5"/>
          <p:cNvSpPr txBox="1"/>
          <p:nvPr/>
        </p:nvSpPr>
        <p:spPr>
          <a:xfrm>
            <a:off x="365760" y="5991225"/>
            <a:ext cx="8814435" cy="521970"/>
          </a:xfrm>
          <a:prstGeom prst="rect">
            <a:avLst/>
          </a:prstGeom>
          <a:noFill/>
        </p:spPr>
        <p:txBody>
          <a:bodyPr wrap="square" rtlCol="0">
            <a:spAutoFit/>
          </a:bodyPr>
          <a:p>
            <a:r>
              <a:rPr lang="en-US" sz="2800">
                <a:hlinkClick r:id="rId1" action="ppaction://hlinkfile"/>
              </a:rPr>
              <a:t>Video - thermal decomposition of group 2 carbonates</a:t>
            </a:r>
            <a:endParaRPr lang="en-US" sz="2800">
              <a:hlinkClick r:id="rId1" action="ppaction://hlinkfil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le:As08-16-2593 crop.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9050" y="1149985"/>
            <a:ext cx="5314950" cy="5314951"/>
          </a:xfrm>
          <a:prstGeom prst="rect">
            <a:avLst/>
          </a:prstGeom>
          <a:ln>
            <a:noFill/>
          </a:ln>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362575" y="2352675"/>
            <a:ext cx="3752215" cy="2306955"/>
          </a:xfrm>
          <a:prstGeom prst="rect">
            <a:avLst/>
          </a:prstGeom>
          <a:noFill/>
        </p:spPr>
        <p:txBody>
          <a:bodyPr wrap="square" rtlCol="0">
            <a:spAutoFit/>
          </a:bodyPr>
          <a:lstStyle/>
          <a:p>
            <a:r>
              <a:rPr lang="en-US" dirty="0">
                <a:effectLst/>
                <a:ea typeface="Arial" panose="020B0604020202020204" pitchFamily="34" charset="0"/>
              </a:rPr>
              <a:t>The first image taken by humans of the whole Earth. Photographed by the crew of Apollo </a:t>
            </a:r>
            <a:r>
              <a:rPr lang="en-US" dirty="0" smtClean="0">
                <a:effectLst/>
                <a:ea typeface="Arial" panose="020B0604020202020204" pitchFamily="34" charset="0"/>
              </a:rPr>
              <a:t>8, the </a:t>
            </a:r>
            <a:r>
              <a:rPr lang="en-US" dirty="0">
                <a:effectLst/>
                <a:ea typeface="Arial" panose="020B0604020202020204" pitchFamily="34" charset="0"/>
              </a:rPr>
              <a:t>photo shows the Earth at a distance of about 30,000 km. </a:t>
            </a:r>
            <a:r>
              <a:rPr lang="en-US" dirty="0" smtClean="0">
                <a:effectLst/>
                <a:ea typeface="Arial" panose="020B0604020202020204" pitchFamily="34" charset="0"/>
              </a:rPr>
              <a:t>Space has no respect for “North” and “South” as the southern most tip of South America is at the top of the photo.</a:t>
            </a:r>
            <a:endParaRPr lang="en-US" dirty="0">
              <a:effectLst/>
              <a:ea typeface="Arial" panose="020B0604020202020204" pitchFamily="34" charset="0"/>
            </a:endParaRPr>
          </a:p>
        </p:txBody>
      </p:sp>
      <p:sp>
        <p:nvSpPr>
          <p:cNvPr id="5" name="Title 4"/>
          <p:cNvSpPr>
            <a:spLocks noGrp="1"/>
          </p:cNvSpPr>
          <p:nvPr>
            <p:ph type="title"/>
          </p:nvPr>
        </p:nvSpPr>
        <p:spPr>
          <a:xfrm>
            <a:off x="-5080" y="-11430"/>
            <a:ext cx="9195435" cy="660400"/>
          </a:xfrm>
          <a:solidFill>
            <a:schemeClr val="accent6"/>
          </a:solidFill>
        </p:spPr>
        <p:txBody>
          <a:bodyPr/>
          <a:p>
            <a:r>
              <a:rPr lang="en-US" altLang="en-US" b="1" dirty="0">
                <a:solidFill>
                  <a:schemeClr val="bg1"/>
                </a:solidFill>
                <a:sym typeface="+mn-ea"/>
              </a:rPr>
              <a:t>Water</a:t>
            </a:r>
            <a:endParaRPr lang="en-US" altLang="en-US" b="1" dirty="0">
              <a:solidFill>
                <a:schemeClr val="bg1"/>
              </a:solidFill>
              <a:sym typeface="+mn-ea"/>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949960"/>
            <a:ext cx="7772400" cy="4848860"/>
          </a:xfrm>
          <a:ln w="57150" cap="rnd">
            <a:solidFill>
              <a:srgbClr val="002060"/>
            </a:solidFill>
          </a:ln>
          <a:effectLst/>
        </p:spPr>
        <p:txBody>
          <a:bodyPr/>
          <a:p>
            <a:r>
              <a:rPr lang="en-US" altLang="en-US" sz="8000" b="1" u="sng"/>
              <a:t>Carbon Cycle</a:t>
            </a:r>
            <a:endParaRPr lang="en-US" altLang="en-US" sz="8000" b="1" u="sng"/>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4212" name="Picture 94211" descr="FG25_06"/>
          <p:cNvPicPr>
            <a:picLocks noChangeAspect="1"/>
          </p:cNvPicPr>
          <p:nvPr/>
        </p:nvPicPr>
        <p:blipFill>
          <a:blip r:embed="rId1"/>
          <a:srcRect b="3366"/>
          <a:stretch>
            <a:fillRect/>
          </a:stretch>
        </p:blipFill>
        <p:spPr>
          <a:xfrm>
            <a:off x="12700" y="138430"/>
            <a:ext cx="9118600" cy="6581140"/>
          </a:xfrm>
          <a:prstGeom prst="rect">
            <a:avLst/>
          </a:prstGeom>
          <a:noFill/>
          <a:ln w="9525">
            <a:noFill/>
          </a:ln>
        </p:spPr>
      </p:pic>
      <p:sp>
        <p:nvSpPr>
          <p:cNvPr id="94210" name="Title 94209"/>
          <p:cNvSpPr>
            <a:spLocks noGrp="1"/>
          </p:cNvSpPr>
          <p:nvPr>
            <p:ph type="title"/>
          </p:nvPr>
        </p:nvSpPr>
        <p:spPr>
          <a:xfrm>
            <a:off x="125095" y="1286510"/>
            <a:ext cx="2713990" cy="1767840"/>
          </a:xfrm>
        </p:spPr>
        <p:txBody>
          <a:bodyPr anchor="ctr" anchorCtr="0"/>
          <a:p>
            <a:r>
              <a:t>The Carbon Cycle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4036" name="Picture 44035"/>
          <p:cNvPicPr>
            <a:picLocks noChangeAspect="1"/>
          </p:cNvPicPr>
          <p:nvPr/>
        </p:nvPicPr>
        <p:blipFill>
          <a:blip r:embed="rId1"/>
          <a:stretch>
            <a:fillRect/>
          </a:stretch>
        </p:blipFill>
        <p:spPr>
          <a:xfrm>
            <a:off x="-22860" y="1007110"/>
            <a:ext cx="9189720" cy="3594100"/>
          </a:xfrm>
          <a:prstGeom prst="rect">
            <a:avLst/>
          </a:prstGeom>
          <a:noFill/>
          <a:ln w="9525">
            <a:noFill/>
          </a:ln>
        </p:spPr>
      </p:pic>
      <p:sp>
        <p:nvSpPr>
          <p:cNvPr id="4"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Carbon Cycle</a:t>
            </a:r>
            <a:endParaRPr lang="en-US" altLang="en-US" sz="3600" b="1" dirty="0">
              <a:solidFill>
                <a:schemeClr val="bg1"/>
              </a:solidFill>
              <a:sym typeface="+mn-ea"/>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4033" name="Content Placeholder 2" descr="913878_aw_16.6.2_noLabels.png"/>
          <p:cNvPicPr>
            <a:picLocks noChangeAspect="1"/>
          </p:cNvPicPr>
          <p:nvPr>
            <p:ph idx="1"/>
          </p:nvPr>
        </p:nvPicPr>
        <p:blipFill>
          <a:blip r:embed="rId1"/>
          <a:stretch>
            <a:fillRect/>
          </a:stretch>
        </p:blipFill>
        <p:spPr>
          <a:xfrm>
            <a:off x="-39370" y="443230"/>
            <a:ext cx="9164955" cy="5535930"/>
          </a:xfrm>
          <a:prstGeom prst="rect">
            <a:avLst/>
          </a:prstGeom>
          <a:noFill/>
          <a:ln w="9525">
            <a:noFill/>
          </a:ln>
        </p:spPr>
      </p:pic>
      <p:pic>
        <p:nvPicPr>
          <p:cNvPr id="45057" name="Content Placeholder 2" descr="913878_aw_16.6.2_noLabels.png"/>
          <p:cNvPicPr>
            <a:picLocks noChangeAspect="1"/>
          </p:cNvPicPr>
          <p:nvPr/>
        </p:nvPicPr>
        <p:blipFill>
          <a:blip r:embed="rId2"/>
          <a:stretch>
            <a:fillRect/>
          </a:stretch>
        </p:blipFill>
        <p:spPr>
          <a:xfrm>
            <a:off x="-39370" y="443230"/>
            <a:ext cx="9165590" cy="553720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0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Picture 6"/>
          <p:cNvPicPr>
            <a:picLocks noChangeAspect="1"/>
          </p:cNvPicPr>
          <p:nvPr/>
        </p:nvPicPr>
        <p:blipFill>
          <a:blip r:embed="rId1"/>
          <a:stretch>
            <a:fillRect/>
          </a:stretch>
        </p:blipFill>
        <p:spPr>
          <a:xfrm>
            <a:off x="-188595" y="-6985"/>
            <a:ext cx="9319260" cy="6527165"/>
          </a:xfrm>
          <a:prstGeom prst="rect">
            <a:avLst/>
          </a:prstGeom>
        </p:spPr>
      </p:pic>
      <p:sp>
        <p:nvSpPr>
          <p:cNvPr id="8" name="Text Box 7"/>
          <p:cNvSpPr txBox="1"/>
          <p:nvPr/>
        </p:nvSpPr>
        <p:spPr>
          <a:xfrm>
            <a:off x="2810510" y="6195695"/>
            <a:ext cx="4425315" cy="583565"/>
          </a:xfrm>
          <a:prstGeom prst="rect">
            <a:avLst/>
          </a:prstGeom>
          <a:noFill/>
        </p:spPr>
        <p:txBody>
          <a:bodyPr wrap="square" rtlCol="0">
            <a:spAutoFit/>
          </a:bodyPr>
          <a:p>
            <a:r>
              <a:rPr lang="en-US" altLang="en-US" sz="3200" b="1">
                <a:solidFill>
                  <a:srgbClr val="FF0000"/>
                </a:solidFill>
              </a:rPr>
              <a:t>Discuss</a:t>
            </a:r>
            <a:endParaRPr lang="en-US" altLang="en-US" sz="3200" b="1">
              <a:solidFill>
                <a:srgbClr val="FF0000"/>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1"/>
          <p:cNvPicPr>
            <a:picLocks noChangeAspect="1"/>
          </p:cNvPicPr>
          <p:nvPr/>
        </p:nvPicPr>
        <p:blipFill>
          <a:blip r:embed="rId1"/>
          <a:stretch>
            <a:fillRect/>
          </a:stretch>
        </p:blipFill>
        <p:spPr>
          <a:xfrm>
            <a:off x="-59690" y="8890"/>
            <a:ext cx="9199880" cy="6756400"/>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1"/>
          <p:cNvPicPr>
            <a:picLocks noChangeAspect="1"/>
          </p:cNvPicPr>
          <p:nvPr/>
        </p:nvPicPr>
        <p:blipFill>
          <a:blip r:embed="rId1"/>
          <a:stretch>
            <a:fillRect/>
          </a:stretch>
        </p:blipFill>
        <p:spPr>
          <a:xfrm>
            <a:off x="26035" y="400050"/>
            <a:ext cx="9112250" cy="5322570"/>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1"/>
          <p:cNvPicPr>
            <a:picLocks noChangeAspect="1"/>
          </p:cNvPicPr>
          <p:nvPr/>
        </p:nvPicPr>
        <p:blipFill>
          <a:blip r:embed="rId1"/>
          <a:stretch>
            <a:fillRect/>
          </a:stretch>
        </p:blipFill>
        <p:spPr>
          <a:xfrm>
            <a:off x="-38100" y="-80645"/>
            <a:ext cx="9229090" cy="684530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p:sp>
        <p:nvSpPr>
          <p:cNvPr id="4" name="Title 3"/>
          <p:cNvSpPr>
            <a:spLocks noGrp="1"/>
          </p:cNvSpPr>
          <p:nvPr>
            <p:ph type="title"/>
          </p:nvPr>
        </p:nvSpPr>
        <p:spPr>
          <a:xfrm>
            <a:off x="685800" y="949960"/>
            <a:ext cx="7772400" cy="4848860"/>
          </a:xfrm>
          <a:ln w="57150" cap="rnd">
            <a:solidFill>
              <a:srgbClr val="002060"/>
            </a:solidFill>
          </a:ln>
          <a:effectLst/>
        </p:spPr>
        <p:txBody>
          <a:bodyPr/>
          <a:p>
            <a:r>
              <a:rPr lang="en-US" altLang="en-US" sz="8000" b="1" u="sng"/>
              <a:t>Nitrogen Cycle</a:t>
            </a:r>
            <a:endParaRPr lang="en-US" altLang="en-US" sz="8000" b="1" u="sng"/>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p:sp>
        <p:nvSpPr>
          <p:cNvPr id="8195" name="Text Placeholder 8194"/>
          <p:cNvSpPr>
            <a:spLocks noGrp="1"/>
          </p:cNvSpPr>
          <p:nvPr>
            <p:ph type="body" idx="1"/>
          </p:nvPr>
        </p:nvSpPr>
        <p:spPr>
          <a:xfrm>
            <a:off x="68580" y="854075"/>
            <a:ext cx="9100185" cy="4800600"/>
          </a:xfrm>
        </p:spPr>
        <p:txBody>
          <a:bodyPr/>
          <a:p>
            <a:r>
              <a:rPr sz="2400"/>
              <a:t>Nitrogen gas cannot be used directly by plants or animals</a:t>
            </a:r>
            <a:endParaRPr sz="2400"/>
          </a:p>
          <a:p>
            <a:r>
              <a:rPr lang="en-US" sz="2400" b="1">
                <a:solidFill>
                  <a:srgbClr val="FF0000"/>
                </a:solidFill>
                <a:sym typeface="+mn-ea"/>
              </a:rPr>
              <a:t>N</a:t>
            </a:r>
            <a:r>
              <a:rPr sz="2400" b="1">
                <a:solidFill>
                  <a:srgbClr val="FF0000"/>
                </a:solidFill>
                <a:sym typeface="+mn-ea"/>
              </a:rPr>
              <a:t>itrogen fixation</a:t>
            </a:r>
            <a:endParaRPr sz="2400" b="1" i="1">
              <a:solidFill>
                <a:srgbClr val="FF0000"/>
              </a:solidFill>
              <a:sym typeface="+mn-ea"/>
            </a:endParaRPr>
          </a:p>
          <a:p>
            <a:pPr lvl="1"/>
            <a:r>
              <a:rPr sz="2400"/>
              <a:t>conversion of atmospheric nitrogen → nitrogen compounds</a:t>
            </a:r>
            <a:endParaRPr sz="2400"/>
          </a:p>
          <a:p>
            <a:r>
              <a:rPr lang="en-US" sz="2400" b="1">
                <a:solidFill>
                  <a:srgbClr val="FF0000"/>
                </a:solidFill>
              </a:rPr>
              <a:t>Nitrogen fixing </a:t>
            </a:r>
            <a:r>
              <a:rPr sz="2400" b="1">
                <a:solidFill>
                  <a:srgbClr val="FF0000"/>
                </a:solidFill>
              </a:rPr>
              <a:t>bacteria</a:t>
            </a:r>
            <a:endParaRPr lang="en-US" sz="2400" b="1">
              <a:solidFill>
                <a:srgbClr val="FF0000"/>
              </a:solidFill>
            </a:endParaRPr>
          </a:p>
          <a:p>
            <a:pPr lvl="1"/>
            <a:r>
              <a:rPr sz="2400"/>
              <a:t>atmospheric nitrogen → ammonia</a:t>
            </a:r>
            <a:endParaRPr sz="2400"/>
          </a:p>
          <a:p>
            <a:pPr lvl="1"/>
            <a:r>
              <a:rPr sz="2400"/>
              <a:t>concentrated in the roots of leguminous plants</a:t>
            </a:r>
            <a:endParaRPr sz="2400"/>
          </a:p>
          <a:p>
            <a:pPr lvl="1"/>
            <a:r>
              <a:rPr lang="en-US" sz="2400"/>
              <a:t>e.g. in </a:t>
            </a:r>
            <a:r>
              <a:rPr sz="2400"/>
              <a:t>clover, soybeans, and peas</a:t>
            </a:r>
            <a:endParaRPr sz="2400"/>
          </a:p>
          <a:p>
            <a:r>
              <a:rPr sz="2400">
                <a:latin typeface="Arial" panose="020B0604020202020204" pitchFamily="34" charset="0"/>
              </a:rPr>
              <a:t>The decay of plant and animal life returns nitrogen to the environment as nitrates and ammonia</a:t>
            </a:r>
            <a:endParaRPr sz="2400">
              <a:latin typeface="Arial" panose="020B0604020202020204" pitchFamily="34" charset="0"/>
            </a:endParaRPr>
          </a:p>
        </p:txBody>
      </p:sp>
      <p:sp>
        <p:nvSpPr>
          <p:cNvPr id="4"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The Nitrogen Cycle</a:t>
            </a:r>
            <a:endParaRPr lang="en-US" altLang="en-US" sz="3600" b="1" dirty="0">
              <a:solidFill>
                <a:schemeClr val="bg1"/>
              </a:solidFill>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9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19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19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19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19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19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19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3431" name="Text Box 103430"/>
          <p:cNvSpPr txBox="1"/>
          <p:nvPr/>
        </p:nvSpPr>
        <p:spPr>
          <a:xfrm>
            <a:off x="281305" y="3802380"/>
            <a:ext cx="8503285" cy="829945"/>
          </a:xfrm>
          <a:prstGeom prst="rect">
            <a:avLst/>
          </a:prstGeom>
          <a:noFill/>
          <a:ln w="9525">
            <a:noFill/>
          </a:ln>
        </p:spPr>
        <p:txBody>
          <a:bodyPr>
            <a:spAutoFit/>
          </a:bodyPr>
          <a:p>
            <a:pPr>
              <a:spcBef>
                <a:spcPct val="50000"/>
              </a:spcBef>
            </a:pPr>
            <a:r>
              <a:rPr sz="2400" b="1" i="1">
                <a:solidFill>
                  <a:srgbClr val="FF9900"/>
                </a:solidFill>
                <a:ea typeface="Arial" panose="020B0604020202020204" pitchFamily="34" charset="0"/>
              </a:rPr>
              <a:t>Water has a high heat capacity and a high heat of vaporization</a:t>
            </a:r>
            <a:endParaRPr sz="2400" b="1" i="1">
              <a:solidFill>
                <a:srgbClr val="FF9900"/>
              </a:solidFill>
              <a:ea typeface="Arial" panose="020B0604020202020204" pitchFamily="34" charset="0"/>
            </a:endParaRPr>
          </a:p>
        </p:txBody>
      </p:sp>
      <p:sp>
        <p:nvSpPr>
          <p:cNvPr id="103428" name="Text Box 103427"/>
          <p:cNvSpPr txBox="1"/>
          <p:nvPr/>
        </p:nvSpPr>
        <p:spPr>
          <a:xfrm>
            <a:off x="254000" y="927735"/>
            <a:ext cx="8728710" cy="460375"/>
          </a:xfrm>
          <a:prstGeom prst="rect">
            <a:avLst/>
          </a:prstGeom>
          <a:noFill/>
          <a:ln w="9525">
            <a:noFill/>
          </a:ln>
        </p:spPr>
        <p:txBody>
          <a:bodyPr wrap="square">
            <a:spAutoFit/>
          </a:bodyPr>
          <a:p>
            <a:pPr>
              <a:spcBef>
                <a:spcPct val="50000"/>
              </a:spcBef>
            </a:pPr>
            <a:r>
              <a:rPr lang="en-US" sz="2400">
                <a:ea typeface="Arial" panose="020B0604020202020204" pitchFamily="34" charset="0"/>
              </a:rPr>
              <a:t>T</a:t>
            </a:r>
            <a:r>
              <a:rPr sz="2400">
                <a:ea typeface="Arial" panose="020B0604020202020204" pitchFamily="34" charset="0"/>
              </a:rPr>
              <a:t>he only prevalent naturally occurring liquid on Earth’s surface</a:t>
            </a:r>
            <a:endParaRPr sz="2400">
              <a:ea typeface="Arial" panose="020B0604020202020204" pitchFamily="34" charset="0"/>
            </a:endParaRPr>
          </a:p>
        </p:txBody>
      </p:sp>
      <p:sp>
        <p:nvSpPr>
          <p:cNvPr id="103429" name="Text Box 103428"/>
          <p:cNvSpPr txBox="1"/>
          <p:nvPr/>
        </p:nvSpPr>
        <p:spPr>
          <a:xfrm>
            <a:off x="254000" y="1475740"/>
            <a:ext cx="8811260" cy="460375"/>
          </a:xfrm>
          <a:prstGeom prst="rect">
            <a:avLst/>
          </a:prstGeom>
          <a:noFill/>
          <a:ln w="9525">
            <a:noFill/>
          </a:ln>
        </p:spPr>
        <p:txBody>
          <a:bodyPr wrap="square">
            <a:spAutoFit/>
          </a:bodyPr>
          <a:p>
            <a:pPr>
              <a:spcBef>
                <a:spcPct val="50000"/>
              </a:spcBef>
            </a:pPr>
            <a:r>
              <a:rPr sz="2400">
                <a:ea typeface="Arial" panose="020B0604020202020204" pitchFamily="34" charset="0"/>
              </a:rPr>
              <a:t>Ice is </a:t>
            </a:r>
            <a:r>
              <a:rPr sz="2400" b="1" i="1">
                <a:solidFill>
                  <a:srgbClr val="CC0000"/>
                </a:solidFill>
                <a:ea typeface="Arial" panose="020B0604020202020204" pitchFamily="34" charset="0"/>
              </a:rPr>
              <a:t>less dense</a:t>
            </a:r>
            <a:r>
              <a:rPr sz="2400">
                <a:ea typeface="Arial" panose="020B0604020202020204" pitchFamily="34" charset="0"/>
              </a:rPr>
              <a:t> than liquid </a:t>
            </a:r>
            <a:r>
              <a:rPr lang="en-US" sz="2400">
                <a:ea typeface="Arial" panose="020B0604020202020204" pitchFamily="34" charset="0"/>
              </a:rPr>
              <a:t>water</a:t>
            </a:r>
            <a:r>
              <a:rPr sz="2400">
                <a:ea typeface="Arial" panose="020B0604020202020204" pitchFamily="34" charset="0"/>
              </a:rPr>
              <a:t>; it </a:t>
            </a:r>
            <a:r>
              <a:rPr sz="2400" b="1" i="1">
                <a:solidFill>
                  <a:srgbClr val="CC0000"/>
                </a:solidFill>
                <a:ea typeface="Arial" panose="020B0604020202020204" pitchFamily="34" charset="0"/>
              </a:rPr>
              <a:t>expands when it freezes</a:t>
            </a:r>
            <a:endParaRPr sz="2400" b="1" i="1">
              <a:solidFill>
                <a:srgbClr val="CC0000"/>
              </a:solidFill>
              <a:ea typeface="Arial" panose="020B0604020202020204" pitchFamily="34" charset="0"/>
            </a:endParaRPr>
          </a:p>
        </p:txBody>
      </p:sp>
      <p:sp>
        <p:nvSpPr>
          <p:cNvPr id="103430" name="Text Box 103429"/>
          <p:cNvSpPr txBox="1"/>
          <p:nvPr/>
        </p:nvSpPr>
        <p:spPr>
          <a:xfrm>
            <a:off x="281305" y="2150745"/>
            <a:ext cx="8582025" cy="1568450"/>
          </a:xfrm>
          <a:prstGeom prst="rect">
            <a:avLst/>
          </a:prstGeom>
          <a:noFill/>
          <a:ln w="9525">
            <a:noFill/>
          </a:ln>
        </p:spPr>
        <p:txBody>
          <a:bodyPr wrap="square">
            <a:spAutoFit/>
          </a:bodyPr>
          <a:p>
            <a:pPr>
              <a:spcBef>
                <a:spcPct val="50000"/>
              </a:spcBef>
            </a:pPr>
            <a:r>
              <a:rPr sz="2400" b="1" i="1">
                <a:solidFill>
                  <a:schemeClr val="accent1"/>
                </a:solidFill>
                <a:ea typeface="Arial" panose="020B0604020202020204" pitchFamily="34" charset="0"/>
              </a:rPr>
              <a:t>Water has a higher density than most other familiar liquids</a:t>
            </a:r>
            <a:r>
              <a:rPr sz="2400">
                <a:ea typeface="Arial" panose="020B0604020202020204" pitchFamily="34" charset="0"/>
              </a:rPr>
              <a:t>; hydrocarbons and other organic compounds that are insoluble in water and less dense than water float on its surface</a:t>
            </a:r>
            <a:endParaRPr sz="2400">
              <a:ea typeface="Arial" panose="020B0604020202020204" pitchFamily="34" charset="0"/>
            </a:endParaRPr>
          </a:p>
        </p:txBody>
      </p:sp>
      <p:sp>
        <p:nvSpPr>
          <p:cNvPr id="4" name="Text Box 3"/>
          <p:cNvSpPr txBox="1"/>
          <p:nvPr/>
        </p:nvSpPr>
        <p:spPr>
          <a:xfrm>
            <a:off x="254000" y="4854575"/>
            <a:ext cx="8728710" cy="1198880"/>
          </a:xfrm>
          <a:prstGeom prst="rect">
            <a:avLst/>
          </a:prstGeom>
          <a:noFill/>
        </p:spPr>
        <p:txBody>
          <a:bodyPr wrap="square" rtlCol="0" anchor="t">
            <a:spAutoFit/>
          </a:bodyPr>
          <a:p>
            <a:r>
              <a:rPr lang="en-US" sz="2400">
                <a:ea typeface="Arial" panose="020B0604020202020204" pitchFamily="34" charset="0"/>
                <a:sym typeface="+mn-ea"/>
              </a:rPr>
              <a:t>3/4 </a:t>
            </a:r>
            <a:r>
              <a:rPr sz="2400">
                <a:ea typeface="Arial" panose="020B0604020202020204" pitchFamily="34" charset="0"/>
                <a:sym typeface="+mn-ea"/>
              </a:rPr>
              <a:t>of Earth’s surface is covered with water, </a:t>
            </a:r>
            <a:r>
              <a:rPr lang="en-US" sz="2400">
                <a:ea typeface="Arial" panose="020B0604020202020204" pitchFamily="34" charset="0"/>
                <a:sym typeface="+mn-ea"/>
              </a:rPr>
              <a:t>but </a:t>
            </a:r>
            <a:r>
              <a:rPr sz="2400">
                <a:ea typeface="Arial" panose="020B0604020202020204" pitchFamily="34" charset="0"/>
                <a:sym typeface="+mn-ea"/>
              </a:rPr>
              <a:t>nearly </a:t>
            </a:r>
            <a:r>
              <a:rPr sz="2400" b="1" i="1">
                <a:solidFill>
                  <a:srgbClr val="00B050"/>
                </a:solidFill>
                <a:ea typeface="Arial" panose="020B0604020202020204" pitchFamily="34" charset="0"/>
                <a:sym typeface="+mn-ea"/>
              </a:rPr>
              <a:t>98% is salty seawater</a:t>
            </a:r>
            <a:r>
              <a:rPr sz="2400">
                <a:ea typeface="Arial" panose="020B0604020202020204" pitchFamily="34" charset="0"/>
                <a:sym typeface="+mn-ea"/>
              </a:rPr>
              <a:t>, unfit for drinking and unsuitable for most industrial purpose</a:t>
            </a:r>
            <a:r>
              <a:rPr lang="en-US" sz="2400">
                <a:ea typeface="Arial" panose="020B0604020202020204" pitchFamily="34" charset="0"/>
                <a:sym typeface="+mn-ea"/>
              </a:rPr>
              <a:t>s</a:t>
            </a:r>
            <a:endParaRPr lang="en-US" sz="2400">
              <a:ea typeface="Arial" panose="020B0604020202020204" pitchFamily="34" charset="0"/>
              <a:sym typeface="+mn-ea"/>
            </a:endParaRPr>
          </a:p>
        </p:txBody>
      </p:sp>
      <p:sp>
        <p:nvSpPr>
          <p:cNvPr id="3"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b="1" dirty="0">
                <a:solidFill>
                  <a:schemeClr val="bg1"/>
                </a:solidFill>
                <a:sym typeface="+mn-ea"/>
              </a:rPr>
              <a:t>Water</a:t>
            </a:r>
            <a:endParaRPr lang="en-US" altLang="en-US" b="1" dirty="0">
              <a:solidFill>
                <a:schemeClr val="bg1"/>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034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034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034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34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8" grpId="0"/>
      <p:bldP spid="103429" grpId="0"/>
      <p:bldP spid="103430" grpId="0"/>
      <p:bldP spid="103431" grpId="0"/>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p:pic>
        <p:nvPicPr>
          <p:cNvPr id="6153" name="Picture 6152" descr="FG25_05"/>
          <p:cNvPicPr>
            <a:picLocks noChangeAspect="1"/>
          </p:cNvPicPr>
          <p:nvPr/>
        </p:nvPicPr>
        <p:blipFill>
          <a:blip r:embed="rId1"/>
          <a:stretch>
            <a:fillRect/>
          </a:stretch>
        </p:blipFill>
        <p:spPr>
          <a:xfrm>
            <a:off x="-9525" y="159385"/>
            <a:ext cx="8924925" cy="6693535"/>
          </a:xfrm>
          <a:prstGeom prst="rect">
            <a:avLst/>
          </a:prstGeom>
          <a:noFill/>
          <a:ln w="9525">
            <a:noFill/>
          </a:ln>
        </p:spPr>
      </p:pic>
      <p:sp>
        <p:nvSpPr>
          <p:cNvPr id="6154" name="Title 6153"/>
          <p:cNvSpPr>
            <a:spLocks noGrp="1"/>
          </p:cNvSpPr>
          <p:nvPr>
            <p:ph type="title"/>
          </p:nvPr>
        </p:nvSpPr>
        <p:spPr>
          <a:xfrm>
            <a:off x="152400" y="4419600"/>
            <a:ext cx="3505200" cy="1524000"/>
          </a:xfrm>
        </p:spPr>
        <p:txBody>
          <a:bodyPr anchor="ctr" anchorCtr="0"/>
          <a:p>
            <a:r>
              <a:t>The Nitrogen Cycle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6153"/>
                                        </p:tgtEl>
                                        <p:attrNameLst>
                                          <p:attrName>style.visibility</p:attrName>
                                        </p:attrNameLst>
                                      </p:cBhvr>
                                      <p:to>
                                        <p:strVal val="visible"/>
                                      </p:to>
                                    </p:set>
                                    <p:animEffect transition="in" filter="box(in)">
                                      <p:cBhvr>
                                        <p:cTn id="7" dur="500"/>
                                        <p:tgtEl>
                                          <p:spTgt spid="61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949960"/>
            <a:ext cx="7772400" cy="4848860"/>
          </a:xfrm>
          <a:ln w="57150" cap="rnd">
            <a:solidFill>
              <a:srgbClr val="002060"/>
            </a:solidFill>
          </a:ln>
          <a:effectLst/>
        </p:spPr>
        <p:txBody>
          <a:bodyPr/>
          <a:p>
            <a:r>
              <a:rPr lang="en-US" altLang="en-US" sz="8000" b="1" u="sng"/>
              <a:t>Pollution</a:t>
            </a:r>
            <a:endParaRPr lang="en-US" altLang="en-US" sz="8000" b="1" u="sng"/>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Content Placeholder 3"/>
          <p:cNvSpPr>
            <a:spLocks noGrp="1"/>
          </p:cNvSpPr>
          <p:nvPr>
            <p:ph idx="1"/>
          </p:nvPr>
        </p:nvSpPr>
        <p:spPr>
          <a:xfrm>
            <a:off x="67310" y="812165"/>
            <a:ext cx="8908415" cy="5838825"/>
          </a:xfrm>
        </p:spPr>
        <p:txBody>
          <a:bodyPr/>
          <a:p>
            <a:pPr marL="0" indent="0">
              <a:buNone/>
            </a:pPr>
            <a:r>
              <a:rPr lang="en-US" sz="2000" b="1">
                <a:sym typeface="+mn-ea"/>
              </a:rPr>
              <a:t>11.2 Air</a:t>
            </a:r>
            <a:endParaRPr lang="en-US" sz="2000">
              <a:sym typeface="+mn-ea"/>
            </a:endParaRPr>
          </a:p>
          <a:p>
            <a:r>
              <a:rPr lang="en-US" sz="2000"/>
              <a:t>Name the common pollutants in the air as being carbon monoxide, sulfur dioxide, oxides of nitrogen and lead compounds</a:t>
            </a:r>
            <a:endParaRPr lang="en-US" sz="2000"/>
          </a:p>
          <a:p>
            <a:r>
              <a:rPr lang="en-US" sz="2000"/>
              <a:t>State the source of each of these pollutants:</a:t>
            </a:r>
            <a:endParaRPr lang="en-US" sz="2000"/>
          </a:p>
          <a:p>
            <a:pPr lvl="1"/>
            <a:r>
              <a:rPr lang="en-US" sz="2000"/>
              <a:t>carbon monoxide from the incomplete combustion of carbon-containing substances</a:t>
            </a:r>
            <a:endParaRPr lang="en-US" sz="2000"/>
          </a:p>
          <a:p>
            <a:pPr lvl="1"/>
            <a:r>
              <a:rPr lang="en-US" sz="2000"/>
              <a:t>sulfur dioxide from the combustion of fossil fuels which contain sulfur compounds (leading to ‘acid rain')</a:t>
            </a:r>
            <a:endParaRPr lang="en-US" sz="2000"/>
          </a:p>
          <a:p>
            <a:pPr lvl="1"/>
            <a:r>
              <a:rPr lang="en-US" sz="2000"/>
              <a:t>oxides of nitrogen from car engines</a:t>
            </a:r>
            <a:endParaRPr lang="en-US" sz="2000"/>
          </a:p>
          <a:p>
            <a:pPr lvl="1"/>
            <a:r>
              <a:rPr lang="en-US" sz="2000"/>
              <a:t>lead compounds from leaded petrol.</a:t>
            </a:r>
            <a:endParaRPr lang="en-US" sz="2000"/>
          </a:p>
          <a:p>
            <a:r>
              <a:rPr lang="en-US" sz="2000"/>
              <a:t>Describe and explain the presence of oxides of nitrogen in car exhausts and their catalytic removal</a:t>
            </a:r>
            <a:endParaRPr lang="en-US" sz="2000"/>
          </a:p>
          <a:p>
            <a:r>
              <a:rPr lang="en-US" sz="2000"/>
              <a:t>State the adverse effect of these common pollutants on buildings and on health and discuss why these pollutants are of global concern</a:t>
            </a:r>
            <a:endParaRPr lang="en-US" sz="2000"/>
          </a:p>
          <a:p>
            <a:r>
              <a:rPr lang="en-US" sz="2000">
                <a:sym typeface="+mn-ea"/>
              </a:rPr>
              <a:t>State that carbon dioxide and methane are greenhouse gases and may contribute to climate change</a:t>
            </a:r>
            <a:endParaRPr lang="en-US" sz="2000"/>
          </a:p>
        </p:txBody>
      </p:sp>
      <p:sp>
        <p:nvSpPr>
          <p:cNvPr id="2"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Pollution</a:t>
            </a:r>
            <a:endParaRPr lang="en-US" altLang="en-US" sz="3600" b="1" dirty="0">
              <a:solidFill>
                <a:schemeClr val="bg1"/>
              </a:solidFill>
              <a:sym typeface="+mn-ea"/>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2450" y="21771"/>
            <a:ext cx="7848600" cy="990600"/>
          </a:xfrm>
        </p:spPr>
        <p:txBody>
          <a:bodyPr/>
          <a:lstStyle/>
          <a:p>
            <a:r>
              <a:rPr lang="en-US" dirty="0" smtClean="0">
                <a:effectLst>
                  <a:outerShdw blurRad="38100" dist="38100" dir="2700000" algn="tl">
                    <a:srgbClr val="000000">
                      <a:alpha val="43137"/>
                    </a:srgbClr>
                  </a:outerShdw>
                </a:effectLst>
                <a:latin typeface="Arial" panose="020B0604020202020204" pitchFamily="34" charset="0"/>
              </a:rPr>
              <a:t>Earth’s Atmosphere</a:t>
            </a:r>
            <a:endParaRPr lang="en-US" dirty="0">
              <a:effectLst>
                <a:outerShdw blurRad="38100" dist="38100" dir="2700000" algn="tl">
                  <a:srgbClr val="000000">
                    <a:alpha val="43137"/>
                  </a:srgbClr>
                </a:outerShdw>
              </a:effectLst>
              <a:latin typeface="Arial" panose="020B0604020202020204" pitchFamily="34" charset="0"/>
            </a:endParaRPr>
          </a:p>
        </p:txBody>
      </p:sp>
      <p:pic>
        <p:nvPicPr>
          <p:cNvPr id="1026" name="Picture 2" descr="http://www.lab-initio.com/screen_res/nz048.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219200" y="914399"/>
            <a:ext cx="6818122" cy="51031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296789" y="6336268"/>
            <a:ext cx="3692036" cy="369332"/>
          </a:xfrm>
          <a:prstGeom prst="rect">
            <a:avLst/>
          </a:prstGeom>
          <a:noFill/>
        </p:spPr>
        <p:txBody>
          <a:bodyPr wrap="none" rtlCol="0">
            <a:spAutoFit/>
          </a:bodyPr>
          <a:lstStyle/>
          <a:p>
            <a:r>
              <a:rPr lang="en-US" dirty="0" smtClean="0">
                <a:ea typeface="Arial" panose="020B0604020202020204" pitchFamily="34" charset="0"/>
              </a:rPr>
              <a:t>Comic courtesy of Lab-initio.com</a:t>
            </a:r>
            <a:endParaRPr lang="en-US" dirty="0">
              <a:ea typeface="Arial" panose="020B0604020202020204" pitchFamily="34"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949960"/>
            <a:ext cx="7772400" cy="4848860"/>
          </a:xfrm>
          <a:ln w="57150" cap="rnd">
            <a:solidFill>
              <a:srgbClr val="002060"/>
            </a:solidFill>
          </a:ln>
          <a:effectLst/>
        </p:spPr>
        <p:txBody>
          <a:bodyPr/>
          <a:p>
            <a:r>
              <a:rPr lang="en-US" altLang="en-US" sz="8000" b="1" u="sng"/>
              <a:t>Combustion Products</a:t>
            </a:r>
            <a:endParaRPr lang="en-US" altLang="en-US" sz="8000" b="1" u="sng"/>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6-02-17 at 20.19.12.png"/>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563635" y="1932970"/>
            <a:ext cx="1728192" cy="2200860"/>
          </a:xfrm>
          <a:prstGeom prst="rect">
            <a:avLst/>
          </a:prstGeom>
        </p:spPr>
      </p:pic>
      <p:sp>
        <p:nvSpPr>
          <p:cNvPr id="7" name="TextBox 6"/>
          <p:cNvSpPr txBox="1"/>
          <p:nvPr/>
        </p:nvSpPr>
        <p:spPr>
          <a:xfrm>
            <a:off x="2843555" y="4597266"/>
            <a:ext cx="3778885" cy="460375"/>
          </a:xfrm>
          <a:prstGeom prst="rect">
            <a:avLst/>
          </a:prstGeom>
          <a:noFill/>
        </p:spPr>
        <p:txBody>
          <a:bodyPr wrap="square" rtlCol="0">
            <a:spAutoFit/>
          </a:bodyPr>
          <a:lstStyle/>
          <a:p>
            <a:r>
              <a:rPr lang="pt-PT" sz="2400" b="1" dirty="0" err="1">
                <a:solidFill>
                  <a:schemeClr val="tx1"/>
                </a:solidFill>
                <a:latin typeface="Calibri" panose="020F0502020204030204"/>
                <a:ea typeface="Arial" panose="020B0604020202020204" pitchFamily="34" charset="0"/>
                <a:cs typeface="Calibri" panose="020F0502020204030204"/>
              </a:rPr>
              <a:t>hydrogen</a:t>
            </a:r>
            <a:r>
              <a:rPr lang="pt-PT" sz="2400" b="1" dirty="0">
                <a:solidFill>
                  <a:schemeClr val="tx1"/>
                </a:solidFill>
                <a:latin typeface="Calibri" panose="020F0502020204030204"/>
                <a:ea typeface="Arial" panose="020B0604020202020204" pitchFamily="34" charset="0"/>
                <a:cs typeface="Calibri" panose="020F0502020204030204"/>
              </a:rPr>
              <a:t> </a:t>
            </a:r>
            <a:r>
              <a:rPr lang="pt-PT" sz="2400" b="1" dirty="0">
                <a:latin typeface="Calibri" panose="020F0502020204030204"/>
                <a:ea typeface="Arial" panose="020B0604020202020204" pitchFamily="34" charset="0"/>
                <a:cs typeface="Calibri" panose="020F0502020204030204"/>
              </a:rPr>
              <a:t>+ </a:t>
            </a:r>
            <a:r>
              <a:rPr lang="pt-PT" sz="2400" b="1" dirty="0" err="1">
                <a:solidFill>
                  <a:srgbClr val="FF0000"/>
                </a:solidFill>
                <a:latin typeface="Calibri" panose="020F0502020204030204"/>
                <a:ea typeface="Arial" panose="020B0604020202020204" pitchFamily="34" charset="0"/>
                <a:cs typeface="Calibri" panose="020F0502020204030204"/>
              </a:rPr>
              <a:t>oxygen</a:t>
            </a:r>
            <a:r>
              <a:rPr lang="pt-PT" sz="2400" b="1" dirty="0">
                <a:solidFill>
                  <a:srgbClr val="FF0000"/>
                </a:solidFill>
                <a:latin typeface="Calibri" panose="020F0502020204030204"/>
                <a:ea typeface="Arial" panose="020B0604020202020204" pitchFamily="34" charset="0"/>
                <a:cs typeface="Calibri" panose="020F0502020204030204"/>
              </a:rPr>
              <a:t> </a:t>
            </a:r>
            <a:r>
              <a:rPr lang="pt-PT" sz="2400" b="1" dirty="0">
                <a:solidFill>
                  <a:schemeClr val="tx1"/>
                </a:solidFill>
                <a:latin typeface="Calibri" panose="020F0502020204030204"/>
                <a:ea typeface="Arial" panose="020B0604020202020204" pitchFamily="34" charset="0"/>
                <a:cs typeface="Calibri" panose="020F0502020204030204"/>
              </a:rPr>
              <a:t>→</a:t>
            </a:r>
            <a:r>
              <a:rPr lang="pt-PT" sz="2400" b="1" dirty="0">
                <a:latin typeface="Calibri" panose="020F0502020204030204"/>
                <a:ea typeface="Arial" panose="020B0604020202020204" pitchFamily="34" charset="0"/>
                <a:cs typeface="Calibri" panose="020F0502020204030204"/>
              </a:rPr>
              <a:t> </a:t>
            </a:r>
            <a:r>
              <a:rPr lang="pt-PT" sz="2400" b="1" dirty="0" err="1">
                <a:solidFill>
                  <a:srgbClr val="EE7228"/>
                </a:solidFill>
                <a:latin typeface="Calibri" panose="020F0502020204030204"/>
                <a:ea typeface="Arial" panose="020B0604020202020204" pitchFamily="34" charset="0"/>
                <a:cs typeface="Calibri" panose="020F0502020204030204"/>
              </a:rPr>
              <a:t>water</a:t>
            </a:r>
            <a:endParaRPr lang="pt-PT" sz="2400" b="1" dirty="0" err="1">
              <a:solidFill>
                <a:srgbClr val="EE7228"/>
              </a:solidFill>
              <a:latin typeface="Calibri" panose="020F0502020204030204"/>
              <a:ea typeface="Arial" panose="020B0604020202020204" pitchFamily="34" charset="0"/>
              <a:cs typeface="Calibri" panose="020F0502020204030204"/>
            </a:endParaRPr>
          </a:p>
        </p:txBody>
      </p:sp>
      <p:sp>
        <p:nvSpPr>
          <p:cNvPr id="10" name="TextBox 9"/>
          <p:cNvSpPr txBox="1"/>
          <p:nvPr/>
        </p:nvSpPr>
        <p:spPr>
          <a:xfrm>
            <a:off x="136525" y="878205"/>
            <a:ext cx="8830945" cy="829945"/>
          </a:xfrm>
          <a:prstGeom prst="rect">
            <a:avLst/>
          </a:prstGeom>
          <a:noFill/>
        </p:spPr>
        <p:txBody>
          <a:bodyPr wrap="square" rtlCol="0">
            <a:spAutoFit/>
          </a:bodyPr>
          <a:lstStyle/>
          <a:p>
            <a:r>
              <a:rPr lang="en-GB" sz="2400" dirty="0" smtClean="0">
                <a:latin typeface="Calibri" panose="020F0502020204030204"/>
                <a:ea typeface="Arial" panose="020B0604020202020204" pitchFamily="34" charset="0"/>
                <a:cs typeface="Calibri" panose="020F0502020204030204"/>
              </a:rPr>
              <a:t>When compounds react with oxygen each element in the </a:t>
            </a:r>
            <a:r>
              <a:rPr lang="en-US" altLang="en-GB" sz="2400" dirty="0" smtClean="0">
                <a:latin typeface="Calibri" panose="020F0502020204030204"/>
                <a:ea typeface="Arial" panose="020B0604020202020204" pitchFamily="34" charset="0"/>
                <a:cs typeface="Calibri" panose="020F0502020204030204"/>
              </a:rPr>
              <a:t>c</a:t>
            </a:r>
            <a:r>
              <a:rPr lang="en-GB" sz="2400" dirty="0" smtClean="0">
                <a:latin typeface="Calibri" panose="020F0502020204030204"/>
                <a:ea typeface="Arial" panose="020B0604020202020204" pitchFamily="34" charset="0"/>
                <a:cs typeface="Calibri" panose="020F0502020204030204"/>
              </a:rPr>
              <a:t>ompound </a:t>
            </a:r>
            <a:r>
              <a:rPr lang="en-US" altLang="en-GB" sz="2400" dirty="0" smtClean="0">
                <a:latin typeface="Calibri" panose="020F0502020204030204"/>
                <a:ea typeface="Arial" panose="020B0604020202020204" pitchFamily="34" charset="0"/>
                <a:cs typeface="Calibri" panose="020F0502020204030204"/>
              </a:rPr>
              <a:t>bonds to </a:t>
            </a:r>
            <a:r>
              <a:rPr lang="en-GB" sz="2400" dirty="0" smtClean="0">
                <a:latin typeface="Calibri" panose="020F0502020204030204"/>
                <a:ea typeface="Arial" panose="020B0604020202020204" pitchFamily="34" charset="0"/>
                <a:cs typeface="Calibri" panose="020F0502020204030204"/>
              </a:rPr>
              <a:t>oxygen </a:t>
            </a:r>
            <a:endParaRPr lang="en-GB" sz="2400" dirty="0" smtClean="0">
              <a:latin typeface="Calibri" panose="020F0502020204030204"/>
              <a:ea typeface="Arial" panose="020B0604020202020204" pitchFamily="34" charset="0"/>
              <a:cs typeface="Calibri" panose="020F0502020204030204"/>
            </a:endParaRPr>
          </a:p>
        </p:txBody>
      </p:sp>
      <p:sp>
        <p:nvSpPr>
          <p:cNvPr id="2"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Combustion</a:t>
            </a:r>
            <a:endParaRPr lang="en-US" altLang="en-US" sz="3600" b="1" dirty="0">
              <a:solidFill>
                <a:schemeClr val="bg1"/>
              </a:solidFill>
              <a:sym typeface="+mn-ea"/>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6-02-17 at 20.19.18.png"/>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195736" y="1340768"/>
            <a:ext cx="4320480" cy="2181915"/>
          </a:xfrm>
          <a:prstGeom prst="rect">
            <a:avLst/>
          </a:prstGeom>
        </p:spPr>
      </p:pic>
      <p:sp>
        <p:nvSpPr>
          <p:cNvPr id="8" name="TextBox 7"/>
          <p:cNvSpPr txBox="1"/>
          <p:nvPr/>
        </p:nvSpPr>
        <p:spPr>
          <a:xfrm>
            <a:off x="1045374" y="3817486"/>
            <a:ext cx="7190105" cy="2676525"/>
          </a:xfrm>
          <a:prstGeom prst="rect">
            <a:avLst/>
          </a:prstGeom>
          <a:noFill/>
        </p:spPr>
        <p:txBody>
          <a:bodyPr wrap="none" rtlCol="0">
            <a:spAutoFit/>
          </a:bodyPr>
          <a:lstStyle/>
          <a:p>
            <a:pPr algn="l"/>
            <a:r>
              <a:rPr lang="en-GB" sz="2800" b="1" dirty="0">
                <a:latin typeface="Calibri" panose="020F0502020204030204"/>
                <a:ea typeface="Arial" panose="020B0604020202020204" pitchFamily="34" charset="0"/>
                <a:cs typeface="Calibri" panose="020F0502020204030204"/>
              </a:rPr>
              <a:t>methane + </a:t>
            </a:r>
            <a:r>
              <a:rPr lang="en-GB" sz="2800" b="1" dirty="0">
                <a:solidFill>
                  <a:srgbClr val="FF0000"/>
                </a:solidFill>
                <a:latin typeface="Calibri" panose="020F0502020204030204"/>
                <a:ea typeface="Arial" panose="020B0604020202020204" pitchFamily="34" charset="0"/>
                <a:cs typeface="Calibri" panose="020F0502020204030204"/>
              </a:rPr>
              <a:t>oxygen </a:t>
            </a:r>
            <a:r>
              <a:rPr lang="en-GB" sz="2800" b="1" dirty="0">
                <a:latin typeface="Calibri" panose="020F0502020204030204"/>
                <a:ea typeface="Arial" panose="020B0604020202020204" pitchFamily="34" charset="0"/>
                <a:cs typeface="Calibri" panose="020F0502020204030204"/>
              </a:rPr>
              <a:t>→ carbon </a:t>
            </a:r>
            <a:r>
              <a:rPr lang="en-GB" sz="2800" b="1" dirty="0">
                <a:solidFill>
                  <a:srgbClr val="FF0000"/>
                </a:solidFill>
                <a:latin typeface="Calibri" panose="020F0502020204030204"/>
                <a:ea typeface="Arial" panose="020B0604020202020204" pitchFamily="34" charset="0"/>
                <a:cs typeface="Calibri" panose="020F0502020204030204"/>
              </a:rPr>
              <a:t>dioxide </a:t>
            </a:r>
            <a:r>
              <a:rPr lang="en-GB" sz="2800" b="1" dirty="0">
                <a:latin typeface="Calibri" panose="020F0502020204030204"/>
                <a:ea typeface="Arial" panose="020B0604020202020204" pitchFamily="34" charset="0"/>
                <a:cs typeface="Calibri" panose="020F0502020204030204"/>
              </a:rPr>
              <a:t>+ </a:t>
            </a:r>
            <a:r>
              <a:rPr lang="en-GB" sz="2800" b="1" dirty="0" smtClean="0">
                <a:solidFill>
                  <a:srgbClr val="EE7228"/>
                </a:solidFill>
                <a:latin typeface="Calibri" panose="020F0502020204030204"/>
                <a:ea typeface="Arial" panose="020B0604020202020204" pitchFamily="34" charset="0"/>
                <a:cs typeface="Calibri" panose="020F0502020204030204"/>
              </a:rPr>
              <a:t>water</a:t>
            </a:r>
            <a:endParaRPr lang="en-GB" sz="2800" b="1" dirty="0" smtClean="0">
              <a:latin typeface="Calibri" panose="020F0502020204030204"/>
              <a:ea typeface="Arial" panose="020B0604020202020204" pitchFamily="34" charset="0"/>
              <a:cs typeface="Calibri" panose="020F0502020204030204"/>
            </a:endParaRPr>
          </a:p>
          <a:p>
            <a:pPr algn="l"/>
            <a:endParaRPr lang="en-GB" sz="2800" b="1" dirty="0">
              <a:latin typeface="Calibri" panose="020F0502020204030204"/>
              <a:ea typeface="Arial" panose="020B0604020202020204" pitchFamily="34" charset="0"/>
              <a:cs typeface="Calibri" panose="020F0502020204030204"/>
            </a:endParaRPr>
          </a:p>
          <a:p>
            <a:pPr algn="l"/>
            <a:r>
              <a:rPr lang="en-GB" sz="2800" b="1" dirty="0">
                <a:latin typeface="Calibri" panose="020F0502020204030204"/>
                <a:ea typeface="Arial" panose="020B0604020202020204" pitchFamily="34" charset="0"/>
                <a:cs typeface="Calibri" panose="020F0502020204030204"/>
              </a:rPr>
              <a:t>methane + </a:t>
            </a:r>
            <a:r>
              <a:rPr lang="en-GB" sz="2800" b="1" dirty="0">
                <a:solidFill>
                  <a:srgbClr val="FF0000"/>
                </a:solidFill>
                <a:latin typeface="Calibri" panose="020F0502020204030204"/>
                <a:ea typeface="Arial" panose="020B0604020202020204" pitchFamily="34" charset="0"/>
                <a:cs typeface="Calibri" panose="020F0502020204030204"/>
              </a:rPr>
              <a:t>oxygen </a:t>
            </a:r>
            <a:r>
              <a:rPr lang="en-GB" sz="2800" b="1" dirty="0">
                <a:latin typeface="Calibri" panose="020F0502020204030204"/>
                <a:ea typeface="Arial" panose="020B0604020202020204" pitchFamily="34" charset="0"/>
                <a:cs typeface="Calibri" panose="020F0502020204030204"/>
                <a:sym typeface="+mn-ea"/>
              </a:rPr>
              <a:t>→</a:t>
            </a:r>
            <a:r>
              <a:rPr lang="en-GB" sz="2800" b="1" dirty="0">
                <a:latin typeface="Calibri" panose="020F0502020204030204"/>
                <a:ea typeface="Arial" panose="020B0604020202020204" pitchFamily="34" charset="0"/>
                <a:cs typeface="Calibri" panose="020F0502020204030204"/>
              </a:rPr>
              <a:t> carbon </a:t>
            </a:r>
            <a:r>
              <a:rPr lang="en-GB" sz="2800" b="1" dirty="0" smtClean="0">
                <a:solidFill>
                  <a:srgbClr val="FF0000"/>
                </a:solidFill>
                <a:latin typeface="Calibri" panose="020F0502020204030204"/>
                <a:ea typeface="Arial" panose="020B0604020202020204" pitchFamily="34" charset="0"/>
                <a:cs typeface="Calibri" panose="020F0502020204030204"/>
              </a:rPr>
              <a:t>monoxide </a:t>
            </a:r>
            <a:r>
              <a:rPr lang="en-GB" sz="2800" b="1" dirty="0">
                <a:latin typeface="Calibri" panose="020F0502020204030204"/>
                <a:ea typeface="Arial" panose="020B0604020202020204" pitchFamily="34" charset="0"/>
                <a:cs typeface="Calibri" panose="020F0502020204030204"/>
              </a:rPr>
              <a:t>+ </a:t>
            </a:r>
            <a:r>
              <a:rPr lang="en-GB" sz="2800" b="1" dirty="0">
                <a:solidFill>
                  <a:srgbClr val="EE7228"/>
                </a:solidFill>
                <a:latin typeface="Calibri" panose="020F0502020204030204"/>
                <a:ea typeface="Arial" panose="020B0604020202020204" pitchFamily="34" charset="0"/>
                <a:cs typeface="Calibri" panose="020F0502020204030204"/>
              </a:rPr>
              <a:t>water</a:t>
            </a:r>
            <a:endParaRPr lang="en-GB" sz="2800" b="1" dirty="0">
              <a:latin typeface="Calibri" panose="020F0502020204030204"/>
              <a:ea typeface="Arial" panose="020B0604020202020204" pitchFamily="34" charset="0"/>
              <a:cs typeface="Calibri" panose="020F0502020204030204"/>
            </a:endParaRPr>
          </a:p>
          <a:p>
            <a:pPr algn="l"/>
            <a:endParaRPr lang="en-GB" sz="2800" b="1" dirty="0" smtClean="0">
              <a:latin typeface="Calibri" panose="020F0502020204030204"/>
              <a:ea typeface="Arial" panose="020B0604020202020204" pitchFamily="34" charset="0"/>
              <a:cs typeface="Calibri" panose="020F0502020204030204"/>
            </a:endParaRPr>
          </a:p>
          <a:p>
            <a:pPr algn="l"/>
            <a:r>
              <a:rPr lang="en-GB" sz="2800" b="1" dirty="0">
                <a:latin typeface="Calibri" panose="020F0502020204030204"/>
                <a:ea typeface="Arial" panose="020B0604020202020204" pitchFamily="34" charset="0"/>
                <a:cs typeface="Calibri" panose="020F0502020204030204"/>
              </a:rPr>
              <a:t>methane + </a:t>
            </a:r>
            <a:r>
              <a:rPr lang="en-GB" sz="2800" b="1" dirty="0">
                <a:solidFill>
                  <a:srgbClr val="FF0000"/>
                </a:solidFill>
                <a:latin typeface="Calibri" panose="020F0502020204030204"/>
                <a:ea typeface="Arial" panose="020B0604020202020204" pitchFamily="34" charset="0"/>
                <a:cs typeface="Calibri" panose="020F0502020204030204"/>
              </a:rPr>
              <a:t>oxygen </a:t>
            </a:r>
            <a:r>
              <a:rPr lang="en-GB" sz="2800" b="1" dirty="0">
                <a:latin typeface="Calibri" panose="020F0502020204030204"/>
                <a:ea typeface="Arial" panose="020B0604020202020204" pitchFamily="34" charset="0"/>
                <a:cs typeface="Calibri" panose="020F0502020204030204"/>
                <a:sym typeface="+mn-ea"/>
              </a:rPr>
              <a:t>→</a:t>
            </a:r>
            <a:r>
              <a:rPr lang="en-GB" sz="2800" b="1" dirty="0">
                <a:latin typeface="Calibri" panose="020F0502020204030204"/>
                <a:ea typeface="Arial" panose="020B0604020202020204" pitchFamily="34" charset="0"/>
                <a:cs typeface="Calibri" panose="020F0502020204030204"/>
              </a:rPr>
              <a:t> carbon </a:t>
            </a:r>
            <a:r>
              <a:rPr lang="en-GB" sz="2800" b="1" dirty="0" smtClean="0">
                <a:latin typeface="Calibri" panose="020F0502020204030204"/>
                <a:ea typeface="Arial" panose="020B0604020202020204" pitchFamily="34" charset="0"/>
                <a:cs typeface="Calibri" panose="020F0502020204030204"/>
              </a:rPr>
              <a:t>+ </a:t>
            </a:r>
            <a:r>
              <a:rPr lang="en-GB" sz="2800" b="1" dirty="0">
                <a:solidFill>
                  <a:srgbClr val="EE7228"/>
                </a:solidFill>
                <a:latin typeface="Calibri" panose="020F0502020204030204"/>
                <a:ea typeface="Arial" panose="020B0604020202020204" pitchFamily="34" charset="0"/>
                <a:cs typeface="Calibri" panose="020F0502020204030204"/>
              </a:rPr>
              <a:t>water</a:t>
            </a:r>
            <a:endParaRPr lang="en-GB" sz="2800" b="1" dirty="0">
              <a:latin typeface="Calibri" panose="020F0502020204030204"/>
              <a:ea typeface="Arial" panose="020B0604020202020204" pitchFamily="34" charset="0"/>
              <a:cs typeface="Calibri" panose="020F0502020204030204"/>
            </a:endParaRPr>
          </a:p>
          <a:p>
            <a:endParaRPr lang="en-GB" sz="2800" b="1" dirty="0">
              <a:latin typeface="Calibri" panose="020F0502020204030204"/>
              <a:ea typeface="Arial" panose="020B0604020202020204" pitchFamily="34" charset="0"/>
              <a:cs typeface="Calibri" panose="020F0502020204030204"/>
            </a:endParaRPr>
          </a:p>
        </p:txBody>
      </p:sp>
      <p:sp>
        <p:nvSpPr>
          <p:cNvPr id="2"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Combustion</a:t>
            </a:r>
            <a:endParaRPr lang="en-US" altLang="en-US" sz="3600" b="1" dirty="0">
              <a:solidFill>
                <a:schemeClr val="bg1"/>
              </a:solidFill>
              <a:sym typeface="+mn-ea"/>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6-02-17 at 20.19.39.png"/>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59632" y="1628800"/>
            <a:ext cx="6084892" cy="2304256"/>
          </a:xfrm>
          <a:prstGeom prst="rect">
            <a:avLst/>
          </a:prstGeom>
        </p:spPr>
      </p:pic>
      <p:sp>
        <p:nvSpPr>
          <p:cNvPr id="4" name="TextBox 3"/>
          <p:cNvSpPr txBox="1"/>
          <p:nvPr/>
        </p:nvSpPr>
        <p:spPr>
          <a:xfrm>
            <a:off x="134620" y="4364990"/>
            <a:ext cx="9629775" cy="1938020"/>
          </a:xfrm>
          <a:prstGeom prst="rect">
            <a:avLst/>
          </a:prstGeom>
          <a:noFill/>
        </p:spPr>
        <p:txBody>
          <a:bodyPr wrap="square" rtlCol="0">
            <a:spAutoFit/>
          </a:bodyPr>
          <a:lstStyle/>
          <a:p>
            <a:r>
              <a:rPr lang="pt-PT" sz="2400" b="1" dirty="0" err="1">
                <a:latin typeface="Calibri" panose="020F0502020204030204"/>
                <a:ea typeface="Arial" panose="020B0604020202020204" pitchFamily="34" charset="0"/>
                <a:cs typeface="Calibri" panose="020F0502020204030204"/>
              </a:rPr>
              <a:t>ethanethiol</a:t>
            </a:r>
            <a:r>
              <a:rPr lang="pt-PT" sz="2400" b="1" dirty="0">
                <a:latin typeface="Calibri" panose="020F0502020204030204"/>
                <a:ea typeface="Arial" panose="020B0604020202020204" pitchFamily="34" charset="0"/>
                <a:cs typeface="Calibri" panose="020F0502020204030204"/>
              </a:rPr>
              <a:t> + </a:t>
            </a:r>
            <a:r>
              <a:rPr lang="pt-PT" sz="2400" b="1" dirty="0" err="1">
                <a:solidFill>
                  <a:srgbClr val="FF0000"/>
                </a:solidFill>
                <a:latin typeface="Calibri" panose="020F0502020204030204"/>
                <a:ea typeface="Arial" panose="020B0604020202020204" pitchFamily="34" charset="0"/>
                <a:cs typeface="Calibri" panose="020F0502020204030204"/>
              </a:rPr>
              <a:t>oxygen</a:t>
            </a:r>
            <a:r>
              <a:rPr lang="pt-PT" sz="2400" b="1" dirty="0">
                <a:solidFill>
                  <a:srgbClr val="FF0000"/>
                </a:solidFill>
                <a:latin typeface="Calibri" panose="020F0502020204030204"/>
                <a:ea typeface="Arial" panose="020B0604020202020204" pitchFamily="34" charset="0"/>
                <a:cs typeface="Calibri" panose="020F0502020204030204"/>
              </a:rPr>
              <a:t> </a:t>
            </a:r>
            <a:r>
              <a:rPr lang="en-GB" sz="2400" b="1" dirty="0">
                <a:latin typeface="Calibri" panose="020F0502020204030204"/>
                <a:ea typeface="Arial" panose="020B0604020202020204" pitchFamily="34" charset="0"/>
                <a:cs typeface="Calibri" panose="020F0502020204030204"/>
                <a:sym typeface="+mn-ea"/>
              </a:rPr>
              <a:t>→</a:t>
            </a:r>
            <a:r>
              <a:rPr lang="pt-PT" sz="2400" b="1" dirty="0">
                <a:latin typeface="Calibri" panose="020F0502020204030204"/>
                <a:ea typeface="Arial" panose="020B0604020202020204" pitchFamily="34" charset="0"/>
                <a:cs typeface="Calibri" panose="020F0502020204030204"/>
              </a:rPr>
              <a:t> </a:t>
            </a:r>
            <a:r>
              <a:rPr lang="pt-PT" sz="2400" b="1" dirty="0" err="1">
                <a:latin typeface="Calibri" panose="020F0502020204030204"/>
                <a:ea typeface="Arial" panose="020B0604020202020204" pitchFamily="34" charset="0"/>
                <a:cs typeface="Calibri" panose="020F0502020204030204"/>
              </a:rPr>
              <a:t>carbon</a:t>
            </a:r>
            <a:r>
              <a:rPr lang="pt-PT" sz="2400" b="1" dirty="0">
                <a:latin typeface="Calibri" panose="020F0502020204030204"/>
                <a:ea typeface="Arial" panose="020B0604020202020204" pitchFamily="34" charset="0"/>
                <a:cs typeface="Calibri" panose="020F0502020204030204"/>
              </a:rPr>
              <a:t> </a:t>
            </a:r>
            <a:r>
              <a:rPr lang="pt-PT" sz="2400" b="1" dirty="0" err="1">
                <a:solidFill>
                  <a:srgbClr val="FF0000"/>
                </a:solidFill>
                <a:latin typeface="Calibri" panose="020F0502020204030204"/>
                <a:ea typeface="Arial" panose="020B0604020202020204" pitchFamily="34" charset="0"/>
                <a:cs typeface="Calibri" panose="020F0502020204030204"/>
              </a:rPr>
              <a:t>dioxide</a:t>
            </a:r>
            <a:r>
              <a:rPr lang="pt-PT" sz="2400" b="1" dirty="0">
                <a:solidFill>
                  <a:srgbClr val="FF0000"/>
                </a:solidFill>
                <a:latin typeface="Calibri" panose="020F0502020204030204"/>
                <a:ea typeface="Arial" panose="020B0604020202020204" pitchFamily="34" charset="0"/>
                <a:cs typeface="Calibri" panose="020F0502020204030204"/>
              </a:rPr>
              <a:t> </a:t>
            </a:r>
            <a:r>
              <a:rPr lang="pt-PT" sz="2400" b="1" dirty="0">
                <a:latin typeface="Calibri" panose="020F0502020204030204"/>
                <a:ea typeface="Arial" panose="020B0604020202020204" pitchFamily="34" charset="0"/>
                <a:cs typeface="Calibri" panose="020F0502020204030204"/>
              </a:rPr>
              <a:t>+ </a:t>
            </a:r>
            <a:r>
              <a:rPr lang="pt-PT" sz="2400" b="1" dirty="0" err="1" smtClean="0">
                <a:solidFill>
                  <a:srgbClr val="EE7228"/>
                </a:solidFill>
                <a:latin typeface="Calibri" panose="020F0502020204030204"/>
                <a:ea typeface="Arial" panose="020B0604020202020204" pitchFamily="34" charset="0"/>
                <a:cs typeface="Calibri" panose="020F0502020204030204"/>
              </a:rPr>
              <a:t>water</a:t>
            </a:r>
            <a:r>
              <a:rPr lang="pt-PT" sz="2400" b="1" dirty="0" smtClean="0">
                <a:solidFill>
                  <a:srgbClr val="EE7228"/>
                </a:solidFill>
                <a:latin typeface="Calibri" panose="020F0502020204030204"/>
                <a:ea typeface="Arial" panose="020B0604020202020204" pitchFamily="34" charset="0"/>
                <a:cs typeface="Calibri" panose="020F0502020204030204"/>
              </a:rPr>
              <a:t> </a:t>
            </a:r>
            <a:r>
              <a:rPr lang="pt-PT" sz="2400" b="1" dirty="0" smtClean="0">
                <a:latin typeface="Calibri" panose="020F0502020204030204"/>
                <a:ea typeface="Arial" panose="020B0604020202020204" pitchFamily="34" charset="0"/>
                <a:cs typeface="Calibri" panose="020F0502020204030204"/>
              </a:rPr>
              <a:t>+ </a:t>
            </a:r>
            <a:r>
              <a:rPr lang="pt-PT" sz="2400" b="1" dirty="0" err="1" smtClean="0">
                <a:latin typeface="Calibri" panose="020F0502020204030204"/>
                <a:ea typeface="Arial" panose="020B0604020202020204" pitchFamily="34" charset="0"/>
                <a:cs typeface="Calibri" panose="020F0502020204030204"/>
              </a:rPr>
              <a:t>sulfur</a:t>
            </a:r>
            <a:r>
              <a:rPr lang="pt-PT" sz="2400" b="1" dirty="0" smtClean="0">
                <a:latin typeface="Calibri" panose="020F0502020204030204"/>
                <a:ea typeface="Arial" panose="020B0604020202020204" pitchFamily="34" charset="0"/>
                <a:cs typeface="Calibri" panose="020F0502020204030204"/>
              </a:rPr>
              <a:t> </a:t>
            </a:r>
            <a:r>
              <a:rPr lang="pt-PT" sz="2400" b="1" dirty="0" err="1">
                <a:solidFill>
                  <a:srgbClr val="FF0000"/>
                </a:solidFill>
                <a:latin typeface="Calibri" panose="020F0502020204030204"/>
                <a:ea typeface="Arial" panose="020B0604020202020204" pitchFamily="34" charset="0"/>
                <a:cs typeface="Calibri" panose="020F0502020204030204"/>
              </a:rPr>
              <a:t>dioxide</a:t>
            </a:r>
            <a:r>
              <a:rPr lang="en-GB" sz="2400" b="1" dirty="0">
                <a:solidFill>
                  <a:srgbClr val="FF0000"/>
                </a:solidFill>
                <a:latin typeface="Calibri" panose="020F0502020204030204"/>
                <a:ea typeface="Arial" panose="020B0604020202020204" pitchFamily="34" charset="0"/>
                <a:cs typeface="Calibri" panose="020F0502020204030204"/>
              </a:rPr>
              <a:t> </a:t>
            </a:r>
            <a:endParaRPr lang="en-GB" sz="2400" b="1" dirty="0">
              <a:latin typeface="Calibri" panose="020F0502020204030204"/>
              <a:ea typeface="Arial" panose="020B0604020202020204" pitchFamily="34" charset="0"/>
              <a:cs typeface="Calibri" panose="020F0502020204030204"/>
            </a:endParaRPr>
          </a:p>
          <a:p>
            <a:endParaRPr lang="pt-PT" sz="2400" b="1" dirty="0" smtClean="0">
              <a:latin typeface="Calibri" panose="020F0502020204030204"/>
              <a:ea typeface="Arial" panose="020B0604020202020204" pitchFamily="34" charset="0"/>
              <a:cs typeface="Calibri" panose="020F0502020204030204"/>
            </a:endParaRPr>
          </a:p>
          <a:p>
            <a:r>
              <a:rPr lang="pt-PT" sz="2400" b="1" dirty="0" err="1" smtClean="0">
                <a:latin typeface="Calibri" panose="020F0502020204030204"/>
                <a:ea typeface="Arial" panose="020B0604020202020204" pitchFamily="34" charset="0"/>
                <a:cs typeface="Calibri" panose="020F0502020204030204"/>
              </a:rPr>
              <a:t>ethanethiol</a:t>
            </a:r>
            <a:r>
              <a:rPr lang="pt-PT" sz="2400" b="1" dirty="0" smtClean="0">
                <a:latin typeface="Calibri" panose="020F0502020204030204"/>
                <a:ea typeface="Arial" panose="020B0604020202020204" pitchFamily="34" charset="0"/>
                <a:cs typeface="Calibri" panose="020F0502020204030204"/>
              </a:rPr>
              <a:t> </a:t>
            </a:r>
            <a:r>
              <a:rPr lang="pt-PT" sz="2400" b="1" dirty="0">
                <a:latin typeface="Calibri" panose="020F0502020204030204"/>
                <a:ea typeface="Arial" panose="020B0604020202020204" pitchFamily="34" charset="0"/>
                <a:cs typeface="Calibri" panose="020F0502020204030204"/>
              </a:rPr>
              <a:t>+ </a:t>
            </a:r>
            <a:r>
              <a:rPr lang="pt-PT" sz="2400" b="1" dirty="0" err="1">
                <a:solidFill>
                  <a:srgbClr val="FF0000"/>
                </a:solidFill>
                <a:latin typeface="Calibri" panose="020F0502020204030204"/>
                <a:ea typeface="Arial" panose="020B0604020202020204" pitchFamily="34" charset="0"/>
                <a:cs typeface="Calibri" panose="020F0502020204030204"/>
              </a:rPr>
              <a:t>oxygen</a:t>
            </a:r>
            <a:r>
              <a:rPr lang="pt-PT" sz="2400" b="1" dirty="0">
                <a:solidFill>
                  <a:srgbClr val="FF0000"/>
                </a:solidFill>
                <a:latin typeface="Calibri" panose="020F0502020204030204"/>
                <a:ea typeface="Arial" panose="020B0604020202020204" pitchFamily="34" charset="0"/>
                <a:cs typeface="Calibri" panose="020F0502020204030204"/>
              </a:rPr>
              <a:t> </a:t>
            </a:r>
            <a:r>
              <a:rPr lang="en-GB" sz="2400" b="1" dirty="0">
                <a:latin typeface="Calibri" panose="020F0502020204030204"/>
                <a:ea typeface="Arial" panose="020B0604020202020204" pitchFamily="34" charset="0"/>
                <a:cs typeface="Calibri" panose="020F0502020204030204"/>
                <a:sym typeface="+mn-ea"/>
              </a:rPr>
              <a:t>→</a:t>
            </a:r>
            <a:r>
              <a:rPr lang="pt-PT" sz="2400" b="1" dirty="0">
                <a:latin typeface="Calibri" panose="020F0502020204030204"/>
                <a:ea typeface="Arial" panose="020B0604020202020204" pitchFamily="34" charset="0"/>
                <a:cs typeface="Calibri" panose="020F0502020204030204"/>
              </a:rPr>
              <a:t> </a:t>
            </a:r>
            <a:r>
              <a:rPr lang="pt-PT" sz="2400" b="1" dirty="0" err="1">
                <a:latin typeface="Calibri" panose="020F0502020204030204"/>
                <a:ea typeface="Arial" panose="020B0604020202020204" pitchFamily="34" charset="0"/>
                <a:cs typeface="Calibri" panose="020F0502020204030204"/>
              </a:rPr>
              <a:t>carbon</a:t>
            </a:r>
            <a:r>
              <a:rPr lang="pt-PT" sz="2400" b="1" dirty="0">
                <a:latin typeface="Calibri" panose="020F0502020204030204"/>
                <a:ea typeface="Arial" panose="020B0604020202020204" pitchFamily="34" charset="0"/>
                <a:cs typeface="Calibri" panose="020F0502020204030204"/>
              </a:rPr>
              <a:t> </a:t>
            </a:r>
            <a:r>
              <a:rPr lang="pt-PT" sz="2400" b="1" dirty="0" err="1">
                <a:solidFill>
                  <a:srgbClr val="FF0000"/>
                </a:solidFill>
                <a:latin typeface="Calibri" panose="020F0502020204030204"/>
                <a:ea typeface="Arial" panose="020B0604020202020204" pitchFamily="34" charset="0"/>
                <a:cs typeface="Calibri" panose="020F0502020204030204"/>
              </a:rPr>
              <a:t>monoxide</a:t>
            </a:r>
            <a:r>
              <a:rPr lang="pt-PT" sz="2400" b="1" dirty="0">
                <a:solidFill>
                  <a:srgbClr val="FF0000"/>
                </a:solidFill>
                <a:latin typeface="Calibri" panose="020F0502020204030204"/>
                <a:ea typeface="Arial" panose="020B0604020202020204" pitchFamily="34" charset="0"/>
                <a:cs typeface="Calibri" panose="020F0502020204030204"/>
              </a:rPr>
              <a:t> </a:t>
            </a:r>
            <a:r>
              <a:rPr lang="pt-PT" sz="2400" b="1" dirty="0">
                <a:latin typeface="Calibri" panose="020F0502020204030204"/>
                <a:ea typeface="Arial" panose="020B0604020202020204" pitchFamily="34" charset="0"/>
                <a:cs typeface="Calibri" panose="020F0502020204030204"/>
              </a:rPr>
              <a:t>+ </a:t>
            </a:r>
            <a:r>
              <a:rPr lang="pt-PT" sz="2400" b="1" dirty="0" err="1">
                <a:solidFill>
                  <a:srgbClr val="EE7228"/>
                </a:solidFill>
                <a:latin typeface="Calibri" panose="020F0502020204030204"/>
                <a:ea typeface="Arial" panose="020B0604020202020204" pitchFamily="34" charset="0"/>
                <a:cs typeface="Calibri" panose="020F0502020204030204"/>
              </a:rPr>
              <a:t>water</a:t>
            </a:r>
            <a:r>
              <a:rPr lang="pt-PT" sz="2400" b="1" dirty="0">
                <a:solidFill>
                  <a:srgbClr val="EE7228"/>
                </a:solidFill>
                <a:latin typeface="Calibri" panose="020F0502020204030204"/>
                <a:ea typeface="Arial" panose="020B0604020202020204" pitchFamily="34" charset="0"/>
                <a:cs typeface="Calibri" panose="020F0502020204030204"/>
              </a:rPr>
              <a:t> </a:t>
            </a:r>
            <a:r>
              <a:rPr lang="pt-PT" sz="2400" b="1" dirty="0">
                <a:latin typeface="Calibri" panose="020F0502020204030204"/>
                <a:ea typeface="Arial" panose="020B0604020202020204" pitchFamily="34" charset="0"/>
                <a:cs typeface="Calibri" panose="020F0502020204030204"/>
              </a:rPr>
              <a:t>+ </a:t>
            </a:r>
            <a:r>
              <a:rPr lang="pt-PT" sz="2400" b="1" dirty="0" err="1">
                <a:latin typeface="Calibri" panose="020F0502020204030204"/>
                <a:ea typeface="Arial" panose="020B0604020202020204" pitchFamily="34" charset="0"/>
                <a:cs typeface="Calibri" panose="020F0502020204030204"/>
              </a:rPr>
              <a:t>sulfur</a:t>
            </a:r>
            <a:r>
              <a:rPr lang="pt-PT" sz="2400" b="1" dirty="0">
                <a:latin typeface="Calibri" panose="020F0502020204030204"/>
                <a:ea typeface="Arial" panose="020B0604020202020204" pitchFamily="34" charset="0"/>
                <a:cs typeface="Calibri" panose="020F0502020204030204"/>
              </a:rPr>
              <a:t> </a:t>
            </a:r>
            <a:r>
              <a:rPr lang="pt-PT" sz="2400" b="1" dirty="0" err="1">
                <a:solidFill>
                  <a:srgbClr val="FF0000"/>
                </a:solidFill>
                <a:latin typeface="Calibri" panose="020F0502020204030204"/>
                <a:ea typeface="Arial" panose="020B0604020202020204" pitchFamily="34" charset="0"/>
                <a:cs typeface="Calibri" panose="020F0502020204030204"/>
              </a:rPr>
              <a:t>dioxide</a:t>
            </a:r>
            <a:r>
              <a:rPr lang="en-GB" sz="2400" b="1" dirty="0">
                <a:solidFill>
                  <a:srgbClr val="FF0000"/>
                </a:solidFill>
                <a:latin typeface="Calibri" panose="020F0502020204030204"/>
                <a:ea typeface="Arial" panose="020B0604020202020204" pitchFamily="34" charset="0"/>
                <a:cs typeface="Calibri" panose="020F0502020204030204"/>
              </a:rPr>
              <a:t> </a:t>
            </a:r>
            <a:endParaRPr lang="en-GB" sz="2400" b="1" dirty="0" smtClean="0">
              <a:latin typeface="Calibri" panose="020F0502020204030204"/>
              <a:ea typeface="Arial" panose="020B0604020202020204" pitchFamily="34" charset="0"/>
              <a:cs typeface="Calibri" panose="020F0502020204030204"/>
            </a:endParaRPr>
          </a:p>
          <a:p>
            <a:endParaRPr lang="pt-PT" sz="2400" b="1" dirty="0" smtClean="0">
              <a:latin typeface="Calibri" panose="020F0502020204030204"/>
              <a:ea typeface="Arial" panose="020B0604020202020204" pitchFamily="34" charset="0"/>
              <a:cs typeface="Calibri" panose="020F0502020204030204"/>
            </a:endParaRPr>
          </a:p>
          <a:p>
            <a:r>
              <a:rPr lang="pt-PT" sz="2400" b="1" dirty="0" err="1" smtClean="0">
                <a:latin typeface="Calibri" panose="020F0502020204030204"/>
                <a:ea typeface="Arial" panose="020B0604020202020204" pitchFamily="34" charset="0"/>
                <a:cs typeface="Calibri" panose="020F0502020204030204"/>
              </a:rPr>
              <a:t>ethanethiol</a:t>
            </a:r>
            <a:r>
              <a:rPr lang="pt-PT" sz="2400" b="1" dirty="0" smtClean="0">
                <a:latin typeface="Calibri" panose="020F0502020204030204"/>
                <a:ea typeface="Arial" panose="020B0604020202020204" pitchFamily="34" charset="0"/>
                <a:cs typeface="Calibri" panose="020F0502020204030204"/>
              </a:rPr>
              <a:t> </a:t>
            </a:r>
            <a:r>
              <a:rPr lang="pt-PT" sz="2400" b="1" dirty="0">
                <a:latin typeface="Calibri" panose="020F0502020204030204"/>
                <a:ea typeface="Arial" panose="020B0604020202020204" pitchFamily="34" charset="0"/>
                <a:cs typeface="Calibri" panose="020F0502020204030204"/>
              </a:rPr>
              <a:t>+ </a:t>
            </a:r>
            <a:r>
              <a:rPr lang="pt-PT" sz="2400" b="1" dirty="0" err="1">
                <a:solidFill>
                  <a:srgbClr val="FF0000"/>
                </a:solidFill>
                <a:latin typeface="Calibri" panose="020F0502020204030204"/>
                <a:ea typeface="Arial" panose="020B0604020202020204" pitchFamily="34" charset="0"/>
                <a:cs typeface="Calibri" panose="020F0502020204030204"/>
              </a:rPr>
              <a:t>oxygen</a:t>
            </a:r>
            <a:r>
              <a:rPr lang="pt-PT" sz="2400" b="1" dirty="0">
                <a:solidFill>
                  <a:srgbClr val="FF0000"/>
                </a:solidFill>
                <a:latin typeface="Calibri" panose="020F0502020204030204"/>
                <a:ea typeface="Arial" panose="020B0604020202020204" pitchFamily="34" charset="0"/>
                <a:cs typeface="Calibri" panose="020F0502020204030204"/>
              </a:rPr>
              <a:t> </a:t>
            </a:r>
            <a:r>
              <a:rPr lang="en-GB" sz="2400" b="1" dirty="0">
                <a:latin typeface="Calibri" panose="020F0502020204030204"/>
                <a:ea typeface="Arial" panose="020B0604020202020204" pitchFamily="34" charset="0"/>
                <a:cs typeface="Calibri" panose="020F0502020204030204"/>
                <a:sym typeface="+mn-ea"/>
              </a:rPr>
              <a:t>→</a:t>
            </a:r>
            <a:r>
              <a:rPr lang="pt-PT" sz="2400" b="1" dirty="0">
                <a:latin typeface="Calibri" panose="020F0502020204030204"/>
                <a:ea typeface="Arial" panose="020B0604020202020204" pitchFamily="34" charset="0"/>
                <a:cs typeface="Calibri" panose="020F0502020204030204"/>
              </a:rPr>
              <a:t> </a:t>
            </a:r>
            <a:r>
              <a:rPr lang="pt-PT" sz="2400" b="1" dirty="0" err="1">
                <a:latin typeface="Calibri" panose="020F0502020204030204"/>
                <a:ea typeface="Arial" panose="020B0604020202020204" pitchFamily="34" charset="0"/>
                <a:cs typeface="Calibri" panose="020F0502020204030204"/>
              </a:rPr>
              <a:t>carbon</a:t>
            </a:r>
            <a:r>
              <a:rPr lang="pt-PT" sz="2400" b="1" dirty="0">
                <a:latin typeface="Calibri" panose="020F0502020204030204"/>
                <a:ea typeface="Arial" panose="020B0604020202020204" pitchFamily="34" charset="0"/>
                <a:cs typeface="Calibri" panose="020F0502020204030204"/>
              </a:rPr>
              <a:t> + </a:t>
            </a:r>
            <a:r>
              <a:rPr lang="pt-PT" sz="2400" b="1" dirty="0" err="1">
                <a:solidFill>
                  <a:srgbClr val="EE7228"/>
                </a:solidFill>
                <a:latin typeface="Calibri" panose="020F0502020204030204"/>
                <a:ea typeface="Arial" panose="020B0604020202020204" pitchFamily="34" charset="0"/>
                <a:cs typeface="Calibri" panose="020F0502020204030204"/>
              </a:rPr>
              <a:t>water</a:t>
            </a:r>
            <a:r>
              <a:rPr lang="pt-PT" sz="2400" b="1" dirty="0">
                <a:solidFill>
                  <a:srgbClr val="EE7228"/>
                </a:solidFill>
                <a:latin typeface="Calibri" panose="020F0502020204030204"/>
                <a:ea typeface="Arial" panose="020B0604020202020204" pitchFamily="34" charset="0"/>
                <a:cs typeface="Calibri" panose="020F0502020204030204"/>
              </a:rPr>
              <a:t> </a:t>
            </a:r>
            <a:r>
              <a:rPr lang="pt-PT" sz="2400" b="1" dirty="0">
                <a:latin typeface="Calibri" panose="020F0502020204030204"/>
                <a:ea typeface="Arial" panose="020B0604020202020204" pitchFamily="34" charset="0"/>
                <a:cs typeface="Calibri" panose="020F0502020204030204"/>
              </a:rPr>
              <a:t>+ </a:t>
            </a:r>
            <a:r>
              <a:rPr lang="pt-PT" sz="2400" b="1" dirty="0" err="1">
                <a:latin typeface="Calibri" panose="020F0502020204030204"/>
                <a:ea typeface="Arial" panose="020B0604020202020204" pitchFamily="34" charset="0"/>
                <a:cs typeface="Calibri" panose="020F0502020204030204"/>
              </a:rPr>
              <a:t>sulfur</a:t>
            </a:r>
            <a:r>
              <a:rPr lang="pt-PT" sz="2400" b="1" dirty="0">
                <a:latin typeface="Calibri" panose="020F0502020204030204"/>
                <a:ea typeface="Arial" panose="020B0604020202020204" pitchFamily="34" charset="0"/>
                <a:cs typeface="Calibri" panose="020F0502020204030204"/>
              </a:rPr>
              <a:t> </a:t>
            </a:r>
            <a:r>
              <a:rPr lang="pt-PT" sz="2400" b="1" dirty="0" err="1">
                <a:solidFill>
                  <a:srgbClr val="FF0000"/>
                </a:solidFill>
                <a:latin typeface="Calibri" panose="020F0502020204030204"/>
                <a:ea typeface="Arial" panose="020B0604020202020204" pitchFamily="34" charset="0"/>
                <a:cs typeface="Calibri" panose="020F0502020204030204"/>
              </a:rPr>
              <a:t>dioxide</a:t>
            </a:r>
            <a:r>
              <a:rPr lang="en-GB" sz="2400" b="1" dirty="0">
                <a:solidFill>
                  <a:srgbClr val="FF0000"/>
                </a:solidFill>
                <a:latin typeface="Calibri" panose="020F0502020204030204"/>
                <a:ea typeface="Arial" panose="020B0604020202020204" pitchFamily="34" charset="0"/>
                <a:cs typeface="Calibri" panose="020F0502020204030204"/>
              </a:rPr>
              <a:t> </a:t>
            </a:r>
            <a:endParaRPr lang="en-GB" sz="2400" b="1" dirty="0">
              <a:solidFill>
                <a:srgbClr val="FF0000"/>
              </a:solidFill>
              <a:latin typeface="Calibri" panose="020F0502020204030204"/>
              <a:ea typeface="Arial" panose="020B0604020202020204" pitchFamily="34" charset="0"/>
              <a:cs typeface="Calibri" panose="020F0502020204030204"/>
            </a:endParaRPr>
          </a:p>
        </p:txBody>
      </p:sp>
      <p:sp>
        <p:nvSpPr>
          <p:cNvPr id="2"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Combustion</a:t>
            </a:r>
            <a:endParaRPr lang="en-US" altLang="en-US" sz="3600" b="1" dirty="0">
              <a:solidFill>
                <a:schemeClr val="bg1"/>
              </a:solidFill>
              <a:sym typeface="+mn-ea"/>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353474" y="4004553"/>
            <a:ext cx="6029325" cy="2306955"/>
          </a:xfrm>
          <a:prstGeom prst="rect">
            <a:avLst/>
          </a:prstGeom>
          <a:noFill/>
        </p:spPr>
        <p:txBody>
          <a:bodyPr wrap="none" rtlCol="0">
            <a:spAutoFit/>
          </a:bodyPr>
          <a:lstStyle/>
          <a:p>
            <a:pPr algn="l"/>
            <a:r>
              <a:rPr lang="en-GB" sz="2400" b="1" dirty="0" smtClean="0">
                <a:latin typeface="Calibri" panose="020F0502020204030204"/>
                <a:ea typeface="Arial" panose="020B0604020202020204" pitchFamily="34" charset="0"/>
                <a:cs typeface="Calibri" panose="020F0502020204030204"/>
              </a:rPr>
              <a:t>ethanol </a:t>
            </a:r>
            <a:r>
              <a:rPr lang="en-GB" sz="2400" b="1" dirty="0">
                <a:latin typeface="Calibri" panose="020F0502020204030204"/>
                <a:ea typeface="Arial" panose="020B0604020202020204" pitchFamily="34" charset="0"/>
                <a:cs typeface="Calibri" panose="020F0502020204030204"/>
              </a:rPr>
              <a:t>+ </a:t>
            </a:r>
            <a:r>
              <a:rPr lang="en-GB" sz="2400" b="1" dirty="0">
                <a:solidFill>
                  <a:srgbClr val="FF0000"/>
                </a:solidFill>
                <a:latin typeface="Calibri" panose="020F0502020204030204"/>
                <a:ea typeface="Arial" panose="020B0604020202020204" pitchFamily="34" charset="0"/>
                <a:cs typeface="Calibri" panose="020F0502020204030204"/>
              </a:rPr>
              <a:t>oxygen</a:t>
            </a:r>
            <a:r>
              <a:rPr lang="en-GB" sz="2400" b="1" dirty="0">
                <a:latin typeface="Calibri" panose="020F0502020204030204"/>
                <a:ea typeface="Arial" panose="020B0604020202020204" pitchFamily="34" charset="0"/>
                <a:cs typeface="Calibri" panose="020F0502020204030204"/>
              </a:rPr>
              <a:t> → carbon </a:t>
            </a:r>
            <a:r>
              <a:rPr lang="en-GB" sz="2400" b="1" dirty="0">
                <a:solidFill>
                  <a:srgbClr val="FF0000"/>
                </a:solidFill>
                <a:latin typeface="Calibri" panose="020F0502020204030204"/>
                <a:ea typeface="Arial" panose="020B0604020202020204" pitchFamily="34" charset="0"/>
                <a:cs typeface="Calibri" panose="020F0502020204030204"/>
              </a:rPr>
              <a:t>dioxide </a:t>
            </a:r>
            <a:r>
              <a:rPr lang="en-GB" sz="2400" b="1" dirty="0">
                <a:latin typeface="Calibri" panose="020F0502020204030204"/>
                <a:ea typeface="Arial" panose="020B0604020202020204" pitchFamily="34" charset="0"/>
                <a:cs typeface="Calibri" panose="020F0502020204030204"/>
              </a:rPr>
              <a:t>+ </a:t>
            </a:r>
            <a:r>
              <a:rPr lang="en-GB" sz="2400" b="1" dirty="0" smtClean="0">
                <a:solidFill>
                  <a:srgbClr val="EE7228"/>
                </a:solidFill>
                <a:latin typeface="Calibri" panose="020F0502020204030204"/>
                <a:ea typeface="Arial" panose="020B0604020202020204" pitchFamily="34" charset="0"/>
                <a:cs typeface="Calibri" panose="020F0502020204030204"/>
              </a:rPr>
              <a:t>water</a:t>
            </a:r>
            <a:endParaRPr lang="en-GB" sz="2400" b="1" dirty="0" smtClean="0">
              <a:latin typeface="Calibri" panose="020F0502020204030204"/>
              <a:ea typeface="Arial" panose="020B0604020202020204" pitchFamily="34" charset="0"/>
              <a:cs typeface="Calibri" panose="020F0502020204030204"/>
            </a:endParaRPr>
          </a:p>
          <a:p>
            <a:pPr algn="l"/>
            <a:endParaRPr lang="en-GB" sz="2400" b="1" dirty="0">
              <a:latin typeface="Calibri" panose="020F0502020204030204"/>
              <a:ea typeface="Arial" panose="020B0604020202020204" pitchFamily="34" charset="0"/>
              <a:cs typeface="Calibri" panose="020F0502020204030204"/>
            </a:endParaRPr>
          </a:p>
          <a:p>
            <a:pPr algn="l"/>
            <a:r>
              <a:rPr lang="en-GB" sz="2400" b="1" dirty="0" smtClean="0">
                <a:latin typeface="Calibri" panose="020F0502020204030204"/>
                <a:ea typeface="Arial" panose="020B0604020202020204" pitchFamily="34" charset="0"/>
                <a:cs typeface="Calibri" panose="020F0502020204030204"/>
              </a:rPr>
              <a:t>ethanol </a:t>
            </a:r>
            <a:r>
              <a:rPr lang="en-GB" sz="2400" b="1" dirty="0">
                <a:latin typeface="Calibri" panose="020F0502020204030204"/>
                <a:ea typeface="Arial" panose="020B0604020202020204" pitchFamily="34" charset="0"/>
                <a:cs typeface="Calibri" panose="020F0502020204030204"/>
              </a:rPr>
              <a:t>+ </a:t>
            </a:r>
            <a:r>
              <a:rPr lang="en-GB" sz="2400" b="1" dirty="0">
                <a:solidFill>
                  <a:srgbClr val="FF0000"/>
                </a:solidFill>
                <a:latin typeface="Calibri" panose="020F0502020204030204"/>
                <a:ea typeface="Arial" panose="020B0604020202020204" pitchFamily="34" charset="0"/>
                <a:cs typeface="Calibri" panose="020F0502020204030204"/>
              </a:rPr>
              <a:t>oxygen </a:t>
            </a:r>
            <a:r>
              <a:rPr lang="en-GB" sz="2400" b="1" dirty="0">
                <a:latin typeface="Calibri" panose="020F0502020204030204"/>
                <a:ea typeface="Arial" panose="020B0604020202020204" pitchFamily="34" charset="0"/>
                <a:cs typeface="Calibri" panose="020F0502020204030204"/>
                <a:sym typeface="+mn-ea"/>
              </a:rPr>
              <a:t>→</a:t>
            </a:r>
            <a:r>
              <a:rPr lang="en-GB" sz="2400" b="1" dirty="0">
                <a:latin typeface="Calibri" panose="020F0502020204030204"/>
                <a:ea typeface="Arial" panose="020B0604020202020204" pitchFamily="34" charset="0"/>
                <a:cs typeface="Calibri" panose="020F0502020204030204"/>
              </a:rPr>
              <a:t> carbon </a:t>
            </a:r>
            <a:r>
              <a:rPr lang="en-GB" sz="2400" b="1" dirty="0" smtClean="0">
                <a:solidFill>
                  <a:srgbClr val="FF0000"/>
                </a:solidFill>
                <a:latin typeface="Calibri" panose="020F0502020204030204"/>
                <a:ea typeface="Arial" panose="020B0604020202020204" pitchFamily="34" charset="0"/>
                <a:cs typeface="Calibri" panose="020F0502020204030204"/>
              </a:rPr>
              <a:t>monoxide </a:t>
            </a:r>
            <a:r>
              <a:rPr lang="en-GB" sz="2400" b="1" dirty="0">
                <a:latin typeface="Calibri" panose="020F0502020204030204"/>
                <a:ea typeface="Arial" panose="020B0604020202020204" pitchFamily="34" charset="0"/>
                <a:cs typeface="Calibri" panose="020F0502020204030204"/>
              </a:rPr>
              <a:t>+ </a:t>
            </a:r>
            <a:r>
              <a:rPr lang="en-GB" sz="2400" b="1" dirty="0">
                <a:solidFill>
                  <a:srgbClr val="EE7228"/>
                </a:solidFill>
                <a:latin typeface="Calibri" panose="020F0502020204030204"/>
                <a:ea typeface="Arial" panose="020B0604020202020204" pitchFamily="34" charset="0"/>
                <a:cs typeface="Calibri" panose="020F0502020204030204"/>
              </a:rPr>
              <a:t>water</a:t>
            </a:r>
            <a:endParaRPr lang="en-GB" sz="2400" b="1" dirty="0">
              <a:latin typeface="Calibri" panose="020F0502020204030204"/>
              <a:ea typeface="Arial" panose="020B0604020202020204" pitchFamily="34" charset="0"/>
              <a:cs typeface="Calibri" panose="020F0502020204030204"/>
            </a:endParaRPr>
          </a:p>
          <a:p>
            <a:pPr algn="l"/>
            <a:endParaRPr lang="en-GB" sz="2400" b="1" dirty="0" smtClean="0">
              <a:latin typeface="Calibri" panose="020F0502020204030204"/>
              <a:ea typeface="Arial" panose="020B0604020202020204" pitchFamily="34" charset="0"/>
              <a:cs typeface="Calibri" panose="020F0502020204030204"/>
            </a:endParaRPr>
          </a:p>
          <a:p>
            <a:pPr algn="l"/>
            <a:r>
              <a:rPr lang="en-GB" sz="2400" b="1" dirty="0" smtClean="0">
                <a:latin typeface="Calibri" panose="020F0502020204030204"/>
                <a:ea typeface="Arial" panose="020B0604020202020204" pitchFamily="34" charset="0"/>
                <a:cs typeface="Calibri" panose="020F0502020204030204"/>
              </a:rPr>
              <a:t>ethanol </a:t>
            </a:r>
            <a:r>
              <a:rPr lang="en-GB" sz="2400" b="1" dirty="0">
                <a:latin typeface="Calibri" panose="020F0502020204030204"/>
                <a:ea typeface="Arial" panose="020B0604020202020204" pitchFamily="34" charset="0"/>
                <a:cs typeface="Calibri" panose="020F0502020204030204"/>
              </a:rPr>
              <a:t>+ </a:t>
            </a:r>
            <a:r>
              <a:rPr lang="en-GB" sz="2400" b="1" dirty="0">
                <a:solidFill>
                  <a:srgbClr val="FF0000"/>
                </a:solidFill>
                <a:latin typeface="Calibri" panose="020F0502020204030204"/>
                <a:ea typeface="Arial" panose="020B0604020202020204" pitchFamily="34" charset="0"/>
                <a:cs typeface="Calibri" panose="020F0502020204030204"/>
              </a:rPr>
              <a:t>oxygen </a:t>
            </a:r>
            <a:r>
              <a:rPr lang="en-GB" sz="2400" b="1" dirty="0">
                <a:latin typeface="Calibri" panose="020F0502020204030204"/>
                <a:ea typeface="Arial" panose="020B0604020202020204" pitchFamily="34" charset="0"/>
                <a:cs typeface="Calibri" panose="020F0502020204030204"/>
                <a:sym typeface="+mn-ea"/>
              </a:rPr>
              <a:t>→</a:t>
            </a:r>
            <a:r>
              <a:rPr lang="en-GB" sz="2400" b="1" dirty="0">
                <a:latin typeface="Calibri" panose="020F0502020204030204"/>
                <a:ea typeface="Arial" panose="020B0604020202020204" pitchFamily="34" charset="0"/>
                <a:cs typeface="Calibri" panose="020F0502020204030204"/>
              </a:rPr>
              <a:t> carbon </a:t>
            </a:r>
            <a:r>
              <a:rPr lang="en-GB" sz="2400" b="1" dirty="0" smtClean="0">
                <a:latin typeface="Calibri" panose="020F0502020204030204"/>
                <a:ea typeface="Arial" panose="020B0604020202020204" pitchFamily="34" charset="0"/>
                <a:cs typeface="Calibri" panose="020F0502020204030204"/>
              </a:rPr>
              <a:t>+ </a:t>
            </a:r>
            <a:r>
              <a:rPr lang="en-GB" sz="2400" b="1" dirty="0">
                <a:solidFill>
                  <a:srgbClr val="EE7228"/>
                </a:solidFill>
                <a:latin typeface="Calibri" panose="020F0502020204030204"/>
                <a:ea typeface="Arial" panose="020B0604020202020204" pitchFamily="34" charset="0"/>
                <a:cs typeface="Calibri" panose="020F0502020204030204"/>
              </a:rPr>
              <a:t>water</a:t>
            </a:r>
            <a:endParaRPr lang="en-GB" sz="2400" b="1" dirty="0">
              <a:latin typeface="Calibri" panose="020F0502020204030204"/>
              <a:ea typeface="Arial" panose="020B0604020202020204" pitchFamily="34" charset="0"/>
              <a:cs typeface="Calibri" panose="020F0502020204030204"/>
            </a:endParaRPr>
          </a:p>
          <a:p>
            <a:endParaRPr lang="en-GB" sz="2400" b="1" dirty="0">
              <a:latin typeface="Calibri" panose="020F0502020204030204"/>
              <a:ea typeface="Arial" panose="020B0604020202020204" pitchFamily="34" charset="0"/>
              <a:cs typeface="Calibri" panose="020F0502020204030204"/>
            </a:endParaRPr>
          </a:p>
        </p:txBody>
      </p:sp>
      <p:pic>
        <p:nvPicPr>
          <p:cNvPr id="8" name="Picture 7" descr="Screen Shot 2016-02-17 at 20.28.32.png"/>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051720" y="1124744"/>
            <a:ext cx="5359337" cy="2592288"/>
          </a:xfrm>
          <a:prstGeom prst="rect">
            <a:avLst/>
          </a:prstGeom>
        </p:spPr>
      </p:pic>
      <p:sp>
        <p:nvSpPr>
          <p:cNvPr id="2"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Combustion</a:t>
            </a:r>
            <a:endParaRPr lang="en-US" altLang="en-US" sz="3600" b="1" dirty="0">
              <a:solidFill>
                <a:schemeClr val="bg1"/>
              </a:solidFill>
              <a:sym typeface="+mn-ea"/>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1"/>
          <p:cNvSpPr txBox="1">
            <a:spLocks noChangeArrowheads="1"/>
          </p:cNvSpPr>
          <p:nvPr/>
        </p:nvSpPr>
        <p:spPr bwMode="auto">
          <a:xfrm>
            <a:off x="0" y="0"/>
            <a:ext cx="9144000" cy="1111250"/>
          </a:xfrm>
          <a:prstGeom prst="rect">
            <a:avLst/>
          </a:prstGeom>
          <a:solidFill>
            <a:srgbClr val="00FF00"/>
          </a:solidFill>
          <a:ln>
            <a:noFill/>
          </a:ln>
          <a:effectLst/>
        </p:spPr>
        <p:txBody>
          <a:bodyPr>
            <a:spAutoFit/>
          </a:bodyPr>
          <a:lstStyle>
            <a:lvl1pPr eaLnBrk="0" hangingPunct="0">
              <a:defRPr>
                <a:solidFill>
                  <a:schemeClr val="tx1"/>
                </a:solidFill>
                <a:latin typeface="Arial" panose="020B0604020202020204" pitchFamily="34" charset="0"/>
                <a:ea typeface="ＭＳ Ｐゴシック" panose="020B060007020508020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endParaRPr lang="en-GB" sz="1000">
              <a:latin typeface="Arial Black" panose="020B0A04020102020204" charset="0"/>
              <a:ea typeface="Arial" panose="020B0604020202020204" pitchFamily="34" charset="0"/>
            </a:endParaRPr>
          </a:p>
          <a:p>
            <a:pPr algn="ctr" eaLnBrk="1" hangingPunct="1"/>
            <a:r>
              <a:rPr lang="en-GB" sz="2400">
                <a:latin typeface="Arial Black" panose="020B0A04020102020204" charset="0"/>
                <a:ea typeface="Arial" panose="020B0604020202020204" pitchFamily="34" charset="0"/>
              </a:rPr>
              <a:t>Write a word equation to show what is formed when the following substances are burned.</a:t>
            </a:r>
            <a:endParaRPr lang="en-GB" sz="2400">
              <a:latin typeface="Arial Black" panose="020B0A04020102020204" charset="0"/>
              <a:ea typeface="Arial" panose="020B0604020202020204" pitchFamily="34" charset="0"/>
            </a:endParaRPr>
          </a:p>
          <a:p>
            <a:pPr algn="ctr" eaLnBrk="1" hangingPunct="1"/>
            <a:endParaRPr lang="en-GB" sz="900">
              <a:latin typeface="Arial Black" panose="020B0A04020102020204" charset="0"/>
              <a:ea typeface="Arial" panose="020B0604020202020204" pitchFamily="34" charset="0"/>
            </a:endParaRPr>
          </a:p>
        </p:txBody>
      </p:sp>
      <p:sp>
        <p:nvSpPr>
          <p:cNvPr id="14339" name="Text Box 12"/>
          <p:cNvSpPr txBox="1">
            <a:spLocks noChangeArrowheads="1"/>
          </p:cNvSpPr>
          <p:nvPr/>
        </p:nvSpPr>
        <p:spPr bwMode="auto">
          <a:xfrm>
            <a:off x="231775" y="1431925"/>
            <a:ext cx="5924550" cy="4838700"/>
          </a:xfrm>
          <a:prstGeom prst="rect">
            <a:avLst/>
          </a:prstGeom>
          <a:noFill/>
          <a:ln>
            <a:noFill/>
          </a:ln>
          <a:effectLst/>
        </p:spPr>
        <p:txBody>
          <a:bodyPr>
            <a:spAutoFit/>
          </a:bodyPr>
          <a:lstStyle>
            <a:lvl1pPr marL="533400" indent="-533400" eaLnBrk="0" hangingPunct="0">
              <a:defRPr>
                <a:solidFill>
                  <a:schemeClr val="tx1"/>
                </a:solidFill>
                <a:latin typeface="Arial" panose="020B0604020202020204" pitchFamily="34" charset="0"/>
                <a:ea typeface="ＭＳ Ｐゴシック" panose="020B060007020508020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lnSpc>
                <a:spcPct val="130000"/>
              </a:lnSpc>
              <a:buFontTx/>
              <a:buAutoNum type="arabicParenR"/>
            </a:pPr>
            <a:r>
              <a:rPr lang="en-GB" sz="2400">
                <a:latin typeface="Arial Black" panose="020B0A04020102020204" charset="0"/>
                <a:ea typeface="Arial" panose="020B0604020202020204" pitchFamily="34" charset="0"/>
              </a:rPr>
              <a:t>Sodium (Na)</a:t>
            </a:r>
            <a:endParaRPr lang="en-GB" sz="2400">
              <a:latin typeface="Arial Black" panose="020B0A04020102020204" charset="0"/>
              <a:ea typeface="Arial" panose="020B0604020202020204" pitchFamily="34" charset="0"/>
            </a:endParaRPr>
          </a:p>
          <a:p>
            <a:pPr eaLnBrk="1" hangingPunct="1">
              <a:lnSpc>
                <a:spcPct val="130000"/>
              </a:lnSpc>
              <a:buFontTx/>
              <a:buAutoNum type="arabicParenR"/>
            </a:pPr>
            <a:r>
              <a:rPr lang="en-GB" sz="2400">
                <a:latin typeface="Arial Black" panose="020B0A04020102020204" charset="0"/>
                <a:ea typeface="Arial" panose="020B0604020202020204" pitchFamily="34" charset="0"/>
              </a:rPr>
              <a:t>Magnesium (Mg)</a:t>
            </a:r>
            <a:endParaRPr lang="en-GB" sz="2400">
              <a:latin typeface="Arial Black" panose="020B0A04020102020204" charset="0"/>
              <a:ea typeface="Arial" panose="020B0604020202020204" pitchFamily="34" charset="0"/>
            </a:endParaRPr>
          </a:p>
          <a:p>
            <a:pPr eaLnBrk="1" hangingPunct="1">
              <a:lnSpc>
                <a:spcPct val="130000"/>
              </a:lnSpc>
              <a:buFontTx/>
              <a:buAutoNum type="arabicParenR"/>
            </a:pPr>
            <a:r>
              <a:rPr lang="en-GB" sz="2400">
                <a:latin typeface="Arial Black" panose="020B0A04020102020204" charset="0"/>
                <a:ea typeface="Arial" panose="020B0604020202020204" pitchFamily="34" charset="0"/>
              </a:rPr>
              <a:t>Sulfur (S)</a:t>
            </a:r>
            <a:endParaRPr lang="en-GB" sz="2400">
              <a:latin typeface="Arial Black" panose="020B0A04020102020204" charset="0"/>
              <a:ea typeface="Arial" panose="020B0604020202020204" pitchFamily="34" charset="0"/>
            </a:endParaRPr>
          </a:p>
          <a:p>
            <a:pPr eaLnBrk="1" hangingPunct="1">
              <a:lnSpc>
                <a:spcPct val="130000"/>
              </a:lnSpc>
              <a:buFontTx/>
              <a:buAutoNum type="arabicParenR"/>
            </a:pPr>
            <a:r>
              <a:rPr lang="en-GB" sz="2400">
                <a:latin typeface="Arial Black" panose="020B0A04020102020204" charset="0"/>
                <a:ea typeface="Arial" panose="020B0604020202020204" pitchFamily="34" charset="0"/>
              </a:rPr>
              <a:t>Hydrogen (H</a:t>
            </a:r>
            <a:r>
              <a:rPr lang="en-GB" sz="2400" baseline="-25000">
                <a:latin typeface="Arial Black" panose="020B0A04020102020204" charset="0"/>
                <a:ea typeface="Arial" panose="020B0604020202020204" pitchFamily="34" charset="0"/>
              </a:rPr>
              <a:t>2</a:t>
            </a:r>
            <a:r>
              <a:rPr lang="en-GB" sz="2400">
                <a:latin typeface="Arial Black" panose="020B0A04020102020204" charset="0"/>
                <a:ea typeface="Arial" panose="020B0604020202020204" pitchFamily="34" charset="0"/>
              </a:rPr>
              <a:t>)</a:t>
            </a:r>
            <a:endParaRPr lang="en-GB" sz="2400">
              <a:latin typeface="Arial Black" panose="020B0A04020102020204" charset="0"/>
              <a:ea typeface="Arial" panose="020B0604020202020204" pitchFamily="34" charset="0"/>
            </a:endParaRPr>
          </a:p>
          <a:p>
            <a:pPr eaLnBrk="1" hangingPunct="1">
              <a:lnSpc>
                <a:spcPct val="130000"/>
              </a:lnSpc>
              <a:buFontTx/>
              <a:buAutoNum type="arabicParenR"/>
            </a:pPr>
            <a:r>
              <a:rPr lang="en-GB" sz="2400">
                <a:latin typeface="Arial Black" panose="020B0A04020102020204" charset="0"/>
                <a:ea typeface="Arial" panose="020B0604020202020204" pitchFamily="34" charset="0"/>
              </a:rPr>
              <a:t>Carbon (C)</a:t>
            </a:r>
            <a:endParaRPr lang="en-GB" sz="2400">
              <a:latin typeface="Arial Black" panose="020B0A04020102020204" charset="0"/>
              <a:ea typeface="Arial" panose="020B0604020202020204" pitchFamily="34" charset="0"/>
            </a:endParaRPr>
          </a:p>
          <a:p>
            <a:pPr eaLnBrk="1" hangingPunct="1">
              <a:lnSpc>
                <a:spcPct val="130000"/>
              </a:lnSpc>
              <a:buFontTx/>
              <a:buAutoNum type="arabicParenR"/>
            </a:pPr>
            <a:r>
              <a:rPr lang="en-GB" sz="2400">
                <a:latin typeface="Arial Black" panose="020B0A04020102020204" charset="0"/>
                <a:ea typeface="Arial" panose="020B0604020202020204" pitchFamily="34" charset="0"/>
              </a:rPr>
              <a:t>Methane (CH</a:t>
            </a:r>
            <a:r>
              <a:rPr lang="en-GB" sz="2400" baseline="-25000">
                <a:latin typeface="Arial Black" panose="020B0A04020102020204" charset="0"/>
                <a:ea typeface="Arial" panose="020B0604020202020204" pitchFamily="34" charset="0"/>
              </a:rPr>
              <a:t>4</a:t>
            </a:r>
            <a:r>
              <a:rPr lang="en-GB" sz="2400">
                <a:latin typeface="Arial Black" panose="020B0A04020102020204" charset="0"/>
                <a:ea typeface="Arial" panose="020B0604020202020204" pitchFamily="34" charset="0"/>
              </a:rPr>
              <a:t>)</a:t>
            </a:r>
            <a:endParaRPr lang="en-GB" sz="2400">
              <a:latin typeface="Arial Black" panose="020B0A04020102020204" charset="0"/>
              <a:ea typeface="Arial" panose="020B0604020202020204" pitchFamily="34" charset="0"/>
            </a:endParaRPr>
          </a:p>
          <a:p>
            <a:pPr eaLnBrk="1" hangingPunct="1">
              <a:lnSpc>
                <a:spcPct val="130000"/>
              </a:lnSpc>
              <a:buFontTx/>
              <a:buAutoNum type="arabicParenR"/>
            </a:pPr>
            <a:r>
              <a:rPr lang="en-GB" sz="2400">
                <a:latin typeface="Arial Black" panose="020B0A04020102020204" charset="0"/>
                <a:ea typeface="Arial" panose="020B0604020202020204" pitchFamily="34" charset="0"/>
              </a:rPr>
              <a:t>Hydrogen sulfide (H</a:t>
            </a:r>
            <a:r>
              <a:rPr lang="en-GB" sz="2400" baseline="-25000">
                <a:latin typeface="Arial Black" panose="020B0A04020102020204" charset="0"/>
                <a:ea typeface="Arial" panose="020B0604020202020204" pitchFamily="34" charset="0"/>
              </a:rPr>
              <a:t>2</a:t>
            </a:r>
            <a:r>
              <a:rPr lang="en-GB" sz="2400">
                <a:latin typeface="Arial Black" panose="020B0A04020102020204" charset="0"/>
                <a:ea typeface="Arial" panose="020B0604020202020204" pitchFamily="34" charset="0"/>
              </a:rPr>
              <a:t>S)</a:t>
            </a:r>
            <a:endParaRPr lang="en-GB" sz="2400">
              <a:latin typeface="Arial Black" panose="020B0A04020102020204" charset="0"/>
              <a:ea typeface="Arial" panose="020B0604020202020204" pitchFamily="34" charset="0"/>
            </a:endParaRPr>
          </a:p>
          <a:p>
            <a:pPr eaLnBrk="1" hangingPunct="1">
              <a:lnSpc>
                <a:spcPct val="130000"/>
              </a:lnSpc>
              <a:buFontTx/>
              <a:buAutoNum type="arabicParenR"/>
            </a:pPr>
            <a:r>
              <a:rPr lang="en-GB" sz="2400">
                <a:latin typeface="Arial Black" panose="020B0A04020102020204" charset="0"/>
                <a:ea typeface="Arial" panose="020B0604020202020204" pitchFamily="34" charset="0"/>
              </a:rPr>
              <a:t>Butane (C</a:t>
            </a:r>
            <a:r>
              <a:rPr lang="en-GB" sz="2400" baseline="-25000">
                <a:latin typeface="Arial Black" panose="020B0A04020102020204" charset="0"/>
                <a:ea typeface="Arial" panose="020B0604020202020204" pitchFamily="34" charset="0"/>
              </a:rPr>
              <a:t>4</a:t>
            </a:r>
            <a:r>
              <a:rPr lang="en-GB" sz="2400">
                <a:latin typeface="Arial Black" panose="020B0A04020102020204" charset="0"/>
                <a:ea typeface="Arial" panose="020B0604020202020204" pitchFamily="34" charset="0"/>
              </a:rPr>
              <a:t>H</a:t>
            </a:r>
            <a:r>
              <a:rPr lang="en-GB" sz="2400" baseline="-25000">
                <a:latin typeface="Arial Black" panose="020B0A04020102020204" charset="0"/>
                <a:ea typeface="Arial" panose="020B0604020202020204" pitchFamily="34" charset="0"/>
              </a:rPr>
              <a:t>10</a:t>
            </a:r>
            <a:r>
              <a:rPr lang="en-GB" sz="2400">
                <a:latin typeface="Arial Black" panose="020B0A04020102020204" charset="0"/>
                <a:ea typeface="Arial" panose="020B0604020202020204" pitchFamily="34" charset="0"/>
              </a:rPr>
              <a:t>)</a:t>
            </a:r>
            <a:endParaRPr lang="en-GB" sz="2400">
              <a:latin typeface="Arial Black" panose="020B0A04020102020204" charset="0"/>
              <a:ea typeface="Arial" panose="020B0604020202020204" pitchFamily="34" charset="0"/>
            </a:endParaRPr>
          </a:p>
          <a:p>
            <a:pPr eaLnBrk="1" hangingPunct="1">
              <a:lnSpc>
                <a:spcPct val="130000"/>
              </a:lnSpc>
              <a:buFontTx/>
              <a:buAutoNum type="arabicParenR"/>
            </a:pPr>
            <a:r>
              <a:rPr lang="en-GB" sz="2400">
                <a:latin typeface="Arial Black" panose="020B0A04020102020204" charset="0"/>
                <a:ea typeface="Arial" panose="020B0604020202020204" pitchFamily="34" charset="0"/>
              </a:rPr>
              <a:t>Methanol (CH</a:t>
            </a:r>
            <a:r>
              <a:rPr lang="en-GB" sz="2400" baseline="-25000">
                <a:latin typeface="Arial Black" panose="020B0A04020102020204" charset="0"/>
                <a:ea typeface="Arial" panose="020B0604020202020204" pitchFamily="34" charset="0"/>
              </a:rPr>
              <a:t>3</a:t>
            </a:r>
            <a:r>
              <a:rPr lang="en-GB" sz="2400">
                <a:latin typeface="Arial Black" panose="020B0A04020102020204" charset="0"/>
                <a:ea typeface="Arial" panose="020B0604020202020204" pitchFamily="34" charset="0"/>
              </a:rPr>
              <a:t>OH)</a:t>
            </a:r>
            <a:endParaRPr lang="en-GB" sz="2400">
              <a:latin typeface="Arial Black" panose="020B0A04020102020204" charset="0"/>
              <a:ea typeface="Arial" panose="020B0604020202020204" pitchFamily="34" charset="0"/>
            </a:endParaRPr>
          </a:p>
          <a:p>
            <a:pPr eaLnBrk="1" hangingPunct="1">
              <a:lnSpc>
                <a:spcPct val="130000"/>
              </a:lnSpc>
              <a:buFontTx/>
              <a:buAutoNum type="arabicParenR"/>
            </a:pPr>
            <a:r>
              <a:rPr lang="en-GB" sz="2400">
                <a:latin typeface="Arial Black" panose="020B0A04020102020204" charset="0"/>
                <a:ea typeface="Arial" panose="020B0604020202020204" pitchFamily="34" charset="0"/>
              </a:rPr>
              <a:t>Carbon disulfide (CS</a:t>
            </a:r>
            <a:r>
              <a:rPr lang="en-GB" sz="2400" baseline="-25000">
                <a:latin typeface="Arial Black" panose="020B0A04020102020204" charset="0"/>
                <a:ea typeface="Arial" panose="020B0604020202020204" pitchFamily="34" charset="0"/>
              </a:rPr>
              <a:t>2</a:t>
            </a:r>
            <a:r>
              <a:rPr lang="en-GB" sz="2400">
                <a:latin typeface="Arial Black" panose="020B0A04020102020204" charset="0"/>
                <a:ea typeface="Arial" panose="020B0604020202020204" pitchFamily="34" charset="0"/>
              </a:rPr>
              <a:t>)</a:t>
            </a:r>
            <a:endParaRPr lang="en-GB" sz="2400">
              <a:latin typeface="Arial Black" panose="020B0A04020102020204" charset="0"/>
              <a:ea typeface="Arial" panose="020B060402020202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463550" y="1234440"/>
          <a:ext cx="8216900" cy="4389120"/>
        </p:xfrm>
        <a:graphic>
          <a:graphicData uri="http://schemas.openxmlformats.org/drawingml/2006/table">
            <a:tbl>
              <a:tblPr firstRow="1">
                <a:tableStyleId>{D03447BB-5D67-496B-8E87-E561075AD55C}</a:tableStyleId>
              </a:tblPr>
              <a:tblGrid>
                <a:gridCol w="3048000"/>
                <a:gridCol w="1676400"/>
                <a:gridCol w="1828800"/>
                <a:gridCol w="1663700"/>
              </a:tblGrid>
              <a:tr h="370840">
                <a:tc>
                  <a:txBody>
                    <a:bodyPr/>
                    <a:lstStyle/>
                    <a:p>
                      <a:r>
                        <a:rPr lang="en-US" sz="2400" dirty="0" smtClean="0"/>
                        <a:t>Substance</a:t>
                      </a:r>
                      <a:endParaRPr lang="en-US" sz="2400" dirty="0" smtClean="0"/>
                    </a:p>
                  </a:txBody>
                  <a:tcPr>
                    <a:lnL w="12700">
                      <a:solidFill>
                        <a:schemeClr val="tx1"/>
                      </a:solidFill>
                      <a:prstDash val="solid"/>
                    </a:lnL>
                    <a:lnR w="12700">
                      <a:solidFill>
                        <a:schemeClr val="tx1"/>
                      </a:solidFill>
                      <a:prstDash val="solid"/>
                    </a:lnR>
                    <a:lnT w="12700">
                      <a:solidFill>
                        <a:schemeClr val="tx1"/>
                      </a:solidFill>
                      <a:prstDash val="solid"/>
                    </a:lnT>
                    <a:lnB w="12700" cmpd="sng">
                      <a:solidFill>
                        <a:schemeClr val="tx1"/>
                      </a:solidFill>
                      <a:prstDash val="solid"/>
                    </a:lnB>
                  </a:tcPr>
                </a:tc>
                <a:tc>
                  <a:txBody>
                    <a:bodyPr/>
                    <a:lstStyle/>
                    <a:p>
                      <a:pPr algn="ctr"/>
                      <a:r>
                        <a:rPr lang="en-US" sz="2400" dirty="0" smtClean="0"/>
                        <a:t>Formula</a:t>
                      </a:r>
                      <a:r>
                        <a:rPr lang="en-US" sz="2400" baseline="0" dirty="0" smtClean="0"/>
                        <a:t> Mass, g</a:t>
                      </a:r>
                      <a:endParaRPr lang="en-US" sz="2400" baseline="0" dirty="0" smtClean="0"/>
                    </a:p>
                  </a:txBody>
                  <a:tcPr>
                    <a:lnL w="12700">
                      <a:solidFill>
                        <a:schemeClr val="tx1"/>
                      </a:solidFill>
                      <a:prstDash val="solid"/>
                    </a:lnL>
                    <a:lnR w="12700">
                      <a:solidFill>
                        <a:schemeClr val="tx1"/>
                      </a:solidFill>
                      <a:prstDash val="solid"/>
                    </a:lnR>
                    <a:lnT w="12700">
                      <a:solidFill>
                        <a:schemeClr val="tx1"/>
                      </a:solidFill>
                      <a:prstDash val="solid"/>
                    </a:lnT>
                    <a:lnB w="12700" cmpd="sng">
                      <a:solidFill>
                        <a:schemeClr val="tx1"/>
                      </a:solidFill>
                      <a:prstDash val="solid"/>
                    </a:lnB>
                  </a:tcPr>
                </a:tc>
                <a:tc>
                  <a:txBody>
                    <a:bodyPr/>
                    <a:lstStyle/>
                    <a:p>
                      <a:pPr algn="ctr"/>
                      <a:r>
                        <a:rPr lang="en-US" sz="2400" dirty="0" smtClean="0"/>
                        <a:t>Melting Point, °C</a:t>
                      </a:r>
                      <a:endParaRPr lang="en-US" sz="2400" dirty="0" smtClean="0"/>
                    </a:p>
                  </a:txBody>
                  <a:tcPr>
                    <a:lnL w="12700">
                      <a:solidFill>
                        <a:schemeClr val="tx1"/>
                      </a:solidFill>
                      <a:prstDash val="solid"/>
                    </a:lnL>
                    <a:lnR w="12700">
                      <a:solidFill>
                        <a:schemeClr val="tx1"/>
                      </a:solidFill>
                      <a:prstDash val="solid"/>
                    </a:lnR>
                    <a:lnT w="12700">
                      <a:solidFill>
                        <a:schemeClr val="tx1"/>
                      </a:solidFill>
                      <a:prstDash val="solid"/>
                    </a:lnT>
                    <a:lnB w="12700" cmpd="sng">
                      <a:solidFill>
                        <a:schemeClr val="tx1"/>
                      </a:solidFill>
                      <a:prstDash val="solid"/>
                    </a:lnB>
                  </a:tcPr>
                </a:tc>
                <a:tc>
                  <a:txBody>
                    <a:bodyPr/>
                    <a:lstStyle/>
                    <a:p>
                      <a:pPr algn="ctr"/>
                      <a:r>
                        <a:rPr lang="en-US" sz="2400" dirty="0" smtClean="0"/>
                        <a:t>Boiling Point, °C</a:t>
                      </a:r>
                      <a:endParaRPr lang="en-US" sz="2400" dirty="0" smtClean="0"/>
                    </a:p>
                  </a:txBody>
                  <a:tcPr>
                    <a:lnL w="12700">
                      <a:solidFill>
                        <a:schemeClr val="tx1"/>
                      </a:solidFill>
                      <a:prstDash val="solid"/>
                    </a:lnL>
                    <a:lnR w="12700">
                      <a:solidFill>
                        <a:schemeClr val="tx1"/>
                      </a:solidFill>
                      <a:prstDash val="solid"/>
                    </a:lnR>
                    <a:lnT w="12700">
                      <a:solidFill>
                        <a:schemeClr val="tx1"/>
                      </a:solidFill>
                      <a:prstDash val="solid"/>
                    </a:lnT>
                    <a:lnB w="12700" cmpd="sng">
                      <a:solidFill>
                        <a:schemeClr val="tx1"/>
                      </a:solidFill>
                      <a:prstDash val="solid"/>
                    </a:lnB>
                  </a:tcPr>
                </a:tc>
              </a:tr>
              <a:tr h="370840">
                <a:tc>
                  <a:txBody>
                    <a:bodyPr/>
                    <a:lstStyle/>
                    <a:p>
                      <a:r>
                        <a:rPr lang="en-US" sz="2400" dirty="0" smtClean="0">
                          <a:solidFill>
                            <a:schemeClr val="tx1"/>
                          </a:solidFill>
                        </a:rPr>
                        <a:t>Water, H</a:t>
                      </a:r>
                      <a:r>
                        <a:rPr lang="en-US" sz="2400" baseline="-25000" dirty="0" smtClean="0">
                          <a:solidFill>
                            <a:schemeClr val="tx1"/>
                          </a:solidFill>
                        </a:rPr>
                        <a:t>2</a:t>
                      </a:r>
                      <a:r>
                        <a:rPr lang="en-US" sz="2400" dirty="0" smtClean="0">
                          <a:solidFill>
                            <a:schemeClr val="tx1"/>
                          </a:solidFill>
                        </a:rPr>
                        <a:t>O</a:t>
                      </a:r>
                      <a:endParaRPr lang="en-US" sz="2400" dirty="0" smtClean="0">
                        <a:solidFill>
                          <a:schemeClr val="tx1"/>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rPr>
                        <a:t>18</a:t>
                      </a:r>
                      <a:endParaRPr lang="en-US" sz="2400" dirty="0" smtClean="0">
                        <a:solidFill>
                          <a:schemeClr val="tx1"/>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rPr>
                        <a:t>0</a:t>
                      </a:r>
                      <a:endParaRPr lang="en-US" sz="2400" dirty="0" smtClean="0">
                        <a:solidFill>
                          <a:schemeClr val="tx1"/>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rPr>
                        <a:t>100</a:t>
                      </a:r>
                      <a:endParaRPr lang="en-US" sz="2400" dirty="0" smtClean="0">
                        <a:solidFill>
                          <a:schemeClr val="tx1"/>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370840">
                <a:tc>
                  <a:txBody>
                    <a:bodyPr/>
                    <a:lstStyle/>
                    <a:p>
                      <a:r>
                        <a:rPr lang="en-US" sz="2400" dirty="0" smtClean="0">
                          <a:solidFill>
                            <a:schemeClr val="tx1"/>
                          </a:solidFill>
                        </a:rPr>
                        <a:t>Ammonia,</a:t>
                      </a:r>
                      <a:r>
                        <a:rPr lang="en-US" sz="2400" baseline="0" dirty="0" smtClean="0">
                          <a:solidFill>
                            <a:schemeClr val="tx1"/>
                          </a:solidFill>
                        </a:rPr>
                        <a:t> NH</a:t>
                      </a:r>
                      <a:r>
                        <a:rPr lang="en-US" sz="2400" baseline="-25000" dirty="0" smtClean="0">
                          <a:solidFill>
                            <a:schemeClr val="tx1"/>
                          </a:solidFill>
                        </a:rPr>
                        <a:t>3</a:t>
                      </a:r>
                      <a:endParaRPr lang="en-US" sz="2400" baseline="-25000" dirty="0" smtClean="0">
                        <a:solidFill>
                          <a:schemeClr val="tx1"/>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rPr>
                        <a:t>17</a:t>
                      </a:r>
                      <a:endParaRPr lang="en-US" sz="2400" dirty="0" smtClean="0">
                        <a:solidFill>
                          <a:schemeClr val="tx1"/>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rPr>
                        <a:t>-7</a:t>
                      </a:r>
                      <a:r>
                        <a:rPr lang="en-US" altLang="en-US" sz="2400" dirty="0" smtClean="0">
                          <a:solidFill>
                            <a:schemeClr val="tx1"/>
                          </a:solidFill>
                        </a:rPr>
                        <a:t>8</a:t>
                      </a:r>
                      <a:endParaRPr lang="en-US" altLang="en-US" sz="2400" dirty="0" smtClean="0">
                        <a:solidFill>
                          <a:schemeClr val="tx1"/>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rPr>
                        <a:t>-33</a:t>
                      </a:r>
                      <a:endParaRPr lang="en-US" sz="2400" dirty="0" smtClean="0">
                        <a:solidFill>
                          <a:schemeClr val="tx1"/>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370840">
                <a:tc>
                  <a:txBody>
                    <a:bodyPr/>
                    <a:lstStyle/>
                    <a:p>
                      <a:r>
                        <a:rPr lang="en-US" sz="2400" dirty="0" smtClean="0">
                          <a:solidFill>
                            <a:schemeClr val="tx1"/>
                          </a:solidFill>
                        </a:rPr>
                        <a:t>Methane, CH</a:t>
                      </a:r>
                      <a:r>
                        <a:rPr lang="en-US" sz="2400" baseline="-25000" dirty="0" smtClean="0">
                          <a:solidFill>
                            <a:schemeClr val="tx1"/>
                          </a:solidFill>
                        </a:rPr>
                        <a:t>4</a:t>
                      </a:r>
                      <a:endParaRPr lang="en-US" sz="2400" baseline="-25000" dirty="0" smtClean="0">
                        <a:solidFill>
                          <a:schemeClr val="tx1"/>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rPr>
                        <a:t>16</a:t>
                      </a:r>
                      <a:endParaRPr lang="en-US" sz="2400" dirty="0" smtClean="0">
                        <a:solidFill>
                          <a:schemeClr val="tx1"/>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rPr>
                        <a:t>-18</a:t>
                      </a:r>
                      <a:r>
                        <a:rPr lang="en-US" altLang="en-US" sz="2400" dirty="0" smtClean="0">
                          <a:solidFill>
                            <a:schemeClr val="tx1"/>
                          </a:solidFill>
                        </a:rPr>
                        <a:t>3</a:t>
                      </a:r>
                      <a:endParaRPr lang="en-US" altLang="en-US" sz="2400" dirty="0" smtClean="0">
                        <a:solidFill>
                          <a:schemeClr val="tx1"/>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rPr>
                        <a:t>-161</a:t>
                      </a:r>
                      <a:endParaRPr lang="en-US" sz="2400" dirty="0" smtClean="0">
                        <a:solidFill>
                          <a:schemeClr val="tx1"/>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370840">
                <a:tc>
                  <a:txBody>
                    <a:bodyPr/>
                    <a:lstStyle/>
                    <a:p>
                      <a:r>
                        <a:rPr lang="en-US" sz="2400" dirty="0" smtClean="0">
                          <a:solidFill>
                            <a:schemeClr val="tx1"/>
                          </a:solidFill>
                        </a:rPr>
                        <a:t>Methanol, CH</a:t>
                      </a:r>
                      <a:r>
                        <a:rPr lang="en-US" sz="2400" baseline="-25000" dirty="0" smtClean="0">
                          <a:solidFill>
                            <a:schemeClr val="tx1"/>
                          </a:solidFill>
                        </a:rPr>
                        <a:t>3</a:t>
                      </a:r>
                      <a:r>
                        <a:rPr lang="en-US" sz="2400" dirty="0" smtClean="0">
                          <a:solidFill>
                            <a:schemeClr val="tx1"/>
                          </a:solidFill>
                        </a:rPr>
                        <a:t>OH</a:t>
                      </a:r>
                      <a:endParaRPr lang="en-US" sz="2400" dirty="0" smtClean="0">
                        <a:solidFill>
                          <a:schemeClr val="tx1"/>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rPr>
                        <a:t>32</a:t>
                      </a:r>
                      <a:endParaRPr lang="en-US" sz="2400" dirty="0" smtClean="0">
                        <a:solidFill>
                          <a:schemeClr val="tx1"/>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rPr>
                        <a:t>-98</a:t>
                      </a:r>
                      <a:endParaRPr lang="en-US" sz="2400" dirty="0" smtClean="0">
                        <a:solidFill>
                          <a:schemeClr val="tx1"/>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rPr>
                        <a:t>6</a:t>
                      </a:r>
                      <a:r>
                        <a:rPr lang="en-US" altLang="en-US" sz="2400" dirty="0" smtClean="0">
                          <a:solidFill>
                            <a:schemeClr val="tx1"/>
                          </a:solidFill>
                        </a:rPr>
                        <a:t>5</a:t>
                      </a:r>
                      <a:endParaRPr lang="en-US" altLang="en-US" sz="2400" dirty="0" smtClean="0">
                        <a:solidFill>
                          <a:schemeClr val="tx1"/>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370840">
                <a:tc>
                  <a:txBody>
                    <a:bodyPr/>
                    <a:lstStyle/>
                    <a:p>
                      <a:r>
                        <a:rPr lang="en-US" sz="2400" dirty="0" smtClean="0">
                          <a:solidFill>
                            <a:schemeClr val="tx1"/>
                          </a:solidFill>
                        </a:rPr>
                        <a:t>Ethanol, C</a:t>
                      </a:r>
                      <a:r>
                        <a:rPr lang="en-US" sz="2400" baseline="-25000" dirty="0" smtClean="0">
                          <a:solidFill>
                            <a:schemeClr val="tx1"/>
                          </a:solidFill>
                        </a:rPr>
                        <a:t>2</a:t>
                      </a:r>
                      <a:r>
                        <a:rPr lang="en-US" sz="2400" dirty="0" smtClean="0">
                          <a:solidFill>
                            <a:schemeClr val="tx1"/>
                          </a:solidFill>
                        </a:rPr>
                        <a:t>H</a:t>
                      </a:r>
                      <a:r>
                        <a:rPr lang="en-US" sz="2400" baseline="-25000" dirty="0" smtClean="0">
                          <a:solidFill>
                            <a:schemeClr val="tx1"/>
                          </a:solidFill>
                        </a:rPr>
                        <a:t>5</a:t>
                      </a:r>
                      <a:r>
                        <a:rPr lang="en-US" sz="2400" dirty="0" smtClean="0">
                          <a:solidFill>
                            <a:schemeClr val="tx1"/>
                          </a:solidFill>
                        </a:rPr>
                        <a:t>OH</a:t>
                      </a:r>
                      <a:endParaRPr lang="en-US" sz="2400" dirty="0" smtClean="0">
                        <a:solidFill>
                          <a:schemeClr val="tx1"/>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rPr>
                        <a:t>46</a:t>
                      </a:r>
                      <a:endParaRPr lang="en-US" sz="2400" dirty="0" smtClean="0">
                        <a:solidFill>
                          <a:schemeClr val="tx1"/>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rPr>
                        <a:t>-117</a:t>
                      </a:r>
                      <a:endParaRPr lang="en-US" sz="2400" dirty="0" smtClean="0">
                        <a:solidFill>
                          <a:schemeClr val="tx1"/>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rPr>
                        <a:t>7</a:t>
                      </a:r>
                      <a:r>
                        <a:rPr lang="en-US" altLang="en-US" sz="2400" dirty="0" smtClean="0">
                          <a:solidFill>
                            <a:schemeClr val="tx1"/>
                          </a:solidFill>
                        </a:rPr>
                        <a:t>9</a:t>
                      </a:r>
                      <a:endParaRPr lang="en-US" altLang="en-US" sz="2400" dirty="0" smtClean="0">
                        <a:solidFill>
                          <a:schemeClr val="tx1"/>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370840">
                <a:tc>
                  <a:txBody>
                    <a:bodyPr/>
                    <a:lstStyle/>
                    <a:p>
                      <a:r>
                        <a:rPr lang="en-US" sz="2400" dirty="0" smtClean="0">
                          <a:solidFill>
                            <a:schemeClr val="tx1"/>
                          </a:solidFill>
                        </a:rPr>
                        <a:t>Sulfur dioxide, SO</a:t>
                      </a:r>
                      <a:r>
                        <a:rPr lang="en-US" sz="2400" baseline="-25000" dirty="0" smtClean="0">
                          <a:solidFill>
                            <a:schemeClr val="tx1"/>
                          </a:solidFill>
                        </a:rPr>
                        <a:t>2</a:t>
                      </a:r>
                      <a:endParaRPr lang="en-US" sz="2400" baseline="-25000" dirty="0" smtClean="0">
                        <a:solidFill>
                          <a:schemeClr val="tx1"/>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rPr>
                        <a:t>64</a:t>
                      </a:r>
                      <a:endParaRPr lang="en-US" sz="2400" dirty="0" smtClean="0">
                        <a:solidFill>
                          <a:schemeClr val="tx1"/>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rPr>
                        <a:t>-7</a:t>
                      </a:r>
                      <a:r>
                        <a:rPr lang="en-US" altLang="en-US" sz="2400" dirty="0" smtClean="0">
                          <a:solidFill>
                            <a:schemeClr val="tx1"/>
                          </a:solidFill>
                        </a:rPr>
                        <a:t>3</a:t>
                      </a:r>
                      <a:endParaRPr lang="en-US" altLang="en-US" sz="2400" dirty="0" smtClean="0">
                        <a:solidFill>
                          <a:schemeClr val="tx1"/>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rPr>
                        <a:t>-10</a:t>
                      </a:r>
                      <a:endParaRPr lang="en-US" sz="2400" dirty="0" smtClean="0">
                        <a:solidFill>
                          <a:schemeClr val="tx1"/>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370840">
                <a:tc>
                  <a:txBody>
                    <a:bodyPr/>
                    <a:lstStyle/>
                    <a:p>
                      <a:r>
                        <a:rPr lang="en-US" sz="2400" dirty="0" smtClean="0">
                          <a:solidFill>
                            <a:schemeClr val="tx1"/>
                          </a:solidFill>
                        </a:rPr>
                        <a:t>Carbon</a:t>
                      </a:r>
                      <a:r>
                        <a:rPr lang="en-US" sz="2400" baseline="0" dirty="0" smtClean="0">
                          <a:solidFill>
                            <a:schemeClr val="tx1"/>
                          </a:solidFill>
                        </a:rPr>
                        <a:t> dioxide, CO</a:t>
                      </a:r>
                      <a:r>
                        <a:rPr lang="en-US" sz="2400" baseline="-25000" dirty="0" smtClean="0">
                          <a:solidFill>
                            <a:schemeClr val="tx1"/>
                          </a:solidFill>
                        </a:rPr>
                        <a:t>2</a:t>
                      </a:r>
                      <a:endParaRPr lang="en-US" sz="2400" baseline="-25000" dirty="0" smtClean="0">
                        <a:solidFill>
                          <a:schemeClr val="tx1"/>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rPr>
                        <a:t>44</a:t>
                      </a:r>
                      <a:endParaRPr lang="en-US" sz="2400" dirty="0" smtClean="0">
                        <a:solidFill>
                          <a:schemeClr val="tx1"/>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rPr>
                        <a:t>-5</a:t>
                      </a:r>
                      <a:r>
                        <a:rPr lang="en-US" altLang="en-US" sz="2400" dirty="0" smtClean="0">
                          <a:solidFill>
                            <a:schemeClr val="tx1"/>
                          </a:solidFill>
                        </a:rPr>
                        <a:t>7</a:t>
                      </a:r>
                      <a:endParaRPr lang="en-US" altLang="en-US" sz="2400" dirty="0" smtClean="0">
                        <a:solidFill>
                          <a:schemeClr val="tx1"/>
                        </a:solidFill>
                      </a:endParaRPr>
                    </a:p>
                    <a:p>
                      <a:pPr algn="ctr"/>
                      <a:r>
                        <a:rPr lang="en-US" sz="2400" dirty="0" smtClean="0">
                          <a:solidFill>
                            <a:schemeClr val="tx1"/>
                          </a:solidFill>
                        </a:rPr>
                        <a:t>@5.2 </a:t>
                      </a:r>
                      <a:r>
                        <a:rPr lang="en-US" sz="2400" dirty="0" err="1" smtClean="0">
                          <a:solidFill>
                            <a:schemeClr val="tx1"/>
                          </a:solidFill>
                        </a:rPr>
                        <a:t>atm</a:t>
                      </a:r>
                      <a:endParaRPr lang="en-US" sz="2400" dirty="0" err="1" smtClean="0">
                        <a:solidFill>
                          <a:schemeClr val="tx1"/>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rPr>
                        <a:t>-7</a:t>
                      </a:r>
                      <a:r>
                        <a:rPr lang="en-US" altLang="en-US" sz="2400" dirty="0" smtClean="0">
                          <a:solidFill>
                            <a:schemeClr val="tx1"/>
                          </a:solidFill>
                        </a:rPr>
                        <a:t>9 </a:t>
                      </a:r>
                      <a:r>
                        <a:rPr lang="en-US" sz="2400" dirty="0" smtClean="0">
                          <a:solidFill>
                            <a:schemeClr val="tx1"/>
                          </a:solidFill>
                        </a:rPr>
                        <a:t>sublimes</a:t>
                      </a:r>
                      <a:endParaRPr lang="en-US" sz="2400" dirty="0" smtClean="0">
                        <a:solidFill>
                          <a:schemeClr val="tx1"/>
                        </a:solidFill>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bl>
          </a:graphicData>
        </a:graphic>
      </p:graphicFrame>
      <p:sp>
        <p:nvSpPr>
          <p:cNvPr id="3" name="TextBox 2"/>
          <p:cNvSpPr txBox="1"/>
          <p:nvPr/>
        </p:nvSpPr>
        <p:spPr>
          <a:xfrm>
            <a:off x="3670935" y="6273800"/>
            <a:ext cx="4730334" cy="369332"/>
          </a:xfrm>
          <a:prstGeom prst="rect">
            <a:avLst/>
          </a:prstGeom>
          <a:noFill/>
        </p:spPr>
        <p:txBody>
          <a:bodyPr wrap="none" rtlCol="0">
            <a:spAutoFit/>
          </a:bodyPr>
          <a:lstStyle/>
          <a:p>
            <a:r>
              <a:rPr lang="en-US" dirty="0" smtClean="0">
                <a:ea typeface="Arial" panose="020B0604020202020204" pitchFamily="34" charset="0"/>
              </a:rPr>
              <a:t>Source: CRC Handbook of Chemistry and Physics</a:t>
            </a:r>
            <a:endParaRPr lang="en-US" dirty="0">
              <a:ea typeface="Arial" panose="020B0604020202020204" pitchFamily="34" charset="0"/>
            </a:endParaRPr>
          </a:p>
        </p:txBody>
      </p:sp>
      <p:sp>
        <p:nvSpPr>
          <p:cNvPr id="4" name="Title 4"/>
          <p:cNvSpPr>
            <a:spLocks noGrp="1"/>
          </p:cNvSpPr>
          <p:nvPr/>
        </p:nvSpPr>
        <p:spPr>
          <a:xfrm>
            <a:off x="-25400"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b="1" dirty="0">
                <a:solidFill>
                  <a:schemeClr val="bg1"/>
                </a:solidFill>
                <a:sym typeface="+mn-ea"/>
              </a:rPr>
              <a:t>M.P. and B.P.</a:t>
            </a:r>
            <a:endParaRPr lang="en-US" altLang="en-US" b="1" dirty="0">
              <a:solidFill>
                <a:schemeClr val="bg1"/>
              </a:solidFill>
              <a:sym typeface="+mn-ea"/>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0" y="0"/>
            <a:ext cx="9144000" cy="1111250"/>
          </a:xfrm>
          <a:prstGeom prst="rect">
            <a:avLst/>
          </a:prstGeom>
          <a:solidFill>
            <a:srgbClr val="00FF00"/>
          </a:solidFill>
          <a:ln>
            <a:noFill/>
          </a:ln>
          <a:effectLst/>
        </p:spPr>
        <p:txBody>
          <a:bodyPr>
            <a:spAutoFit/>
          </a:bodyPr>
          <a:lstStyle>
            <a:lvl1pPr eaLnBrk="0" hangingPunct="0">
              <a:defRPr>
                <a:solidFill>
                  <a:schemeClr val="tx1"/>
                </a:solidFill>
                <a:latin typeface="Arial" panose="020B0604020202020204" pitchFamily="34" charset="0"/>
                <a:ea typeface="ＭＳ Ｐゴシック" panose="020B060007020508020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endParaRPr lang="en-GB" sz="1000">
              <a:latin typeface="Arial Black" panose="020B0A04020102020204" charset="0"/>
              <a:ea typeface="Arial" panose="020B0604020202020204" pitchFamily="34" charset="0"/>
            </a:endParaRPr>
          </a:p>
          <a:p>
            <a:pPr algn="ctr" eaLnBrk="1" hangingPunct="1"/>
            <a:r>
              <a:rPr lang="en-GB" sz="2400">
                <a:latin typeface="Arial Black" panose="020B0A04020102020204" charset="0"/>
                <a:ea typeface="Arial" panose="020B0604020202020204" pitchFamily="34" charset="0"/>
              </a:rPr>
              <a:t>Write a word equation to show what is formed when the following substances are burned.</a:t>
            </a:r>
            <a:endParaRPr lang="en-GB" sz="2400">
              <a:latin typeface="Arial Black" panose="020B0A04020102020204" charset="0"/>
              <a:ea typeface="Arial" panose="020B0604020202020204" pitchFamily="34" charset="0"/>
            </a:endParaRPr>
          </a:p>
          <a:p>
            <a:pPr algn="ctr" eaLnBrk="1" hangingPunct="1"/>
            <a:endParaRPr lang="en-GB" sz="900">
              <a:latin typeface="Arial Black" panose="020B0A04020102020204" charset="0"/>
              <a:ea typeface="Arial" panose="020B0604020202020204" pitchFamily="34" charset="0"/>
            </a:endParaRPr>
          </a:p>
        </p:txBody>
      </p:sp>
      <p:sp>
        <p:nvSpPr>
          <p:cNvPr id="34819" name="Text Box 3"/>
          <p:cNvSpPr txBox="1">
            <a:spLocks noChangeArrowheads="1"/>
          </p:cNvSpPr>
          <p:nvPr/>
        </p:nvSpPr>
        <p:spPr bwMode="auto">
          <a:xfrm>
            <a:off x="231775" y="1431925"/>
            <a:ext cx="8912225" cy="5319713"/>
          </a:xfrm>
          <a:prstGeom prst="rect">
            <a:avLst/>
          </a:prstGeom>
          <a:noFill/>
          <a:ln>
            <a:noFill/>
          </a:ln>
          <a:effectLst/>
        </p:spPr>
        <p:txBody>
          <a:bodyPr>
            <a:spAutoFit/>
          </a:bodyPr>
          <a:lstStyle>
            <a:lvl1pPr marL="533400" indent="-533400" eaLnBrk="0" hangingPunct="0">
              <a:defRPr>
                <a:solidFill>
                  <a:schemeClr val="tx1"/>
                </a:solidFill>
                <a:latin typeface="Arial" panose="020B0604020202020204" pitchFamily="34" charset="0"/>
                <a:ea typeface="ＭＳ Ｐゴシック" panose="020B060007020508020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lnSpc>
                <a:spcPct val="150000"/>
              </a:lnSpc>
              <a:buFontTx/>
              <a:buAutoNum type="arabicParenR"/>
            </a:pPr>
            <a:r>
              <a:rPr lang="en-GB" sz="2100" dirty="0">
                <a:latin typeface="Arial Black" panose="020B0A04020102020204" charset="0"/>
                <a:ea typeface="Arial" panose="020B0604020202020204" pitchFamily="34" charset="0"/>
              </a:rPr>
              <a:t>Sodium + oxygen </a:t>
            </a:r>
            <a:r>
              <a:rPr lang="en-GB" sz="2100" dirty="0">
                <a:latin typeface="Arial Black" panose="020B0A04020102020204" charset="0"/>
                <a:ea typeface="Arial" panose="020B0604020202020204" pitchFamily="34" charset="0"/>
                <a:sym typeface="Symbol" panose="05050102010706020507" charset="0"/>
              </a:rPr>
              <a:t>  sodium oxide</a:t>
            </a:r>
            <a:endParaRPr lang="en-GB" sz="2100" dirty="0">
              <a:latin typeface="Arial Black" panose="020B0A04020102020204" charset="0"/>
              <a:ea typeface="Arial" panose="020B0604020202020204" pitchFamily="34" charset="0"/>
              <a:sym typeface="Symbol" panose="05050102010706020507" charset="0"/>
            </a:endParaRPr>
          </a:p>
          <a:p>
            <a:pPr eaLnBrk="1" hangingPunct="1">
              <a:lnSpc>
                <a:spcPct val="150000"/>
              </a:lnSpc>
              <a:buFontTx/>
              <a:buAutoNum type="arabicParenR"/>
            </a:pPr>
            <a:r>
              <a:rPr lang="en-GB" sz="2100" dirty="0">
                <a:latin typeface="Arial Black" panose="020B0A04020102020204" charset="0"/>
                <a:ea typeface="Arial" panose="020B0604020202020204" pitchFamily="34" charset="0"/>
              </a:rPr>
              <a:t>Magnesium + oxygen </a:t>
            </a:r>
            <a:r>
              <a:rPr lang="en-GB" sz="2100" dirty="0">
                <a:latin typeface="Arial Black" panose="020B0A04020102020204" charset="0"/>
                <a:ea typeface="Arial" panose="020B0604020202020204" pitchFamily="34" charset="0"/>
                <a:sym typeface="Symbol" panose="05050102010706020507" charset="0"/>
              </a:rPr>
              <a:t> magnesium oxide</a:t>
            </a:r>
            <a:endParaRPr lang="en-GB" sz="2100" dirty="0">
              <a:latin typeface="Arial Black" panose="020B0A04020102020204" charset="0"/>
              <a:ea typeface="Arial" panose="020B0604020202020204" pitchFamily="34" charset="0"/>
            </a:endParaRPr>
          </a:p>
          <a:p>
            <a:pPr eaLnBrk="1" hangingPunct="1">
              <a:lnSpc>
                <a:spcPct val="150000"/>
              </a:lnSpc>
              <a:buFontTx/>
              <a:buAutoNum type="arabicParenR"/>
            </a:pPr>
            <a:r>
              <a:rPr lang="en-GB" sz="2100" dirty="0" err="1">
                <a:latin typeface="Arial Black" panose="020B0A04020102020204" charset="0"/>
                <a:ea typeface="Arial" panose="020B0604020202020204" pitchFamily="34" charset="0"/>
              </a:rPr>
              <a:t>Sulfur</a:t>
            </a:r>
            <a:r>
              <a:rPr lang="en-GB" sz="2100" dirty="0">
                <a:latin typeface="Arial Black" panose="020B0A04020102020204" charset="0"/>
                <a:ea typeface="Arial" panose="020B0604020202020204" pitchFamily="34" charset="0"/>
              </a:rPr>
              <a:t> + oxygen </a:t>
            </a:r>
            <a:r>
              <a:rPr lang="en-GB" sz="2100" dirty="0">
                <a:latin typeface="Arial Black" panose="020B0A04020102020204" charset="0"/>
                <a:ea typeface="Arial" panose="020B0604020202020204" pitchFamily="34" charset="0"/>
                <a:sym typeface="Symbol" panose="05050102010706020507" charset="0"/>
              </a:rPr>
              <a:t> </a:t>
            </a:r>
            <a:r>
              <a:rPr lang="en-GB" sz="2100" dirty="0" err="1">
                <a:latin typeface="Arial Black" panose="020B0A04020102020204" charset="0"/>
                <a:ea typeface="Arial" panose="020B0604020202020204" pitchFamily="34" charset="0"/>
                <a:sym typeface="Symbol" panose="05050102010706020507" charset="0"/>
              </a:rPr>
              <a:t>sulfur</a:t>
            </a:r>
            <a:r>
              <a:rPr lang="en-GB" sz="2100" dirty="0">
                <a:latin typeface="Arial Black" panose="020B0A04020102020204" charset="0"/>
                <a:ea typeface="Arial" panose="020B0604020202020204" pitchFamily="34" charset="0"/>
                <a:sym typeface="Symbol" panose="05050102010706020507" charset="0"/>
              </a:rPr>
              <a:t> dioxide</a:t>
            </a:r>
            <a:endParaRPr lang="en-GB" sz="2100" dirty="0">
              <a:latin typeface="Arial Black" panose="020B0A04020102020204" charset="0"/>
              <a:ea typeface="Arial" panose="020B0604020202020204" pitchFamily="34" charset="0"/>
              <a:sym typeface="Symbol" panose="05050102010706020507" charset="0"/>
            </a:endParaRPr>
          </a:p>
          <a:p>
            <a:pPr eaLnBrk="1" hangingPunct="1">
              <a:lnSpc>
                <a:spcPct val="150000"/>
              </a:lnSpc>
              <a:buFontTx/>
              <a:buAutoNum type="arabicParenR"/>
            </a:pPr>
            <a:r>
              <a:rPr lang="en-GB" sz="2100" dirty="0">
                <a:latin typeface="Arial Black" panose="020B0A04020102020204" charset="0"/>
                <a:ea typeface="Arial" panose="020B0604020202020204" pitchFamily="34" charset="0"/>
              </a:rPr>
              <a:t>Hydrogen + oxygen </a:t>
            </a:r>
            <a:r>
              <a:rPr lang="en-GB" sz="2100" dirty="0">
                <a:latin typeface="Arial Black" panose="020B0A04020102020204" charset="0"/>
                <a:ea typeface="Arial" panose="020B0604020202020204" pitchFamily="34" charset="0"/>
                <a:sym typeface="Symbol" panose="05050102010706020507" charset="0"/>
              </a:rPr>
              <a:t> water</a:t>
            </a:r>
            <a:endParaRPr lang="en-GB" sz="2100" dirty="0">
              <a:latin typeface="Arial Black" panose="020B0A04020102020204" charset="0"/>
              <a:ea typeface="Arial" panose="020B0604020202020204" pitchFamily="34" charset="0"/>
              <a:sym typeface="Symbol" panose="05050102010706020507" charset="0"/>
            </a:endParaRPr>
          </a:p>
          <a:p>
            <a:pPr eaLnBrk="1" hangingPunct="1">
              <a:lnSpc>
                <a:spcPct val="150000"/>
              </a:lnSpc>
              <a:buFontTx/>
              <a:buAutoNum type="arabicParenR"/>
            </a:pPr>
            <a:r>
              <a:rPr lang="en-GB" sz="2100" dirty="0">
                <a:latin typeface="Arial Black" panose="020B0A04020102020204" charset="0"/>
                <a:ea typeface="Arial" panose="020B0604020202020204" pitchFamily="34" charset="0"/>
              </a:rPr>
              <a:t>Carbon + oxygen </a:t>
            </a:r>
            <a:r>
              <a:rPr lang="en-GB" sz="2100" dirty="0">
                <a:latin typeface="Arial Black" panose="020B0A04020102020204" charset="0"/>
                <a:ea typeface="Arial" panose="020B0604020202020204" pitchFamily="34" charset="0"/>
                <a:sym typeface="Symbol" panose="05050102010706020507" charset="0"/>
              </a:rPr>
              <a:t> carbon dioxide</a:t>
            </a:r>
            <a:endParaRPr lang="en-GB" sz="2100" dirty="0">
              <a:latin typeface="Arial Black" panose="020B0A04020102020204" charset="0"/>
              <a:ea typeface="Arial" panose="020B0604020202020204" pitchFamily="34" charset="0"/>
              <a:sym typeface="Symbol" panose="05050102010706020507" charset="0"/>
            </a:endParaRPr>
          </a:p>
          <a:p>
            <a:pPr eaLnBrk="1" hangingPunct="1">
              <a:lnSpc>
                <a:spcPct val="150000"/>
              </a:lnSpc>
              <a:buFontTx/>
              <a:buAutoNum type="arabicParenR"/>
            </a:pPr>
            <a:r>
              <a:rPr lang="en-GB" sz="2100" dirty="0">
                <a:latin typeface="Arial Black" panose="020B0A04020102020204" charset="0"/>
                <a:ea typeface="Arial" panose="020B0604020202020204" pitchFamily="34" charset="0"/>
              </a:rPr>
              <a:t>Methane + oxygen </a:t>
            </a:r>
            <a:r>
              <a:rPr lang="en-GB" sz="2100" dirty="0">
                <a:latin typeface="Arial Black" panose="020B0A04020102020204" charset="0"/>
                <a:ea typeface="Arial" panose="020B0604020202020204" pitchFamily="34" charset="0"/>
                <a:sym typeface="Symbol" panose="05050102010706020507" charset="0"/>
              </a:rPr>
              <a:t> carbon dioxide + water</a:t>
            </a:r>
            <a:endParaRPr lang="en-GB" sz="2100" dirty="0">
              <a:latin typeface="Arial Black" panose="020B0A04020102020204" charset="0"/>
              <a:ea typeface="Arial" panose="020B0604020202020204" pitchFamily="34" charset="0"/>
              <a:sym typeface="Symbol" panose="05050102010706020507" charset="0"/>
            </a:endParaRPr>
          </a:p>
          <a:p>
            <a:pPr eaLnBrk="1" hangingPunct="1">
              <a:lnSpc>
                <a:spcPct val="150000"/>
              </a:lnSpc>
              <a:buFontTx/>
              <a:buAutoNum type="arabicParenR"/>
            </a:pPr>
            <a:r>
              <a:rPr lang="en-GB" sz="2100" dirty="0">
                <a:latin typeface="Arial Black" panose="020B0A04020102020204" charset="0"/>
                <a:ea typeface="Arial" panose="020B0604020202020204" pitchFamily="34" charset="0"/>
              </a:rPr>
              <a:t>Hydrogen </a:t>
            </a:r>
            <a:r>
              <a:rPr lang="en-GB" sz="2100" dirty="0" err="1">
                <a:latin typeface="Arial Black" panose="020B0A04020102020204" charset="0"/>
                <a:ea typeface="Arial" panose="020B0604020202020204" pitchFamily="34" charset="0"/>
              </a:rPr>
              <a:t>sulfide</a:t>
            </a:r>
            <a:r>
              <a:rPr lang="en-GB" sz="2100" dirty="0">
                <a:latin typeface="Arial Black" panose="020B0A04020102020204" charset="0"/>
                <a:ea typeface="Arial" panose="020B0604020202020204" pitchFamily="34" charset="0"/>
              </a:rPr>
              <a:t> + oxygen </a:t>
            </a:r>
            <a:r>
              <a:rPr lang="en-GB" sz="2100" dirty="0">
                <a:latin typeface="Arial Black" panose="020B0A04020102020204" charset="0"/>
                <a:ea typeface="Arial" panose="020B0604020202020204" pitchFamily="34" charset="0"/>
                <a:sym typeface="Symbol" panose="05050102010706020507" charset="0"/>
              </a:rPr>
              <a:t> water + </a:t>
            </a:r>
            <a:r>
              <a:rPr lang="en-GB" sz="2100" dirty="0" err="1">
                <a:latin typeface="Arial Black" panose="020B0A04020102020204" charset="0"/>
                <a:ea typeface="Arial" panose="020B0604020202020204" pitchFamily="34" charset="0"/>
                <a:sym typeface="Symbol" panose="05050102010706020507" charset="0"/>
              </a:rPr>
              <a:t>sulfur</a:t>
            </a:r>
            <a:r>
              <a:rPr lang="en-GB" sz="2100" dirty="0">
                <a:latin typeface="Arial Black" panose="020B0A04020102020204" charset="0"/>
                <a:ea typeface="Arial" panose="020B0604020202020204" pitchFamily="34" charset="0"/>
                <a:sym typeface="Symbol" panose="05050102010706020507" charset="0"/>
              </a:rPr>
              <a:t> dioxide</a:t>
            </a:r>
            <a:endParaRPr lang="en-GB" sz="2100" dirty="0">
              <a:latin typeface="Arial Black" panose="020B0A04020102020204" charset="0"/>
              <a:ea typeface="Arial" panose="020B0604020202020204" pitchFamily="34" charset="0"/>
              <a:sym typeface="Symbol" panose="05050102010706020507" charset="0"/>
            </a:endParaRPr>
          </a:p>
          <a:p>
            <a:pPr eaLnBrk="1" hangingPunct="1">
              <a:lnSpc>
                <a:spcPct val="150000"/>
              </a:lnSpc>
              <a:buFontTx/>
              <a:buAutoNum type="arabicParenR"/>
            </a:pPr>
            <a:r>
              <a:rPr lang="en-GB" sz="2100" dirty="0">
                <a:latin typeface="Arial Black" panose="020B0A04020102020204" charset="0"/>
                <a:ea typeface="Arial" panose="020B0604020202020204" pitchFamily="34" charset="0"/>
              </a:rPr>
              <a:t>Butane + oxygen </a:t>
            </a:r>
            <a:r>
              <a:rPr lang="en-GB" sz="2100" dirty="0">
                <a:latin typeface="Arial Black" panose="020B0A04020102020204" charset="0"/>
                <a:ea typeface="Arial" panose="020B0604020202020204" pitchFamily="34" charset="0"/>
                <a:sym typeface="Symbol" panose="05050102010706020507" charset="0"/>
              </a:rPr>
              <a:t> carbon dioxide + water</a:t>
            </a:r>
            <a:endParaRPr lang="en-GB" sz="2100" dirty="0">
              <a:latin typeface="Arial Black" panose="020B0A04020102020204" charset="0"/>
              <a:ea typeface="Arial" panose="020B0604020202020204" pitchFamily="34" charset="0"/>
              <a:sym typeface="Symbol" panose="05050102010706020507" charset="0"/>
            </a:endParaRPr>
          </a:p>
          <a:p>
            <a:pPr eaLnBrk="1" hangingPunct="1">
              <a:lnSpc>
                <a:spcPct val="150000"/>
              </a:lnSpc>
              <a:buFontTx/>
              <a:buAutoNum type="arabicParenR"/>
            </a:pPr>
            <a:r>
              <a:rPr lang="en-GB" sz="2100" dirty="0">
                <a:latin typeface="Arial Black" panose="020B0A04020102020204" charset="0"/>
                <a:ea typeface="Arial" panose="020B0604020202020204" pitchFamily="34" charset="0"/>
              </a:rPr>
              <a:t>Methanol + oxygen </a:t>
            </a:r>
            <a:r>
              <a:rPr lang="en-GB" sz="2100" dirty="0">
                <a:latin typeface="Arial Black" panose="020B0A04020102020204" charset="0"/>
                <a:ea typeface="Arial" panose="020B0604020202020204" pitchFamily="34" charset="0"/>
                <a:sym typeface="Symbol" panose="05050102010706020507" charset="0"/>
              </a:rPr>
              <a:t> carbon dioxide + water</a:t>
            </a:r>
            <a:endParaRPr lang="en-GB" sz="2100" dirty="0">
              <a:latin typeface="Arial Black" panose="020B0A04020102020204" charset="0"/>
              <a:ea typeface="Arial" panose="020B0604020202020204" pitchFamily="34" charset="0"/>
              <a:sym typeface="Symbol" panose="05050102010706020507" charset="0"/>
            </a:endParaRPr>
          </a:p>
          <a:p>
            <a:pPr eaLnBrk="1" hangingPunct="1">
              <a:lnSpc>
                <a:spcPct val="150000"/>
              </a:lnSpc>
              <a:buFontTx/>
              <a:buAutoNum type="arabicParenR"/>
            </a:pPr>
            <a:r>
              <a:rPr lang="en-GB" sz="2100" dirty="0">
                <a:latin typeface="Arial Black" panose="020B0A04020102020204" charset="0"/>
                <a:ea typeface="Arial" panose="020B0604020202020204" pitchFamily="34" charset="0"/>
              </a:rPr>
              <a:t>Carbon </a:t>
            </a:r>
            <a:r>
              <a:rPr lang="en-GB" sz="2100" dirty="0" err="1">
                <a:latin typeface="Arial Black" panose="020B0A04020102020204" charset="0"/>
                <a:ea typeface="Arial" panose="020B0604020202020204" pitchFamily="34" charset="0"/>
              </a:rPr>
              <a:t>disulfide</a:t>
            </a:r>
            <a:r>
              <a:rPr lang="en-GB" sz="2100" dirty="0">
                <a:latin typeface="Arial Black" panose="020B0A04020102020204" charset="0"/>
                <a:ea typeface="Arial" panose="020B0604020202020204" pitchFamily="34" charset="0"/>
              </a:rPr>
              <a:t> + oxygen </a:t>
            </a:r>
            <a:r>
              <a:rPr lang="en-GB" sz="2100" dirty="0">
                <a:latin typeface="Arial Black" panose="020B0A04020102020204" charset="0"/>
                <a:ea typeface="Arial" panose="020B0604020202020204" pitchFamily="34" charset="0"/>
                <a:sym typeface="Symbol" panose="05050102010706020507" charset="0"/>
              </a:rPr>
              <a:t> carbon dioxide </a:t>
            </a:r>
            <a:endParaRPr lang="en-GB" sz="2100" dirty="0">
              <a:latin typeface="Arial Black" panose="020B0A04020102020204" charset="0"/>
              <a:ea typeface="Arial" panose="020B0604020202020204" pitchFamily="34" charset="0"/>
              <a:sym typeface="Symbol" panose="05050102010706020507" charset="0"/>
            </a:endParaRPr>
          </a:p>
          <a:p>
            <a:pPr eaLnBrk="1" hangingPunct="1">
              <a:lnSpc>
                <a:spcPct val="130000"/>
              </a:lnSpc>
            </a:pPr>
            <a:r>
              <a:rPr lang="en-GB" sz="2100" dirty="0">
                <a:latin typeface="Arial Black" panose="020B0A04020102020204" charset="0"/>
                <a:ea typeface="Arial" panose="020B0604020202020204" pitchFamily="34" charset="0"/>
                <a:sym typeface="Symbol" panose="05050102010706020507" charset="0"/>
              </a:rPr>
              <a:t>                                                                      + </a:t>
            </a:r>
            <a:r>
              <a:rPr lang="en-GB" sz="2100" dirty="0" err="1">
                <a:latin typeface="Arial Black" panose="020B0A04020102020204" charset="0"/>
                <a:ea typeface="Arial" panose="020B0604020202020204" pitchFamily="34" charset="0"/>
                <a:sym typeface="Symbol" panose="05050102010706020507" charset="0"/>
              </a:rPr>
              <a:t>sulfur</a:t>
            </a:r>
            <a:r>
              <a:rPr lang="en-GB" sz="2100" dirty="0">
                <a:latin typeface="Arial Black" panose="020B0A04020102020204" charset="0"/>
                <a:ea typeface="Arial" panose="020B0604020202020204" pitchFamily="34" charset="0"/>
                <a:sym typeface="Symbol" panose="05050102010706020507" charset="0"/>
              </a:rPr>
              <a:t> dioxide</a:t>
            </a:r>
            <a:endParaRPr lang="en-GB" sz="2100" dirty="0">
              <a:latin typeface="Arial Black" panose="020B0A04020102020204" charset="0"/>
              <a:ea typeface="Arial" panose="020B0604020202020204" pitchFamily="34" charset="0"/>
              <a:sym typeface="Symbol" panose="05050102010706020507" charset="0"/>
            </a:endParaRPr>
          </a:p>
        </p:txBody>
      </p:sp>
      <p:sp>
        <p:nvSpPr>
          <p:cNvPr id="2" name="Rectangle 1"/>
          <p:cNvSpPr/>
          <p:nvPr/>
        </p:nvSpPr>
        <p:spPr>
          <a:xfrm>
            <a:off x="3707904" y="1556792"/>
            <a:ext cx="5328592" cy="3600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491880" y="2558182"/>
            <a:ext cx="5544616" cy="3600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283968" y="2057487"/>
            <a:ext cx="4752528" cy="3600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067944" y="3043089"/>
            <a:ext cx="4968552" cy="3600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694152" y="3527996"/>
            <a:ext cx="5328592" cy="3600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887924" y="4012903"/>
            <a:ext cx="5148572" cy="3600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148064" y="4484648"/>
            <a:ext cx="3874680" cy="3600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694152" y="4959797"/>
            <a:ext cx="5328592" cy="3600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004048" y="5922544"/>
            <a:ext cx="4018696" cy="8290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995936" y="5431542"/>
            <a:ext cx="5026808" cy="3600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5" grpId="0" bldLvl="0" animBg="1"/>
      <p:bldP spid="6" grpId="0" bldLvl="0" animBg="1"/>
      <p:bldP spid="7" grpId="0" bldLvl="0" animBg="1"/>
      <p:bldP spid="8" grpId="0" bldLvl="0" animBg="1"/>
      <p:bldP spid="9" grpId="0" bldLvl="0" animBg="1"/>
      <p:bldP spid="10" grpId="0" bldLvl="0" animBg="1"/>
      <p:bldP spid="11" grpId="0" bldLvl="0" animBg="1"/>
      <p:bldP spid="12" grpId="0" bldLvl="0" animBg="1"/>
      <p:bldP spid="13" grpId="0" bldLvl="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949960"/>
            <a:ext cx="7772400" cy="4848860"/>
          </a:xfrm>
          <a:ln w="57150" cap="rnd">
            <a:solidFill>
              <a:srgbClr val="002060"/>
            </a:solidFill>
          </a:ln>
          <a:effectLst/>
        </p:spPr>
        <p:txBody>
          <a:bodyPr/>
          <a:p>
            <a:r>
              <a:rPr lang="en-US" altLang="en-US" sz="8000" b="1" u="sng"/>
              <a:t>Sources of Primary Air Pollutants</a:t>
            </a:r>
            <a:endParaRPr lang="en-US" altLang="en-US" sz="8000" b="1" u="sng"/>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949960"/>
            <a:ext cx="7772400" cy="4848860"/>
          </a:xfrm>
          <a:ln w="57150" cap="rnd">
            <a:solidFill>
              <a:srgbClr val="002060"/>
            </a:solidFill>
          </a:ln>
          <a:effectLst/>
        </p:spPr>
        <p:txBody>
          <a:bodyPr/>
          <a:p>
            <a:r>
              <a:rPr lang="en-US" altLang="en-US" sz="8000" b="1" u="sng"/>
              <a:t>Natural</a:t>
            </a:r>
            <a:endParaRPr lang="en-US" altLang="en-US" sz="8000" b="1" u="sng"/>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3316" name="Content Placeholder 13315" descr="Pollen clouds"/>
          <p:cNvPicPr>
            <a:picLocks noChangeAspect="1"/>
          </p:cNvPicPr>
          <p:nvPr/>
        </p:nvPicPr>
        <p:blipFill>
          <a:blip r:embed="rId1"/>
          <a:stretch>
            <a:fillRect/>
          </a:stretch>
        </p:blipFill>
        <p:spPr>
          <a:xfrm>
            <a:off x="4075430" y="3086100"/>
            <a:ext cx="5092065" cy="3811270"/>
          </a:xfrm>
          <a:prstGeom prst="rect">
            <a:avLst/>
          </a:prstGeom>
          <a:noFill/>
          <a:ln>
            <a:noFill/>
          </a:ln>
          <a:effectLst/>
        </p:spPr>
      </p:pic>
      <p:pic>
        <p:nvPicPr>
          <p:cNvPr id="4100" name="Content Placeholder 4099" descr="san-bernardino-"/>
          <p:cNvPicPr>
            <a:picLocks noChangeAspect="1"/>
          </p:cNvPicPr>
          <p:nvPr>
            <p:ph idx="1"/>
          </p:nvPr>
        </p:nvPicPr>
        <p:blipFill>
          <a:blip r:embed="rId2"/>
          <a:stretch>
            <a:fillRect/>
          </a:stretch>
        </p:blipFill>
        <p:spPr>
          <a:xfrm>
            <a:off x="-33655" y="-36830"/>
            <a:ext cx="4904105" cy="3414395"/>
          </a:xfrm>
        </p:spPr>
      </p:pic>
      <p:sp>
        <p:nvSpPr>
          <p:cNvPr id="2" name="Title 4"/>
          <p:cNvSpPr>
            <a:spLocks noGrp="1"/>
          </p:cNvSpPr>
          <p:nvPr/>
        </p:nvSpPr>
        <p:spPr>
          <a:xfrm>
            <a:off x="-33655" y="-36830"/>
            <a:ext cx="3110865" cy="53594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Forest Fires</a:t>
            </a:r>
            <a:endParaRPr lang="en-US" altLang="en-US" sz="3600" b="1" dirty="0">
              <a:solidFill>
                <a:schemeClr val="bg1"/>
              </a:solidFill>
              <a:sym typeface="+mn-ea"/>
            </a:endParaRPr>
          </a:p>
        </p:txBody>
      </p:sp>
      <p:pic>
        <p:nvPicPr>
          <p:cNvPr id="6" name="Content Placeholder 5" descr="Eruption material"/>
          <p:cNvPicPr>
            <a:picLocks noChangeAspect="1"/>
          </p:cNvPicPr>
          <p:nvPr>
            <p:ph sz="half" idx="2"/>
          </p:nvPr>
        </p:nvPicPr>
        <p:blipFill>
          <a:blip r:embed="rId3"/>
          <a:stretch>
            <a:fillRect/>
          </a:stretch>
        </p:blipFill>
        <p:spPr>
          <a:xfrm>
            <a:off x="4511675" y="-36830"/>
            <a:ext cx="4655820" cy="3603625"/>
          </a:xfrm>
        </p:spPr>
      </p:pic>
      <p:sp>
        <p:nvSpPr>
          <p:cNvPr id="7" name="Title 4"/>
          <p:cNvSpPr>
            <a:spLocks noGrp="1"/>
          </p:cNvSpPr>
          <p:nvPr/>
        </p:nvSpPr>
        <p:spPr>
          <a:xfrm>
            <a:off x="6575425" y="1905"/>
            <a:ext cx="2568575" cy="49657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Volcanoes</a:t>
            </a:r>
            <a:endParaRPr lang="en-US" altLang="en-US" sz="3600" b="1" dirty="0">
              <a:solidFill>
                <a:schemeClr val="bg1"/>
              </a:solidFill>
              <a:sym typeface="+mn-ea"/>
            </a:endParaRPr>
          </a:p>
        </p:txBody>
      </p:sp>
      <p:pic>
        <p:nvPicPr>
          <p:cNvPr id="10" name="Picture 9"/>
          <p:cNvPicPr>
            <a:picLocks noChangeAspect="1"/>
          </p:cNvPicPr>
          <p:nvPr/>
        </p:nvPicPr>
        <p:blipFill>
          <a:blip r:embed="rId4"/>
          <a:stretch>
            <a:fillRect/>
          </a:stretch>
        </p:blipFill>
        <p:spPr>
          <a:xfrm>
            <a:off x="-33655" y="3377565"/>
            <a:ext cx="4514850" cy="3519805"/>
          </a:xfrm>
          <a:prstGeom prst="rect">
            <a:avLst/>
          </a:prstGeom>
        </p:spPr>
      </p:pic>
      <p:sp>
        <p:nvSpPr>
          <p:cNvPr id="8" name="Title 4"/>
          <p:cNvSpPr>
            <a:spLocks noGrp="1"/>
          </p:cNvSpPr>
          <p:nvPr/>
        </p:nvSpPr>
        <p:spPr>
          <a:xfrm>
            <a:off x="-33655" y="6400800"/>
            <a:ext cx="3375025" cy="49657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Wind Storms</a:t>
            </a:r>
            <a:endParaRPr lang="en-US" altLang="en-US" sz="3600" b="1" dirty="0">
              <a:solidFill>
                <a:schemeClr val="bg1"/>
              </a:solidFill>
              <a:sym typeface="+mn-ea"/>
            </a:endParaRPr>
          </a:p>
        </p:txBody>
      </p:sp>
      <p:sp>
        <p:nvSpPr>
          <p:cNvPr id="9" name="Title 4"/>
          <p:cNvSpPr>
            <a:spLocks noGrp="1"/>
          </p:cNvSpPr>
          <p:nvPr/>
        </p:nvSpPr>
        <p:spPr>
          <a:xfrm>
            <a:off x="5172075" y="6400165"/>
            <a:ext cx="3995420" cy="497205"/>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Pollen Clouds</a:t>
            </a:r>
            <a:endParaRPr lang="en-US" altLang="en-US" sz="3600" b="1" dirty="0">
              <a:solidFill>
                <a:schemeClr val="bg1"/>
              </a:solidFill>
              <a:sym typeface="+mn-ea"/>
            </a:endParaRPr>
          </a:p>
        </p:txBody>
      </p:sp>
      <p:pic>
        <p:nvPicPr>
          <p:cNvPr id="15364" name="Content Placeholder 15363" descr="plantsample_c"/>
          <p:cNvPicPr>
            <a:picLocks noChangeAspect="1"/>
          </p:cNvPicPr>
          <p:nvPr/>
        </p:nvPicPr>
        <p:blipFill>
          <a:blip r:embed="rId5"/>
          <a:stretch>
            <a:fillRect/>
          </a:stretch>
        </p:blipFill>
        <p:spPr>
          <a:xfrm>
            <a:off x="2880995" y="2099945"/>
            <a:ext cx="2905760" cy="2905760"/>
          </a:xfrm>
          <a:prstGeom prst="rect">
            <a:avLst/>
          </a:prstGeom>
          <a:noFill/>
          <a:ln>
            <a:noFill/>
          </a:ln>
          <a:effectLst/>
        </p:spPr>
      </p:pic>
      <p:sp>
        <p:nvSpPr>
          <p:cNvPr id="11" name="Title 4"/>
          <p:cNvSpPr>
            <a:spLocks noGrp="1"/>
          </p:cNvSpPr>
          <p:nvPr/>
        </p:nvSpPr>
        <p:spPr>
          <a:xfrm>
            <a:off x="3171825" y="3854450"/>
            <a:ext cx="2324100" cy="1151255"/>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Decaying Plants</a:t>
            </a:r>
            <a:endParaRPr lang="en-US" altLang="en-US" sz="3600" b="1" dirty="0">
              <a:solidFill>
                <a:schemeClr val="bg1"/>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36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P spid="11"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949960"/>
            <a:ext cx="7772400" cy="4848860"/>
          </a:xfrm>
          <a:ln w="57150" cap="rnd">
            <a:solidFill>
              <a:srgbClr val="002060"/>
            </a:solidFill>
          </a:ln>
          <a:effectLst/>
        </p:spPr>
        <p:txBody>
          <a:bodyPr/>
          <a:p>
            <a:r>
              <a:rPr lang="en-US" altLang="en-US" sz="8000" b="1" u="sng"/>
              <a:t>Anthropogenic</a:t>
            </a:r>
            <a:br>
              <a:rPr lang="en-US" altLang="en-US" sz="8000" b="1" u="sng"/>
            </a:br>
            <a:r>
              <a:rPr lang="en-US" altLang="en-US" sz="8000" b="1" i="1" u="sng"/>
              <a:t>(man-made)</a:t>
            </a:r>
            <a:br>
              <a:rPr lang="en-US" altLang="en-US" sz="8000" b="1" i="1" u="sng"/>
            </a:br>
            <a:r>
              <a:rPr lang="en-US" altLang="en-US" sz="8000" b="1" u="sng"/>
              <a:t>Sources</a:t>
            </a:r>
            <a:endParaRPr lang="en-US" altLang="en-US" sz="8000" b="1" u="sng"/>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9460" name="Content Placeholder 19459" descr="car-exhaust-460_980077c"/>
          <p:cNvPicPr>
            <a:picLocks noChangeAspect="1"/>
          </p:cNvPicPr>
          <p:nvPr>
            <p:ph sz="half" idx="1"/>
          </p:nvPr>
        </p:nvPicPr>
        <p:blipFill>
          <a:blip r:embed="rId1"/>
          <a:stretch>
            <a:fillRect/>
          </a:stretch>
        </p:blipFill>
        <p:spPr>
          <a:xfrm>
            <a:off x="-26035" y="1270"/>
            <a:ext cx="4823460" cy="3020060"/>
          </a:xfrm>
        </p:spPr>
      </p:pic>
      <p:sp>
        <p:nvSpPr>
          <p:cNvPr id="2" name="Title 4"/>
          <p:cNvSpPr>
            <a:spLocks noGrp="1"/>
          </p:cNvSpPr>
          <p:nvPr/>
        </p:nvSpPr>
        <p:spPr>
          <a:xfrm>
            <a:off x="-26035" y="1270"/>
            <a:ext cx="4822825" cy="104013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Internal Combustion Engines</a:t>
            </a:r>
            <a:endParaRPr lang="en-US" altLang="en-US" sz="3600" b="1" dirty="0">
              <a:solidFill>
                <a:schemeClr val="bg1"/>
              </a:solidFill>
              <a:sym typeface="+mn-ea"/>
            </a:endParaRPr>
          </a:p>
        </p:txBody>
      </p:sp>
      <p:pic>
        <p:nvPicPr>
          <p:cNvPr id="4" name="Picture 3"/>
          <p:cNvPicPr>
            <a:picLocks noChangeAspect="1"/>
          </p:cNvPicPr>
          <p:nvPr/>
        </p:nvPicPr>
        <p:blipFill>
          <a:blip r:embed="rId2"/>
          <a:stretch>
            <a:fillRect/>
          </a:stretch>
        </p:blipFill>
        <p:spPr>
          <a:xfrm>
            <a:off x="4739640" y="1270"/>
            <a:ext cx="4414520" cy="3020695"/>
          </a:xfrm>
          <a:prstGeom prst="rect">
            <a:avLst/>
          </a:prstGeom>
        </p:spPr>
      </p:pic>
      <p:sp>
        <p:nvSpPr>
          <p:cNvPr id="5" name="Title 4"/>
          <p:cNvSpPr>
            <a:spLocks noGrp="1"/>
          </p:cNvSpPr>
          <p:nvPr/>
        </p:nvSpPr>
        <p:spPr>
          <a:xfrm>
            <a:off x="4768215" y="1270"/>
            <a:ext cx="4430395" cy="104013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Coal Burning Power Stations</a:t>
            </a:r>
            <a:endParaRPr lang="en-US" altLang="en-US" sz="3600" b="1" dirty="0">
              <a:solidFill>
                <a:schemeClr val="bg1"/>
              </a:solidFill>
              <a:sym typeface="+mn-ea"/>
            </a:endParaRPr>
          </a:p>
        </p:txBody>
      </p:sp>
      <p:pic>
        <p:nvPicPr>
          <p:cNvPr id="24580" name="Content Placeholder 24579" descr="factory chimneys"/>
          <p:cNvPicPr>
            <a:picLocks noChangeAspect="1"/>
          </p:cNvPicPr>
          <p:nvPr/>
        </p:nvPicPr>
        <p:blipFill>
          <a:blip r:embed="rId3"/>
          <a:stretch>
            <a:fillRect/>
          </a:stretch>
        </p:blipFill>
        <p:spPr>
          <a:xfrm>
            <a:off x="-25400" y="3021965"/>
            <a:ext cx="4822825" cy="3865880"/>
          </a:xfrm>
          <a:prstGeom prst="rect">
            <a:avLst/>
          </a:prstGeom>
          <a:noFill/>
          <a:ln>
            <a:noFill/>
          </a:ln>
          <a:effectLst/>
        </p:spPr>
      </p:pic>
      <p:sp>
        <p:nvSpPr>
          <p:cNvPr id="6" name="Title 4"/>
          <p:cNvSpPr>
            <a:spLocks noGrp="1"/>
          </p:cNvSpPr>
          <p:nvPr/>
        </p:nvSpPr>
        <p:spPr>
          <a:xfrm>
            <a:off x="-25400" y="6227445"/>
            <a:ext cx="4822190"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Factory Chimneys</a:t>
            </a:r>
            <a:endParaRPr lang="en-US" altLang="en-US" sz="3600" b="1" dirty="0">
              <a:solidFill>
                <a:schemeClr val="bg1"/>
              </a:solidFill>
              <a:sym typeface="+mn-ea"/>
            </a:endParaRPr>
          </a:p>
        </p:txBody>
      </p:sp>
      <p:pic>
        <p:nvPicPr>
          <p:cNvPr id="7" name="Picture 6"/>
          <p:cNvPicPr>
            <a:picLocks noChangeAspect="1"/>
          </p:cNvPicPr>
          <p:nvPr/>
        </p:nvPicPr>
        <p:blipFill>
          <a:blip r:embed="rId4"/>
          <a:stretch>
            <a:fillRect/>
          </a:stretch>
        </p:blipFill>
        <p:spPr>
          <a:xfrm>
            <a:off x="4853305" y="3173730"/>
            <a:ext cx="4203700" cy="1923415"/>
          </a:xfrm>
          <a:prstGeom prst="rect">
            <a:avLst/>
          </a:prstGeom>
        </p:spPr>
      </p:pic>
      <p:pic>
        <p:nvPicPr>
          <p:cNvPr id="8" name="Picture 7"/>
          <p:cNvPicPr>
            <a:picLocks noChangeAspect="1"/>
          </p:cNvPicPr>
          <p:nvPr/>
        </p:nvPicPr>
        <p:blipFill>
          <a:blip r:embed="rId5"/>
          <a:stretch>
            <a:fillRect/>
          </a:stretch>
        </p:blipFill>
        <p:spPr>
          <a:xfrm>
            <a:off x="4796790" y="5215255"/>
            <a:ext cx="4357370" cy="1672590"/>
          </a:xfrm>
          <a:prstGeom prst="rect">
            <a:avLst/>
          </a:prstGeom>
        </p:spPr>
      </p:pic>
      <p:sp>
        <p:nvSpPr>
          <p:cNvPr id="9" name="Title 4"/>
          <p:cNvSpPr>
            <a:spLocks noGrp="1"/>
          </p:cNvSpPr>
          <p:nvPr/>
        </p:nvSpPr>
        <p:spPr>
          <a:xfrm>
            <a:off x="4796790" y="6228080"/>
            <a:ext cx="4373245" cy="659765"/>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Roasting Ores</a:t>
            </a:r>
            <a:endParaRPr lang="en-US" altLang="en-US" sz="3600" b="1" dirty="0">
              <a:solidFill>
                <a:schemeClr val="bg1"/>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9"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Picture 7"/>
          <p:cNvPicPr>
            <a:picLocks noChangeAspect="1"/>
          </p:cNvPicPr>
          <p:nvPr/>
        </p:nvPicPr>
        <p:blipFill>
          <a:blip r:embed="rId1"/>
          <a:stretch>
            <a:fillRect/>
          </a:stretch>
        </p:blipFill>
        <p:spPr>
          <a:xfrm>
            <a:off x="9525" y="1158875"/>
            <a:ext cx="4286250" cy="2865120"/>
          </a:xfrm>
          <a:prstGeom prst="rect">
            <a:avLst/>
          </a:prstGeom>
        </p:spPr>
      </p:pic>
      <p:pic>
        <p:nvPicPr>
          <p:cNvPr id="6" name="Picture 5"/>
          <p:cNvPicPr>
            <a:picLocks noChangeAspect="1"/>
          </p:cNvPicPr>
          <p:nvPr/>
        </p:nvPicPr>
        <p:blipFill>
          <a:blip r:embed="rId2"/>
          <a:stretch>
            <a:fillRect/>
          </a:stretch>
        </p:blipFill>
        <p:spPr>
          <a:xfrm>
            <a:off x="4155440" y="1158875"/>
            <a:ext cx="4974590" cy="4974590"/>
          </a:xfrm>
          <a:prstGeom prst="rect">
            <a:avLst/>
          </a:prstGeom>
        </p:spPr>
      </p:pic>
      <p:pic>
        <p:nvPicPr>
          <p:cNvPr id="10" name="Picture 9"/>
          <p:cNvPicPr>
            <a:picLocks noChangeAspect="1"/>
          </p:cNvPicPr>
          <p:nvPr/>
        </p:nvPicPr>
        <p:blipFill>
          <a:blip r:embed="rId3"/>
          <a:stretch>
            <a:fillRect/>
          </a:stretch>
        </p:blipFill>
        <p:spPr>
          <a:xfrm>
            <a:off x="9525" y="3395345"/>
            <a:ext cx="4146550" cy="2738120"/>
          </a:xfrm>
          <a:prstGeom prst="rect">
            <a:avLst/>
          </a:prstGeom>
        </p:spPr>
      </p:pic>
      <p:sp>
        <p:nvSpPr>
          <p:cNvPr id="2"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Leaded Fuel and Paint</a:t>
            </a:r>
            <a:endParaRPr lang="en-US" altLang="en-US" sz="3600" b="1" dirty="0">
              <a:solidFill>
                <a:schemeClr val="bg1"/>
              </a:solidFill>
              <a:sym typeface="+mn-ea"/>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8890" y="-34290"/>
          <a:ext cx="9125585" cy="6825615"/>
        </p:xfrm>
        <a:graphic>
          <a:graphicData uri="http://schemas.openxmlformats.org/drawingml/2006/table">
            <a:tbl>
              <a:tblPr/>
              <a:tblGrid>
                <a:gridCol w="1619250"/>
                <a:gridCol w="2501900"/>
                <a:gridCol w="2416810"/>
                <a:gridCol w="2587625"/>
              </a:tblGrid>
              <a:tr h="508000">
                <a:tc>
                  <a:txBody>
                    <a:bodyPr/>
                    <a:lstStyle/>
                    <a:p>
                      <a:pPr marL="0" marR="0" lvl="0" indent="0" algn="ctr" defTabSz="914400" rtl="0" eaLnBrk="1" fontAlgn="base" latinLnBrk="0" hangingPunct="1">
                        <a:lnSpc>
                          <a:spcPct val="100000"/>
                        </a:lnSpc>
                        <a:spcBef>
                          <a:spcPts val="600"/>
                        </a:spcBef>
                        <a:spcAft>
                          <a:spcPts val="600"/>
                        </a:spcAft>
                        <a:buClrTx/>
                        <a:buSzTx/>
                        <a:buFontTx/>
                        <a:buNone/>
                      </a:pPr>
                      <a:r>
                        <a:rPr kumimoji="0" lang="en-US" sz="1600" b="1" i="0" u="none" strike="noStrike" cap="none" normalizeH="0" baseline="0">
                          <a:ln>
                            <a:noFill/>
                          </a:ln>
                          <a:solidFill>
                            <a:schemeClr val="bg1"/>
                          </a:solidFill>
                          <a:effectLst/>
                          <a:latin typeface="Arial" panose="020B0604020202020204" pitchFamily="34" charset="0"/>
                          <a:ea typeface="Arial" panose="020B0604020202020204" pitchFamily="34" charset="0"/>
                          <a:cs typeface="Arial" panose="020B0604020202020204" pitchFamily="34" charset="0"/>
                        </a:rPr>
                        <a:t>Substance formed</a:t>
                      </a:r>
                      <a:endParaRPr kumimoji="0" lang="en-US" sz="1600" b="1" i="0" u="none" strike="noStrike" cap="none" normalizeH="0" baseline="0">
                        <a:ln>
                          <a:noFill/>
                        </a:ln>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44518" marR="44518"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ts val="600"/>
                        </a:spcBef>
                        <a:spcAft>
                          <a:spcPts val="600"/>
                        </a:spcAft>
                        <a:buClrTx/>
                        <a:buSzTx/>
                        <a:buFontTx/>
                        <a:buNone/>
                      </a:pPr>
                      <a:r>
                        <a:rPr kumimoji="0" lang="en-US" sz="1600" b="1" i="0" u="none" strike="noStrike" cap="none" normalizeH="0" baseline="0">
                          <a:ln>
                            <a:noFill/>
                          </a:ln>
                          <a:solidFill>
                            <a:schemeClr val="bg1"/>
                          </a:solidFill>
                          <a:effectLst/>
                          <a:latin typeface="Arial" panose="020B0604020202020204" pitchFamily="34" charset="0"/>
                          <a:ea typeface="Arial" panose="020B0604020202020204" pitchFamily="34" charset="0"/>
                          <a:cs typeface="Arial" panose="020B0604020202020204" pitchFamily="34" charset="0"/>
                        </a:rPr>
                        <a:t>How it is formed</a:t>
                      </a:r>
                      <a:endParaRPr kumimoji="0" lang="en-US" sz="1600" b="1" i="0" u="none" strike="noStrike" cap="none" normalizeH="0" baseline="0">
                        <a:ln>
                          <a:noFill/>
                        </a:ln>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44518" marR="44518"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ts val="600"/>
                        </a:spcBef>
                        <a:spcAft>
                          <a:spcPts val="600"/>
                        </a:spcAft>
                        <a:buClrTx/>
                        <a:buSzTx/>
                        <a:buFontTx/>
                        <a:buNone/>
                      </a:pPr>
                      <a:r>
                        <a:rPr kumimoji="0" lang="en-US" sz="1600" b="1" i="0" u="none" strike="noStrike" cap="none" normalizeH="0" baseline="0">
                          <a:ln>
                            <a:noFill/>
                          </a:ln>
                          <a:solidFill>
                            <a:schemeClr val="bg1"/>
                          </a:solidFill>
                          <a:effectLst/>
                          <a:latin typeface="Arial" panose="020B0604020202020204" pitchFamily="34" charset="0"/>
                          <a:ea typeface="Arial" panose="020B0604020202020204" pitchFamily="34" charset="0"/>
                          <a:cs typeface="Arial" panose="020B0604020202020204" pitchFamily="34" charset="0"/>
                        </a:rPr>
                        <a:t>Potential problems</a:t>
                      </a:r>
                      <a:endParaRPr kumimoji="0" lang="en-US" sz="1600" b="1" i="0" u="none" strike="noStrike" cap="none" normalizeH="0" baseline="0">
                        <a:ln>
                          <a:noFill/>
                        </a:ln>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44518" marR="44518"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ts val="600"/>
                        </a:spcBef>
                        <a:spcAft>
                          <a:spcPts val="600"/>
                        </a:spcAft>
                        <a:buClrTx/>
                        <a:buSzTx/>
                        <a:buFontTx/>
                        <a:buNone/>
                      </a:pPr>
                      <a:r>
                        <a:rPr kumimoji="0" lang="en-US" sz="1600" b="1" i="0" u="none" strike="noStrike" cap="none" normalizeH="0" baseline="0">
                          <a:ln>
                            <a:noFill/>
                          </a:ln>
                          <a:solidFill>
                            <a:schemeClr val="bg1"/>
                          </a:solidFill>
                          <a:effectLst/>
                          <a:latin typeface="Arial" panose="020B0604020202020204" pitchFamily="34" charset="0"/>
                          <a:ea typeface="Arial" panose="020B0604020202020204" pitchFamily="34" charset="0"/>
                          <a:cs typeface="Arial" panose="020B0604020202020204" pitchFamily="34" charset="0"/>
                        </a:rPr>
                        <a:t>Ways to reduce the problem</a:t>
                      </a:r>
                      <a:endParaRPr kumimoji="0" lang="en-US" sz="1600" b="1" i="0" u="none" strike="noStrike" cap="none" normalizeH="0" baseline="0">
                        <a:ln>
                          <a:noFill/>
                        </a:ln>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44518" marR="44518"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tx1"/>
                    </a:solidFill>
                  </a:tcPr>
                </a:tc>
              </a:tr>
              <a:tr h="1009650">
                <a:tc>
                  <a:txBody>
                    <a:bodyPr/>
                    <a:lstStyle/>
                    <a:p>
                      <a:pPr marL="0" marR="0" lvl="0" indent="0" algn="ctr" defTabSz="914400" rtl="0" eaLnBrk="1" fontAlgn="base" latinLnBrk="0" hangingPunct="1">
                        <a:lnSpc>
                          <a:spcPct val="100000"/>
                        </a:lnSpc>
                        <a:spcBef>
                          <a:spcPts val="600"/>
                        </a:spcBef>
                        <a:spcAft>
                          <a:spcPts val="600"/>
                        </a:spcAft>
                        <a:buClrTx/>
                        <a:buSzTx/>
                        <a:buFontTx/>
                        <a:buNone/>
                      </a:pPr>
                      <a:r>
                        <a:rPr kumimoji="0" lang="en-US" sz="1600" b="1"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Carbon dioxide</a:t>
                      </a:r>
                      <a:endParaRPr kumimoji="0" lang="en-GB" sz="1600" b="1"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600"/>
                        </a:spcBef>
                        <a:spcAft>
                          <a:spcPts val="600"/>
                        </a:spcAft>
                        <a:buClrTx/>
                        <a:buSzTx/>
                        <a:buFontTx/>
                        <a:buNone/>
                      </a:pPr>
                      <a:r>
                        <a:rPr kumimoji="0" lang="en-US" sz="1600" b="1" i="0" u="none" strike="noStrike" cap="none" normalizeH="0" baseline="0" dirty="0" smtClean="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CO</a:t>
                      </a:r>
                      <a:r>
                        <a:rPr kumimoji="0" lang="en-US" sz="1600" b="1" i="0" u="none" strike="noStrike" cap="none" normalizeH="0" baseline="-25000" dirty="0" smtClean="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2</a:t>
                      </a:r>
                      <a:endParaRPr kumimoji="0" lang="en-US" sz="1600" b="1" i="0" u="none" strike="noStrike" cap="none" normalizeH="0" baseline="-25000" dirty="0" smtClean="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44518" marR="44518"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ts val="600"/>
                        </a:spcAft>
                        <a:buClrTx/>
                        <a:buSzTx/>
                        <a:buFontTx/>
                        <a:buNone/>
                      </a:pPr>
                      <a:r>
                        <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Complete combustion (reaction with oxygen) of C in fuel</a:t>
                      </a:r>
                      <a:endPar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44518" marR="44518"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ts val="600"/>
                        </a:spcAft>
                        <a:buClrTx/>
                        <a:buSzTx/>
                        <a:buFontTx/>
                        <a:buNone/>
                      </a:pPr>
                      <a:r>
                        <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Greenhouse gas causing global warming</a:t>
                      </a:r>
                      <a:endPar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44518" marR="44518"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ts val="600"/>
                        </a:spcAft>
                        <a:buClrTx/>
                        <a:buSzTx/>
                        <a:buFontTx/>
                        <a:buNone/>
                      </a:pPr>
                      <a:r>
                        <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Burn less fossil fuels</a:t>
                      </a:r>
                      <a:endPar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44518" marR="44518"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1009015">
                <a:tc>
                  <a:txBody>
                    <a:bodyPr/>
                    <a:lstStyle/>
                    <a:p>
                      <a:pPr marL="0" marR="0" lvl="0" indent="0" algn="ctr" defTabSz="914400" rtl="0" eaLnBrk="1" fontAlgn="base" latinLnBrk="0" hangingPunct="1">
                        <a:lnSpc>
                          <a:spcPct val="100000"/>
                        </a:lnSpc>
                        <a:spcBef>
                          <a:spcPts val="600"/>
                        </a:spcBef>
                        <a:spcAft>
                          <a:spcPts val="600"/>
                        </a:spcAft>
                        <a:buClrTx/>
                        <a:buSzTx/>
                        <a:buFontTx/>
                        <a:buNone/>
                      </a:pPr>
                      <a:r>
                        <a:rPr kumimoji="0" lang="en-US" sz="1600" b="1"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Carbon monoxide</a:t>
                      </a:r>
                      <a:endParaRPr kumimoji="0" lang="en-GB" sz="1600" b="1"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600"/>
                        </a:spcBef>
                        <a:spcAft>
                          <a:spcPts val="600"/>
                        </a:spcAft>
                        <a:buClrTx/>
                        <a:buSzTx/>
                        <a:buFontTx/>
                        <a:buNone/>
                      </a:pPr>
                      <a:r>
                        <a:rPr kumimoji="0" lang="en-US" sz="1600" b="1" i="0" u="none" strike="noStrike" cap="none" normalizeH="0" baseline="0" dirty="0" smtClean="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CO</a:t>
                      </a:r>
                      <a:endParaRPr kumimoji="0" lang="en-US" sz="1600" b="1" i="0" u="none" strike="noStrike" cap="none" normalizeH="0" baseline="0" dirty="0" smtClean="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44518" marR="44518"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ts val="600"/>
                        </a:spcAft>
                        <a:buClrTx/>
                        <a:buSzTx/>
                        <a:buFontTx/>
                        <a:buNone/>
                      </a:pPr>
                      <a:r>
                        <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Incomplete combustion (reaction with oxygen) of C in fuel</a:t>
                      </a:r>
                      <a:endPar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44518" marR="44518"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ts val="600"/>
                        </a:spcAft>
                        <a:buClrTx/>
                        <a:buSzTx/>
                        <a:buFontTx/>
                        <a:buNone/>
                      </a:pPr>
                      <a:r>
                        <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Toxic</a:t>
                      </a:r>
                      <a:endPar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44518" marR="44518"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ts val="600"/>
                        </a:spcAft>
                        <a:buClrTx/>
                        <a:buSzTx/>
                        <a:buFontTx/>
                        <a:buNone/>
                      </a:pPr>
                      <a:r>
                        <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Ensure there is a good supply of air/oxygen when burned</a:t>
                      </a:r>
                      <a:endPar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44518" marR="44518"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1009650">
                <a:tc>
                  <a:txBody>
                    <a:bodyPr/>
                    <a:lstStyle/>
                    <a:p>
                      <a:pPr marL="0" marR="0" lvl="0" indent="0" algn="ctr" defTabSz="914400" rtl="0" eaLnBrk="1" fontAlgn="base" latinLnBrk="0" hangingPunct="1">
                        <a:lnSpc>
                          <a:spcPct val="100000"/>
                        </a:lnSpc>
                        <a:spcBef>
                          <a:spcPts val="600"/>
                        </a:spcBef>
                        <a:spcAft>
                          <a:spcPts val="600"/>
                        </a:spcAft>
                        <a:buClrTx/>
                        <a:buSzTx/>
                        <a:buFontTx/>
                        <a:buNone/>
                      </a:pPr>
                      <a:r>
                        <a:rPr kumimoji="0" lang="en-US" sz="1600" b="1"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Carbon</a:t>
                      </a:r>
                      <a:endParaRPr kumimoji="0" lang="en-GB" sz="1600" b="1"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600"/>
                        </a:spcBef>
                        <a:spcAft>
                          <a:spcPts val="600"/>
                        </a:spcAft>
                        <a:buClrTx/>
                        <a:buSzTx/>
                        <a:buFontTx/>
                        <a:buNone/>
                      </a:pPr>
                      <a:r>
                        <a:rPr kumimoji="0" lang="en-US" sz="1600" b="1"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C</a:t>
                      </a:r>
                      <a:endParaRPr kumimoji="0" lang="en-US" sz="1600" b="1"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44518" marR="44518"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ts val="600"/>
                        </a:spcAft>
                        <a:buClrTx/>
                        <a:buSzTx/>
                        <a:buFontTx/>
                        <a:buNone/>
                      </a:pPr>
                      <a:r>
                        <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Incomplete combustion (reaction with oxygen) of C in fuel</a:t>
                      </a:r>
                      <a:endPar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44518" marR="44518"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ts val="600"/>
                        </a:spcAft>
                        <a:buClrTx/>
                        <a:buSzTx/>
                        <a:buFontTx/>
                        <a:buNone/>
                      </a:pPr>
                      <a:r>
                        <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Blackens buildings</a:t>
                      </a:r>
                      <a:endParaRPr kumimoji="0" lang="en-GB"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600"/>
                        </a:spcBef>
                        <a:spcAft>
                          <a:spcPts val="600"/>
                        </a:spcAft>
                        <a:buClrTx/>
                        <a:buSzTx/>
                        <a:buFontTx/>
                        <a:buNone/>
                      </a:pPr>
                      <a:r>
                        <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Global dimming</a:t>
                      </a:r>
                      <a:endPar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44518" marR="44518"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ts val="600"/>
                        </a:spcAft>
                        <a:buClrTx/>
                        <a:buSzTx/>
                        <a:buFontTx/>
                        <a:buNone/>
                      </a:pPr>
                      <a:r>
                        <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Ensure there is a good supply of air/oxygen when burned</a:t>
                      </a:r>
                      <a:endPar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44518" marR="44518"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953135">
                <a:tc>
                  <a:txBody>
                    <a:bodyPr/>
                    <a:lstStyle/>
                    <a:p>
                      <a:pPr marL="0" marR="0" lvl="0" indent="0" algn="ctr" defTabSz="914400" rtl="0" eaLnBrk="1" fontAlgn="base" latinLnBrk="0" hangingPunct="1">
                        <a:lnSpc>
                          <a:spcPct val="100000"/>
                        </a:lnSpc>
                        <a:spcBef>
                          <a:spcPts val="600"/>
                        </a:spcBef>
                        <a:spcAft>
                          <a:spcPts val="600"/>
                        </a:spcAft>
                        <a:buClrTx/>
                        <a:buSzTx/>
                        <a:buFontTx/>
                        <a:buNone/>
                      </a:pPr>
                      <a:r>
                        <a:rPr kumimoji="0" lang="en-US" sz="1600" b="1"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Sulfur dioxide</a:t>
                      </a:r>
                      <a:endParaRPr kumimoji="0" lang="en-GB" sz="1600" b="1"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600"/>
                        </a:spcBef>
                        <a:spcAft>
                          <a:spcPts val="600"/>
                        </a:spcAft>
                        <a:buClrTx/>
                        <a:buSzTx/>
                        <a:buFontTx/>
                        <a:buNone/>
                      </a:pPr>
                      <a:r>
                        <a:rPr kumimoji="0" lang="en-US" sz="1600" b="1" i="0" u="none" strike="noStrike" cap="none" normalizeH="0" baseline="0" dirty="0" smtClean="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SO</a:t>
                      </a:r>
                      <a:r>
                        <a:rPr kumimoji="0" lang="en-US" sz="1600" b="1" i="0" u="none" strike="noStrike" cap="none" normalizeH="0" baseline="-25000" dirty="0" smtClean="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2</a:t>
                      </a:r>
                      <a:endParaRPr kumimoji="0" lang="en-US" sz="1600" b="1" i="0" u="none" strike="noStrike" cap="none" normalizeH="0" baseline="-25000" dirty="0" smtClean="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44518" marR="44518"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ts val="600"/>
                        </a:spcAft>
                        <a:buClrTx/>
                        <a:buSzTx/>
                        <a:buFontTx/>
                        <a:buNone/>
                      </a:pPr>
                      <a:r>
                        <a:rPr kumimoji="0" lang="en-US" sz="1600" b="0"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Combustion of S (reaction with oxygen) in fuel</a:t>
                      </a:r>
                      <a:endParaRPr kumimoji="0" lang="en-US" sz="1600" b="0"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44518" marR="44518"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ts val="600"/>
                        </a:spcAft>
                        <a:buClrTx/>
                        <a:buSzTx/>
                        <a:buFontTx/>
                        <a:buNone/>
                      </a:pPr>
                      <a:r>
                        <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Acid rain</a:t>
                      </a:r>
                      <a:endPar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44518" marR="44518"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ts val="600"/>
                        </a:spcAft>
                        <a:buClrTx/>
                        <a:buSzTx/>
                        <a:buFontTx/>
                        <a:buNone/>
                      </a:pPr>
                      <a:r>
                        <a:rPr kumimoji="0" lang="en-US" sz="1600" b="0"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Remove S from fuel before burning; </a:t>
                      </a:r>
                      <a:endParaRPr kumimoji="0" lang="en-US" sz="1600" b="0" i="0" u="none" strike="noStrike" cap="none" normalizeH="0" baseline="0" dirty="0" smtClean="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600"/>
                        </a:spcBef>
                        <a:spcAft>
                          <a:spcPts val="600"/>
                        </a:spcAft>
                        <a:buClrTx/>
                        <a:buSzTx/>
                        <a:buFontTx/>
                        <a:buNone/>
                      </a:pPr>
                      <a:r>
                        <a:rPr kumimoji="0" lang="en-US" sz="1600" b="0" i="0" u="none" strike="noStrike" cap="none" normalizeH="0" baseline="0" dirty="0" smtClean="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or </a:t>
                      </a:r>
                      <a:r>
                        <a:rPr kumimoji="0" lang="en-US" sz="1600" b="0"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remove SO</a:t>
                      </a:r>
                      <a:r>
                        <a:rPr kumimoji="0" lang="en-US" sz="1600" b="0" i="0" u="none" strike="noStrike" cap="none" normalizeH="0" baseline="-2500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2</a:t>
                      </a:r>
                      <a:r>
                        <a:rPr kumimoji="0" lang="en-US" sz="1600" b="0"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 from fumes after burning (flue gas desulfurization)</a:t>
                      </a:r>
                      <a:endParaRPr kumimoji="0" lang="en-US" sz="1600" b="0"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44518" marR="44518"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1009650">
                <a:tc>
                  <a:txBody>
                    <a:bodyPr/>
                    <a:lstStyle/>
                    <a:p>
                      <a:pPr marL="0" marR="0" lvl="0" indent="0" algn="ctr" defTabSz="914400" rtl="0" eaLnBrk="1" fontAlgn="base" latinLnBrk="0" hangingPunct="1">
                        <a:lnSpc>
                          <a:spcPct val="100000"/>
                        </a:lnSpc>
                        <a:spcBef>
                          <a:spcPts val="600"/>
                        </a:spcBef>
                        <a:spcAft>
                          <a:spcPts val="600"/>
                        </a:spcAft>
                        <a:buClrTx/>
                        <a:buSzTx/>
                        <a:buFontTx/>
                        <a:buNone/>
                      </a:pPr>
                      <a:r>
                        <a:rPr kumimoji="0" lang="en-US" sz="1600" b="1"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Nitrogen oxides</a:t>
                      </a:r>
                      <a:endParaRPr kumimoji="0" lang="en-GB" sz="1600" b="1"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600"/>
                        </a:spcBef>
                        <a:spcAft>
                          <a:spcPts val="600"/>
                        </a:spcAft>
                        <a:buClrTx/>
                        <a:buSzTx/>
                        <a:buFontTx/>
                        <a:buNone/>
                      </a:pPr>
                      <a:r>
                        <a:rPr kumimoji="0" lang="en-US" sz="1600" b="1"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NO &amp; NO</a:t>
                      </a:r>
                      <a:r>
                        <a:rPr kumimoji="0" lang="en-US" sz="1600" b="1" i="0" u="none" strike="noStrike" cap="none" normalizeH="0" baseline="-2500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2</a:t>
                      </a:r>
                      <a:endParaRPr kumimoji="0" lang="en-US" sz="1600" b="1" i="0" u="none" strike="noStrike" cap="none" normalizeH="0" baseline="-2500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44518" marR="44518"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ts val="600"/>
                        </a:spcAft>
                        <a:buClrTx/>
                        <a:buSzTx/>
                        <a:buFontTx/>
                        <a:buNone/>
                      </a:pPr>
                      <a:r>
                        <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Reaction of N</a:t>
                      </a:r>
                      <a:r>
                        <a:rPr kumimoji="0" lang="en-US" sz="1600" b="0" i="0" u="none" strike="noStrike" cap="none" normalizeH="0" baseline="-2500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2</a:t>
                      </a:r>
                      <a:r>
                        <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 in air with O</a:t>
                      </a:r>
                      <a:r>
                        <a:rPr kumimoji="0" lang="en-US" sz="1600" b="0" i="0" u="none" strike="noStrike" cap="none" normalizeH="0" baseline="-2500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2</a:t>
                      </a:r>
                      <a:r>
                        <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 in air at very high temperatures (often in engines or furnaces)</a:t>
                      </a:r>
                      <a:endPar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44518" marR="44518"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ts val="600"/>
                        </a:spcAft>
                        <a:buClrTx/>
                        <a:buSzTx/>
                        <a:buFontTx/>
                        <a:buNone/>
                      </a:pPr>
                      <a:r>
                        <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Acid rain</a:t>
                      </a:r>
                      <a:endPar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44518" marR="44518"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ts val="600"/>
                        </a:spcAft>
                        <a:buClrTx/>
                        <a:buSzTx/>
                        <a:buFontTx/>
                        <a:buNone/>
                      </a:pPr>
                      <a:r>
                        <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For engines use a catalytic converter</a:t>
                      </a:r>
                      <a:endPar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44518" marR="44518"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09015">
                <a:tc>
                  <a:txBody>
                    <a:bodyPr/>
                    <a:lstStyle/>
                    <a:p>
                      <a:pPr marL="0" marR="0" lvl="0" indent="0" algn="ctr" defTabSz="914400" rtl="0" eaLnBrk="1" fontAlgn="base" latinLnBrk="0" hangingPunct="1">
                        <a:lnSpc>
                          <a:spcPct val="100000"/>
                        </a:lnSpc>
                        <a:spcBef>
                          <a:spcPts val="600"/>
                        </a:spcBef>
                        <a:spcAft>
                          <a:spcPts val="600"/>
                        </a:spcAft>
                        <a:buClrTx/>
                        <a:buSzTx/>
                        <a:buFontTx/>
                        <a:buNone/>
                      </a:pPr>
                      <a:r>
                        <a:rPr kumimoji="0" lang="en-US" sz="1600" b="1"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Unburned fuel</a:t>
                      </a:r>
                      <a:endParaRPr kumimoji="0" lang="en-US" sz="1600" b="1"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44518" marR="44518"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ts val="600"/>
                        </a:spcAft>
                        <a:buClrTx/>
                        <a:buSzTx/>
                        <a:buFontTx/>
                        <a:buNone/>
                      </a:pPr>
                      <a:r>
                        <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Not all fuel burns</a:t>
                      </a:r>
                      <a:endPar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44518" marR="44518"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ts val="600"/>
                        </a:spcAft>
                        <a:buClrTx/>
                        <a:buSzTx/>
                        <a:buFontTx/>
                        <a:buNone/>
                      </a:pPr>
                      <a:r>
                        <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Harmful and a greenhouse gas</a:t>
                      </a:r>
                      <a:endParaRPr kumimoji="0" lang="en-US" sz="16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44518" marR="44518"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ts val="600"/>
                        </a:spcAft>
                        <a:buClrTx/>
                        <a:buSzTx/>
                        <a:buFontTx/>
                        <a:buNone/>
                      </a:pPr>
                      <a:r>
                        <a:rPr kumimoji="0" lang="en-US" sz="1600" b="0"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Ensure correct </a:t>
                      </a:r>
                      <a:r>
                        <a:rPr kumimoji="0" lang="en-US" sz="1600" b="0" i="0" u="none" strike="noStrike" cap="none" normalizeH="0" baseline="0" dirty="0" err="1">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fuel:air</a:t>
                      </a:r>
                      <a:r>
                        <a:rPr kumimoji="0" lang="en-US" sz="1600" b="0"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 mixture when fuel is burned</a:t>
                      </a:r>
                      <a:endParaRPr kumimoji="0" lang="en-US" sz="1600" b="0"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44518" marR="44518"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Content Placeholder 3"/>
          <p:cNvPicPr>
            <a:picLocks noChangeAspect="1"/>
          </p:cNvPicPr>
          <p:nvPr>
            <p:ph idx="1"/>
          </p:nvPr>
        </p:nvPicPr>
        <p:blipFill>
          <a:blip r:embed="rId1"/>
          <a:stretch>
            <a:fillRect/>
          </a:stretch>
        </p:blipFill>
        <p:spPr>
          <a:xfrm>
            <a:off x="1745615" y="98425"/>
            <a:ext cx="6195695" cy="6661150"/>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pic>
        <p:nvPicPr>
          <p:cNvPr id="4" name="Content Placeholder 3"/>
          <p:cNvPicPr>
            <a:picLocks noChangeAspect="1"/>
          </p:cNvPicPr>
          <p:nvPr>
            <p:ph idx="1"/>
          </p:nvPr>
        </p:nvPicPr>
        <p:blipFill>
          <a:blip r:embed="rId1"/>
          <a:stretch>
            <a:fillRect/>
          </a:stretch>
        </p:blipFill>
        <p:spPr>
          <a:xfrm>
            <a:off x="-26670" y="446405"/>
            <a:ext cx="9197340" cy="566547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588770" y="751205"/>
          <a:ext cx="6117590" cy="5394960"/>
        </p:xfrm>
        <a:graphic>
          <a:graphicData uri="http://schemas.openxmlformats.org/drawingml/2006/table">
            <a:tbl>
              <a:tblPr firstRow="1">
                <a:tableStyleId>{D03447BB-5D67-496B-8E87-E561075AD55C}</a:tableStyleId>
              </a:tblPr>
              <a:tblGrid>
                <a:gridCol w="3058795"/>
                <a:gridCol w="3058795"/>
              </a:tblGrid>
              <a:tr h="822960">
                <a:tc>
                  <a:txBody>
                    <a:bodyPr/>
                    <a:lstStyle/>
                    <a:p>
                      <a:pPr algn="ctr"/>
                      <a:r>
                        <a:rPr lang="en-US" sz="2400" dirty="0">
                          <a:effectLst/>
                        </a:rPr>
                        <a:t>Altitude, </a:t>
                      </a:r>
                      <a:r>
                        <a:rPr lang="en-US" sz="2400" dirty="0" err="1">
                          <a:effectLst/>
                        </a:rPr>
                        <a:t>ft</a:t>
                      </a:r>
                      <a:endParaRPr lang="en-US" sz="2400" dirty="0" err="1">
                        <a:effectLst/>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cmpd="sng">
                      <a:solidFill>
                        <a:schemeClr val="tx1"/>
                      </a:solidFill>
                      <a:prstDash val="solid"/>
                    </a:lnB>
                  </a:tcPr>
                </a:tc>
                <a:tc>
                  <a:txBody>
                    <a:bodyPr/>
                    <a:lstStyle/>
                    <a:p>
                      <a:pPr algn="ctr"/>
                      <a:r>
                        <a:rPr lang="en-US" sz="2400" dirty="0">
                          <a:effectLst/>
                        </a:rPr>
                        <a:t>Boiling point of water, </a:t>
                      </a:r>
                      <a:r>
                        <a:rPr lang="en-US" sz="2400" dirty="0" smtClean="0">
                          <a:effectLst/>
                        </a:rPr>
                        <a:t>°C</a:t>
                      </a:r>
                      <a:endParaRPr lang="en-US" sz="2400" dirty="0" smtClean="0">
                        <a:effectLst/>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cmpd="sng">
                      <a:solidFill>
                        <a:schemeClr val="tx1"/>
                      </a:solidFill>
                      <a:prstDash val="solid"/>
                    </a:lnB>
                  </a:tcPr>
                </a:tc>
              </a:tr>
              <a:tr h="457200">
                <a:tc>
                  <a:txBody>
                    <a:bodyPr/>
                    <a:lstStyle/>
                    <a:p>
                      <a:r>
                        <a:rPr lang="en-US" sz="2400" dirty="0">
                          <a:solidFill>
                            <a:schemeClr val="tx1"/>
                          </a:solidFill>
                          <a:effectLst/>
                        </a:rPr>
                        <a:t>0' (0m)</a:t>
                      </a:r>
                      <a:endParaRPr lang="en-US" sz="2400" dirty="0">
                        <a:solidFill>
                          <a:schemeClr val="tx1"/>
                        </a:solidFill>
                        <a:effectLst/>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effectLst/>
                        </a:rPr>
                        <a:t> 100</a:t>
                      </a:r>
                      <a:r>
                        <a:rPr lang="en-US" altLang="en-US" sz="2400" dirty="0" smtClean="0">
                          <a:solidFill>
                            <a:schemeClr val="tx1"/>
                          </a:solidFill>
                          <a:effectLst/>
                        </a:rPr>
                        <a:t>.0</a:t>
                      </a:r>
                      <a:r>
                        <a:rPr lang="en-US" sz="2400" dirty="0" smtClean="0">
                          <a:solidFill>
                            <a:schemeClr val="tx1"/>
                          </a:solidFill>
                          <a:effectLst/>
                        </a:rPr>
                        <a:t>°C</a:t>
                      </a:r>
                      <a:endParaRPr lang="en-US" sz="2400" dirty="0" smtClean="0">
                        <a:solidFill>
                          <a:schemeClr val="tx1"/>
                        </a:solidFill>
                        <a:effectLst/>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457200">
                <a:tc>
                  <a:txBody>
                    <a:bodyPr/>
                    <a:lstStyle/>
                    <a:p>
                      <a:r>
                        <a:rPr lang="en-US" sz="2400" dirty="0">
                          <a:solidFill>
                            <a:schemeClr val="tx1"/>
                          </a:solidFill>
                          <a:effectLst/>
                        </a:rPr>
                        <a:t>500' (152.4m)</a:t>
                      </a:r>
                      <a:endParaRPr lang="en-US" sz="2400" dirty="0">
                        <a:solidFill>
                          <a:schemeClr val="tx1"/>
                        </a:solidFill>
                        <a:effectLst/>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effectLst/>
                        </a:rPr>
                        <a:t>99.5°C</a:t>
                      </a:r>
                      <a:endParaRPr lang="en-US" sz="2400" dirty="0" smtClean="0">
                        <a:solidFill>
                          <a:schemeClr val="tx1"/>
                        </a:solidFill>
                        <a:effectLst/>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457200">
                <a:tc>
                  <a:txBody>
                    <a:bodyPr/>
                    <a:lstStyle/>
                    <a:p>
                      <a:r>
                        <a:rPr lang="en-US" sz="2400">
                          <a:solidFill>
                            <a:schemeClr val="tx1"/>
                          </a:solidFill>
                          <a:effectLst/>
                        </a:rPr>
                        <a:t>1,000' (304.8m)</a:t>
                      </a:r>
                      <a:endParaRPr lang="en-US" sz="2400">
                        <a:solidFill>
                          <a:schemeClr val="tx1"/>
                        </a:solidFill>
                        <a:effectLst/>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effectLst/>
                        </a:rPr>
                        <a:t>99</a:t>
                      </a:r>
                      <a:r>
                        <a:rPr lang="en-US" altLang="en-US" sz="2400" dirty="0" smtClean="0">
                          <a:solidFill>
                            <a:schemeClr val="tx1"/>
                          </a:solidFill>
                          <a:effectLst/>
                        </a:rPr>
                        <a:t>.0</a:t>
                      </a:r>
                      <a:r>
                        <a:rPr lang="en-US" sz="2400" dirty="0" smtClean="0">
                          <a:solidFill>
                            <a:schemeClr val="tx1"/>
                          </a:solidFill>
                          <a:effectLst/>
                        </a:rPr>
                        <a:t>°C</a:t>
                      </a:r>
                      <a:endParaRPr lang="en-US" sz="2400" dirty="0" smtClean="0">
                        <a:solidFill>
                          <a:schemeClr val="tx1"/>
                        </a:solidFill>
                        <a:effectLst/>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457200">
                <a:tc>
                  <a:txBody>
                    <a:bodyPr/>
                    <a:lstStyle/>
                    <a:p>
                      <a:r>
                        <a:rPr lang="en-US" sz="2400" dirty="0">
                          <a:solidFill>
                            <a:schemeClr val="tx1"/>
                          </a:solidFill>
                          <a:effectLst/>
                        </a:rPr>
                        <a:t>2,000' (609.6m)</a:t>
                      </a:r>
                      <a:endParaRPr lang="en-US" sz="2400" dirty="0">
                        <a:solidFill>
                          <a:schemeClr val="tx1"/>
                        </a:solidFill>
                        <a:effectLst/>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effectLst/>
                        </a:rPr>
                        <a:t>98</a:t>
                      </a:r>
                      <a:r>
                        <a:rPr lang="en-US" altLang="en-US" sz="2400" dirty="0" smtClean="0">
                          <a:solidFill>
                            <a:schemeClr val="tx1"/>
                          </a:solidFill>
                          <a:effectLst/>
                        </a:rPr>
                        <a:t>.0</a:t>
                      </a:r>
                      <a:r>
                        <a:rPr lang="en-US" sz="2400" dirty="0" smtClean="0">
                          <a:solidFill>
                            <a:schemeClr val="tx1"/>
                          </a:solidFill>
                          <a:effectLst/>
                        </a:rPr>
                        <a:t>°C</a:t>
                      </a:r>
                      <a:endParaRPr lang="en-US" sz="2400" dirty="0" smtClean="0">
                        <a:solidFill>
                          <a:schemeClr val="tx1"/>
                        </a:solidFill>
                        <a:effectLst/>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457200">
                <a:tc>
                  <a:txBody>
                    <a:bodyPr/>
                    <a:lstStyle/>
                    <a:p>
                      <a:r>
                        <a:rPr lang="en-US" sz="2400">
                          <a:solidFill>
                            <a:schemeClr val="tx1"/>
                          </a:solidFill>
                          <a:effectLst/>
                        </a:rPr>
                        <a:t>5,000' (1524m)</a:t>
                      </a:r>
                      <a:endParaRPr lang="en-US" sz="2400">
                        <a:solidFill>
                          <a:schemeClr val="tx1"/>
                        </a:solidFill>
                        <a:effectLst/>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effectLst/>
                        </a:rPr>
                        <a:t>95</a:t>
                      </a:r>
                      <a:r>
                        <a:rPr lang="en-US" altLang="en-US" sz="2400" dirty="0" smtClean="0">
                          <a:solidFill>
                            <a:schemeClr val="tx1"/>
                          </a:solidFill>
                          <a:effectLst/>
                        </a:rPr>
                        <a:t>.0</a:t>
                      </a:r>
                      <a:r>
                        <a:rPr lang="en-US" sz="2400" dirty="0" smtClean="0">
                          <a:solidFill>
                            <a:schemeClr val="tx1"/>
                          </a:solidFill>
                          <a:effectLst/>
                        </a:rPr>
                        <a:t>°C</a:t>
                      </a:r>
                      <a:endParaRPr lang="en-US" sz="2400" dirty="0" smtClean="0">
                        <a:solidFill>
                          <a:schemeClr val="tx1"/>
                        </a:solidFill>
                        <a:effectLst/>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457200">
                <a:tc>
                  <a:txBody>
                    <a:bodyPr/>
                    <a:lstStyle/>
                    <a:p>
                      <a:r>
                        <a:rPr lang="en-US" sz="2400">
                          <a:solidFill>
                            <a:schemeClr val="tx1"/>
                          </a:solidFill>
                          <a:effectLst/>
                        </a:rPr>
                        <a:t>6,000' (1828.8m)</a:t>
                      </a:r>
                      <a:endParaRPr lang="en-US" sz="2400">
                        <a:solidFill>
                          <a:schemeClr val="tx1"/>
                        </a:solidFill>
                        <a:effectLst/>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effectLst/>
                        </a:rPr>
                        <a:t>94</a:t>
                      </a:r>
                      <a:r>
                        <a:rPr lang="en-US" altLang="en-US" sz="2400" dirty="0" smtClean="0">
                          <a:solidFill>
                            <a:schemeClr val="tx1"/>
                          </a:solidFill>
                          <a:effectLst/>
                        </a:rPr>
                        <a:t>.0</a:t>
                      </a:r>
                      <a:r>
                        <a:rPr lang="en-US" sz="2400" dirty="0" smtClean="0">
                          <a:solidFill>
                            <a:schemeClr val="tx1"/>
                          </a:solidFill>
                          <a:effectLst/>
                        </a:rPr>
                        <a:t>°C</a:t>
                      </a:r>
                      <a:endParaRPr lang="en-US" sz="2400" dirty="0" smtClean="0">
                        <a:solidFill>
                          <a:schemeClr val="tx1"/>
                        </a:solidFill>
                        <a:effectLst/>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457200">
                <a:tc>
                  <a:txBody>
                    <a:bodyPr/>
                    <a:lstStyle/>
                    <a:p>
                      <a:r>
                        <a:rPr lang="en-US" sz="2400">
                          <a:solidFill>
                            <a:schemeClr val="tx1"/>
                          </a:solidFill>
                          <a:effectLst/>
                        </a:rPr>
                        <a:t>8,000' (2438.4m)</a:t>
                      </a:r>
                      <a:endParaRPr lang="en-US" sz="2400">
                        <a:solidFill>
                          <a:schemeClr val="tx1"/>
                        </a:solidFill>
                        <a:effectLst/>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effectLst/>
                        </a:rPr>
                        <a:t>91.9°C</a:t>
                      </a:r>
                      <a:endParaRPr lang="en-US" sz="2400" dirty="0" smtClean="0">
                        <a:solidFill>
                          <a:schemeClr val="tx1"/>
                        </a:solidFill>
                        <a:effectLst/>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457200">
                <a:tc>
                  <a:txBody>
                    <a:bodyPr/>
                    <a:lstStyle/>
                    <a:p>
                      <a:r>
                        <a:rPr lang="en-US" sz="2400">
                          <a:solidFill>
                            <a:schemeClr val="tx1"/>
                          </a:solidFill>
                          <a:effectLst/>
                        </a:rPr>
                        <a:t>10,000' (3048m)</a:t>
                      </a:r>
                      <a:endParaRPr lang="en-US" sz="2400">
                        <a:solidFill>
                          <a:schemeClr val="tx1"/>
                        </a:solidFill>
                        <a:effectLst/>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effectLst/>
                        </a:rPr>
                        <a:t>89.8°C</a:t>
                      </a:r>
                      <a:endParaRPr lang="en-US" sz="2400" dirty="0" smtClean="0">
                        <a:solidFill>
                          <a:schemeClr val="tx1"/>
                        </a:solidFill>
                        <a:effectLst/>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457200">
                <a:tc>
                  <a:txBody>
                    <a:bodyPr/>
                    <a:lstStyle/>
                    <a:p>
                      <a:r>
                        <a:rPr lang="en-US" sz="2400">
                          <a:solidFill>
                            <a:schemeClr val="tx1"/>
                          </a:solidFill>
                          <a:effectLst/>
                        </a:rPr>
                        <a:t>12,000' (3657.6m)</a:t>
                      </a:r>
                      <a:endParaRPr lang="en-US" sz="2400">
                        <a:solidFill>
                          <a:schemeClr val="tx1"/>
                        </a:solidFill>
                        <a:effectLst/>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effectLst/>
                        </a:rPr>
                        <a:t>87.6°C</a:t>
                      </a:r>
                      <a:endParaRPr lang="en-US" sz="2400" dirty="0" smtClean="0">
                        <a:solidFill>
                          <a:schemeClr val="tx1"/>
                        </a:solidFill>
                        <a:effectLst/>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457200">
                <a:tc>
                  <a:txBody>
                    <a:bodyPr/>
                    <a:lstStyle/>
                    <a:p>
                      <a:r>
                        <a:rPr lang="en-US" sz="2400" dirty="0">
                          <a:solidFill>
                            <a:schemeClr val="tx1"/>
                          </a:solidFill>
                          <a:effectLst/>
                        </a:rPr>
                        <a:t>14,000' (4267.2m)</a:t>
                      </a:r>
                      <a:endParaRPr lang="en-US" sz="2400" dirty="0">
                        <a:solidFill>
                          <a:schemeClr val="tx1"/>
                        </a:solidFill>
                        <a:effectLst/>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r>
                        <a:rPr lang="en-US" sz="2400" dirty="0" smtClean="0">
                          <a:solidFill>
                            <a:schemeClr val="tx1"/>
                          </a:solidFill>
                          <a:effectLst/>
                        </a:rPr>
                        <a:t>85.5°C</a:t>
                      </a:r>
                      <a:endParaRPr lang="en-US" sz="2400" dirty="0" smtClean="0">
                        <a:solidFill>
                          <a:schemeClr val="tx1"/>
                        </a:solidFill>
                        <a:effectLst/>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bl>
          </a:graphicData>
        </a:graphic>
      </p:graphicFrame>
      <p:sp>
        <p:nvSpPr>
          <p:cNvPr id="6" name="TextBox 5"/>
          <p:cNvSpPr txBox="1"/>
          <p:nvPr/>
        </p:nvSpPr>
        <p:spPr>
          <a:xfrm>
            <a:off x="7315200" y="6324600"/>
            <a:ext cx="1504386" cy="369332"/>
          </a:xfrm>
          <a:prstGeom prst="rect">
            <a:avLst/>
          </a:prstGeom>
          <a:noFill/>
        </p:spPr>
        <p:txBody>
          <a:bodyPr wrap="none" rtlCol="0">
            <a:spAutoFit/>
          </a:bodyPr>
          <a:lstStyle/>
          <a:p>
            <a:r>
              <a:rPr lang="en-US" dirty="0" smtClean="0">
                <a:ea typeface="Arial" panose="020B0604020202020204" pitchFamily="34" charset="0"/>
              </a:rPr>
              <a:t>Source: NOAA</a:t>
            </a:r>
            <a:endParaRPr lang="en-US" dirty="0">
              <a:ea typeface="Arial" panose="020B0604020202020204" pitchFamily="34" charset="0"/>
            </a:endParaRPr>
          </a:p>
        </p:txBody>
      </p:sp>
      <p:sp>
        <p:nvSpPr>
          <p:cNvPr id="3" name="Title 4"/>
          <p:cNvSpPr>
            <a:spLocks noGrp="1"/>
          </p:cNvSpPr>
          <p:nvPr/>
        </p:nvSpPr>
        <p:spPr>
          <a:xfrm>
            <a:off x="-25400"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b="1" dirty="0">
                <a:solidFill>
                  <a:schemeClr val="bg1"/>
                </a:solidFill>
                <a:sym typeface="+mn-ea"/>
              </a:rPr>
              <a:t>B.P. for Water at Altitude</a:t>
            </a:r>
            <a:endParaRPr lang="en-US" altLang="en-US" b="1" dirty="0">
              <a:solidFill>
                <a:schemeClr val="bg1"/>
              </a:solidFill>
              <a:sym typeface="+mn-ea"/>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4"/>
          <p:cNvSpPr>
            <a:spLocks noGrp="1"/>
          </p:cNvSpPr>
          <p:nvPr/>
        </p:nvSpPr>
        <p:spPr>
          <a:xfrm>
            <a:off x="-26035"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sz="3600" b="1" dirty="0">
                <a:solidFill>
                  <a:schemeClr val="bg1"/>
                </a:solidFill>
                <a:sym typeface="+mn-ea"/>
              </a:rPr>
              <a:t>Activity</a:t>
            </a:r>
            <a:endParaRPr lang="en-US" altLang="en-US" sz="3600" b="1" dirty="0">
              <a:solidFill>
                <a:schemeClr val="bg1"/>
              </a:solidFill>
              <a:sym typeface="+mn-ea"/>
            </a:endParaRPr>
          </a:p>
        </p:txBody>
      </p:sp>
      <p:graphicFrame>
        <p:nvGraphicFramePr>
          <p:cNvPr id="3" name="Table 2"/>
          <p:cNvGraphicFramePr/>
          <p:nvPr/>
        </p:nvGraphicFramePr>
        <p:xfrm>
          <a:off x="66040" y="778510"/>
          <a:ext cx="9010650" cy="2401570"/>
        </p:xfrm>
        <a:graphic>
          <a:graphicData uri="http://schemas.openxmlformats.org/drawingml/2006/table">
            <a:tbl>
              <a:tblPr firstRow="1">
                <a:tableStyleId>{E929F9F4-4A8F-4326-A1B4-22849713DDAB}</a:tableStyleId>
              </a:tblPr>
              <a:tblGrid>
                <a:gridCol w="1501775"/>
                <a:gridCol w="1638300"/>
                <a:gridCol w="1747520"/>
                <a:gridCol w="1119505"/>
                <a:gridCol w="1600200"/>
                <a:gridCol w="1403350"/>
              </a:tblGrid>
              <a:tr h="1200785">
                <a:tc>
                  <a:txBody>
                    <a:bodyPr/>
                    <a:p>
                      <a:pPr>
                        <a:buNone/>
                      </a:pPr>
                      <a:r>
                        <a:rPr lang="en-US" altLang="en-US" sz="2400"/>
                        <a:t>Primary Air Pollutant</a:t>
                      </a:r>
                      <a:endParaRPr lang="en-US" altLang="en-US" sz="2400"/>
                    </a:p>
                  </a:txBody>
                  <a:tcPr/>
                </a:tc>
                <a:tc>
                  <a:txBody>
                    <a:bodyPr/>
                    <a:p>
                      <a:pPr>
                        <a:buNone/>
                      </a:pPr>
                      <a:r>
                        <a:rPr lang="en-US" altLang="en-US" sz="2400"/>
                        <a:t>Natural Sources</a:t>
                      </a:r>
                      <a:endParaRPr lang="en-US" altLang="en-US" sz="2400"/>
                    </a:p>
                  </a:txBody>
                  <a:tcPr/>
                </a:tc>
                <a:tc>
                  <a:txBody>
                    <a:bodyPr/>
                    <a:p>
                      <a:pPr>
                        <a:buNone/>
                      </a:pPr>
                      <a:r>
                        <a:rPr lang="en-US" altLang="en-US" sz="2400"/>
                        <a:t>Man-Made Sources</a:t>
                      </a:r>
                      <a:endParaRPr lang="en-US" altLang="en-US" sz="2400"/>
                    </a:p>
                  </a:txBody>
                  <a:tcPr/>
                </a:tc>
                <a:tc>
                  <a:txBody>
                    <a:bodyPr/>
                    <a:p>
                      <a:pPr>
                        <a:buNone/>
                      </a:pPr>
                      <a:r>
                        <a:rPr lang="en-US" altLang="en-US" sz="2400"/>
                        <a:t>Equations</a:t>
                      </a:r>
                      <a:endParaRPr lang="en-US" altLang="en-US" sz="2400"/>
                    </a:p>
                  </a:txBody>
                  <a:tcPr/>
                </a:tc>
                <a:tc>
                  <a:txBody>
                    <a:bodyPr/>
                    <a:p>
                      <a:pPr>
                        <a:buNone/>
                      </a:pPr>
                      <a:r>
                        <a:rPr lang="en-US" altLang="en-US" sz="2400"/>
                        <a:t>Potential Problems</a:t>
                      </a:r>
                      <a:endParaRPr lang="en-US" altLang="en-US" sz="2400"/>
                    </a:p>
                  </a:txBody>
                  <a:tcPr/>
                </a:tc>
                <a:tc>
                  <a:txBody>
                    <a:bodyPr/>
                    <a:p>
                      <a:pPr>
                        <a:buNone/>
                      </a:pPr>
                      <a:r>
                        <a:rPr lang="en-US" altLang="en-US" sz="2400"/>
                        <a:t>Solution</a:t>
                      </a:r>
                      <a:endParaRPr lang="en-US" altLang="en-US" sz="2400"/>
                    </a:p>
                  </a:txBody>
                  <a:tcPr/>
                </a:tc>
              </a:tr>
              <a:tr h="1200785">
                <a:tc>
                  <a:txBody>
                    <a:bodyPr/>
                    <a:p>
                      <a:pPr>
                        <a:buNone/>
                      </a:pPr>
                      <a:r>
                        <a:rPr lang="en-US" altLang="en-US" sz="2400"/>
                        <a:t>carbon dioxide</a:t>
                      </a:r>
                      <a:endParaRPr lang="en-US" altLang="en-US" sz="2400"/>
                    </a:p>
                  </a:txBody>
                  <a:tcPr/>
                </a:tc>
                <a:tc>
                  <a:txBody>
                    <a:bodyPr/>
                    <a:p>
                      <a:pPr>
                        <a:buNone/>
                      </a:pPr>
                      <a:r>
                        <a:rPr lang="en-US" altLang="en-US" sz="2400"/>
                        <a:t>volcanoes, respiration</a:t>
                      </a:r>
                      <a:endParaRPr lang="en-US" altLang="en-US" sz="2400"/>
                    </a:p>
                  </a:txBody>
                  <a:tcPr/>
                </a:tc>
                <a:tc>
                  <a:txBody>
                    <a:bodyPr/>
                    <a:p>
                      <a:pPr>
                        <a:buNone/>
                      </a:pPr>
                      <a:r>
                        <a:rPr lang="en-US" altLang="en-US" sz="2400"/>
                        <a:t>combustion of fossil fuels</a:t>
                      </a:r>
                      <a:endParaRPr lang="en-US" altLang="en-US" sz="2400"/>
                    </a:p>
                  </a:txBody>
                  <a:tcPr/>
                </a:tc>
                <a:tc>
                  <a:txBody>
                    <a:bodyPr/>
                    <a:p>
                      <a:pPr>
                        <a:buNone/>
                      </a:pPr>
                      <a:r>
                        <a:rPr lang="en-US" altLang="en-US" sz="2400"/>
                        <a:t>CH</a:t>
                      </a:r>
                      <a:r>
                        <a:rPr lang="en-US" altLang="en-US" sz="2400" baseline="-25000"/>
                        <a:t>4</a:t>
                      </a:r>
                      <a:r>
                        <a:rPr lang="en-US" altLang="en-US" sz="2400"/>
                        <a:t> + 2O</a:t>
                      </a:r>
                      <a:r>
                        <a:rPr lang="en-US" altLang="en-US" sz="2400" baseline="-25000"/>
                        <a:t>2</a:t>
                      </a:r>
                      <a:r>
                        <a:rPr lang="en-US" altLang="en-US" sz="2400"/>
                        <a:t> → CO</a:t>
                      </a:r>
                      <a:r>
                        <a:rPr lang="en-US" altLang="en-US" sz="2400" baseline="-25000"/>
                        <a:t>2</a:t>
                      </a:r>
                      <a:r>
                        <a:rPr lang="en-US" altLang="en-US" sz="2400"/>
                        <a:t> + 2H</a:t>
                      </a:r>
                      <a:r>
                        <a:rPr lang="en-US" altLang="en-US" sz="2400" baseline="-25000"/>
                        <a:t>2</a:t>
                      </a:r>
                      <a:r>
                        <a:rPr lang="en-US" altLang="en-US" sz="2400"/>
                        <a:t>O</a:t>
                      </a:r>
                      <a:endParaRPr lang="en-US" altLang="en-US" sz="2400"/>
                    </a:p>
                  </a:txBody>
                  <a:tcPr/>
                </a:tc>
                <a:tc>
                  <a:txBody>
                    <a:bodyPr/>
                    <a:p>
                      <a:pPr>
                        <a:buNone/>
                      </a:pPr>
                      <a:r>
                        <a:rPr lang="en-US" altLang="en-US" sz="2400"/>
                        <a:t>global warming/climate change</a:t>
                      </a:r>
                      <a:endParaRPr lang="en-US" altLang="en-US" sz="2400"/>
                    </a:p>
                  </a:txBody>
                  <a:tcPr/>
                </a:tc>
                <a:tc>
                  <a:txBody>
                    <a:bodyPr/>
                    <a:p>
                      <a:pPr>
                        <a:buNone/>
                      </a:pPr>
                      <a:r>
                        <a:rPr lang="en-US" altLang="en-US" sz="2400"/>
                        <a:t>carbon offset</a:t>
                      </a:r>
                      <a:endParaRPr lang="en-US" altLang="en-US" sz="2400"/>
                    </a:p>
                    <a:p>
                      <a:pPr>
                        <a:buNone/>
                      </a:pPr>
                      <a:r>
                        <a:rPr lang="en-US" altLang="en-US" sz="2400"/>
                        <a:t>/capture</a:t>
                      </a:r>
                      <a:endParaRPr lang="en-US" altLang="en-US" sz="2400"/>
                    </a:p>
                  </a:txBody>
                  <a:tcPr/>
                </a:tc>
              </a:tr>
            </a:tbl>
          </a:graphicData>
        </a:graphic>
      </p:graphicFrame>
      <p:sp>
        <p:nvSpPr>
          <p:cNvPr id="5" name="Oval 4"/>
          <p:cNvSpPr/>
          <p:nvPr/>
        </p:nvSpPr>
        <p:spPr>
          <a:xfrm>
            <a:off x="4860290" y="1815465"/>
            <a:ext cx="1285875" cy="1906270"/>
          </a:xfrm>
          <a:prstGeom prst="ellipse">
            <a:avLst/>
          </a:prstGeom>
          <a:noFill/>
          <a:ln w="381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6" name="Text Box 5"/>
          <p:cNvSpPr txBox="1"/>
          <p:nvPr/>
        </p:nvSpPr>
        <p:spPr>
          <a:xfrm>
            <a:off x="4553585" y="3721735"/>
            <a:ext cx="2144395" cy="645160"/>
          </a:xfrm>
          <a:prstGeom prst="rect">
            <a:avLst/>
          </a:prstGeom>
          <a:noFill/>
          <a:ln>
            <a:solidFill>
              <a:srgbClr val="FF0000"/>
            </a:solidFill>
          </a:ln>
        </p:spPr>
        <p:txBody>
          <a:bodyPr wrap="square" rtlCol="0">
            <a:spAutoFit/>
          </a:bodyPr>
          <a:p>
            <a:r>
              <a:rPr lang="en-US" altLang="en-US">
                <a:sym typeface="+mn-ea"/>
              </a:rPr>
              <a:t>Only complete for man-made sources</a:t>
            </a:r>
            <a:endParaRPr lang="en-US" altLang="en-US">
              <a:sym typeface="+mn-ea"/>
            </a:endParaRPr>
          </a:p>
        </p:txBody>
      </p:sp>
      <p:sp>
        <p:nvSpPr>
          <p:cNvPr id="7" name="Text Box 6"/>
          <p:cNvSpPr txBox="1"/>
          <p:nvPr/>
        </p:nvSpPr>
        <p:spPr>
          <a:xfrm>
            <a:off x="247650" y="4526280"/>
            <a:ext cx="7348855" cy="368300"/>
          </a:xfrm>
          <a:prstGeom prst="rect">
            <a:avLst/>
          </a:prstGeom>
          <a:noFill/>
        </p:spPr>
        <p:txBody>
          <a:bodyPr wrap="square" rtlCol="0">
            <a:spAutoFit/>
          </a:bodyPr>
          <a:p>
            <a:r>
              <a:rPr lang="en-US" altLang="en-US"/>
              <a:t>Complete this table for homework</a:t>
            </a:r>
            <a:endParaRPr lang="en-US" alt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65862-00201.jpg">
            <a:hlinkClick r:id="rId1"/>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75" y="0"/>
            <a:ext cx="10404475" cy="6932613"/>
          </a:xfrm>
          <a:prstGeom prst="rect">
            <a:avLst/>
          </a:prstGeom>
          <a:noFill/>
          <a:ln>
            <a:noFill/>
          </a:ln>
        </p:spPr>
      </p:pic>
      <p:sp>
        <p:nvSpPr>
          <p:cNvPr id="16387" name="Text Box 3"/>
          <p:cNvSpPr txBox="1">
            <a:spLocks noChangeArrowheads="1"/>
          </p:cNvSpPr>
          <p:nvPr/>
        </p:nvSpPr>
        <p:spPr bwMode="auto">
          <a:xfrm>
            <a:off x="5076825" y="404813"/>
            <a:ext cx="3793827" cy="1077218"/>
          </a:xfrm>
          <a:prstGeom prst="rect">
            <a:avLst/>
          </a:prstGeom>
          <a:noFill/>
          <a:ln>
            <a:noFill/>
          </a:ln>
          <a:effectLst/>
        </p:spPr>
        <p:txBody>
          <a:bodyPr wrap="none">
            <a:spAutoFit/>
          </a:bodyPr>
          <a:lstStyle>
            <a:lvl1pPr eaLnBrk="0" hangingPunct="0">
              <a:defRPr>
                <a:solidFill>
                  <a:schemeClr val="tx1"/>
                </a:solidFill>
                <a:latin typeface="Arial" panose="020B0604020202020204" pitchFamily="34" charset="0"/>
                <a:ea typeface="ＭＳ Ｐゴシック" panose="020B060007020508020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r>
              <a:rPr lang="en-GB" sz="3200" dirty="0">
                <a:solidFill>
                  <a:srgbClr val="FF0000"/>
                </a:solidFill>
                <a:latin typeface="Arial Black" panose="020B0A04020102020204" charset="0"/>
                <a:ea typeface="Arial" panose="020B0604020202020204" pitchFamily="34" charset="0"/>
              </a:rPr>
              <a:t>ACID RAIN</a:t>
            </a:r>
            <a:endParaRPr lang="en-GB" sz="3200" dirty="0">
              <a:solidFill>
                <a:srgbClr val="FF0000"/>
              </a:solidFill>
              <a:latin typeface="Arial Black" panose="020B0A04020102020204" charset="0"/>
              <a:ea typeface="Arial" panose="020B0604020202020204" pitchFamily="34" charset="0"/>
            </a:endParaRPr>
          </a:p>
          <a:p>
            <a:pPr algn="r" eaLnBrk="1" hangingPunct="1"/>
            <a:r>
              <a:rPr lang="en-GB" sz="3200" dirty="0">
                <a:solidFill>
                  <a:srgbClr val="FF0000"/>
                </a:solidFill>
                <a:latin typeface="Arial Black" panose="020B0A04020102020204" charset="0"/>
                <a:ea typeface="Arial" panose="020B0604020202020204" pitchFamily="34" charset="0"/>
              </a:rPr>
              <a:t>Damages plants</a:t>
            </a:r>
            <a:endParaRPr lang="en-GB" sz="3200" dirty="0">
              <a:solidFill>
                <a:srgbClr val="FF0000"/>
              </a:solidFill>
              <a:latin typeface="Arial Black" panose="020B0A04020102020204" charset="0"/>
              <a:ea typeface="Arial" panose="020B0604020202020204" pitchFamily="34" charset="0"/>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Photograph:Branches from a tree in Germany's Black Forest show needle loss and yellowed boughs caused by acid rain."/>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9144000" cy="5907088"/>
          </a:xfrm>
          <a:prstGeom prst="rect">
            <a:avLst/>
          </a:prstGeom>
          <a:noFill/>
          <a:ln>
            <a:noFill/>
          </a:ln>
        </p:spPr>
      </p:pic>
      <p:sp>
        <p:nvSpPr>
          <p:cNvPr id="17411" name="Rectangle 3"/>
          <p:cNvSpPr>
            <a:spLocks noChangeArrowheads="1"/>
          </p:cNvSpPr>
          <p:nvPr/>
        </p:nvSpPr>
        <p:spPr bwMode="auto">
          <a:xfrm rot="10800000" flipV="1">
            <a:off x="322263" y="5930900"/>
            <a:ext cx="8540750" cy="822325"/>
          </a:xfrm>
          <a:prstGeom prst="rect">
            <a:avLst/>
          </a:prstGeom>
          <a:noFill/>
          <a:ln>
            <a:noFill/>
          </a:ln>
          <a:effectLst/>
        </p:spPr>
        <p:txBody>
          <a:bodyPr anchor="ctr">
            <a:spAutoFit/>
          </a:bodyPr>
          <a:lstStyle/>
          <a:p>
            <a:pPr algn="ctr"/>
            <a:r>
              <a:rPr lang="en-US" sz="2400" b="1">
                <a:solidFill>
                  <a:schemeClr val="tx2"/>
                </a:solidFill>
                <a:ea typeface="Arial" panose="020B0604020202020204" pitchFamily="34" charset="0"/>
              </a:rPr>
              <a:t>Branches from a tree in Germany's Black Forest show </a:t>
            </a:r>
            <a:r>
              <a:rPr lang="en-US" sz="2400" b="1">
                <a:solidFill>
                  <a:srgbClr val="FF0000"/>
                </a:solidFill>
                <a:ea typeface="Arial" panose="020B0604020202020204" pitchFamily="34" charset="0"/>
              </a:rPr>
              <a:t>needle loss and yellowed boughs</a:t>
            </a:r>
            <a:r>
              <a:rPr lang="en-US" sz="2400" b="1">
                <a:solidFill>
                  <a:schemeClr val="tx2"/>
                </a:solidFill>
                <a:ea typeface="Arial" panose="020B0604020202020204" pitchFamily="34" charset="0"/>
              </a:rPr>
              <a:t> caused by acid rain</a:t>
            </a:r>
            <a:r>
              <a:rPr lang="en-GB" sz="2400" b="1">
                <a:solidFill>
                  <a:schemeClr val="tx2"/>
                </a:solidFill>
                <a:ea typeface="Arial" panose="020B0604020202020204" pitchFamily="34" charset="0"/>
              </a:rPr>
              <a:t> </a:t>
            </a:r>
            <a:endParaRPr lang="en-GB" sz="2400" b="1">
              <a:solidFill>
                <a:schemeClr val="tx2"/>
              </a:solidFill>
              <a:ea typeface="Arial" panose="020B0604020202020204" pitchFamily="34" charset="0"/>
            </a:endParaRPr>
          </a:p>
        </p:txBody>
      </p:sp>
      <p:sp>
        <p:nvSpPr>
          <p:cNvPr id="5" name="Text Box 3"/>
          <p:cNvSpPr txBox="1">
            <a:spLocks noChangeArrowheads="1"/>
          </p:cNvSpPr>
          <p:nvPr/>
        </p:nvSpPr>
        <p:spPr bwMode="auto">
          <a:xfrm>
            <a:off x="5076825" y="404813"/>
            <a:ext cx="3793827" cy="1077218"/>
          </a:xfrm>
          <a:prstGeom prst="rect">
            <a:avLst/>
          </a:prstGeom>
          <a:noFill/>
          <a:ln>
            <a:noFill/>
          </a:ln>
          <a:effectLst/>
        </p:spPr>
        <p:txBody>
          <a:bodyPr wrap="none">
            <a:spAutoFit/>
          </a:bodyPr>
          <a:lstStyle>
            <a:lvl1pPr eaLnBrk="0" hangingPunct="0">
              <a:defRPr>
                <a:solidFill>
                  <a:schemeClr val="tx1"/>
                </a:solidFill>
                <a:latin typeface="Arial" panose="020B0604020202020204" pitchFamily="34" charset="0"/>
                <a:ea typeface="ＭＳ Ｐゴシック" panose="020B060007020508020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r>
              <a:rPr lang="en-GB" sz="3200" dirty="0">
                <a:solidFill>
                  <a:schemeClr val="bg1"/>
                </a:solidFill>
                <a:latin typeface="Arial Black" panose="020B0A04020102020204" charset="0"/>
                <a:ea typeface="Arial" panose="020B0604020202020204" pitchFamily="34" charset="0"/>
              </a:rPr>
              <a:t>ACID RAIN</a:t>
            </a:r>
            <a:endParaRPr lang="en-GB" sz="3200" dirty="0">
              <a:solidFill>
                <a:schemeClr val="bg1"/>
              </a:solidFill>
              <a:latin typeface="Arial Black" panose="020B0A04020102020204" charset="0"/>
              <a:ea typeface="Arial" panose="020B0604020202020204" pitchFamily="34" charset="0"/>
            </a:endParaRPr>
          </a:p>
          <a:p>
            <a:pPr algn="r" eaLnBrk="1" hangingPunct="1"/>
            <a:r>
              <a:rPr lang="en-GB" sz="3200" dirty="0">
                <a:solidFill>
                  <a:schemeClr val="bg1"/>
                </a:solidFill>
                <a:latin typeface="Arial Black" panose="020B0A04020102020204" charset="0"/>
                <a:ea typeface="Arial" panose="020B0604020202020204" pitchFamily="34" charset="0"/>
              </a:rPr>
              <a:t>Damages plants</a:t>
            </a:r>
            <a:endParaRPr lang="en-GB" sz="3200" dirty="0">
              <a:solidFill>
                <a:schemeClr val="bg1"/>
              </a:solidFill>
              <a:latin typeface="Arial Black" panose="020B0A04020102020204" charset="0"/>
              <a:ea typeface="Arial" panose="020B0604020202020204" pitchFamily="34" charset="0"/>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Picture 2" descr="A man collects dead fish in Donghu lake in Wuhan"/>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972615" y="0"/>
            <a:ext cx="11510970" cy="6906582"/>
          </a:xfrm>
          <a:prstGeom prst="rect">
            <a:avLst/>
          </a:prstGeom>
          <a:noFill/>
          <a:ln>
            <a:noFill/>
          </a:ln>
        </p:spPr>
      </p:pic>
      <p:sp>
        <p:nvSpPr>
          <p:cNvPr id="4" name="Text Box 3"/>
          <p:cNvSpPr txBox="1">
            <a:spLocks noChangeArrowheads="1"/>
          </p:cNvSpPr>
          <p:nvPr/>
        </p:nvSpPr>
        <p:spPr bwMode="auto">
          <a:xfrm>
            <a:off x="611560" y="476672"/>
            <a:ext cx="2571337" cy="1077218"/>
          </a:xfrm>
          <a:prstGeom prst="rect">
            <a:avLst/>
          </a:prstGeom>
          <a:noFill/>
          <a:ln>
            <a:noFill/>
          </a:ln>
          <a:effectLst/>
        </p:spPr>
        <p:txBody>
          <a:bodyPr wrap="none">
            <a:spAutoFit/>
          </a:bodyPr>
          <a:lstStyle>
            <a:lvl1pPr eaLnBrk="0" hangingPunct="0">
              <a:defRPr>
                <a:solidFill>
                  <a:schemeClr val="tx1"/>
                </a:solidFill>
                <a:latin typeface="Arial" panose="020B0604020202020204" pitchFamily="34" charset="0"/>
                <a:ea typeface="ＭＳ Ｐゴシック" panose="020B060007020508020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r>
              <a:rPr lang="en-GB" sz="3200" dirty="0">
                <a:solidFill>
                  <a:srgbClr val="FFFFFF"/>
                </a:solidFill>
                <a:latin typeface="Arial Black" panose="020B0A04020102020204" charset="0"/>
                <a:ea typeface="Arial" panose="020B0604020202020204" pitchFamily="34" charset="0"/>
              </a:rPr>
              <a:t>ACID RAIN</a:t>
            </a:r>
            <a:endParaRPr lang="en-GB" sz="3200" dirty="0">
              <a:solidFill>
                <a:srgbClr val="FFFFFF"/>
              </a:solidFill>
              <a:latin typeface="Arial Black" panose="020B0A04020102020204" charset="0"/>
              <a:ea typeface="Arial" panose="020B0604020202020204" pitchFamily="34" charset="0"/>
            </a:endParaRPr>
          </a:p>
          <a:p>
            <a:pPr eaLnBrk="1" hangingPunct="1"/>
            <a:r>
              <a:rPr lang="en-GB" sz="3200" dirty="0" smtClean="0">
                <a:solidFill>
                  <a:srgbClr val="FFFFFF"/>
                </a:solidFill>
                <a:latin typeface="Arial Black" panose="020B0A04020102020204" charset="0"/>
                <a:ea typeface="Arial" panose="020B0604020202020204" pitchFamily="34" charset="0"/>
              </a:rPr>
              <a:t>Kills fish</a:t>
            </a:r>
            <a:endParaRPr lang="en-GB" sz="3200" dirty="0">
              <a:solidFill>
                <a:srgbClr val="FFFFFF"/>
              </a:solidFill>
              <a:latin typeface="Arial Black" panose="020B0A04020102020204" charset="0"/>
              <a:ea typeface="Arial" panose="020B0604020202020204" pitchFamily="34" charset="0"/>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6" descr="http://letslearngeology.com/website/wp-content/uploads/2012/11/acid-rain-stone-erosion-of-statue-1.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83815" y="1268760"/>
            <a:ext cx="9042400" cy="4827588"/>
          </a:xfrm>
          <a:prstGeom prst="rect">
            <a:avLst/>
          </a:prstGeom>
          <a:noFill/>
          <a:ln>
            <a:noFill/>
          </a:ln>
        </p:spPr>
      </p:pic>
      <p:sp>
        <p:nvSpPr>
          <p:cNvPr id="19460" name="Text Box 3"/>
          <p:cNvSpPr txBox="1">
            <a:spLocks noChangeArrowheads="1"/>
          </p:cNvSpPr>
          <p:nvPr/>
        </p:nvSpPr>
        <p:spPr bwMode="auto">
          <a:xfrm>
            <a:off x="1966590" y="6129685"/>
            <a:ext cx="1004888" cy="461963"/>
          </a:xfrm>
          <a:prstGeom prst="rect">
            <a:avLst/>
          </a:prstGeom>
          <a:noFill/>
          <a:ln>
            <a:noFill/>
          </a:ln>
          <a:effectLst/>
        </p:spPr>
        <p:txBody>
          <a:bodyPr wrap="none">
            <a:spAutoFit/>
          </a:bodyPr>
          <a:lstStyle>
            <a:lvl1pPr eaLnBrk="0" hangingPunct="0">
              <a:defRPr>
                <a:solidFill>
                  <a:schemeClr val="tx1"/>
                </a:solidFill>
                <a:latin typeface="Arial" panose="020B0604020202020204" pitchFamily="34" charset="0"/>
                <a:ea typeface="ＭＳ Ｐゴシック" panose="020B060007020508020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r>
              <a:rPr lang="en-GB" sz="2400">
                <a:solidFill>
                  <a:srgbClr val="FF0000"/>
                </a:solidFill>
                <a:latin typeface="Arial Black" panose="020B0A04020102020204" charset="0"/>
                <a:ea typeface="Arial" panose="020B0604020202020204" pitchFamily="34" charset="0"/>
              </a:rPr>
              <a:t>1908</a:t>
            </a:r>
            <a:endParaRPr lang="en-GB" sz="2400">
              <a:solidFill>
                <a:srgbClr val="FF0000"/>
              </a:solidFill>
              <a:latin typeface="Arial Black" panose="020B0A04020102020204" charset="0"/>
              <a:ea typeface="Arial" panose="020B0604020202020204" pitchFamily="34" charset="0"/>
            </a:endParaRPr>
          </a:p>
        </p:txBody>
      </p:sp>
      <p:sp>
        <p:nvSpPr>
          <p:cNvPr id="19461" name="Text Box 3"/>
          <p:cNvSpPr txBox="1">
            <a:spLocks noChangeArrowheads="1"/>
          </p:cNvSpPr>
          <p:nvPr/>
        </p:nvSpPr>
        <p:spPr bwMode="auto">
          <a:xfrm>
            <a:off x="6430640" y="6105873"/>
            <a:ext cx="1004888" cy="461962"/>
          </a:xfrm>
          <a:prstGeom prst="rect">
            <a:avLst/>
          </a:prstGeom>
          <a:noFill/>
          <a:ln>
            <a:noFill/>
          </a:ln>
          <a:effectLst/>
        </p:spPr>
        <p:txBody>
          <a:bodyPr wrap="none">
            <a:spAutoFit/>
          </a:bodyPr>
          <a:lstStyle>
            <a:lvl1pPr eaLnBrk="0" hangingPunct="0">
              <a:defRPr>
                <a:solidFill>
                  <a:schemeClr val="tx1"/>
                </a:solidFill>
                <a:latin typeface="Arial" panose="020B0604020202020204" pitchFamily="34" charset="0"/>
                <a:ea typeface="ＭＳ Ｐゴシック" panose="020B060007020508020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r>
              <a:rPr lang="en-GB" sz="2400">
                <a:solidFill>
                  <a:srgbClr val="FF0000"/>
                </a:solidFill>
                <a:latin typeface="Arial Black" panose="020B0A04020102020204" charset="0"/>
                <a:ea typeface="Arial" panose="020B0604020202020204" pitchFamily="34" charset="0"/>
              </a:rPr>
              <a:t>1968</a:t>
            </a:r>
            <a:endParaRPr lang="en-GB" sz="2400">
              <a:solidFill>
                <a:srgbClr val="FF0000"/>
              </a:solidFill>
              <a:latin typeface="Arial Black" panose="020B0A04020102020204" charset="0"/>
              <a:ea typeface="Arial" panose="020B0604020202020204" pitchFamily="34" charset="0"/>
            </a:endParaRPr>
          </a:p>
        </p:txBody>
      </p:sp>
      <p:sp>
        <p:nvSpPr>
          <p:cNvPr id="6" name="Text Box 3"/>
          <p:cNvSpPr txBox="1">
            <a:spLocks noChangeArrowheads="1"/>
          </p:cNvSpPr>
          <p:nvPr/>
        </p:nvSpPr>
        <p:spPr bwMode="auto">
          <a:xfrm>
            <a:off x="391607" y="116632"/>
            <a:ext cx="8406268" cy="1077218"/>
          </a:xfrm>
          <a:prstGeom prst="rect">
            <a:avLst/>
          </a:prstGeom>
          <a:noFill/>
          <a:ln>
            <a:noFill/>
          </a:ln>
          <a:effectLst/>
        </p:spPr>
        <p:txBody>
          <a:bodyPr wrap="none">
            <a:spAutoFit/>
          </a:bodyPr>
          <a:lstStyle>
            <a:lvl1pPr eaLnBrk="0" hangingPunct="0">
              <a:defRPr>
                <a:solidFill>
                  <a:schemeClr val="tx1"/>
                </a:solidFill>
                <a:latin typeface="Arial" panose="020B0604020202020204" pitchFamily="34" charset="0"/>
                <a:ea typeface="ＭＳ Ｐゴシック" panose="020B060007020508020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r>
              <a:rPr lang="en-GB" sz="3200" dirty="0">
                <a:solidFill>
                  <a:srgbClr val="FF0000"/>
                </a:solidFill>
                <a:latin typeface="Arial Black" panose="020B0A04020102020204" charset="0"/>
                <a:ea typeface="Arial" panose="020B0604020202020204" pitchFamily="34" charset="0"/>
              </a:rPr>
              <a:t>ACID RAIN</a:t>
            </a:r>
            <a:endParaRPr lang="en-GB" sz="3200" dirty="0">
              <a:solidFill>
                <a:srgbClr val="FF0000"/>
              </a:solidFill>
              <a:latin typeface="Arial Black" panose="020B0A04020102020204" charset="0"/>
              <a:ea typeface="Arial" panose="020B0604020202020204" pitchFamily="34" charset="0"/>
            </a:endParaRPr>
          </a:p>
          <a:p>
            <a:pPr algn="r" eaLnBrk="1" hangingPunct="1"/>
            <a:r>
              <a:rPr lang="en-GB" sz="3200" dirty="0">
                <a:solidFill>
                  <a:srgbClr val="FF0000"/>
                </a:solidFill>
                <a:latin typeface="Arial Black" panose="020B0A04020102020204" charset="0"/>
                <a:ea typeface="Arial" panose="020B0604020202020204" pitchFamily="34" charset="0"/>
              </a:rPr>
              <a:t>Damages </a:t>
            </a:r>
            <a:r>
              <a:rPr lang="en-GB" sz="3200" dirty="0" smtClean="0">
                <a:solidFill>
                  <a:srgbClr val="FF0000"/>
                </a:solidFill>
                <a:latin typeface="Arial Black" panose="020B0A04020102020204" charset="0"/>
                <a:ea typeface="Arial" panose="020B0604020202020204" pitchFamily="34" charset="0"/>
              </a:rPr>
              <a:t>stonework (e.g. limestone)</a:t>
            </a:r>
            <a:endParaRPr lang="en-GB" sz="3200" dirty="0">
              <a:solidFill>
                <a:srgbClr val="FF0000"/>
              </a:solidFill>
              <a:latin typeface="Arial Black" panose="020B0A04020102020204" charset="0"/>
              <a:ea typeface="Arial" panose="020B0604020202020204" pitchFamily="34" charset="0"/>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3"/>
          <p:cNvSpPr txBox="1">
            <a:spLocks noChangeArrowheads="1"/>
          </p:cNvSpPr>
          <p:nvPr/>
        </p:nvSpPr>
        <p:spPr bwMode="auto">
          <a:xfrm>
            <a:off x="179388" y="5516563"/>
            <a:ext cx="4787900" cy="1066800"/>
          </a:xfrm>
          <a:prstGeom prst="rect">
            <a:avLst/>
          </a:prstGeom>
          <a:noFill/>
          <a:ln>
            <a:noFill/>
          </a:ln>
          <a:effectLst/>
        </p:spPr>
        <p:txBody>
          <a:bodyPr>
            <a:spAutoFit/>
          </a:bodyPr>
          <a:lstStyle>
            <a:lvl1pPr eaLnBrk="0" hangingPunct="0">
              <a:defRPr>
                <a:solidFill>
                  <a:schemeClr val="tx1"/>
                </a:solidFill>
                <a:latin typeface="Arial" panose="020B0604020202020204" pitchFamily="34" charset="0"/>
                <a:ea typeface="ＭＳ Ｐゴシック" panose="020B060007020508020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r>
              <a:rPr lang="en-GB" sz="3200">
                <a:solidFill>
                  <a:schemeClr val="bg1"/>
                </a:solidFill>
                <a:latin typeface="Arial Black" panose="020B0A04020102020204" charset="0"/>
                <a:ea typeface="Arial" panose="020B0604020202020204" pitchFamily="34" charset="0"/>
              </a:rPr>
              <a:t>Much SO</a:t>
            </a:r>
            <a:r>
              <a:rPr lang="en-GB" sz="3200" baseline="-25000">
                <a:solidFill>
                  <a:schemeClr val="bg1"/>
                </a:solidFill>
                <a:latin typeface="Arial Black" panose="020B0A04020102020204" charset="0"/>
                <a:ea typeface="Arial" panose="020B0604020202020204" pitchFamily="34" charset="0"/>
              </a:rPr>
              <a:t>2</a:t>
            </a:r>
            <a:r>
              <a:rPr lang="en-GB" sz="3200">
                <a:solidFill>
                  <a:schemeClr val="bg1"/>
                </a:solidFill>
                <a:latin typeface="Arial Black" panose="020B0A04020102020204" charset="0"/>
                <a:ea typeface="Arial" panose="020B0604020202020204" pitchFamily="34" charset="0"/>
              </a:rPr>
              <a:t> from power stations</a:t>
            </a:r>
            <a:endParaRPr lang="en-GB" sz="3200">
              <a:solidFill>
                <a:schemeClr val="bg1"/>
              </a:solidFill>
              <a:latin typeface="Arial Black" panose="020B0A04020102020204" charset="0"/>
              <a:ea typeface="Arial" panose="020B0604020202020204" pitchFamily="34" charset="0"/>
            </a:endParaRPr>
          </a:p>
        </p:txBody>
      </p:sp>
      <p:pic>
        <p:nvPicPr>
          <p:cNvPr id="20483" name="Picture 2" descr="File:RatcliffePowerPlantBlackAndWhite.jpg">
            <a:hlinkClick r:id="rId1"/>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3" y="0"/>
            <a:ext cx="9629776" cy="6884988"/>
          </a:xfrm>
          <a:prstGeom prst="rect">
            <a:avLst/>
          </a:prstGeom>
          <a:noFill/>
          <a:ln>
            <a:noFill/>
          </a:ln>
        </p:spPr>
      </p:pic>
      <p:sp>
        <p:nvSpPr>
          <p:cNvPr id="20484" name="Text Box 3"/>
          <p:cNvSpPr txBox="1">
            <a:spLocks noChangeArrowheads="1"/>
          </p:cNvSpPr>
          <p:nvPr/>
        </p:nvSpPr>
        <p:spPr bwMode="auto">
          <a:xfrm>
            <a:off x="239713" y="333375"/>
            <a:ext cx="7121525" cy="584200"/>
          </a:xfrm>
          <a:prstGeom prst="rect">
            <a:avLst/>
          </a:prstGeom>
          <a:noFill/>
          <a:ln>
            <a:noFill/>
          </a:ln>
          <a:effectLst/>
        </p:spPr>
        <p:txBody>
          <a:bodyPr wrap="none">
            <a:spAutoFit/>
          </a:bodyPr>
          <a:lstStyle>
            <a:lvl1pPr eaLnBrk="0" hangingPunct="0">
              <a:defRPr>
                <a:solidFill>
                  <a:schemeClr val="tx1"/>
                </a:solidFill>
                <a:latin typeface="Arial" panose="020B0604020202020204" pitchFamily="34" charset="0"/>
                <a:ea typeface="ＭＳ Ｐゴシック" panose="020B060007020508020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r>
              <a:rPr lang="en-GB" sz="3200">
                <a:solidFill>
                  <a:srgbClr val="FF0000"/>
                </a:solidFill>
                <a:latin typeface="Arial Black" panose="020B0A04020102020204" charset="0"/>
                <a:ea typeface="Arial" panose="020B0604020202020204" pitchFamily="34" charset="0"/>
              </a:rPr>
              <a:t> Much SO</a:t>
            </a:r>
            <a:r>
              <a:rPr lang="en-GB" sz="3200" baseline="-25000">
                <a:solidFill>
                  <a:srgbClr val="FF0000"/>
                </a:solidFill>
                <a:latin typeface="Arial Black" panose="020B0A04020102020204" charset="0"/>
                <a:ea typeface="Arial" panose="020B0604020202020204" pitchFamily="34" charset="0"/>
              </a:rPr>
              <a:t>2</a:t>
            </a:r>
            <a:r>
              <a:rPr lang="en-GB" sz="3200">
                <a:solidFill>
                  <a:srgbClr val="FF0000"/>
                </a:solidFill>
                <a:latin typeface="Arial Black" panose="020B0A04020102020204" charset="0"/>
                <a:ea typeface="Arial" panose="020B0604020202020204" pitchFamily="34" charset="0"/>
              </a:rPr>
              <a:t> from power stations</a:t>
            </a:r>
            <a:endParaRPr lang="en-GB" sz="3200">
              <a:solidFill>
                <a:srgbClr val="FF0000"/>
              </a:solidFill>
              <a:latin typeface="Arial Black" panose="020B0A04020102020204" charset="0"/>
              <a:ea typeface="Arial" panose="020B0604020202020204" pitchFamily="34" charset="0"/>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4"/>
          <p:cNvSpPr txBox="1">
            <a:spLocks noChangeArrowheads="1"/>
          </p:cNvSpPr>
          <p:nvPr/>
        </p:nvSpPr>
        <p:spPr bwMode="auto">
          <a:xfrm>
            <a:off x="539750" y="476250"/>
            <a:ext cx="4787900" cy="1066800"/>
          </a:xfrm>
          <a:prstGeom prst="rect">
            <a:avLst/>
          </a:prstGeom>
          <a:noFill/>
          <a:ln>
            <a:noFill/>
          </a:ln>
          <a:effectLst/>
        </p:spPr>
        <p:txBody>
          <a:bodyPr>
            <a:spAutoFit/>
          </a:bodyPr>
          <a:lstStyle>
            <a:lvl1pPr eaLnBrk="0" hangingPunct="0">
              <a:defRPr>
                <a:solidFill>
                  <a:schemeClr val="tx1"/>
                </a:solidFill>
                <a:latin typeface="Arial" panose="020B0604020202020204" pitchFamily="34" charset="0"/>
                <a:ea typeface="ＭＳ Ｐゴシック" panose="020B060007020508020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r>
              <a:rPr lang="en-GB" sz="3200">
                <a:solidFill>
                  <a:schemeClr val="bg1"/>
                </a:solidFill>
                <a:latin typeface="Arial Black" panose="020B0A04020102020204" charset="0"/>
                <a:ea typeface="Arial" panose="020B0604020202020204" pitchFamily="34" charset="0"/>
              </a:rPr>
              <a:t>Much SO</a:t>
            </a:r>
            <a:r>
              <a:rPr lang="en-GB" sz="3200" baseline="-25000">
                <a:solidFill>
                  <a:schemeClr val="bg1"/>
                </a:solidFill>
                <a:latin typeface="Arial Black" panose="020B0A04020102020204" charset="0"/>
                <a:ea typeface="Arial" panose="020B0604020202020204" pitchFamily="34" charset="0"/>
              </a:rPr>
              <a:t>2</a:t>
            </a:r>
            <a:r>
              <a:rPr lang="en-GB" sz="3200">
                <a:solidFill>
                  <a:schemeClr val="bg1"/>
                </a:solidFill>
                <a:latin typeface="Arial Black" panose="020B0A04020102020204" charset="0"/>
                <a:ea typeface="Arial" panose="020B0604020202020204" pitchFamily="34" charset="0"/>
              </a:rPr>
              <a:t> from power stations</a:t>
            </a:r>
            <a:endParaRPr lang="en-GB" sz="3200">
              <a:solidFill>
                <a:schemeClr val="bg1"/>
              </a:solidFill>
              <a:latin typeface="Arial Black" panose="020B0A04020102020204" charset="0"/>
              <a:ea typeface="Arial" panose="020B0604020202020204" pitchFamily="34" charset="0"/>
            </a:endParaRPr>
          </a:p>
        </p:txBody>
      </p:sp>
      <p:sp>
        <p:nvSpPr>
          <p:cNvPr id="21507" name="Text Box 6"/>
          <p:cNvSpPr txBox="1">
            <a:spLocks noChangeArrowheads="1"/>
          </p:cNvSpPr>
          <p:nvPr/>
        </p:nvSpPr>
        <p:spPr bwMode="auto">
          <a:xfrm>
            <a:off x="-23222" y="5661248"/>
            <a:ext cx="9161463" cy="830997"/>
          </a:xfrm>
          <a:prstGeom prst="rect">
            <a:avLst/>
          </a:prstGeom>
          <a:noFill/>
          <a:ln>
            <a:noFill/>
          </a:ln>
          <a:effectLst/>
        </p:spPr>
        <p:txBody>
          <a:bodyPr>
            <a:spAutoFit/>
          </a:bodyPr>
          <a:lstStyle>
            <a:lvl1pPr eaLnBrk="0" hangingPunct="0">
              <a:defRPr>
                <a:solidFill>
                  <a:schemeClr val="tx1"/>
                </a:solidFill>
                <a:latin typeface="Arial" panose="020B0604020202020204" pitchFamily="34" charset="0"/>
                <a:ea typeface="ＭＳ Ｐゴシック" panose="020B060007020508020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r>
              <a:rPr lang="en-GB" sz="2400" dirty="0">
                <a:solidFill>
                  <a:srgbClr val="FF0000"/>
                </a:solidFill>
                <a:latin typeface="Arial Black" panose="020B0A04020102020204" charset="0"/>
                <a:ea typeface="Arial" panose="020B0604020202020204" pitchFamily="34" charset="0"/>
              </a:rPr>
              <a:t>Remove SO</a:t>
            </a:r>
            <a:r>
              <a:rPr lang="en-GB" sz="2400" baseline="-25000" dirty="0">
                <a:solidFill>
                  <a:srgbClr val="FF0000"/>
                </a:solidFill>
                <a:latin typeface="Arial Black" panose="020B0A04020102020204" charset="0"/>
                <a:ea typeface="Arial" panose="020B0604020202020204" pitchFamily="34" charset="0"/>
              </a:rPr>
              <a:t>2</a:t>
            </a:r>
            <a:r>
              <a:rPr lang="en-GB" sz="2400" dirty="0">
                <a:solidFill>
                  <a:srgbClr val="FF0000"/>
                </a:solidFill>
                <a:latin typeface="Arial Black" panose="020B0A04020102020204" charset="0"/>
                <a:ea typeface="Arial" panose="020B0604020202020204" pitchFamily="34" charset="0"/>
              </a:rPr>
              <a:t> by flue gas </a:t>
            </a:r>
            <a:r>
              <a:rPr lang="en-GB" sz="2400" dirty="0" err="1" smtClean="0">
                <a:solidFill>
                  <a:srgbClr val="FF0000"/>
                </a:solidFill>
                <a:latin typeface="Arial Black" panose="020B0A04020102020204" charset="0"/>
                <a:ea typeface="Arial" panose="020B0604020202020204" pitchFamily="34" charset="0"/>
              </a:rPr>
              <a:t>desulfurisation</a:t>
            </a:r>
            <a:endParaRPr lang="en-GB" sz="2400" dirty="0" smtClean="0">
              <a:solidFill>
                <a:srgbClr val="FF0000"/>
              </a:solidFill>
              <a:latin typeface="Arial Black" panose="020B0A04020102020204" charset="0"/>
              <a:ea typeface="Arial" panose="020B0604020202020204" pitchFamily="34" charset="0"/>
            </a:endParaRPr>
          </a:p>
          <a:p>
            <a:pPr algn="ctr" eaLnBrk="1" hangingPunct="1"/>
            <a:r>
              <a:rPr lang="en-GB" sz="2400" dirty="0" smtClean="0">
                <a:solidFill>
                  <a:srgbClr val="FF0000"/>
                </a:solidFill>
                <a:latin typeface="Arial Black" panose="020B0A04020102020204" charset="0"/>
                <a:ea typeface="Arial" panose="020B0604020202020204" pitchFamily="34" charset="0"/>
              </a:rPr>
              <a:t>(reacts with </a:t>
            </a:r>
            <a:r>
              <a:rPr lang="en-GB" sz="2400" dirty="0" err="1" smtClean="0">
                <a:solidFill>
                  <a:srgbClr val="FF0000"/>
                </a:solidFill>
                <a:latin typeface="Arial Black" panose="020B0A04020102020204" charset="0"/>
                <a:ea typeface="Arial" panose="020B0604020202020204" pitchFamily="34" charset="0"/>
              </a:rPr>
              <a:t>CaO</a:t>
            </a:r>
            <a:r>
              <a:rPr lang="en-GB" sz="2400" dirty="0" smtClean="0">
                <a:solidFill>
                  <a:srgbClr val="FF0000"/>
                </a:solidFill>
                <a:latin typeface="Arial Black" panose="020B0A04020102020204" charset="0"/>
                <a:ea typeface="Arial" panose="020B0604020202020204" pitchFamily="34" charset="0"/>
              </a:rPr>
              <a:t> or CaCO</a:t>
            </a:r>
            <a:r>
              <a:rPr lang="en-GB" sz="2400" baseline="-25000" dirty="0" smtClean="0">
                <a:solidFill>
                  <a:srgbClr val="FF0000"/>
                </a:solidFill>
                <a:latin typeface="Arial Black" panose="020B0A04020102020204" charset="0"/>
                <a:ea typeface="Arial" panose="020B0604020202020204" pitchFamily="34" charset="0"/>
              </a:rPr>
              <a:t>3</a:t>
            </a:r>
            <a:r>
              <a:rPr lang="en-GB" sz="2400" dirty="0" smtClean="0">
                <a:solidFill>
                  <a:srgbClr val="FF0000"/>
                </a:solidFill>
                <a:latin typeface="Arial Black" panose="020B0A04020102020204" charset="0"/>
                <a:ea typeface="Arial" panose="020B0604020202020204" pitchFamily="34" charset="0"/>
              </a:rPr>
              <a:t>)</a:t>
            </a:r>
            <a:endParaRPr lang="en-GB" sz="2400" dirty="0">
              <a:solidFill>
                <a:srgbClr val="FF0000"/>
              </a:solidFill>
              <a:latin typeface="Arial Black" panose="020B0A04020102020204" charset="0"/>
              <a:ea typeface="Arial" panose="020B0604020202020204" pitchFamily="34" charset="0"/>
            </a:endParaRPr>
          </a:p>
        </p:txBody>
      </p:sp>
      <p:pic>
        <p:nvPicPr>
          <p:cNvPr id="21508" name="Picture 2" descr="http://www.worldcoal.org/media/jpg/585/173531flue_gas_desulphurisation_page3_coal_use_environment.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2700" y="188913"/>
            <a:ext cx="9131300" cy="5367337"/>
          </a:xfrm>
          <a:prstGeom prst="rect">
            <a:avLst/>
          </a:prstGeom>
          <a:noFill/>
          <a:ln>
            <a:noFill/>
          </a:ln>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539750" y="476250"/>
            <a:ext cx="4787900" cy="1066800"/>
          </a:xfrm>
          <a:prstGeom prst="rect">
            <a:avLst/>
          </a:prstGeom>
          <a:noFill/>
          <a:ln>
            <a:noFill/>
          </a:ln>
          <a:effectLst/>
        </p:spPr>
        <p:txBody>
          <a:bodyPr>
            <a:spAutoFit/>
          </a:bodyPr>
          <a:lstStyle>
            <a:lvl1pPr eaLnBrk="0" hangingPunct="0">
              <a:defRPr>
                <a:solidFill>
                  <a:schemeClr val="tx1"/>
                </a:solidFill>
                <a:latin typeface="Arial" panose="020B0604020202020204" pitchFamily="34" charset="0"/>
                <a:ea typeface="ＭＳ Ｐゴシック" panose="020B060007020508020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r>
              <a:rPr lang="en-GB" sz="3200">
                <a:solidFill>
                  <a:schemeClr val="bg1"/>
                </a:solidFill>
                <a:latin typeface="Arial Black" panose="020B0A04020102020204" charset="0"/>
                <a:ea typeface="Arial" panose="020B0604020202020204" pitchFamily="34" charset="0"/>
              </a:rPr>
              <a:t>Much SO</a:t>
            </a:r>
            <a:r>
              <a:rPr lang="en-GB" sz="3200" baseline="-25000">
                <a:solidFill>
                  <a:schemeClr val="bg1"/>
                </a:solidFill>
                <a:latin typeface="Arial Black" panose="020B0A04020102020204" charset="0"/>
                <a:ea typeface="Arial" panose="020B0604020202020204" pitchFamily="34" charset="0"/>
              </a:rPr>
              <a:t>2</a:t>
            </a:r>
            <a:r>
              <a:rPr lang="en-GB" sz="3200">
                <a:solidFill>
                  <a:schemeClr val="bg1"/>
                </a:solidFill>
                <a:latin typeface="Arial Black" panose="020B0A04020102020204" charset="0"/>
                <a:ea typeface="Arial" panose="020B0604020202020204" pitchFamily="34" charset="0"/>
              </a:rPr>
              <a:t> from power stations</a:t>
            </a:r>
            <a:endParaRPr lang="en-GB" sz="3200">
              <a:solidFill>
                <a:schemeClr val="bg1"/>
              </a:solidFill>
              <a:latin typeface="Arial Black" panose="020B0A04020102020204" charset="0"/>
              <a:ea typeface="Arial" panose="020B0604020202020204" pitchFamily="34" charset="0"/>
            </a:endParaRPr>
          </a:p>
        </p:txBody>
      </p:sp>
      <p:pic>
        <p:nvPicPr>
          <p:cNvPr id="22531" name="Picture 2" descr="http://www.kwik-fit.com/assets/jpg/graphics/catalytic-converter_large.jpg">
            <a:hlinkClick r:id="rId1"/>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2420938"/>
            <a:ext cx="5715000" cy="4286250"/>
          </a:xfrm>
          <a:prstGeom prst="rect">
            <a:avLst/>
          </a:prstGeom>
          <a:noFill/>
          <a:ln>
            <a:noFill/>
          </a:ln>
        </p:spPr>
      </p:pic>
      <p:pic>
        <p:nvPicPr>
          <p:cNvPr id="22532" name="Picture 4" descr="http://www.boltonautorepair.com/images/diagram_exhaus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938" y="60325"/>
            <a:ext cx="5530850" cy="3452813"/>
          </a:xfrm>
          <a:prstGeom prst="rect">
            <a:avLst/>
          </a:prstGeom>
          <a:noFill/>
          <a:ln>
            <a:noFill/>
          </a:ln>
        </p:spPr>
      </p:pic>
      <p:sp>
        <p:nvSpPr>
          <p:cNvPr id="22533" name="Text Box 3"/>
          <p:cNvSpPr txBox="1">
            <a:spLocks noChangeArrowheads="1"/>
          </p:cNvSpPr>
          <p:nvPr/>
        </p:nvSpPr>
        <p:spPr bwMode="auto">
          <a:xfrm>
            <a:off x="5327650" y="5583238"/>
            <a:ext cx="3635375" cy="830262"/>
          </a:xfrm>
          <a:prstGeom prst="rect">
            <a:avLst/>
          </a:prstGeom>
          <a:noFill/>
          <a:ln>
            <a:noFill/>
          </a:ln>
          <a:effectLst/>
        </p:spPr>
        <p:txBody>
          <a:bodyPr>
            <a:spAutoFit/>
          </a:bodyPr>
          <a:lstStyle>
            <a:lvl1pPr eaLnBrk="0" hangingPunct="0">
              <a:defRPr>
                <a:solidFill>
                  <a:schemeClr val="tx1"/>
                </a:solidFill>
                <a:latin typeface="Arial" panose="020B0604020202020204" pitchFamily="34" charset="0"/>
                <a:ea typeface="ＭＳ Ｐゴシック" panose="020B060007020508020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r>
              <a:rPr lang="en-GB" sz="2400">
                <a:solidFill>
                  <a:srgbClr val="0000FF"/>
                </a:solidFill>
                <a:latin typeface="Arial Black" panose="020B0A04020102020204" charset="0"/>
                <a:ea typeface="Arial" panose="020B0604020202020204" pitchFamily="34" charset="0"/>
              </a:rPr>
              <a:t>Catalytic converters in cars remove NO</a:t>
            </a:r>
            <a:r>
              <a:rPr lang="en-GB" sz="2400" baseline="-25000">
                <a:solidFill>
                  <a:srgbClr val="0000FF"/>
                </a:solidFill>
                <a:latin typeface="Arial Black" panose="020B0A04020102020204" charset="0"/>
                <a:ea typeface="Arial" panose="020B0604020202020204" pitchFamily="34" charset="0"/>
              </a:rPr>
              <a:t>x</a:t>
            </a:r>
            <a:endParaRPr lang="en-GB" sz="2400">
              <a:solidFill>
                <a:srgbClr val="0000FF"/>
              </a:solidFill>
              <a:latin typeface="Arial Black" panose="020B0A04020102020204" charset="0"/>
              <a:ea typeface="Arial" panose="020B0604020202020204" pitchFamily="34" charset="0"/>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www.ukcip.org.uk/wordpress/wp-content/images/greenhouse-effect.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15913"/>
            <a:ext cx="9144000" cy="7407276"/>
          </a:xfrm>
          <a:prstGeom prst="rect">
            <a:avLst/>
          </a:prstGeom>
          <a:noFill/>
          <a:ln>
            <a:noFill/>
          </a:ln>
        </p:spPr>
      </p:pic>
      <p:sp>
        <p:nvSpPr>
          <p:cNvPr id="23555" name="Text Box 3"/>
          <p:cNvSpPr txBox="1">
            <a:spLocks noChangeArrowheads="1"/>
          </p:cNvSpPr>
          <p:nvPr/>
        </p:nvSpPr>
        <p:spPr bwMode="auto">
          <a:xfrm>
            <a:off x="179388" y="188913"/>
            <a:ext cx="4392612" cy="461962"/>
          </a:xfrm>
          <a:prstGeom prst="rect">
            <a:avLst/>
          </a:prstGeom>
          <a:noFill/>
          <a:ln>
            <a:noFill/>
          </a:ln>
          <a:effectLst/>
        </p:spPr>
        <p:txBody>
          <a:bodyPr>
            <a:spAutoFit/>
          </a:bodyPr>
          <a:lstStyle>
            <a:lvl1pPr eaLnBrk="0" hangingPunct="0">
              <a:defRPr>
                <a:solidFill>
                  <a:schemeClr val="tx1"/>
                </a:solidFill>
                <a:latin typeface="Arial" panose="020B0604020202020204" pitchFamily="34" charset="0"/>
                <a:ea typeface="ＭＳ Ｐゴシック" panose="020B060007020508020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r>
              <a:rPr lang="en-GB" sz="2400">
                <a:solidFill>
                  <a:srgbClr val="0000FF"/>
                </a:solidFill>
                <a:latin typeface="Arial Black" panose="020B0A04020102020204" charset="0"/>
                <a:ea typeface="Arial" panose="020B0604020202020204" pitchFamily="34" charset="0"/>
              </a:rPr>
              <a:t>CO</a:t>
            </a:r>
            <a:r>
              <a:rPr lang="en-GB" sz="2400" baseline="-25000">
                <a:solidFill>
                  <a:srgbClr val="0000FF"/>
                </a:solidFill>
                <a:latin typeface="Arial Black" panose="020B0A04020102020204" charset="0"/>
                <a:ea typeface="Arial" panose="020B0604020202020204" pitchFamily="34" charset="0"/>
              </a:rPr>
              <a:t>2</a:t>
            </a:r>
            <a:r>
              <a:rPr lang="en-GB" sz="2400">
                <a:solidFill>
                  <a:srgbClr val="0000FF"/>
                </a:solidFill>
                <a:latin typeface="Arial Black" panose="020B0A04020102020204" charset="0"/>
                <a:ea typeface="Arial" panose="020B0604020202020204" pitchFamily="34" charset="0"/>
              </a:rPr>
              <a:t> is a greenhouse gas</a:t>
            </a:r>
            <a:endParaRPr lang="en-GB" sz="2400">
              <a:solidFill>
                <a:srgbClr val="0000FF"/>
              </a:solidFill>
              <a:latin typeface="Arial Black" panose="020B0A04020102020204" charset="0"/>
              <a:ea typeface="Arial" panose="020B0604020202020204" pitchFamily="34" charset="0"/>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3" name="Oval 8192"/>
          <p:cNvSpPr/>
          <p:nvPr/>
        </p:nvSpPr>
        <p:spPr>
          <a:xfrm>
            <a:off x="1251360" y="4539240"/>
            <a:ext cx="1032480" cy="1045440"/>
          </a:xfrm>
          <a:prstGeom prst="ellipse">
            <a:avLst/>
          </a:prstGeom>
          <a:solidFill>
            <a:srgbClr val="EB613D"/>
          </a:solidFill>
          <a:ln w="9525" cap="flat" cmpd="sng">
            <a:solidFill>
              <a:srgbClr val="FFFFFF"/>
            </a:solidFill>
            <a:prstDash val="solid"/>
            <a:headEnd type="none" w="med" len="med"/>
            <a:tailEnd type="none" w="med" len="med"/>
          </a:ln>
        </p:spPr>
        <p:txBody>
          <a:bodyPr/>
          <a:p>
            <a:endParaRPr lang="en-US" sz="2175">
              <a:ea typeface="Arial" panose="020B0604020202020204" pitchFamily="34" charset="0"/>
            </a:endParaRPr>
          </a:p>
        </p:txBody>
      </p:sp>
      <p:sp>
        <p:nvSpPr>
          <p:cNvPr id="8194" name="Oval 8193"/>
          <p:cNvSpPr/>
          <p:nvPr/>
        </p:nvSpPr>
        <p:spPr>
          <a:xfrm>
            <a:off x="3958560" y="4462920"/>
            <a:ext cx="1277280" cy="1277280"/>
          </a:xfrm>
          <a:prstGeom prst="ellipse">
            <a:avLst/>
          </a:prstGeom>
          <a:solidFill>
            <a:srgbClr val="33CC66"/>
          </a:solidFill>
          <a:ln w="9525" cap="flat" cmpd="sng">
            <a:solidFill>
              <a:srgbClr val="FFFFFF"/>
            </a:solidFill>
            <a:prstDash val="solid"/>
            <a:headEnd type="none" w="med" len="med"/>
            <a:tailEnd type="none" w="med" len="med"/>
          </a:ln>
        </p:spPr>
        <p:txBody>
          <a:bodyPr/>
          <a:p>
            <a:endParaRPr lang="en-US" sz="2175">
              <a:ea typeface="Arial" panose="020B0604020202020204" pitchFamily="34" charset="0"/>
            </a:endParaRPr>
          </a:p>
        </p:txBody>
      </p:sp>
      <p:sp>
        <p:nvSpPr>
          <p:cNvPr id="8195" name="Oval 8194"/>
          <p:cNvSpPr/>
          <p:nvPr/>
        </p:nvSpPr>
        <p:spPr>
          <a:xfrm>
            <a:off x="6719040" y="4359240"/>
            <a:ext cx="1353600" cy="1366560"/>
          </a:xfrm>
          <a:prstGeom prst="ellipse">
            <a:avLst/>
          </a:prstGeom>
          <a:solidFill>
            <a:srgbClr val="99CCFF"/>
          </a:solidFill>
          <a:ln w="9525" cap="flat" cmpd="sng">
            <a:solidFill>
              <a:srgbClr val="FFFFFF"/>
            </a:solidFill>
            <a:prstDash val="solid"/>
            <a:headEnd type="none" w="med" len="med"/>
            <a:tailEnd type="none" w="med" len="med"/>
          </a:ln>
        </p:spPr>
        <p:txBody>
          <a:bodyPr/>
          <a:p>
            <a:endParaRPr lang="en-US" sz="2175">
              <a:ea typeface="Arial" panose="020B0604020202020204" pitchFamily="34" charset="0"/>
            </a:endParaRPr>
          </a:p>
        </p:txBody>
      </p:sp>
      <p:sp>
        <p:nvSpPr>
          <p:cNvPr id="8196" name="Text Box 8195"/>
          <p:cNvSpPr txBox="1"/>
          <p:nvPr/>
        </p:nvSpPr>
        <p:spPr>
          <a:xfrm>
            <a:off x="1522080" y="5996520"/>
            <a:ext cx="614680" cy="318135"/>
          </a:xfrm>
          <a:prstGeom prst="rect">
            <a:avLst/>
          </a:prstGeom>
          <a:noFill/>
          <a:ln w="36000">
            <a:noFill/>
          </a:ln>
        </p:spPr>
        <p:txBody>
          <a:bodyPr wrap="none" lIns="0" tIns="0" rIns="0" bIns="0" anchor="t" anchorCtr="0">
            <a:spAutoFit/>
          </a:bodyPr>
          <a:p>
            <a:pPr eaLnBrk="1">
              <a:lnSpc>
                <a:spcPct val="95000"/>
              </a:lnSpc>
              <a:buClr>
                <a:srgbClr val="000000"/>
              </a:buClr>
              <a:buSzPct val="45000"/>
              <a:buFont typeface="StarSymbol" charset="0"/>
              <a:buNone/>
            </a:pPr>
            <a:r>
              <a:rPr lang="en-GB" sz="2175">
                <a:ea typeface="Arial" panose="020B0604020202020204" pitchFamily="34" charset="0"/>
              </a:rPr>
              <a:t>Mars</a:t>
            </a:r>
            <a:endParaRPr lang="en-GB" sz="2175">
              <a:ea typeface="Arial" panose="020B0604020202020204" pitchFamily="34" charset="0"/>
            </a:endParaRPr>
          </a:p>
        </p:txBody>
      </p:sp>
      <p:sp>
        <p:nvSpPr>
          <p:cNvPr id="8197" name="Text Box 8196"/>
          <p:cNvSpPr txBox="1"/>
          <p:nvPr/>
        </p:nvSpPr>
        <p:spPr>
          <a:xfrm>
            <a:off x="4319905" y="6035675"/>
            <a:ext cx="915670" cy="318135"/>
          </a:xfrm>
          <a:prstGeom prst="rect">
            <a:avLst/>
          </a:prstGeom>
          <a:noFill/>
          <a:ln w="36000">
            <a:noFill/>
          </a:ln>
        </p:spPr>
        <p:txBody>
          <a:bodyPr wrap="square" lIns="0" tIns="0" rIns="0" bIns="0" anchor="t" anchorCtr="0">
            <a:spAutoFit/>
          </a:bodyPr>
          <a:p>
            <a:pPr defTabSz="914400" eaLnBrk="1">
              <a:lnSpc>
                <a:spcPct val="95000"/>
              </a:lnSpc>
              <a:buClr>
                <a:srgbClr val="000000"/>
              </a:buClr>
              <a:buSzPct val="45000"/>
              <a:buFont typeface="StarSymbol" charset="0"/>
              <a:buNone/>
              <a:tabLst>
                <a:tab pos="723900" algn="l"/>
              </a:tabLst>
            </a:pPr>
            <a:r>
              <a:rPr lang="en-GB" sz="2175">
                <a:ea typeface="Arial" panose="020B0604020202020204" pitchFamily="34" charset="0"/>
              </a:rPr>
              <a:t>Earth</a:t>
            </a:r>
            <a:endParaRPr lang="en-GB" sz="2175">
              <a:ea typeface="Arial" panose="020B0604020202020204" pitchFamily="34" charset="0"/>
            </a:endParaRPr>
          </a:p>
        </p:txBody>
      </p:sp>
      <p:sp>
        <p:nvSpPr>
          <p:cNvPr id="8198" name="Text Box 8197"/>
          <p:cNvSpPr txBox="1"/>
          <p:nvPr/>
        </p:nvSpPr>
        <p:spPr>
          <a:xfrm>
            <a:off x="7117920" y="5944680"/>
            <a:ext cx="768350" cy="318135"/>
          </a:xfrm>
          <a:prstGeom prst="rect">
            <a:avLst/>
          </a:prstGeom>
          <a:noFill/>
          <a:ln w="36000">
            <a:noFill/>
          </a:ln>
        </p:spPr>
        <p:txBody>
          <a:bodyPr wrap="none" lIns="0" tIns="0" rIns="0" bIns="0" anchor="t" anchorCtr="0">
            <a:spAutoFit/>
          </a:bodyPr>
          <a:p>
            <a:pPr defTabSz="914400" eaLnBrk="1">
              <a:lnSpc>
                <a:spcPct val="95000"/>
              </a:lnSpc>
              <a:buClr>
                <a:srgbClr val="000000"/>
              </a:buClr>
              <a:buSzPct val="45000"/>
              <a:buFont typeface="StarSymbol" charset="0"/>
              <a:buNone/>
              <a:tabLst>
                <a:tab pos="723900" algn="l"/>
              </a:tabLst>
            </a:pPr>
            <a:r>
              <a:rPr lang="en-GB" sz="2175">
                <a:ea typeface="Arial" panose="020B0604020202020204" pitchFamily="34" charset="0"/>
              </a:rPr>
              <a:t>Venus</a:t>
            </a:r>
            <a:endParaRPr lang="en-GB" sz="2175">
              <a:ea typeface="Arial" panose="020B0604020202020204" pitchFamily="34" charset="0"/>
            </a:endParaRPr>
          </a:p>
        </p:txBody>
      </p:sp>
      <p:sp>
        <p:nvSpPr>
          <p:cNvPr id="8199" name="Text Box 8198"/>
          <p:cNvSpPr txBox="1"/>
          <p:nvPr/>
        </p:nvSpPr>
        <p:spPr>
          <a:xfrm>
            <a:off x="8408160" y="6022440"/>
            <a:ext cx="38880" cy="312480"/>
          </a:xfrm>
          <a:prstGeom prst="rect">
            <a:avLst/>
          </a:prstGeom>
          <a:noFill/>
          <a:ln w="36000">
            <a:noFill/>
          </a:ln>
        </p:spPr>
        <p:txBody>
          <a:bodyPr/>
          <a:p>
            <a:endParaRPr lang="en-US" sz="2175">
              <a:ea typeface="Arial" panose="020B0604020202020204" pitchFamily="34" charset="0"/>
            </a:endParaRPr>
          </a:p>
        </p:txBody>
      </p:sp>
      <p:sp>
        <p:nvSpPr>
          <p:cNvPr id="8200" name="Text Box 8199"/>
          <p:cNvSpPr txBox="1"/>
          <p:nvPr/>
        </p:nvSpPr>
        <p:spPr>
          <a:xfrm>
            <a:off x="658080" y="916200"/>
            <a:ext cx="531495" cy="318135"/>
          </a:xfrm>
          <a:prstGeom prst="rect">
            <a:avLst/>
          </a:prstGeom>
          <a:noFill/>
          <a:ln w="36000">
            <a:noFill/>
          </a:ln>
        </p:spPr>
        <p:txBody>
          <a:bodyPr wrap="none" lIns="0" tIns="0" rIns="0" bIns="0" anchor="t" anchorCtr="0">
            <a:spAutoFit/>
          </a:bodyPr>
          <a:p>
            <a:pPr eaLnBrk="1">
              <a:lnSpc>
                <a:spcPct val="95000"/>
              </a:lnSpc>
              <a:buClr>
                <a:srgbClr val="000000"/>
              </a:buClr>
              <a:buSzPct val="45000"/>
              <a:buFont typeface="StarSymbol" charset="0"/>
              <a:buNone/>
            </a:pPr>
            <a:r>
              <a:rPr lang="en-GB" sz="2175">
                <a:ea typeface="Arial" panose="020B0604020202020204" pitchFamily="34" charset="0"/>
              </a:rPr>
              <a:t>T/ºC</a:t>
            </a:r>
            <a:endParaRPr lang="en-GB" sz="2175">
              <a:ea typeface="Arial" panose="020B0604020202020204" pitchFamily="34" charset="0"/>
            </a:endParaRPr>
          </a:p>
        </p:txBody>
      </p:sp>
      <p:sp>
        <p:nvSpPr>
          <p:cNvPr id="8201" name="Text Box 8200"/>
          <p:cNvSpPr txBox="1"/>
          <p:nvPr/>
        </p:nvSpPr>
        <p:spPr>
          <a:xfrm>
            <a:off x="3520800" y="1934280"/>
            <a:ext cx="1440" cy="312480"/>
          </a:xfrm>
          <a:prstGeom prst="rect">
            <a:avLst/>
          </a:prstGeom>
          <a:noFill/>
          <a:ln w="36000">
            <a:noFill/>
          </a:ln>
        </p:spPr>
        <p:txBody>
          <a:bodyPr/>
          <a:p>
            <a:endParaRPr lang="en-US" sz="2175">
              <a:ea typeface="Arial" panose="020B0604020202020204" pitchFamily="34" charset="0"/>
            </a:endParaRPr>
          </a:p>
        </p:txBody>
      </p:sp>
      <p:grpSp>
        <p:nvGrpSpPr>
          <p:cNvPr id="8202" name="Group 8201"/>
          <p:cNvGrpSpPr/>
          <p:nvPr/>
        </p:nvGrpSpPr>
        <p:grpSpPr>
          <a:xfrm>
            <a:off x="902880" y="3623400"/>
            <a:ext cx="839520" cy="666720"/>
            <a:chOff x="627" y="2516"/>
            <a:chExt cx="583" cy="463"/>
          </a:xfrm>
        </p:grpSpPr>
        <p:sp>
          <p:nvSpPr>
            <p:cNvPr id="8203" name="Straight Connector 8202"/>
            <p:cNvSpPr/>
            <p:nvPr/>
          </p:nvSpPr>
          <p:spPr>
            <a:xfrm>
              <a:off x="1209" y="2534"/>
              <a:ext cx="1" cy="313"/>
            </a:xfrm>
            <a:prstGeom prst="line">
              <a:avLst/>
            </a:prstGeom>
            <a:ln w="36000" cap="flat" cmpd="sng">
              <a:solidFill>
                <a:srgbClr val="FF0000"/>
              </a:solidFill>
              <a:prstDash val="solid"/>
              <a:headEnd type="triangle" w="med" len="med"/>
              <a:tailEnd type="none" w="med" len="med"/>
            </a:ln>
          </p:spPr>
        </p:sp>
        <p:sp>
          <p:nvSpPr>
            <p:cNvPr id="8204" name="Text Box 8203"/>
            <p:cNvSpPr txBox="1"/>
            <p:nvPr/>
          </p:nvSpPr>
          <p:spPr>
            <a:xfrm>
              <a:off x="636" y="2758"/>
              <a:ext cx="277" cy="221"/>
            </a:xfrm>
            <a:prstGeom prst="rect">
              <a:avLst/>
            </a:prstGeom>
            <a:noFill/>
            <a:ln w="36000">
              <a:noFill/>
            </a:ln>
          </p:spPr>
          <p:txBody>
            <a:bodyPr wrap="none" lIns="0" tIns="0" rIns="0" bIns="0" anchor="t" anchorCtr="0">
              <a:spAutoFit/>
            </a:bodyPr>
            <a:p>
              <a:pPr eaLnBrk="1">
                <a:lnSpc>
                  <a:spcPct val="95000"/>
                </a:lnSpc>
                <a:buClr>
                  <a:srgbClr val="000000"/>
                </a:buClr>
                <a:buSzPct val="45000"/>
                <a:buFont typeface="StarSymbol" charset="0"/>
                <a:buNone/>
              </a:pPr>
              <a:r>
                <a:rPr lang="en-GB" sz="2175">
                  <a:ea typeface="Arial" panose="020B0604020202020204" pitchFamily="34" charset="0"/>
                </a:rPr>
                <a:t>-57</a:t>
              </a:r>
              <a:endParaRPr lang="en-GB" sz="2175">
                <a:ea typeface="Arial" panose="020B0604020202020204" pitchFamily="34" charset="0"/>
              </a:endParaRPr>
            </a:p>
          </p:txBody>
        </p:sp>
        <p:sp>
          <p:nvSpPr>
            <p:cNvPr id="8205" name="Text Box 8204"/>
            <p:cNvSpPr txBox="1"/>
            <p:nvPr/>
          </p:nvSpPr>
          <p:spPr>
            <a:xfrm>
              <a:off x="627" y="2516"/>
              <a:ext cx="277" cy="221"/>
            </a:xfrm>
            <a:prstGeom prst="rect">
              <a:avLst/>
            </a:prstGeom>
            <a:noFill/>
            <a:ln w="36000">
              <a:noFill/>
            </a:ln>
          </p:spPr>
          <p:txBody>
            <a:bodyPr wrap="none" lIns="0" tIns="0" rIns="0" bIns="0" anchor="t" anchorCtr="0">
              <a:spAutoFit/>
            </a:bodyPr>
            <a:p>
              <a:pPr eaLnBrk="1">
                <a:lnSpc>
                  <a:spcPct val="95000"/>
                </a:lnSpc>
                <a:buClr>
                  <a:srgbClr val="000000"/>
                </a:buClr>
                <a:buSzPct val="45000"/>
                <a:buFont typeface="StarSymbol" charset="0"/>
                <a:buNone/>
              </a:pPr>
              <a:r>
                <a:rPr lang="en-GB" sz="2175">
                  <a:ea typeface="Arial" panose="020B0604020202020204" pitchFamily="34" charset="0"/>
                </a:rPr>
                <a:t>-47</a:t>
              </a:r>
              <a:endParaRPr lang="en-GB" sz="2175">
                <a:ea typeface="Arial" panose="020B0604020202020204" pitchFamily="34" charset="0"/>
              </a:endParaRPr>
            </a:p>
          </p:txBody>
        </p:sp>
      </p:grpSp>
      <p:grpSp>
        <p:nvGrpSpPr>
          <p:cNvPr id="8206" name="Group 8205"/>
          <p:cNvGrpSpPr/>
          <p:nvPr/>
        </p:nvGrpSpPr>
        <p:grpSpPr>
          <a:xfrm>
            <a:off x="6873120" y="451080"/>
            <a:ext cx="724320" cy="3693600"/>
            <a:chOff x="4773" y="313"/>
            <a:chExt cx="503" cy="2565"/>
          </a:xfrm>
        </p:grpSpPr>
        <p:grpSp>
          <p:nvGrpSpPr>
            <p:cNvPr id="8207" name="Group 8206"/>
            <p:cNvGrpSpPr/>
            <p:nvPr/>
          </p:nvGrpSpPr>
          <p:grpSpPr>
            <a:xfrm>
              <a:off x="4773" y="313"/>
              <a:ext cx="503" cy="2565"/>
              <a:chOff x="4773" y="313"/>
              <a:chExt cx="503" cy="2565"/>
            </a:xfrm>
          </p:grpSpPr>
          <p:sp>
            <p:nvSpPr>
              <p:cNvPr id="8208" name="Text Box 8207"/>
              <p:cNvSpPr txBox="1"/>
              <p:nvPr/>
            </p:nvSpPr>
            <p:spPr>
              <a:xfrm>
                <a:off x="4916" y="2657"/>
                <a:ext cx="277" cy="221"/>
              </a:xfrm>
              <a:prstGeom prst="rect">
                <a:avLst/>
              </a:prstGeom>
              <a:noFill/>
              <a:ln w="36000">
                <a:noFill/>
              </a:ln>
            </p:spPr>
            <p:txBody>
              <a:bodyPr wrap="none" lIns="0" tIns="0" rIns="0" bIns="0" anchor="t" anchorCtr="0">
                <a:spAutoFit/>
              </a:bodyPr>
              <a:p>
                <a:pPr eaLnBrk="1">
                  <a:lnSpc>
                    <a:spcPct val="95000"/>
                  </a:lnSpc>
                  <a:buClr>
                    <a:srgbClr val="000000"/>
                  </a:buClr>
                  <a:buSzPct val="45000"/>
                  <a:buFont typeface="StarSymbol" charset="0"/>
                  <a:buNone/>
                </a:pPr>
                <a:r>
                  <a:rPr lang="en-GB" sz="2175">
                    <a:ea typeface="Arial" panose="020B0604020202020204" pitchFamily="34" charset="0"/>
                  </a:rPr>
                  <a:t>-46</a:t>
                </a:r>
                <a:endParaRPr lang="en-GB" sz="2175">
                  <a:ea typeface="Arial" panose="020B0604020202020204" pitchFamily="34" charset="0"/>
                </a:endParaRPr>
              </a:p>
            </p:txBody>
          </p:sp>
          <p:sp>
            <p:nvSpPr>
              <p:cNvPr id="8209" name="Straight Connector 8208"/>
              <p:cNvSpPr/>
              <p:nvPr/>
            </p:nvSpPr>
            <p:spPr>
              <a:xfrm flipV="1">
                <a:off x="5275" y="367"/>
                <a:ext cx="1" cy="2409"/>
              </a:xfrm>
              <a:prstGeom prst="line">
                <a:avLst/>
              </a:prstGeom>
              <a:ln w="36000" cap="flat" cmpd="sng">
                <a:solidFill>
                  <a:srgbClr val="FF0000"/>
                </a:solidFill>
                <a:prstDash val="solid"/>
                <a:headEnd type="none" w="med" len="med"/>
                <a:tailEnd type="triangle" w="med" len="med"/>
              </a:ln>
            </p:spPr>
          </p:sp>
          <p:sp>
            <p:nvSpPr>
              <p:cNvPr id="8210" name="Text Box 8209"/>
              <p:cNvSpPr txBox="1"/>
              <p:nvPr/>
            </p:nvSpPr>
            <p:spPr>
              <a:xfrm>
                <a:off x="4773" y="313"/>
                <a:ext cx="486" cy="221"/>
              </a:xfrm>
              <a:prstGeom prst="rect">
                <a:avLst/>
              </a:prstGeom>
              <a:noFill/>
              <a:ln w="36000">
                <a:noFill/>
              </a:ln>
            </p:spPr>
            <p:txBody>
              <a:bodyPr wrap="none" lIns="0" tIns="0" rIns="0" bIns="0" anchor="t" anchorCtr="0">
                <a:spAutoFit/>
              </a:bodyPr>
              <a:p>
                <a:pPr eaLnBrk="1">
                  <a:lnSpc>
                    <a:spcPct val="95000"/>
                  </a:lnSpc>
                  <a:buClr>
                    <a:srgbClr val="000000"/>
                  </a:buClr>
                  <a:buSzPct val="45000"/>
                  <a:buFont typeface="StarSymbol" charset="0"/>
                  <a:buNone/>
                </a:pPr>
                <a:r>
                  <a:rPr lang="en-GB" sz="2175">
                    <a:ea typeface="Arial" panose="020B0604020202020204" pitchFamily="34" charset="0"/>
                  </a:rPr>
                  <a:t>+ 477</a:t>
                </a:r>
                <a:endParaRPr lang="en-GB" sz="2175">
                  <a:ea typeface="Arial" panose="020B0604020202020204" pitchFamily="34" charset="0"/>
                </a:endParaRPr>
              </a:p>
            </p:txBody>
          </p:sp>
        </p:grpSp>
      </p:grpSp>
      <p:grpSp>
        <p:nvGrpSpPr>
          <p:cNvPr id="8211" name="Group 8210"/>
          <p:cNvGrpSpPr/>
          <p:nvPr/>
        </p:nvGrpSpPr>
        <p:grpSpPr>
          <a:xfrm>
            <a:off x="4088160" y="2914920"/>
            <a:ext cx="529920" cy="679680"/>
            <a:chOff x="2839" y="2024"/>
            <a:chExt cx="368" cy="472"/>
          </a:xfrm>
        </p:grpSpPr>
        <p:sp>
          <p:nvSpPr>
            <p:cNvPr id="8212" name="Text Box 8211"/>
            <p:cNvSpPr txBox="1"/>
            <p:nvPr/>
          </p:nvSpPr>
          <p:spPr>
            <a:xfrm>
              <a:off x="2893" y="2275"/>
              <a:ext cx="277" cy="221"/>
            </a:xfrm>
            <a:prstGeom prst="rect">
              <a:avLst/>
            </a:prstGeom>
            <a:noFill/>
            <a:ln w="36000">
              <a:noFill/>
            </a:ln>
          </p:spPr>
          <p:txBody>
            <a:bodyPr wrap="none" lIns="0" tIns="0" rIns="0" bIns="0" anchor="t" anchorCtr="0">
              <a:spAutoFit/>
            </a:bodyPr>
            <a:p>
              <a:pPr eaLnBrk="1">
                <a:lnSpc>
                  <a:spcPct val="95000"/>
                </a:lnSpc>
                <a:buClr>
                  <a:srgbClr val="000000"/>
                </a:buClr>
                <a:buSzPct val="45000"/>
                <a:buFont typeface="StarSymbol" charset="0"/>
                <a:buNone/>
              </a:pPr>
              <a:r>
                <a:rPr lang="en-GB" sz="2175">
                  <a:ea typeface="Arial" panose="020B0604020202020204" pitchFamily="34" charset="0"/>
                </a:rPr>
                <a:t>-18</a:t>
              </a:r>
              <a:endParaRPr lang="en-GB" sz="2175">
                <a:ea typeface="Arial" panose="020B0604020202020204" pitchFamily="34" charset="0"/>
              </a:endParaRPr>
            </a:p>
          </p:txBody>
        </p:sp>
        <p:sp>
          <p:nvSpPr>
            <p:cNvPr id="8213" name="Straight Connector 8212"/>
            <p:cNvSpPr/>
            <p:nvPr/>
          </p:nvSpPr>
          <p:spPr>
            <a:xfrm flipV="1">
              <a:off x="3206" y="2076"/>
              <a:ext cx="1" cy="334"/>
            </a:xfrm>
            <a:prstGeom prst="line">
              <a:avLst/>
            </a:prstGeom>
            <a:ln w="36000" cap="flat" cmpd="sng">
              <a:solidFill>
                <a:srgbClr val="FF0000"/>
              </a:solidFill>
              <a:prstDash val="solid"/>
              <a:headEnd type="none" w="med" len="med"/>
              <a:tailEnd type="triangle" w="med" len="med"/>
            </a:ln>
          </p:spPr>
        </p:sp>
        <p:sp>
          <p:nvSpPr>
            <p:cNvPr id="8214" name="Text Box 8213"/>
            <p:cNvSpPr txBox="1"/>
            <p:nvPr/>
          </p:nvSpPr>
          <p:spPr>
            <a:xfrm>
              <a:off x="2839" y="2024"/>
              <a:ext cx="326" cy="221"/>
            </a:xfrm>
            <a:prstGeom prst="rect">
              <a:avLst/>
            </a:prstGeom>
            <a:noFill/>
            <a:ln w="36000">
              <a:noFill/>
            </a:ln>
          </p:spPr>
          <p:txBody>
            <a:bodyPr wrap="none" lIns="0" tIns="0" rIns="0" bIns="0" anchor="t" anchorCtr="0">
              <a:spAutoFit/>
            </a:bodyPr>
            <a:p>
              <a:pPr eaLnBrk="1">
                <a:lnSpc>
                  <a:spcPct val="95000"/>
                </a:lnSpc>
                <a:buClr>
                  <a:srgbClr val="000000"/>
                </a:buClr>
                <a:buSzPct val="45000"/>
                <a:buFont typeface="StarSymbol" charset="0"/>
                <a:buNone/>
              </a:pPr>
              <a:r>
                <a:rPr lang="en-GB" sz="2175">
                  <a:ea typeface="Arial" panose="020B0604020202020204" pitchFamily="34" charset="0"/>
                </a:rPr>
                <a:t>+15</a:t>
              </a:r>
              <a:endParaRPr lang="en-GB" sz="2175">
                <a:ea typeface="Arial" panose="020B0604020202020204" pitchFamily="34" charset="0"/>
              </a:endParaRPr>
            </a:p>
          </p:txBody>
        </p:sp>
      </p:grpSp>
      <p:sp>
        <p:nvSpPr>
          <p:cNvPr id="8215" name="Text Box 8214"/>
          <p:cNvSpPr txBox="1"/>
          <p:nvPr/>
        </p:nvSpPr>
        <p:spPr>
          <a:xfrm>
            <a:off x="2141280" y="361800"/>
            <a:ext cx="4372610" cy="424815"/>
          </a:xfrm>
          <a:prstGeom prst="rect">
            <a:avLst/>
          </a:prstGeom>
          <a:noFill/>
          <a:ln w="36000">
            <a:noFill/>
          </a:ln>
        </p:spPr>
        <p:txBody>
          <a:bodyPr wrap="none" lIns="0" tIns="0" rIns="0" bIns="0" anchor="t" anchorCtr="0">
            <a:spAutoFit/>
          </a:bodyPr>
          <a:p>
            <a:pPr defTabSz="914400" eaLnBrk="1">
              <a:lnSpc>
                <a:spcPct val="95000"/>
              </a:lnSpc>
              <a:buClr>
                <a:srgbClr val="000000"/>
              </a:buClr>
              <a:buSzPct val="45000"/>
              <a:buFont typeface="StarSymbol" charset="0"/>
              <a:buNone/>
              <a:tabLst>
                <a:tab pos="723900" algn="l"/>
                <a:tab pos="1447800" algn="l"/>
                <a:tab pos="2171700" algn="l"/>
                <a:tab pos="2895600" algn="l"/>
                <a:tab pos="3619500" algn="l"/>
              </a:tabLst>
            </a:pPr>
            <a:r>
              <a:rPr lang="en-GB" sz="2905">
                <a:solidFill>
                  <a:srgbClr val="FF0000"/>
                </a:solidFill>
                <a:ea typeface="Arial" panose="020B0604020202020204" pitchFamily="34" charset="0"/>
              </a:rPr>
              <a:t>Size of greenhouse effects</a:t>
            </a:r>
            <a:endParaRPr lang="en-GB" sz="2905">
              <a:solidFill>
                <a:srgbClr val="FF0000"/>
              </a:solidFill>
              <a:ea typeface="Arial" panose="020B0604020202020204" pitchFamily="34" charset="0"/>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692150" y="383540"/>
            <a:ext cx="7969250" cy="5271135"/>
          </a:xfrm>
          <a:prstGeom prst="rect">
            <a:avLst/>
          </a:prstGeom>
          <a:ln>
            <a:noFill/>
          </a:ln>
          <a:effectLst/>
        </p:spPr>
      </p:pic>
      <p:sp>
        <p:nvSpPr>
          <p:cNvPr id="9" name="TextBox 8"/>
          <p:cNvSpPr txBox="1"/>
          <p:nvPr/>
        </p:nvSpPr>
        <p:spPr>
          <a:xfrm>
            <a:off x="889000" y="5836285"/>
            <a:ext cx="7772400" cy="829945"/>
          </a:xfrm>
          <a:prstGeom prst="rect">
            <a:avLst/>
          </a:prstGeom>
          <a:noFill/>
        </p:spPr>
        <p:txBody>
          <a:bodyPr wrap="square" rtlCol="0">
            <a:spAutoFit/>
          </a:bodyPr>
          <a:lstStyle/>
          <a:p>
            <a:pPr marL="342900" indent="-342900">
              <a:buFont typeface="Wingdings" panose="05000000000000000000" pitchFamily="2" charset="2"/>
              <a:buChar char="q"/>
            </a:pPr>
            <a:r>
              <a:rPr lang="en-US" altLang="en-US" sz="2400" dirty="0" smtClean="0">
                <a:ea typeface="Arial" panose="020B0604020202020204" pitchFamily="34" charset="0"/>
              </a:rPr>
              <a:t>M</a:t>
            </a:r>
            <a:r>
              <a:rPr lang="en-US" sz="2400" dirty="0" smtClean="0">
                <a:ea typeface="Arial" panose="020B0604020202020204" pitchFamily="34" charset="0"/>
              </a:rPr>
              <a:t>aximum density </a:t>
            </a:r>
            <a:r>
              <a:rPr lang="en-US" altLang="en-US" sz="2400" dirty="0" smtClean="0">
                <a:ea typeface="Arial" panose="020B0604020202020204" pitchFamily="34" charset="0"/>
              </a:rPr>
              <a:t>(</a:t>
            </a:r>
            <a:r>
              <a:rPr lang="en-US" sz="2400" dirty="0" smtClean="0">
                <a:ea typeface="Arial" panose="020B0604020202020204" pitchFamily="34" charset="0"/>
              </a:rPr>
              <a:t>1.00 g/cm</a:t>
            </a:r>
            <a:r>
              <a:rPr lang="en-US" sz="2400" baseline="30000" dirty="0" smtClean="0">
                <a:ea typeface="Arial" panose="020B0604020202020204" pitchFamily="34" charset="0"/>
              </a:rPr>
              <a:t>3</a:t>
            </a:r>
            <a:r>
              <a:rPr lang="en-US" altLang="en-US" sz="2400" dirty="0" smtClean="0">
                <a:ea typeface="Arial" panose="020B0604020202020204" pitchFamily="34" charset="0"/>
              </a:rPr>
              <a:t>) @ </a:t>
            </a:r>
            <a:r>
              <a:rPr lang="en-US" sz="2400" dirty="0" smtClean="0">
                <a:ea typeface="Arial" panose="020B0604020202020204" pitchFamily="34" charset="0"/>
              </a:rPr>
              <a:t>3.98</a:t>
            </a:r>
            <a:r>
              <a:rPr lang="en-US" sz="2400" dirty="0" smtClean="0">
                <a:ea typeface="Arial" panose="020B0604020202020204" pitchFamily="34" charset="0"/>
                <a:sym typeface="Symbol" panose="05050102010706020507"/>
              </a:rPr>
              <a:t>°C</a:t>
            </a:r>
            <a:endParaRPr lang="en-US" sz="2400" dirty="0" smtClean="0">
              <a:ea typeface="Arial" panose="020B0604020202020204" pitchFamily="34" charset="0"/>
              <a:sym typeface="Symbol" panose="05050102010706020507"/>
            </a:endParaRPr>
          </a:p>
          <a:p>
            <a:pPr marL="342900" indent="-342900">
              <a:buFont typeface="Wingdings" panose="05000000000000000000" pitchFamily="2" charset="2"/>
              <a:buChar char="q"/>
            </a:pPr>
            <a:r>
              <a:rPr lang="en-US" altLang="en-US" sz="2400" dirty="0" smtClean="0">
                <a:ea typeface="Arial" panose="020B0604020202020204" pitchFamily="34" charset="0"/>
                <a:sym typeface="Symbol" panose="05050102010706020507"/>
              </a:rPr>
              <a:t>Lower </a:t>
            </a:r>
            <a:r>
              <a:rPr lang="en-US" sz="2400" dirty="0" smtClean="0">
                <a:ea typeface="Arial" panose="020B0604020202020204" pitchFamily="34" charset="0"/>
                <a:sym typeface="Symbol" panose="05050102010706020507"/>
              </a:rPr>
              <a:t>dens</a:t>
            </a:r>
            <a:r>
              <a:rPr lang="en-US" altLang="en-US" sz="2400" dirty="0" smtClean="0">
                <a:ea typeface="Arial" panose="020B0604020202020204" pitchFamily="34" charset="0"/>
                <a:sym typeface="Symbol" panose="05050102010706020507"/>
              </a:rPr>
              <a:t>ity on</a:t>
            </a:r>
            <a:r>
              <a:rPr lang="en-US" sz="2400" dirty="0" smtClean="0">
                <a:ea typeface="Arial" panose="020B0604020202020204" pitchFamily="34" charset="0"/>
                <a:sym typeface="Symbol" panose="05050102010706020507"/>
              </a:rPr>
              <a:t> freez</a:t>
            </a:r>
            <a:r>
              <a:rPr lang="en-US" altLang="en-US" sz="2400" dirty="0" smtClean="0">
                <a:ea typeface="Arial" panose="020B0604020202020204" pitchFamily="34" charset="0"/>
                <a:sym typeface="Symbol" panose="05050102010706020507"/>
              </a:rPr>
              <a:t>ing</a:t>
            </a:r>
            <a:endParaRPr lang="en-US" altLang="en-US" sz="2400" dirty="0" smtClean="0">
              <a:ea typeface="Arial" panose="020B0604020202020204" pitchFamily="34" charset="0"/>
              <a:sym typeface="Symbol" panose="05050102010706020507"/>
            </a:endParaRPr>
          </a:p>
        </p:txBody>
      </p:sp>
      <p:sp>
        <p:nvSpPr>
          <p:cNvPr id="3" name="Title 4"/>
          <p:cNvSpPr>
            <a:spLocks noGrp="1"/>
          </p:cNvSpPr>
          <p:nvPr/>
        </p:nvSpPr>
        <p:spPr>
          <a:xfrm>
            <a:off x="-25400"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b="1" dirty="0">
                <a:solidFill>
                  <a:schemeClr val="bg1"/>
                </a:solidFill>
                <a:sym typeface="+mn-ea"/>
              </a:rPr>
              <a:t>Density of Water</a:t>
            </a:r>
            <a:endParaRPr lang="en-US" altLang="en-US" b="1" dirty="0">
              <a:solidFill>
                <a:schemeClr val="bg1"/>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7" name="Text Box 9216"/>
          <p:cNvSpPr txBox="1"/>
          <p:nvPr/>
        </p:nvSpPr>
        <p:spPr>
          <a:xfrm>
            <a:off x="799200" y="942120"/>
            <a:ext cx="7570080" cy="636905"/>
          </a:xfrm>
          <a:prstGeom prst="rect">
            <a:avLst/>
          </a:prstGeom>
          <a:noFill/>
          <a:ln w="36000">
            <a:noFill/>
          </a:ln>
        </p:spPr>
        <p:txBody>
          <a:bodyPr wrap="square" lIns="0" tIns="0" rIns="0" bIns="0" anchor="t" anchorCtr="0">
            <a:spAutoFit/>
          </a:bodyPr>
          <a:p>
            <a:pPr defTabSz="914400" eaLnBrk="1">
              <a:lnSpc>
                <a:spcPct val="95000"/>
              </a:lnSpc>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sz="2175">
                <a:ea typeface="Arial" panose="020B0604020202020204" pitchFamily="34" charset="0"/>
              </a:rPr>
              <a:t>Mars has a small greenhouse effect as the carbon dioxide atmosphere is very thin.</a:t>
            </a:r>
            <a:endParaRPr lang="en-GB" sz="2175">
              <a:ea typeface="Arial" panose="020B0604020202020204" pitchFamily="34" charset="0"/>
            </a:endParaRPr>
          </a:p>
        </p:txBody>
      </p:sp>
      <p:sp>
        <p:nvSpPr>
          <p:cNvPr id="9218" name="Text Box 9217"/>
          <p:cNvSpPr txBox="1"/>
          <p:nvPr/>
        </p:nvSpPr>
        <p:spPr>
          <a:xfrm>
            <a:off x="760320" y="1960200"/>
            <a:ext cx="7570080" cy="955675"/>
          </a:xfrm>
          <a:prstGeom prst="rect">
            <a:avLst/>
          </a:prstGeom>
          <a:noFill/>
          <a:ln w="36000">
            <a:noFill/>
          </a:ln>
        </p:spPr>
        <p:txBody>
          <a:bodyPr wrap="square" lIns="0" tIns="0" rIns="0" bIns="0" anchor="t" anchorCtr="0">
            <a:spAutoFit/>
          </a:bodyPr>
          <a:p>
            <a:pPr defTabSz="914400" eaLnBrk="1">
              <a:lnSpc>
                <a:spcPct val="95000"/>
              </a:lnSpc>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sz="2175">
                <a:ea typeface="Arial" panose="020B0604020202020204" pitchFamily="34" charset="0"/>
              </a:rPr>
              <a:t>Venus has a massive greenhouse effect (the surface temperature could melt lead) as there is a thick carbon dioxide atmosphere. </a:t>
            </a:r>
            <a:endParaRPr lang="en-GB" sz="2175">
              <a:ea typeface="Arial" panose="020B0604020202020204" pitchFamily="34" charset="0"/>
            </a:endParaRPr>
          </a:p>
        </p:txBody>
      </p:sp>
      <p:sp>
        <p:nvSpPr>
          <p:cNvPr id="9219" name="Text Box 9218"/>
          <p:cNvSpPr txBox="1"/>
          <p:nvPr/>
        </p:nvSpPr>
        <p:spPr>
          <a:xfrm>
            <a:off x="812160" y="3315240"/>
            <a:ext cx="6873120" cy="2230755"/>
          </a:xfrm>
          <a:prstGeom prst="rect">
            <a:avLst/>
          </a:prstGeom>
          <a:noFill/>
          <a:ln w="36000">
            <a:noFill/>
          </a:ln>
        </p:spPr>
        <p:txBody>
          <a:bodyPr wrap="square" lIns="0" tIns="0" rIns="0" bIns="0" anchor="t" anchorCtr="0">
            <a:spAutoFit/>
          </a:bodyPr>
          <a:p>
            <a:pPr defTabSz="914400" eaLnBrk="1">
              <a:lnSpc>
                <a:spcPct val="95000"/>
              </a:lnSpc>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 pos="7239000" algn="l"/>
              </a:tabLst>
            </a:pPr>
            <a:r>
              <a:rPr lang="en-GB" sz="2175">
                <a:ea typeface="Arial" panose="020B0604020202020204" pitchFamily="34" charset="0"/>
              </a:rPr>
              <a:t>Earth has an  atmosphere mostly composed of  non-polar nitrogen and oxygen molecules that do not absorb ir radiation. The low concentrations of water vapour and carbon dioxide cause a small natural greenhouse effect 15ºC. A significant increase in greenhouse gases might be expected to have an appreciable affect on climate – global warming.</a:t>
            </a:r>
            <a:endParaRPr lang="en-GB" sz="2175">
              <a:ea typeface="Arial" panose="020B0604020202020204" pitchFamily="34" charset="0"/>
            </a:endParaRPr>
          </a:p>
        </p:txBody>
      </p:sp>
      <p:sp>
        <p:nvSpPr>
          <p:cNvPr id="9220" name="Text Box 9219"/>
          <p:cNvSpPr txBox="1"/>
          <p:nvPr/>
        </p:nvSpPr>
        <p:spPr>
          <a:xfrm>
            <a:off x="4978080" y="3675240"/>
            <a:ext cx="38880" cy="312480"/>
          </a:xfrm>
          <a:prstGeom prst="rect">
            <a:avLst/>
          </a:prstGeom>
          <a:noFill/>
          <a:ln w="36000">
            <a:noFill/>
          </a:ln>
        </p:spPr>
        <p:txBody>
          <a:bodyPr/>
          <a:p>
            <a:endParaRPr lang="en-US" sz="2175">
              <a:ea typeface="Arial" panose="020B0604020202020204" pitchFamily="34" charset="0"/>
            </a:endParaRPr>
          </a:p>
        </p:txBody>
      </p:sp>
      <p:sp>
        <p:nvSpPr>
          <p:cNvPr id="9221" name="Text Box 9220"/>
          <p:cNvSpPr txBox="1"/>
          <p:nvPr/>
        </p:nvSpPr>
        <p:spPr>
          <a:xfrm>
            <a:off x="3919680" y="3920040"/>
            <a:ext cx="38880" cy="312480"/>
          </a:xfrm>
          <a:prstGeom prst="rect">
            <a:avLst/>
          </a:prstGeom>
          <a:noFill/>
          <a:ln w="36000">
            <a:noFill/>
          </a:ln>
        </p:spPr>
        <p:txBody>
          <a:bodyPr/>
          <a:p>
            <a:endParaRPr lang="en-US" sz="2175">
              <a:ea typeface="Arial" panose="020B0604020202020204" pitchFamily="34" charset="0"/>
            </a:endParaRPr>
          </a:p>
        </p:txBody>
      </p:sp>
      <p:sp>
        <p:nvSpPr>
          <p:cNvPr id="9222" name="Text Box 9221"/>
          <p:cNvSpPr txBox="1"/>
          <p:nvPr/>
        </p:nvSpPr>
        <p:spPr>
          <a:xfrm>
            <a:off x="7286400" y="5403240"/>
            <a:ext cx="1440" cy="312480"/>
          </a:xfrm>
          <a:prstGeom prst="rect">
            <a:avLst/>
          </a:prstGeom>
          <a:noFill/>
          <a:ln w="36000">
            <a:noFill/>
          </a:ln>
        </p:spPr>
        <p:txBody>
          <a:bodyPr/>
          <a:p>
            <a:endParaRPr lang="en-US" sz="2175">
              <a:ea typeface="Arial" panose="020B0604020202020204" pitchFamily="34" charset="0"/>
            </a:endParaRPr>
          </a:p>
        </p:txBody>
      </p:sp>
    </p:spTree>
  </p:cSld>
  <p:clrMapOvr>
    <a:masterClrMapping/>
  </p:clrMapOvr>
  <p:transition spd="med"/>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107504" y="692696"/>
          <a:ext cx="9036496" cy="6165304"/>
        </p:xfrm>
        <a:graphic>
          <a:graphicData uri="http://schemas.openxmlformats.org/drawingml/2006/chart">
            <c:chart xmlns:c="http://schemas.openxmlformats.org/drawingml/2006/chart" xmlns:r="http://schemas.openxmlformats.org/officeDocument/2006/relationships" r:id="rId1"/>
          </a:graphicData>
        </a:graphic>
      </p:graphicFrame>
      <p:sp>
        <p:nvSpPr>
          <p:cNvPr id="6" name="Text Box 3"/>
          <p:cNvSpPr txBox="1">
            <a:spLocks noChangeArrowheads="1"/>
          </p:cNvSpPr>
          <p:nvPr/>
        </p:nvSpPr>
        <p:spPr bwMode="auto">
          <a:xfrm>
            <a:off x="251520" y="116632"/>
            <a:ext cx="8748464" cy="553998"/>
          </a:xfrm>
          <a:prstGeom prst="rect">
            <a:avLst/>
          </a:prstGeom>
          <a:noFill/>
          <a:ln>
            <a:noFill/>
          </a:ln>
          <a:effec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r>
              <a:rPr lang="en-GB" sz="3000" b="1" dirty="0" smtClean="0">
                <a:solidFill>
                  <a:srgbClr val="0000FF"/>
                </a:solidFill>
                <a:latin typeface="Calibri" panose="020F0502020204030204"/>
                <a:ea typeface="Arial" panose="020B0604020202020204" pitchFamily="34" charset="0"/>
                <a:cs typeface="Calibri" panose="020F0502020204030204"/>
              </a:rPr>
              <a:t>Carbon emissions</a:t>
            </a:r>
            <a:endParaRPr lang="en-GB" sz="3000" b="1" dirty="0">
              <a:solidFill>
                <a:srgbClr val="0000FF"/>
              </a:solidFill>
              <a:latin typeface="Calibri" panose="020F0502020204030204"/>
              <a:ea typeface="Arial" panose="020B0604020202020204" pitchFamily="34" charset="0"/>
              <a:cs typeface="Calibri" panose="020F0502020204030204"/>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1988" name="Picture 41987"/>
          <p:cNvPicPr>
            <a:picLocks noChangeAspect="1"/>
          </p:cNvPicPr>
          <p:nvPr/>
        </p:nvPicPr>
        <p:blipFill>
          <a:blip r:embed="rId1"/>
          <a:stretch>
            <a:fillRect/>
          </a:stretch>
        </p:blipFill>
        <p:spPr>
          <a:xfrm>
            <a:off x="-1908175" y="404813"/>
            <a:ext cx="12241213" cy="6035675"/>
          </a:xfrm>
          <a:prstGeom prst="rect">
            <a:avLst/>
          </a:prstGeom>
          <a:noFill/>
          <a:ln w="9525">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3"/>
          <p:cNvSpPr txBox="1">
            <a:spLocks noChangeArrowheads="1"/>
          </p:cNvSpPr>
          <p:nvPr/>
        </p:nvSpPr>
        <p:spPr bwMode="auto">
          <a:xfrm>
            <a:off x="0" y="0"/>
            <a:ext cx="9144000" cy="553998"/>
          </a:xfrm>
          <a:prstGeom prst="rect">
            <a:avLst/>
          </a:prstGeom>
          <a:noFill/>
          <a:ln>
            <a:noFill/>
          </a:ln>
          <a:effec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r>
              <a:rPr lang="en-GB" sz="3000" b="1" dirty="0" smtClean="0">
                <a:solidFill>
                  <a:srgbClr val="0000FF"/>
                </a:solidFill>
                <a:latin typeface="Calibri" panose="020F0502020204030204"/>
                <a:ea typeface="Arial" panose="020B0604020202020204" pitchFamily="34" charset="0"/>
                <a:cs typeface="Calibri" panose="020F0502020204030204"/>
              </a:rPr>
              <a:t>Global warming - the </a:t>
            </a:r>
            <a:r>
              <a:rPr lang="en-GB" sz="3000" b="1" dirty="0">
                <a:solidFill>
                  <a:srgbClr val="0000FF"/>
                </a:solidFill>
                <a:latin typeface="Calibri" panose="020F0502020204030204"/>
                <a:ea typeface="Arial" panose="020B0604020202020204" pitchFamily="34" charset="0"/>
                <a:cs typeface="Calibri" panose="020F0502020204030204"/>
              </a:rPr>
              <a:t>Earth is getting warmer</a:t>
            </a:r>
            <a:endParaRPr lang="en-GB" sz="3000" b="1" dirty="0">
              <a:solidFill>
                <a:srgbClr val="0000FF"/>
              </a:solidFill>
              <a:latin typeface="Calibri" panose="020F0502020204030204"/>
              <a:ea typeface="Arial" panose="020B0604020202020204" pitchFamily="34" charset="0"/>
              <a:cs typeface="Calibri" panose="020F0502020204030204"/>
            </a:endParaRPr>
          </a:p>
        </p:txBody>
      </p:sp>
      <p:sp>
        <p:nvSpPr>
          <p:cNvPr id="25604" name="TextBox 1"/>
          <p:cNvSpPr txBox="1">
            <a:spLocks noChangeArrowheads="1"/>
          </p:cNvSpPr>
          <p:nvPr/>
        </p:nvSpPr>
        <p:spPr bwMode="auto">
          <a:xfrm>
            <a:off x="7452320" y="6475587"/>
            <a:ext cx="1461761" cy="369332"/>
          </a:xfrm>
          <a:prstGeom prst="rect">
            <a:avLst/>
          </a:prstGeom>
          <a:noFill/>
          <a:ln>
            <a:noFill/>
          </a:ln>
        </p:spPr>
        <p:txBody>
          <a:bodyPr wrap="none">
            <a:spAutoFit/>
          </a:bodyPr>
          <a:lstStyle>
            <a:lvl1pPr eaLnBrk="0" hangingPunct="0">
              <a:defRPr>
                <a:solidFill>
                  <a:schemeClr val="tx1"/>
                </a:solidFill>
                <a:latin typeface="Arial" panose="020B0604020202020204" pitchFamily="34" charset="0"/>
                <a:ea typeface="ＭＳ Ｐゴシック" panose="020B060007020508020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r>
              <a:rPr lang="en-GB" i="1" dirty="0">
                <a:ea typeface="Arial" panose="020B0604020202020204" pitchFamily="34" charset="0"/>
              </a:rPr>
              <a:t>From </a:t>
            </a:r>
            <a:r>
              <a:rPr lang="en-GB" i="1" dirty="0" smtClean="0">
                <a:ea typeface="Arial" panose="020B0604020202020204" pitchFamily="34" charset="0"/>
              </a:rPr>
              <a:t>NASA</a:t>
            </a:r>
            <a:endParaRPr lang="en-GB" i="1" dirty="0">
              <a:ea typeface="Arial" panose="020B0604020202020204" pitchFamily="34" charset="0"/>
            </a:endParaRPr>
          </a:p>
        </p:txBody>
      </p:sp>
      <p:pic>
        <p:nvPicPr>
          <p:cNvPr id="5" name="Picture 4"/>
          <p:cNvPicPr/>
          <p:nvPr/>
        </p:nvPicPr>
        <p:blipFill>
          <a:blip r:embed="rId1">
            <a:extLst>
              <a:ext uri="{28A0092B-C50C-407E-A947-70E740481C1C}">
                <a14:useLocalDpi xmlns:a14="http://schemas.microsoft.com/office/drawing/2010/main" val="0"/>
              </a:ext>
            </a:extLst>
          </a:blip>
          <a:srcRect/>
          <a:stretch>
            <a:fillRect/>
          </a:stretch>
        </p:blipFill>
        <p:spPr bwMode="auto">
          <a:xfrm>
            <a:off x="395536" y="908720"/>
            <a:ext cx="8568952" cy="5400600"/>
          </a:xfrm>
          <a:prstGeom prst="rect">
            <a:avLst/>
          </a:prstGeom>
          <a:noFill/>
          <a:ln>
            <a:noFill/>
          </a:ln>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6388" name="Picture 16387" descr="drilling"/>
          <p:cNvPicPr>
            <a:picLocks noChangeAspect="1"/>
          </p:cNvPicPr>
          <p:nvPr/>
        </p:nvPicPr>
        <p:blipFill>
          <a:blip r:embed="rId1"/>
          <a:stretch>
            <a:fillRect/>
          </a:stretch>
        </p:blipFill>
        <p:spPr>
          <a:xfrm>
            <a:off x="684213" y="260350"/>
            <a:ext cx="7705725" cy="6392863"/>
          </a:xfrm>
          <a:prstGeom prst="rect">
            <a:avLst/>
          </a:prstGeom>
          <a:noFill/>
          <a:ln w="9525">
            <a:noFill/>
          </a:ln>
        </p:spPr>
      </p:pic>
      <p:sp>
        <p:nvSpPr>
          <p:cNvPr id="16389" name="Text Box 16388"/>
          <p:cNvSpPr txBox="1"/>
          <p:nvPr/>
        </p:nvSpPr>
        <p:spPr>
          <a:xfrm>
            <a:off x="6227763" y="404813"/>
            <a:ext cx="2035175" cy="396875"/>
          </a:xfrm>
          <a:prstGeom prst="rect">
            <a:avLst/>
          </a:prstGeom>
          <a:noFill/>
          <a:ln w="9525">
            <a:noFill/>
          </a:ln>
        </p:spPr>
        <p:txBody>
          <a:bodyPr wrap="none" anchor="t" anchorCtr="0">
            <a:spAutoFit/>
          </a:bodyPr>
          <a:p>
            <a:r>
              <a:rPr sz="2000">
                <a:latin typeface="Arial Black" panose="020B0A04020102020204" charset="0"/>
                <a:ea typeface="Arial" panose="020B0604020202020204" pitchFamily="34" charset="0"/>
              </a:rPr>
              <a:t>Ice core data</a:t>
            </a:r>
            <a:endParaRPr sz="2000">
              <a:latin typeface="Arial Black" panose="020B0A04020102020204" charset="0"/>
              <a:ea typeface="Arial" panose="020B0604020202020204" pitchFamily="34" charset="0"/>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3011" name="Picture 43010"/>
          <p:cNvPicPr>
            <a:picLocks noChangeAspect="1"/>
          </p:cNvPicPr>
          <p:nvPr/>
        </p:nvPicPr>
        <p:blipFill>
          <a:blip r:embed="rId1"/>
          <a:stretch>
            <a:fillRect/>
          </a:stretch>
        </p:blipFill>
        <p:spPr>
          <a:xfrm>
            <a:off x="-2341562" y="147638"/>
            <a:ext cx="13609637" cy="6710362"/>
          </a:xfrm>
          <a:prstGeom prst="rect">
            <a:avLst/>
          </a:prstGeom>
          <a:noFill/>
          <a:ln w="9525">
            <a:noFill/>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theresilientearth.com/files/images-2011/rise-of-sea-levels-is-the-greatest-lie-ever-told.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84213" y="-30163"/>
            <a:ext cx="11188701" cy="6937376"/>
          </a:xfrm>
          <a:prstGeom prst="rect">
            <a:avLst/>
          </a:prstGeom>
          <a:noFill/>
          <a:ln>
            <a:noFill/>
          </a:ln>
        </p:spPr>
      </p:pic>
      <p:sp>
        <p:nvSpPr>
          <p:cNvPr id="26627" name="Text Box 3"/>
          <p:cNvSpPr txBox="1">
            <a:spLocks noChangeArrowheads="1"/>
          </p:cNvSpPr>
          <p:nvPr/>
        </p:nvSpPr>
        <p:spPr bwMode="auto">
          <a:xfrm>
            <a:off x="4763" y="33338"/>
            <a:ext cx="5111750" cy="461962"/>
          </a:xfrm>
          <a:prstGeom prst="rect">
            <a:avLst/>
          </a:prstGeom>
          <a:noFill/>
          <a:ln>
            <a:noFill/>
          </a:ln>
          <a:effectLst/>
        </p:spPr>
        <p:txBody>
          <a:bodyPr>
            <a:spAutoFit/>
          </a:bodyPr>
          <a:lstStyle>
            <a:lvl1pPr eaLnBrk="0" hangingPunct="0">
              <a:defRPr>
                <a:solidFill>
                  <a:schemeClr val="tx1"/>
                </a:solidFill>
                <a:latin typeface="Arial" panose="020B0604020202020204" pitchFamily="34" charset="0"/>
                <a:ea typeface="ＭＳ Ｐゴシック" panose="020B060007020508020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r>
              <a:rPr lang="en-GB" sz="2400">
                <a:solidFill>
                  <a:schemeClr val="bg1"/>
                </a:solidFill>
                <a:latin typeface="Arial Black" panose="020B0A04020102020204" charset="0"/>
                <a:ea typeface="Arial" panose="020B0604020202020204" pitchFamily="34" charset="0"/>
              </a:rPr>
              <a:t>Sea levels are rising</a:t>
            </a:r>
            <a:endParaRPr lang="en-GB" sz="2400">
              <a:solidFill>
                <a:schemeClr val="bg1"/>
              </a:solidFill>
              <a:latin typeface="Arial Black" panose="020B0A04020102020204" charset="0"/>
              <a:ea typeface="Arial" panose="020B0604020202020204" pitchFamily="34" charset="0"/>
            </a:endParaRPr>
          </a:p>
        </p:txBody>
      </p:sp>
      <p:sp>
        <p:nvSpPr>
          <p:cNvPr id="26628" name="TextBox 1"/>
          <p:cNvSpPr txBox="1">
            <a:spLocks noChangeArrowheads="1"/>
          </p:cNvSpPr>
          <p:nvPr/>
        </p:nvSpPr>
        <p:spPr bwMode="auto">
          <a:xfrm>
            <a:off x="6472238" y="6488113"/>
            <a:ext cx="2671762" cy="369887"/>
          </a:xfrm>
          <a:prstGeom prst="rect">
            <a:avLst/>
          </a:prstGeom>
          <a:noFill/>
          <a:ln>
            <a:noFill/>
          </a:ln>
        </p:spPr>
        <p:txBody>
          <a:bodyPr wrap="none">
            <a:spAutoFit/>
          </a:bodyPr>
          <a:lstStyle>
            <a:lvl1pPr eaLnBrk="0" hangingPunct="0">
              <a:defRPr>
                <a:solidFill>
                  <a:schemeClr val="tx1"/>
                </a:solidFill>
                <a:latin typeface="Arial" panose="020B0604020202020204" pitchFamily="34" charset="0"/>
                <a:ea typeface="ＭＳ Ｐゴシック" panose="020B060007020508020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r>
              <a:rPr lang="en-GB" i="1">
                <a:solidFill>
                  <a:schemeClr val="bg1"/>
                </a:solidFill>
                <a:ea typeface="Arial" panose="020B0604020202020204" pitchFamily="34" charset="0"/>
              </a:rPr>
              <a:t>From thesilentearth.com</a:t>
            </a:r>
            <a:endParaRPr lang="en-GB" i="1">
              <a:solidFill>
                <a:schemeClr val="bg1"/>
              </a:solidFill>
              <a:ea typeface="Arial" panose="020B0604020202020204" pitchFamily="34" charset="0"/>
            </a:endParaRP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p:nvPr>
        </p:nvSpPr>
        <p:spPr/>
        <p:txBody>
          <a:bodyPr/>
          <a:p>
            <a:pPr marL="0" indent="0">
              <a:buNone/>
            </a:pPr>
            <a:r>
              <a:rPr lang="en-US">
                <a:hlinkClick r:id="rId1"/>
              </a:rPr>
              <a:t>Interactive Flood Maps</a:t>
            </a:r>
            <a:endParaRPr lang="en-US"/>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4000" dirty="0" smtClean="0">
                <a:effectLst>
                  <a:outerShdw blurRad="38100" dist="38100" dir="2700000" algn="tl">
                    <a:srgbClr val="000000">
                      <a:alpha val="43137"/>
                    </a:srgbClr>
                  </a:outerShdw>
                </a:effectLst>
              </a:rPr>
              <a:t>Climate Change</a:t>
            </a:r>
            <a:endParaRPr lang="en-US" sz="4000" dirty="0">
              <a:effectLst>
                <a:outerShdw blurRad="38100" dist="38100" dir="2700000" algn="tl">
                  <a:srgbClr val="000000">
                    <a:alpha val="43137"/>
                  </a:srgbClr>
                </a:outerShdw>
              </a:effectLst>
            </a:endParaRPr>
          </a:p>
        </p:txBody>
      </p:sp>
      <p:sp>
        <p:nvSpPr>
          <p:cNvPr id="4" name="TextBox 3"/>
          <p:cNvSpPr txBox="1"/>
          <p:nvPr/>
        </p:nvSpPr>
        <p:spPr>
          <a:xfrm>
            <a:off x="571500" y="1066800"/>
            <a:ext cx="8001000" cy="2308324"/>
          </a:xfrm>
          <a:prstGeom prst="rect">
            <a:avLst/>
          </a:prstGeom>
          <a:noFill/>
        </p:spPr>
        <p:txBody>
          <a:bodyPr wrap="square" rtlCol="0">
            <a:spAutoFit/>
          </a:bodyPr>
          <a:lstStyle/>
          <a:p>
            <a:r>
              <a:rPr lang="en-US" sz="2400" b="1" i="1" dirty="0">
                <a:ea typeface="Arial" panose="020B0604020202020204" pitchFamily="34" charset="0"/>
              </a:rPr>
              <a:t>Climate change</a:t>
            </a:r>
            <a:r>
              <a:rPr lang="en-US" sz="2400" b="1" dirty="0">
                <a:ea typeface="Arial" panose="020B0604020202020204" pitchFamily="34" charset="0"/>
              </a:rPr>
              <a:t> </a:t>
            </a:r>
            <a:r>
              <a:rPr lang="en-US" sz="2400" dirty="0">
                <a:ea typeface="Arial" panose="020B0604020202020204" pitchFamily="34" charset="0"/>
              </a:rPr>
              <a:t>refers to any significant change in the measures of climate lasting for an extended period of time. In other words, climate change includes major changes in temperature, precipitation, or wind patterns, among other effects, that occur over several decades or longer.</a:t>
            </a:r>
            <a:endParaRPr lang="en-US" sz="2400" dirty="0">
              <a:ea typeface="Arial" panose="020B0604020202020204" pitchFamily="34" charset="0"/>
            </a:endParaRPr>
          </a:p>
        </p:txBody>
      </p:sp>
      <p:sp>
        <p:nvSpPr>
          <p:cNvPr id="5" name="TextBox 4"/>
          <p:cNvSpPr txBox="1"/>
          <p:nvPr/>
        </p:nvSpPr>
        <p:spPr>
          <a:xfrm>
            <a:off x="571500" y="3581400"/>
            <a:ext cx="8001000" cy="2677656"/>
          </a:xfrm>
          <a:prstGeom prst="rect">
            <a:avLst/>
          </a:prstGeom>
          <a:noFill/>
        </p:spPr>
        <p:txBody>
          <a:bodyPr wrap="square" rtlCol="0">
            <a:spAutoFit/>
          </a:bodyPr>
          <a:lstStyle/>
          <a:p>
            <a:r>
              <a:rPr lang="en-US" sz="2400" b="1" i="1" dirty="0">
                <a:ea typeface="Arial" panose="020B0604020202020204" pitchFamily="34" charset="0"/>
              </a:rPr>
              <a:t>Global warming</a:t>
            </a:r>
            <a:r>
              <a:rPr lang="en-US" sz="2400" b="1" dirty="0">
                <a:ea typeface="Arial" panose="020B0604020202020204" pitchFamily="34" charset="0"/>
              </a:rPr>
              <a:t> </a:t>
            </a:r>
            <a:r>
              <a:rPr lang="en-US" sz="2400" dirty="0">
                <a:ea typeface="Arial" panose="020B0604020202020204" pitchFamily="34" charset="0"/>
              </a:rPr>
              <a:t>refers to the recent and ongoing rise in global average temperature near Earth's surface. It is caused mostly by increasing concentrations of greenhouse gases in the atmosphere. Global warming is causing climate patterns to change. However, global warming itself represents only one aspect of climate change.</a:t>
            </a:r>
            <a:endParaRPr lang="en-US" sz="2400" dirty="0">
              <a:ea typeface="Arial" panose="020B0604020202020204" pitchFamily="34" charset="0"/>
            </a:endParaRPr>
          </a:p>
        </p:txBody>
      </p:sp>
      <p:sp>
        <p:nvSpPr>
          <p:cNvPr id="6" name="TextBox 5"/>
          <p:cNvSpPr txBox="1"/>
          <p:nvPr/>
        </p:nvSpPr>
        <p:spPr>
          <a:xfrm>
            <a:off x="6544381" y="6368534"/>
            <a:ext cx="2028119" cy="369332"/>
          </a:xfrm>
          <a:prstGeom prst="rect">
            <a:avLst/>
          </a:prstGeom>
          <a:noFill/>
        </p:spPr>
        <p:txBody>
          <a:bodyPr wrap="none" rtlCol="0">
            <a:spAutoFit/>
          </a:bodyPr>
          <a:lstStyle/>
          <a:p>
            <a:r>
              <a:rPr lang="en-US" dirty="0" smtClean="0">
                <a:ea typeface="Arial" panose="020B0604020202020204" pitchFamily="34" charset="0"/>
              </a:rPr>
              <a:t>Source: U.S. EPA</a:t>
            </a:r>
            <a:endParaRPr lang="en-US" dirty="0">
              <a:ea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15962"/>
          </a:xfrm>
        </p:spPr>
        <p:txBody>
          <a:bodyPr>
            <a:normAutofit/>
          </a:bodyPr>
          <a:lstStyle/>
          <a:p>
            <a:r>
              <a:rPr lang="en-US" sz="4000" dirty="0" smtClean="0">
                <a:effectLst>
                  <a:outerShdw blurRad="38100" dist="38100" dir="2700000" algn="tl">
                    <a:srgbClr val="000000">
                      <a:alpha val="43137"/>
                    </a:srgbClr>
                  </a:outerShdw>
                </a:effectLst>
              </a:rPr>
              <a:t>Greenhouse Gases</a:t>
            </a:r>
            <a:endParaRPr lang="en-US" sz="4000" dirty="0">
              <a:effectLst>
                <a:outerShdw blurRad="38100" dist="38100" dir="2700000" algn="tl">
                  <a:srgbClr val="000000">
                    <a:alpha val="43137"/>
                  </a:srgbClr>
                </a:outerShdw>
              </a:effectLst>
            </a:endParaRPr>
          </a:p>
        </p:txBody>
      </p:sp>
      <p:sp>
        <p:nvSpPr>
          <p:cNvPr id="4" name="TextBox 3"/>
          <p:cNvSpPr txBox="1"/>
          <p:nvPr/>
        </p:nvSpPr>
        <p:spPr>
          <a:xfrm>
            <a:off x="272143" y="838200"/>
            <a:ext cx="4038600" cy="2308324"/>
          </a:xfrm>
          <a:prstGeom prst="rect">
            <a:avLst/>
          </a:prstGeom>
          <a:noFill/>
        </p:spPr>
        <p:txBody>
          <a:bodyPr wrap="square" rtlCol="0">
            <a:spAutoFit/>
          </a:bodyPr>
          <a:lstStyle/>
          <a:p>
            <a:r>
              <a:rPr lang="en-US" sz="2400" dirty="0">
                <a:ea typeface="Arial" panose="020B0604020202020204" pitchFamily="34" charset="0"/>
              </a:rPr>
              <a:t>Gases that trap heat in the atmosphere are called greenhouse gases. Each gas's effect on climate change depends on three main factors</a:t>
            </a:r>
            <a:r>
              <a:rPr lang="en-US" sz="2400" dirty="0" smtClean="0">
                <a:ea typeface="Arial" panose="020B0604020202020204" pitchFamily="34" charset="0"/>
              </a:rPr>
              <a:t>:</a:t>
            </a:r>
            <a:endParaRPr lang="en-US" sz="2400" dirty="0" smtClean="0">
              <a:ea typeface="Arial" panose="020B0604020202020204" pitchFamily="34" charset="0"/>
            </a:endParaRPr>
          </a:p>
        </p:txBody>
      </p:sp>
      <p:sp>
        <p:nvSpPr>
          <p:cNvPr id="6" name="TextBox 5"/>
          <p:cNvSpPr txBox="1"/>
          <p:nvPr/>
        </p:nvSpPr>
        <p:spPr>
          <a:xfrm>
            <a:off x="4495800" y="1066799"/>
            <a:ext cx="4648200" cy="5355312"/>
          </a:xfrm>
          <a:prstGeom prst="rect">
            <a:avLst/>
          </a:prstGeom>
          <a:noFill/>
        </p:spPr>
        <p:txBody>
          <a:bodyPr wrap="square" rtlCol="0">
            <a:spAutoFit/>
          </a:bodyPr>
          <a:lstStyle/>
          <a:p>
            <a:r>
              <a:rPr lang="en-US" b="1" dirty="0">
                <a:solidFill>
                  <a:schemeClr val="accent3">
                    <a:lumMod val="50000"/>
                  </a:schemeClr>
                </a:solidFill>
                <a:ea typeface="Arial" panose="020B0604020202020204" pitchFamily="34" charset="0"/>
              </a:rPr>
              <a:t>U.S. Greenhouse Gas Emissions in </a:t>
            </a:r>
            <a:r>
              <a:rPr lang="en-US" b="1" dirty="0" smtClean="0">
                <a:solidFill>
                  <a:schemeClr val="accent3">
                    <a:lumMod val="50000"/>
                  </a:schemeClr>
                </a:solidFill>
                <a:ea typeface="Arial" panose="020B0604020202020204" pitchFamily="34" charset="0"/>
              </a:rPr>
              <a:t>2012</a:t>
            </a:r>
            <a:endParaRPr lang="en-US" b="1" dirty="0" smtClean="0">
              <a:solidFill>
                <a:schemeClr val="accent3">
                  <a:lumMod val="50000"/>
                </a:schemeClr>
              </a:solidFill>
              <a:ea typeface="Arial" panose="020B0604020202020204" pitchFamily="34" charset="0"/>
            </a:endParaRPr>
          </a:p>
          <a:p>
            <a:endParaRPr lang="en-US" b="1" dirty="0">
              <a:ea typeface="Arial" panose="020B0604020202020204" pitchFamily="34" charset="0"/>
            </a:endParaRPr>
          </a:p>
          <a:p>
            <a:endParaRPr lang="en-US" b="1" dirty="0" smtClean="0">
              <a:ea typeface="Arial" panose="020B0604020202020204" pitchFamily="34" charset="0"/>
            </a:endParaRPr>
          </a:p>
          <a:p>
            <a:endParaRPr lang="en-US" b="1" dirty="0">
              <a:ea typeface="Arial" panose="020B0604020202020204" pitchFamily="34" charset="0"/>
            </a:endParaRPr>
          </a:p>
          <a:p>
            <a:endParaRPr lang="en-US" b="1" dirty="0" smtClean="0">
              <a:ea typeface="Arial" panose="020B0604020202020204" pitchFamily="34" charset="0"/>
            </a:endParaRPr>
          </a:p>
          <a:p>
            <a:endParaRPr lang="en-US" b="1" dirty="0">
              <a:ea typeface="Arial" panose="020B0604020202020204" pitchFamily="34" charset="0"/>
            </a:endParaRPr>
          </a:p>
          <a:p>
            <a:endParaRPr lang="en-US" b="1" dirty="0" smtClean="0">
              <a:ea typeface="Arial" panose="020B0604020202020204" pitchFamily="34" charset="0"/>
            </a:endParaRPr>
          </a:p>
          <a:p>
            <a:endParaRPr lang="en-US" b="1" dirty="0">
              <a:ea typeface="Arial" panose="020B0604020202020204" pitchFamily="34" charset="0"/>
            </a:endParaRPr>
          </a:p>
          <a:p>
            <a:endParaRPr lang="en-US" b="1" dirty="0" smtClean="0">
              <a:ea typeface="Arial" panose="020B0604020202020204" pitchFamily="34" charset="0"/>
            </a:endParaRPr>
          </a:p>
          <a:p>
            <a:endParaRPr lang="en-US" b="1" dirty="0">
              <a:ea typeface="Arial" panose="020B0604020202020204" pitchFamily="34" charset="0"/>
            </a:endParaRPr>
          </a:p>
          <a:p>
            <a:endParaRPr lang="en-US" b="1" dirty="0" smtClean="0">
              <a:ea typeface="Arial" panose="020B0604020202020204" pitchFamily="34" charset="0"/>
            </a:endParaRPr>
          </a:p>
          <a:p>
            <a:endParaRPr lang="en-US" b="1" dirty="0" smtClean="0">
              <a:ea typeface="Arial" panose="020B0604020202020204" pitchFamily="34" charset="0"/>
            </a:endParaRPr>
          </a:p>
          <a:p>
            <a:endParaRPr lang="en-US" b="1" dirty="0">
              <a:ea typeface="Arial" panose="020B0604020202020204" pitchFamily="34" charset="0"/>
            </a:endParaRPr>
          </a:p>
          <a:p>
            <a:endParaRPr lang="en-US" b="1" dirty="0">
              <a:ea typeface="Arial" panose="020B0604020202020204" pitchFamily="34" charset="0"/>
            </a:endParaRPr>
          </a:p>
          <a:p>
            <a:endParaRPr lang="en-US" b="1" dirty="0">
              <a:ea typeface="Arial" panose="020B0604020202020204" pitchFamily="34" charset="0"/>
            </a:endParaRPr>
          </a:p>
          <a:p>
            <a:endParaRPr lang="en-US" b="1" dirty="0" smtClean="0">
              <a:ea typeface="Arial" panose="020B0604020202020204" pitchFamily="34" charset="0"/>
            </a:endParaRPr>
          </a:p>
          <a:p>
            <a:r>
              <a:rPr lang="en-US" b="1" dirty="0" smtClean="0">
                <a:solidFill>
                  <a:schemeClr val="accent3">
                    <a:lumMod val="50000"/>
                  </a:schemeClr>
                </a:solidFill>
                <a:ea typeface="Arial" panose="020B0604020202020204" pitchFamily="34" charset="0"/>
              </a:rPr>
              <a:t>Total </a:t>
            </a:r>
            <a:r>
              <a:rPr lang="en-US" b="1" dirty="0">
                <a:solidFill>
                  <a:schemeClr val="accent3">
                    <a:lumMod val="50000"/>
                  </a:schemeClr>
                </a:solidFill>
                <a:ea typeface="Arial" panose="020B0604020202020204" pitchFamily="34" charset="0"/>
              </a:rPr>
              <a:t>Emissions in 2012 = 6,526 Million Metric Tons of CO</a:t>
            </a:r>
            <a:r>
              <a:rPr lang="en-US" b="1" baseline="-25000" dirty="0">
                <a:solidFill>
                  <a:schemeClr val="accent3">
                    <a:lumMod val="50000"/>
                  </a:schemeClr>
                </a:solidFill>
                <a:ea typeface="Arial" panose="020B0604020202020204" pitchFamily="34" charset="0"/>
              </a:rPr>
              <a:t>2</a:t>
            </a:r>
            <a:r>
              <a:rPr lang="en-US" b="1" dirty="0">
                <a:solidFill>
                  <a:schemeClr val="accent3">
                    <a:lumMod val="50000"/>
                  </a:schemeClr>
                </a:solidFill>
                <a:ea typeface="Arial" panose="020B0604020202020204" pitchFamily="34" charset="0"/>
              </a:rPr>
              <a:t> equivalent</a:t>
            </a:r>
            <a:endParaRPr lang="en-US" dirty="0">
              <a:solidFill>
                <a:schemeClr val="accent3">
                  <a:lumMod val="50000"/>
                </a:schemeClr>
              </a:solidFill>
              <a:ea typeface="Arial" panose="020B0604020202020204" pitchFamily="34" charset="0"/>
            </a:endParaRPr>
          </a:p>
          <a:p>
            <a:endParaRPr lang="en-US" dirty="0">
              <a:ea typeface="Arial" panose="020B0604020202020204" pitchFamily="34" charset="0"/>
            </a:endParaRPr>
          </a:p>
        </p:txBody>
      </p:sp>
      <p:pic>
        <p:nvPicPr>
          <p:cNvPr id="6150" name="Picture 6" descr="Pie chart that shows different types of gases. 82 percent is from carbon dioxide fossil fuel use, deforestation, decay of biomass, etc.  9 percent is from methane. 6 percent is from nitrous oxide and 3 percent is from fluorinated gases."/>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953000" y="1469571"/>
            <a:ext cx="3705225" cy="388620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152400" y="6324600"/>
            <a:ext cx="2028119" cy="369332"/>
          </a:xfrm>
          <a:prstGeom prst="rect">
            <a:avLst/>
          </a:prstGeom>
          <a:noFill/>
        </p:spPr>
        <p:txBody>
          <a:bodyPr wrap="none" rtlCol="0">
            <a:spAutoFit/>
          </a:bodyPr>
          <a:lstStyle/>
          <a:p>
            <a:r>
              <a:rPr lang="en-US" dirty="0" smtClean="0">
                <a:ea typeface="Arial" panose="020B0604020202020204" pitchFamily="34" charset="0"/>
              </a:rPr>
              <a:t>Source: U.S. EPA</a:t>
            </a:r>
            <a:endParaRPr lang="en-US" dirty="0">
              <a:ea typeface="Arial" panose="020B0604020202020204" pitchFamily="34" charset="0"/>
            </a:endParaRPr>
          </a:p>
        </p:txBody>
      </p:sp>
      <p:sp>
        <p:nvSpPr>
          <p:cNvPr id="3" name="TextBox 2"/>
          <p:cNvSpPr txBox="1"/>
          <p:nvPr/>
        </p:nvSpPr>
        <p:spPr>
          <a:xfrm>
            <a:off x="609600" y="3146524"/>
            <a:ext cx="3973286" cy="2554545"/>
          </a:xfrm>
          <a:prstGeom prst="rect">
            <a:avLst/>
          </a:prstGeom>
          <a:noFill/>
        </p:spPr>
        <p:txBody>
          <a:bodyPr wrap="square" rtlCol="0">
            <a:spAutoFit/>
          </a:bodyPr>
          <a:lstStyle/>
          <a:p>
            <a:pPr marL="285750" indent="-285750">
              <a:buFont typeface="Wingdings" panose="05000000000000000000" pitchFamily="2" charset="2"/>
              <a:buChar char="v"/>
            </a:pPr>
            <a:r>
              <a:rPr lang="en-US" sz="2000" b="1" dirty="0">
                <a:ea typeface="Arial" panose="020B0604020202020204" pitchFamily="34" charset="0"/>
              </a:rPr>
              <a:t>How much</a:t>
            </a:r>
            <a:r>
              <a:rPr lang="en-US" sz="2000" dirty="0">
                <a:ea typeface="Arial" panose="020B0604020202020204" pitchFamily="34" charset="0"/>
              </a:rPr>
              <a:t> of these gases are in the atmosphere</a:t>
            </a:r>
            <a:r>
              <a:rPr lang="en-US" sz="2000" dirty="0" smtClean="0">
                <a:ea typeface="Arial" panose="020B0604020202020204" pitchFamily="34" charset="0"/>
              </a:rPr>
              <a:t>?</a:t>
            </a:r>
            <a:endParaRPr lang="en-US" sz="2000" dirty="0" smtClean="0">
              <a:ea typeface="Arial" panose="020B0604020202020204" pitchFamily="34" charset="0"/>
            </a:endParaRPr>
          </a:p>
          <a:p>
            <a:pPr marL="285750" indent="-285750">
              <a:buFont typeface="Wingdings" panose="05000000000000000000" pitchFamily="2" charset="2"/>
              <a:buChar char="v"/>
            </a:pPr>
            <a:r>
              <a:rPr lang="en-US" sz="2000" b="1" dirty="0">
                <a:ea typeface="Arial" panose="020B0604020202020204" pitchFamily="34" charset="0"/>
              </a:rPr>
              <a:t>How long</a:t>
            </a:r>
            <a:r>
              <a:rPr lang="en-US" sz="2000" dirty="0">
                <a:ea typeface="Arial" panose="020B0604020202020204" pitchFamily="34" charset="0"/>
              </a:rPr>
              <a:t> do they stay in the atmosphere</a:t>
            </a:r>
            <a:r>
              <a:rPr lang="en-US" sz="2000" dirty="0" smtClean="0">
                <a:ea typeface="Arial" panose="020B0604020202020204" pitchFamily="34" charset="0"/>
              </a:rPr>
              <a:t>?</a:t>
            </a:r>
            <a:endParaRPr lang="en-US" sz="2000" dirty="0" smtClean="0">
              <a:ea typeface="Arial" panose="020B0604020202020204" pitchFamily="34" charset="0"/>
            </a:endParaRPr>
          </a:p>
          <a:p>
            <a:pPr marL="285750" indent="-285750">
              <a:buFont typeface="Wingdings" panose="05000000000000000000" pitchFamily="2" charset="2"/>
              <a:buChar char="v"/>
            </a:pPr>
            <a:r>
              <a:rPr lang="en-US" sz="2000" b="1" dirty="0">
                <a:ea typeface="Arial" panose="020B0604020202020204" pitchFamily="34" charset="0"/>
              </a:rPr>
              <a:t>How strongly</a:t>
            </a:r>
            <a:r>
              <a:rPr lang="en-US" sz="2000" dirty="0">
                <a:ea typeface="Arial" panose="020B0604020202020204" pitchFamily="34" charset="0"/>
              </a:rPr>
              <a:t> do they impact global temperatures</a:t>
            </a:r>
            <a:r>
              <a:rPr lang="en-US" sz="2000" dirty="0" smtClean="0">
                <a:ea typeface="Arial" panose="020B0604020202020204" pitchFamily="34" charset="0"/>
              </a:rPr>
              <a:t>? This is referred to as “Global Warming Potential, or </a:t>
            </a:r>
            <a:r>
              <a:rPr lang="en-US" sz="2000" b="1" i="1" dirty="0" smtClean="0">
                <a:ea typeface="Arial" panose="020B0604020202020204" pitchFamily="34" charset="0"/>
              </a:rPr>
              <a:t>GWP</a:t>
            </a:r>
            <a:endParaRPr lang="en-US" sz="2000" b="1" i="1" dirty="0">
              <a:ea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le:A fractured rock near Çuqurça-3 (Murun Kır mountain).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71600" y="810895"/>
            <a:ext cx="6248400" cy="4686300"/>
          </a:xfrm>
          <a:prstGeom prst="rect">
            <a:avLst/>
          </a:prstGeom>
          <a:solidFill>
            <a:srgbClr val="FFFFFF">
              <a:shade val="85000"/>
            </a:srgbClr>
          </a:solidFill>
          <a:ln w="88900" cap="sq">
            <a:solidFill>
              <a:srgbClr val="FFFFFF"/>
            </a:solidFill>
            <a:miter lim="800000"/>
            <a:headEnd/>
            <a:tailEnd/>
          </a:ln>
          <a:effectLst/>
          <a:scene3d>
            <a:camera prst="orthographicFront"/>
            <a:lightRig rig="twoPt" dir="t">
              <a:rot lat="0" lon="0" rev="7200000"/>
            </a:lightRig>
          </a:scene3d>
          <a:sp3d>
            <a:bevelT w="25400" h="19050"/>
            <a:contourClr>
              <a:srgbClr val="FFFFFF"/>
            </a:contourClr>
          </a:sp3d>
        </p:spPr>
      </p:pic>
      <p:sp>
        <p:nvSpPr>
          <p:cNvPr id="4" name="TextBox 3"/>
          <p:cNvSpPr txBox="1"/>
          <p:nvPr/>
        </p:nvSpPr>
        <p:spPr>
          <a:xfrm>
            <a:off x="457200" y="5497195"/>
            <a:ext cx="8077200" cy="1200329"/>
          </a:xfrm>
          <a:prstGeom prst="rect">
            <a:avLst/>
          </a:prstGeom>
          <a:noFill/>
        </p:spPr>
        <p:txBody>
          <a:bodyPr wrap="square" rtlCol="0">
            <a:spAutoFit/>
          </a:bodyPr>
          <a:lstStyle/>
          <a:p>
            <a:r>
              <a:rPr lang="en-US" sz="2400" b="1" dirty="0" smtClean="0">
                <a:effectLst/>
                <a:ea typeface="Arial" panose="020B0604020202020204" pitchFamily="34" charset="0"/>
              </a:rPr>
              <a:t>The expansion of freezing water exerts sufficient force to fracture rock, and is a significant cause of rock weathering.</a:t>
            </a:r>
            <a:endParaRPr lang="en-US" sz="2400" b="1" dirty="0">
              <a:effectLst/>
              <a:ea typeface="Arial" panose="020B0604020202020204" pitchFamily="34" charset="0"/>
            </a:endParaRPr>
          </a:p>
        </p:txBody>
      </p:sp>
      <p:sp>
        <p:nvSpPr>
          <p:cNvPr id="3" name="Title 4"/>
          <p:cNvSpPr>
            <a:spLocks noGrp="1"/>
          </p:cNvSpPr>
          <p:nvPr/>
        </p:nvSpPr>
        <p:spPr>
          <a:xfrm>
            <a:off x="-25400" y="1270"/>
            <a:ext cx="9195435" cy="660400"/>
          </a:xfrm>
          <a:prstGeom prst="rect">
            <a:avLst/>
          </a:prstGeom>
          <a:solidFill>
            <a:schemeClr val="accent6"/>
          </a:solidFill>
          <a:ln>
            <a:noFill/>
          </a:ln>
          <a:effec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Arial" panose="020B0604020202020204" pitchFamily="34"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n-US" altLang="en-US" b="1" dirty="0">
                <a:solidFill>
                  <a:schemeClr val="bg1"/>
                </a:solidFill>
                <a:sym typeface="+mn-ea"/>
              </a:rPr>
              <a:t>Rock Weathering</a:t>
            </a:r>
            <a:endParaRPr lang="en-US" altLang="en-US" b="1" dirty="0">
              <a:solidFill>
                <a:schemeClr val="bg1"/>
              </a:solidFill>
              <a:sym typeface="+mn-ea"/>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15962"/>
          </a:xfrm>
        </p:spPr>
        <p:txBody>
          <a:bodyPr>
            <a:normAutofit/>
          </a:bodyPr>
          <a:lstStyle/>
          <a:p>
            <a:r>
              <a:rPr lang="en-US" sz="4000" dirty="0" smtClean="0">
                <a:effectLst>
                  <a:outerShdw blurRad="38100" dist="38100" dir="2700000" algn="tl">
                    <a:srgbClr val="000000">
                      <a:alpha val="43137"/>
                    </a:srgbClr>
                  </a:outerShdw>
                </a:effectLst>
              </a:rPr>
              <a:t>Carbon Dioxide</a:t>
            </a:r>
            <a:endParaRPr lang="en-US" sz="4000" dirty="0">
              <a:effectLst>
                <a:outerShdw blurRad="38100" dist="38100" dir="2700000" algn="tl">
                  <a:srgbClr val="000000">
                    <a:alpha val="43137"/>
                  </a:srgbClr>
                </a:outerShdw>
              </a:effectLst>
            </a:endParaRPr>
          </a:p>
        </p:txBody>
      </p:sp>
      <p:sp>
        <p:nvSpPr>
          <p:cNvPr id="4" name="TextBox 3"/>
          <p:cNvSpPr txBox="1"/>
          <p:nvPr/>
        </p:nvSpPr>
        <p:spPr>
          <a:xfrm>
            <a:off x="272142" y="838200"/>
            <a:ext cx="4541683" cy="4524315"/>
          </a:xfrm>
          <a:prstGeom prst="rect">
            <a:avLst/>
          </a:prstGeom>
          <a:noFill/>
        </p:spPr>
        <p:txBody>
          <a:bodyPr wrap="square" rtlCol="0">
            <a:spAutoFit/>
          </a:bodyPr>
          <a:lstStyle/>
          <a:p>
            <a:r>
              <a:rPr lang="en-US" sz="2400" dirty="0">
                <a:ea typeface="Arial" panose="020B0604020202020204" pitchFamily="34" charset="0"/>
              </a:rPr>
              <a:t>Carbon </a:t>
            </a:r>
            <a:r>
              <a:rPr lang="en-US" sz="2400" dirty="0" smtClean="0">
                <a:ea typeface="Arial" panose="020B0604020202020204" pitchFamily="34" charset="0"/>
              </a:rPr>
              <a:t>dioxide, CO</a:t>
            </a:r>
            <a:r>
              <a:rPr lang="en-US" sz="2400" baseline="-25000" dirty="0" smtClean="0">
                <a:ea typeface="Arial" panose="020B0604020202020204" pitchFamily="34" charset="0"/>
              </a:rPr>
              <a:t>2</a:t>
            </a:r>
            <a:r>
              <a:rPr lang="en-US" sz="2400" dirty="0" smtClean="0">
                <a:ea typeface="Arial" panose="020B0604020202020204" pitchFamily="34" charset="0"/>
              </a:rPr>
              <a:t>, </a:t>
            </a:r>
            <a:r>
              <a:rPr lang="en-US" sz="2400" dirty="0">
                <a:ea typeface="Arial" panose="020B0604020202020204" pitchFamily="34" charset="0"/>
              </a:rPr>
              <a:t>enters the atmosphere through burning fossil fuels (coal, natural gas and oil), solid waste, trees and wood products, and also as a result of certain chemical reactions (e.g., manufacture of cement). Carbon dioxide is removed from the atmosphere </a:t>
            </a:r>
            <a:r>
              <a:rPr lang="en-US" sz="2400" dirty="0" smtClean="0">
                <a:ea typeface="Arial" panose="020B0604020202020204" pitchFamily="34" charset="0"/>
              </a:rPr>
              <a:t>when </a:t>
            </a:r>
            <a:r>
              <a:rPr lang="en-US" sz="2400" dirty="0">
                <a:ea typeface="Arial" panose="020B0604020202020204" pitchFamily="34" charset="0"/>
              </a:rPr>
              <a:t>it is absorbed by plants as part of the biological carbon cycle.</a:t>
            </a:r>
            <a:endParaRPr lang="en-US" sz="2400" dirty="0">
              <a:ea typeface="Arial" panose="020B0604020202020204" pitchFamily="34" charset="0"/>
            </a:endParaRPr>
          </a:p>
        </p:txBody>
      </p:sp>
      <p:sp>
        <p:nvSpPr>
          <p:cNvPr id="6" name="TextBox 5"/>
          <p:cNvSpPr txBox="1"/>
          <p:nvPr/>
        </p:nvSpPr>
        <p:spPr>
          <a:xfrm>
            <a:off x="4299857" y="914789"/>
            <a:ext cx="4691743" cy="369332"/>
          </a:xfrm>
          <a:prstGeom prst="rect">
            <a:avLst/>
          </a:prstGeom>
          <a:noFill/>
        </p:spPr>
        <p:txBody>
          <a:bodyPr wrap="square" rtlCol="0">
            <a:spAutoFit/>
          </a:bodyPr>
          <a:lstStyle/>
          <a:p>
            <a:pPr algn="ctr"/>
            <a:r>
              <a:rPr lang="en-US" b="1" dirty="0">
                <a:solidFill>
                  <a:schemeClr val="accent3">
                    <a:lumMod val="50000"/>
                  </a:schemeClr>
                </a:solidFill>
                <a:ea typeface="Arial" panose="020B0604020202020204" pitchFamily="34" charset="0"/>
              </a:rPr>
              <a:t>U.S. </a:t>
            </a:r>
            <a:r>
              <a:rPr lang="en-US" b="1" dirty="0" smtClean="0">
                <a:solidFill>
                  <a:schemeClr val="accent3">
                    <a:lumMod val="50000"/>
                  </a:schemeClr>
                </a:solidFill>
                <a:ea typeface="Arial" panose="020B0604020202020204" pitchFamily="34" charset="0"/>
              </a:rPr>
              <a:t>CO</a:t>
            </a:r>
            <a:r>
              <a:rPr lang="en-US" b="1" baseline="-25000" dirty="0" smtClean="0">
                <a:solidFill>
                  <a:schemeClr val="accent3">
                    <a:lumMod val="50000"/>
                  </a:schemeClr>
                </a:solidFill>
                <a:ea typeface="Arial" panose="020B0604020202020204" pitchFamily="34" charset="0"/>
              </a:rPr>
              <a:t>2</a:t>
            </a:r>
            <a:r>
              <a:rPr lang="en-US" b="1" dirty="0" smtClean="0">
                <a:solidFill>
                  <a:schemeClr val="accent3">
                    <a:lumMod val="50000"/>
                  </a:schemeClr>
                </a:solidFill>
                <a:ea typeface="Arial" panose="020B0604020202020204" pitchFamily="34" charset="0"/>
              </a:rPr>
              <a:t> Emission Sources</a:t>
            </a:r>
            <a:endParaRPr lang="en-US" b="1" dirty="0" smtClean="0">
              <a:solidFill>
                <a:schemeClr val="accent3">
                  <a:lumMod val="50000"/>
                </a:schemeClr>
              </a:solidFill>
              <a:ea typeface="Arial" panose="020B0604020202020204" pitchFamily="34" charset="0"/>
            </a:endParaRPr>
          </a:p>
        </p:txBody>
      </p:sp>
      <p:sp>
        <p:nvSpPr>
          <p:cNvPr id="12" name="TextBox 11"/>
          <p:cNvSpPr txBox="1"/>
          <p:nvPr/>
        </p:nvSpPr>
        <p:spPr>
          <a:xfrm>
            <a:off x="152400" y="6324600"/>
            <a:ext cx="2028119" cy="369332"/>
          </a:xfrm>
          <a:prstGeom prst="rect">
            <a:avLst/>
          </a:prstGeom>
          <a:noFill/>
        </p:spPr>
        <p:txBody>
          <a:bodyPr wrap="none" rtlCol="0">
            <a:spAutoFit/>
          </a:bodyPr>
          <a:lstStyle/>
          <a:p>
            <a:r>
              <a:rPr lang="en-US" dirty="0" smtClean="0">
                <a:ea typeface="Arial" panose="020B0604020202020204" pitchFamily="34" charset="0"/>
              </a:rPr>
              <a:t>Source: U.S. EPA</a:t>
            </a:r>
            <a:endParaRPr lang="en-US" dirty="0">
              <a:ea typeface="Arial" panose="020B0604020202020204" pitchFamily="34" charset="0"/>
            </a:endParaRPr>
          </a:p>
        </p:txBody>
      </p:sp>
      <p:sp>
        <p:nvSpPr>
          <p:cNvPr id="3" name="AutoShape 2" descr="Pie chart that shows emissions by use. 38 percent is electricity, 33 percent is transportation, 14 percent is industry, 9 percent is residential and commercial, and 6 percent is other (non-fossil fuel combusti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ea typeface="Arial" panose="020B0604020202020204" pitchFamily="34" charset="0"/>
            </a:endParaRPr>
          </a:p>
        </p:txBody>
      </p:sp>
      <p:pic>
        <p:nvPicPr>
          <p:cNvPr id="1027" name="Picture 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813826" y="1371600"/>
            <a:ext cx="4188660" cy="47295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019800" y="6161705"/>
            <a:ext cx="2157963" cy="369332"/>
          </a:xfrm>
          <a:prstGeom prst="rect">
            <a:avLst/>
          </a:prstGeom>
          <a:noFill/>
        </p:spPr>
        <p:txBody>
          <a:bodyPr wrap="none" rtlCol="0">
            <a:spAutoFit/>
          </a:bodyPr>
          <a:lstStyle/>
          <a:p>
            <a:r>
              <a:rPr lang="en-US" dirty="0" smtClean="0">
                <a:ea typeface="Arial" panose="020B0604020202020204" pitchFamily="34" charset="0"/>
              </a:rPr>
              <a:t>100-year GWP = 1 </a:t>
            </a:r>
            <a:endParaRPr lang="en-US" dirty="0">
              <a:ea typeface="Arial" panose="020B0604020202020204" pitchFamily="34" charset="0"/>
            </a:endParaRP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15962"/>
          </a:xfrm>
        </p:spPr>
        <p:txBody>
          <a:bodyPr>
            <a:normAutofit/>
          </a:bodyPr>
          <a:lstStyle/>
          <a:p>
            <a:r>
              <a:rPr lang="en-US" sz="4000" dirty="0" smtClean="0">
                <a:effectLst>
                  <a:outerShdw blurRad="38100" dist="38100" dir="2700000" algn="tl">
                    <a:srgbClr val="000000">
                      <a:alpha val="43137"/>
                    </a:srgbClr>
                  </a:outerShdw>
                </a:effectLst>
              </a:rPr>
              <a:t>Methane</a:t>
            </a:r>
            <a:endParaRPr lang="en-US" sz="4000" dirty="0">
              <a:effectLst>
                <a:outerShdw blurRad="38100" dist="38100" dir="2700000" algn="tl">
                  <a:srgbClr val="000000">
                    <a:alpha val="43137"/>
                  </a:srgbClr>
                </a:outerShdw>
              </a:effectLst>
            </a:endParaRPr>
          </a:p>
        </p:txBody>
      </p:sp>
      <p:sp>
        <p:nvSpPr>
          <p:cNvPr id="4" name="TextBox 3"/>
          <p:cNvSpPr txBox="1"/>
          <p:nvPr/>
        </p:nvSpPr>
        <p:spPr>
          <a:xfrm>
            <a:off x="272143" y="1581006"/>
            <a:ext cx="4038600" cy="3785652"/>
          </a:xfrm>
          <a:prstGeom prst="rect">
            <a:avLst/>
          </a:prstGeom>
          <a:noFill/>
        </p:spPr>
        <p:txBody>
          <a:bodyPr wrap="square" rtlCol="0">
            <a:spAutoFit/>
          </a:bodyPr>
          <a:lstStyle/>
          <a:p>
            <a:r>
              <a:rPr lang="en-US" sz="2400" dirty="0" smtClean="0">
                <a:ea typeface="Arial" panose="020B0604020202020204" pitchFamily="34" charset="0"/>
              </a:rPr>
              <a:t>Methane, CH</a:t>
            </a:r>
            <a:r>
              <a:rPr lang="en-US" sz="2400" baseline="-25000" dirty="0" smtClean="0">
                <a:ea typeface="Arial" panose="020B0604020202020204" pitchFamily="34" charset="0"/>
              </a:rPr>
              <a:t>4</a:t>
            </a:r>
            <a:r>
              <a:rPr lang="en-US" sz="2400" dirty="0" smtClean="0">
                <a:ea typeface="Arial" panose="020B0604020202020204" pitchFamily="34" charset="0"/>
              </a:rPr>
              <a:t>, </a:t>
            </a:r>
            <a:r>
              <a:rPr lang="en-US" sz="2400" dirty="0">
                <a:ea typeface="Arial" panose="020B0604020202020204" pitchFamily="34" charset="0"/>
              </a:rPr>
              <a:t>is emitted during the production and transport of coal, natural gas, and oil. Methane emissions also result from livestock and other agricultural practices and by the decay of organic waste in municipal solid waste landfills.</a:t>
            </a:r>
            <a:endParaRPr lang="en-US" sz="2400" dirty="0">
              <a:ea typeface="Arial" panose="020B0604020202020204" pitchFamily="34" charset="0"/>
            </a:endParaRPr>
          </a:p>
        </p:txBody>
      </p:sp>
      <p:sp>
        <p:nvSpPr>
          <p:cNvPr id="6" name="TextBox 5"/>
          <p:cNvSpPr txBox="1"/>
          <p:nvPr/>
        </p:nvSpPr>
        <p:spPr>
          <a:xfrm>
            <a:off x="4354286" y="1066799"/>
            <a:ext cx="4648200" cy="369332"/>
          </a:xfrm>
          <a:prstGeom prst="rect">
            <a:avLst/>
          </a:prstGeom>
          <a:noFill/>
        </p:spPr>
        <p:txBody>
          <a:bodyPr wrap="square" rtlCol="0">
            <a:spAutoFit/>
          </a:bodyPr>
          <a:lstStyle/>
          <a:p>
            <a:pPr algn="ctr"/>
            <a:r>
              <a:rPr lang="en-US" b="1" dirty="0">
                <a:solidFill>
                  <a:schemeClr val="accent3">
                    <a:lumMod val="50000"/>
                  </a:schemeClr>
                </a:solidFill>
                <a:ea typeface="Arial" panose="020B0604020202020204" pitchFamily="34" charset="0"/>
              </a:rPr>
              <a:t>U.S. </a:t>
            </a:r>
            <a:r>
              <a:rPr lang="en-US" b="1" dirty="0" smtClean="0">
                <a:solidFill>
                  <a:schemeClr val="accent3">
                    <a:lumMod val="50000"/>
                  </a:schemeClr>
                </a:solidFill>
                <a:ea typeface="Arial" panose="020B0604020202020204" pitchFamily="34" charset="0"/>
              </a:rPr>
              <a:t>Methane Emission Sources</a:t>
            </a:r>
            <a:endParaRPr lang="en-US" b="1" dirty="0" smtClean="0">
              <a:solidFill>
                <a:schemeClr val="accent3">
                  <a:lumMod val="50000"/>
                </a:schemeClr>
              </a:solidFill>
              <a:ea typeface="Arial" panose="020B0604020202020204" pitchFamily="34" charset="0"/>
            </a:endParaRPr>
          </a:p>
        </p:txBody>
      </p:sp>
      <p:sp>
        <p:nvSpPr>
          <p:cNvPr id="8" name="TextBox 7"/>
          <p:cNvSpPr txBox="1"/>
          <p:nvPr/>
        </p:nvSpPr>
        <p:spPr>
          <a:xfrm>
            <a:off x="152400" y="6324600"/>
            <a:ext cx="2028119" cy="369332"/>
          </a:xfrm>
          <a:prstGeom prst="rect">
            <a:avLst/>
          </a:prstGeom>
          <a:noFill/>
        </p:spPr>
        <p:txBody>
          <a:bodyPr wrap="none" rtlCol="0">
            <a:spAutoFit/>
          </a:bodyPr>
          <a:lstStyle/>
          <a:p>
            <a:r>
              <a:rPr lang="en-US" dirty="0" smtClean="0">
                <a:ea typeface="Arial" panose="020B0604020202020204" pitchFamily="34" charset="0"/>
              </a:rPr>
              <a:t>Source: U.S. EPA</a:t>
            </a:r>
            <a:endParaRPr lang="en-US" dirty="0">
              <a:ea typeface="Arial" panose="020B0604020202020204" pitchFamily="34" charset="0"/>
            </a:endParaRPr>
          </a:p>
        </p:txBody>
      </p:sp>
      <p:pic>
        <p:nvPicPr>
          <p:cNvPr id="2050" name="Picture 2" descr="Pie chart of U.S. methane emissions by source. 29 percent is from natural gas and petroleum systems, 25 percent is from enteric fermentation, 18 percent is from landfills, 10 percent is from coal mining, 9 percent is from manure management, and 9 percent is from other sources."/>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354286" y="1602776"/>
            <a:ext cx="4680086" cy="426462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5867400" y="5955268"/>
            <a:ext cx="2299027" cy="369332"/>
          </a:xfrm>
          <a:prstGeom prst="rect">
            <a:avLst/>
          </a:prstGeom>
          <a:noFill/>
        </p:spPr>
        <p:txBody>
          <a:bodyPr wrap="none" rtlCol="0">
            <a:spAutoFit/>
          </a:bodyPr>
          <a:lstStyle/>
          <a:p>
            <a:r>
              <a:rPr lang="en-US" dirty="0" smtClean="0">
                <a:ea typeface="Arial" panose="020B0604020202020204" pitchFamily="34" charset="0"/>
              </a:rPr>
              <a:t>100-year GWP = 21 </a:t>
            </a:r>
            <a:endParaRPr lang="en-US" dirty="0">
              <a:ea typeface="Arial" panose="020B0604020202020204" pitchFamily="34" charset="0"/>
            </a:endParaRP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0181" name="Picture 50180" descr="12"/>
          <p:cNvPicPr>
            <a:picLocks noChangeAspect="1"/>
          </p:cNvPicPr>
          <p:nvPr/>
        </p:nvPicPr>
        <p:blipFill>
          <a:blip r:embed="rId1"/>
          <a:stretch>
            <a:fillRect/>
          </a:stretch>
        </p:blipFill>
        <p:spPr>
          <a:xfrm>
            <a:off x="323850" y="260350"/>
            <a:ext cx="4176713" cy="2762250"/>
          </a:xfrm>
          <a:prstGeom prst="rect">
            <a:avLst/>
          </a:prstGeom>
          <a:noFill/>
          <a:ln w="9525">
            <a:noFill/>
          </a:ln>
        </p:spPr>
      </p:pic>
      <p:pic>
        <p:nvPicPr>
          <p:cNvPr id="50183" name="Picture 50182" descr="rice-blue"/>
          <p:cNvPicPr>
            <a:picLocks noChangeAspect="1"/>
          </p:cNvPicPr>
          <p:nvPr/>
        </p:nvPicPr>
        <p:blipFill>
          <a:blip r:embed="rId2"/>
          <a:stretch>
            <a:fillRect/>
          </a:stretch>
        </p:blipFill>
        <p:spPr>
          <a:xfrm>
            <a:off x="323850" y="2852738"/>
            <a:ext cx="2906713" cy="2184400"/>
          </a:xfrm>
          <a:prstGeom prst="rect">
            <a:avLst/>
          </a:prstGeom>
          <a:noFill/>
          <a:ln w="9525">
            <a:noFill/>
          </a:ln>
        </p:spPr>
      </p:pic>
      <p:pic>
        <p:nvPicPr>
          <p:cNvPr id="50185" name="Picture 50184" descr="funny-cow-pic-full"/>
          <p:cNvPicPr>
            <a:picLocks noChangeAspect="1"/>
          </p:cNvPicPr>
          <p:nvPr/>
        </p:nvPicPr>
        <p:blipFill>
          <a:blip r:embed="rId3"/>
          <a:stretch>
            <a:fillRect/>
          </a:stretch>
        </p:blipFill>
        <p:spPr>
          <a:xfrm>
            <a:off x="4932363" y="4221163"/>
            <a:ext cx="3360737" cy="2451100"/>
          </a:xfrm>
          <a:prstGeom prst="rect">
            <a:avLst/>
          </a:prstGeom>
          <a:noFill/>
          <a:ln w="9525">
            <a:noFill/>
          </a:ln>
        </p:spPr>
      </p:pic>
      <p:sp>
        <p:nvSpPr>
          <p:cNvPr id="50186" name="Text Box 50185"/>
          <p:cNvSpPr txBox="1"/>
          <p:nvPr/>
        </p:nvSpPr>
        <p:spPr>
          <a:xfrm>
            <a:off x="3419475" y="3213100"/>
            <a:ext cx="5539105" cy="953135"/>
          </a:xfrm>
          <a:prstGeom prst="rect">
            <a:avLst/>
          </a:prstGeom>
          <a:noFill/>
          <a:ln w="9525">
            <a:noFill/>
          </a:ln>
        </p:spPr>
        <p:txBody>
          <a:bodyPr wrap="square">
            <a:spAutoFit/>
          </a:bodyPr>
          <a:p>
            <a:r>
              <a:rPr sz="2800">
                <a:latin typeface="Arial Black" panose="020B0A04020102020204" charset="0"/>
                <a:ea typeface="Arial" panose="020B0604020202020204" pitchFamily="34" charset="0"/>
              </a:rPr>
              <a:t>Methane levels rising largely due to agriculture</a:t>
            </a:r>
            <a:endParaRPr sz="2800">
              <a:latin typeface="Arial Black" panose="020B0A04020102020204" charset="0"/>
              <a:ea typeface="Arial" panose="020B0604020202020204" pitchFamily="34" charset="0"/>
            </a:endParaRPr>
          </a:p>
        </p:txBody>
      </p:sp>
      <p:pic>
        <p:nvPicPr>
          <p:cNvPr id="50188" name="Picture 50187" descr="leeds-athens-cows-103"/>
          <p:cNvPicPr>
            <a:picLocks noChangeAspect="1"/>
          </p:cNvPicPr>
          <p:nvPr/>
        </p:nvPicPr>
        <p:blipFill>
          <a:blip r:embed="rId4"/>
          <a:stretch>
            <a:fillRect/>
          </a:stretch>
        </p:blipFill>
        <p:spPr>
          <a:xfrm>
            <a:off x="4716463" y="260350"/>
            <a:ext cx="4241800" cy="2841625"/>
          </a:xfrm>
          <a:prstGeom prst="rect">
            <a:avLst/>
          </a:prstGeom>
          <a:noFill/>
          <a:ln w="9525">
            <a:noFill/>
          </a:ln>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15962"/>
          </a:xfrm>
        </p:spPr>
        <p:txBody>
          <a:bodyPr>
            <a:normAutofit/>
          </a:bodyPr>
          <a:lstStyle/>
          <a:p>
            <a:r>
              <a:rPr lang="en-US" sz="4000" dirty="0" smtClean="0">
                <a:effectLst>
                  <a:outerShdw blurRad="38100" dist="38100" dir="2700000" algn="tl">
                    <a:srgbClr val="000000">
                      <a:alpha val="43137"/>
                    </a:srgbClr>
                  </a:outerShdw>
                </a:effectLst>
              </a:rPr>
              <a:t>Nitrous Oxide</a:t>
            </a:r>
            <a:endParaRPr lang="en-US" sz="4000" dirty="0">
              <a:effectLst>
                <a:outerShdw blurRad="38100" dist="38100" dir="2700000" algn="tl">
                  <a:srgbClr val="000000">
                    <a:alpha val="43137"/>
                  </a:srgbClr>
                </a:outerShdw>
              </a:effectLst>
            </a:endParaRPr>
          </a:p>
        </p:txBody>
      </p:sp>
      <p:sp>
        <p:nvSpPr>
          <p:cNvPr id="4" name="TextBox 3"/>
          <p:cNvSpPr txBox="1"/>
          <p:nvPr/>
        </p:nvSpPr>
        <p:spPr>
          <a:xfrm>
            <a:off x="272143" y="1752600"/>
            <a:ext cx="4038600" cy="2308324"/>
          </a:xfrm>
          <a:prstGeom prst="rect">
            <a:avLst/>
          </a:prstGeom>
          <a:noFill/>
        </p:spPr>
        <p:txBody>
          <a:bodyPr wrap="square" rtlCol="0">
            <a:spAutoFit/>
          </a:bodyPr>
          <a:lstStyle/>
          <a:p>
            <a:r>
              <a:rPr lang="en-US" sz="2400" dirty="0">
                <a:ea typeface="Arial" panose="020B0604020202020204" pitchFamily="34" charset="0"/>
              </a:rPr>
              <a:t>Nitrous </a:t>
            </a:r>
            <a:r>
              <a:rPr lang="en-US" sz="2400" dirty="0" smtClean="0">
                <a:ea typeface="Arial" panose="020B0604020202020204" pitchFamily="34" charset="0"/>
              </a:rPr>
              <a:t>oxide, N</a:t>
            </a:r>
            <a:r>
              <a:rPr lang="en-US" sz="2400" baseline="-25000" dirty="0" smtClean="0">
                <a:ea typeface="Arial" panose="020B0604020202020204" pitchFamily="34" charset="0"/>
              </a:rPr>
              <a:t>2</a:t>
            </a:r>
            <a:r>
              <a:rPr lang="en-US" sz="2400" dirty="0" smtClean="0">
                <a:ea typeface="Arial" panose="020B0604020202020204" pitchFamily="34" charset="0"/>
              </a:rPr>
              <a:t>O, </a:t>
            </a:r>
            <a:r>
              <a:rPr lang="en-US" sz="2400" dirty="0">
                <a:ea typeface="Arial" panose="020B0604020202020204" pitchFamily="34" charset="0"/>
              </a:rPr>
              <a:t>is emitted during agricultural and industrial activities, as well as during combustion of fossil fuels and solid waste.</a:t>
            </a:r>
            <a:endParaRPr lang="en-US" sz="2400" dirty="0">
              <a:ea typeface="Arial" panose="020B0604020202020204" pitchFamily="34" charset="0"/>
            </a:endParaRPr>
          </a:p>
        </p:txBody>
      </p:sp>
      <p:sp>
        <p:nvSpPr>
          <p:cNvPr id="6" name="TextBox 5"/>
          <p:cNvSpPr txBox="1"/>
          <p:nvPr/>
        </p:nvSpPr>
        <p:spPr>
          <a:xfrm>
            <a:off x="4354286" y="1066799"/>
            <a:ext cx="4648200" cy="369332"/>
          </a:xfrm>
          <a:prstGeom prst="rect">
            <a:avLst/>
          </a:prstGeom>
          <a:noFill/>
        </p:spPr>
        <p:txBody>
          <a:bodyPr wrap="square" rtlCol="0">
            <a:spAutoFit/>
          </a:bodyPr>
          <a:lstStyle/>
          <a:p>
            <a:pPr algn="ctr"/>
            <a:r>
              <a:rPr lang="en-US" b="1" dirty="0">
                <a:solidFill>
                  <a:schemeClr val="accent3">
                    <a:lumMod val="50000"/>
                  </a:schemeClr>
                </a:solidFill>
                <a:ea typeface="Arial" panose="020B0604020202020204" pitchFamily="34" charset="0"/>
              </a:rPr>
              <a:t>U.S. </a:t>
            </a:r>
            <a:r>
              <a:rPr lang="en-US" b="1" dirty="0" smtClean="0">
                <a:solidFill>
                  <a:schemeClr val="accent3">
                    <a:lumMod val="50000"/>
                  </a:schemeClr>
                </a:solidFill>
                <a:ea typeface="Arial" panose="020B0604020202020204" pitchFamily="34" charset="0"/>
              </a:rPr>
              <a:t>N</a:t>
            </a:r>
            <a:r>
              <a:rPr lang="en-US" b="1" baseline="-25000" dirty="0" smtClean="0">
                <a:solidFill>
                  <a:schemeClr val="accent3">
                    <a:lumMod val="50000"/>
                  </a:schemeClr>
                </a:solidFill>
                <a:ea typeface="Arial" panose="020B0604020202020204" pitchFamily="34" charset="0"/>
              </a:rPr>
              <a:t>2</a:t>
            </a:r>
            <a:r>
              <a:rPr lang="en-US" b="1" dirty="0" smtClean="0">
                <a:solidFill>
                  <a:schemeClr val="accent3">
                    <a:lumMod val="50000"/>
                  </a:schemeClr>
                </a:solidFill>
                <a:ea typeface="Arial" panose="020B0604020202020204" pitchFamily="34" charset="0"/>
              </a:rPr>
              <a:t>O Emission Sources</a:t>
            </a:r>
            <a:endParaRPr lang="en-US" b="1" dirty="0" smtClean="0">
              <a:solidFill>
                <a:schemeClr val="accent3">
                  <a:lumMod val="50000"/>
                </a:schemeClr>
              </a:solidFill>
              <a:ea typeface="Arial" panose="020B0604020202020204" pitchFamily="34" charset="0"/>
            </a:endParaRPr>
          </a:p>
        </p:txBody>
      </p:sp>
      <p:sp>
        <p:nvSpPr>
          <p:cNvPr id="8" name="TextBox 7"/>
          <p:cNvSpPr txBox="1"/>
          <p:nvPr/>
        </p:nvSpPr>
        <p:spPr>
          <a:xfrm>
            <a:off x="152400" y="6324600"/>
            <a:ext cx="2028119" cy="369332"/>
          </a:xfrm>
          <a:prstGeom prst="rect">
            <a:avLst/>
          </a:prstGeom>
          <a:noFill/>
        </p:spPr>
        <p:txBody>
          <a:bodyPr wrap="none" rtlCol="0">
            <a:spAutoFit/>
          </a:bodyPr>
          <a:lstStyle/>
          <a:p>
            <a:r>
              <a:rPr lang="en-US" dirty="0" smtClean="0">
                <a:ea typeface="Arial" panose="020B0604020202020204" pitchFamily="34" charset="0"/>
              </a:rPr>
              <a:t>Source: U.S. EPA</a:t>
            </a:r>
            <a:endParaRPr lang="en-US" dirty="0">
              <a:ea typeface="Arial" panose="020B0604020202020204" pitchFamily="34" charset="0"/>
            </a:endParaRPr>
          </a:p>
        </p:txBody>
      </p:sp>
      <p:pic>
        <p:nvPicPr>
          <p:cNvPr id="3074" name="Picture 2" descr="Pie chart of U.S. nitrous oxide emissions by source. 75 percent is from agricultural soil management, 6 percent from industry or chemical production,  5 percent from stationary combustion, 5 percent from other sources, 5 percent from manure management, and 4 percent from transportation."/>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332514" y="1600200"/>
            <a:ext cx="4845768" cy="43434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5867400" y="5943600"/>
            <a:ext cx="2440092" cy="369332"/>
          </a:xfrm>
          <a:prstGeom prst="rect">
            <a:avLst/>
          </a:prstGeom>
          <a:noFill/>
        </p:spPr>
        <p:txBody>
          <a:bodyPr wrap="none" rtlCol="0">
            <a:spAutoFit/>
          </a:bodyPr>
          <a:lstStyle/>
          <a:p>
            <a:r>
              <a:rPr lang="en-US" dirty="0" smtClean="0">
                <a:ea typeface="Arial" panose="020B0604020202020204" pitchFamily="34" charset="0"/>
              </a:rPr>
              <a:t>100-year GWP = 31 0</a:t>
            </a:r>
            <a:endParaRPr lang="en-US" dirty="0">
              <a:ea typeface="Arial" panose="020B0604020202020204" pitchFamily="34" charset="0"/>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15962"/>
          </a:xfrm>
        </p:spPr>
        <p:txBody>
          <a:bodyPr>
            <a:normAutofit/>
          </a:bodyPr>
          <a:lstStyle/>
          <a:p>
            <a:r>
              <a:rPr lang="en-US" sz="4000" dirty="0" smtClean="0">
                <a:effectLst>
                  <a:outerShdw blurRad="38100" dist="38100" dir="2700000" algn="tl">
                    <a:srgbClr val="000000">
                      <a:alpha val="43137"/>
                    </a:srgbClr>
                  </a:outerShdw>
                </a:effectLst>
              </a:rPr>
              <a:t>Fluorinated Gases</a:t>
            </a:r>
            <a:endParaRPr lang="en-US" sz="4000" dirty="0">
              <a:effectLst>
                <a:outerShdw blurRad="38100" dist="38100" dir="2700000" algn="tl">
                  <a:srgbClr val="000000">
                    <a:alpha val="43137"/>
                  </a:srgbClr>
                </a:outerShdw>
              </a:effectLst>
            </a:endParaRPr>
          </a:p>
        </p:txBody>
      </p:sp>
      <p:sp>
        <p:nvSpPr>
          <p:cNvPr id="4" name="TextBox 3"/>
          <p:cNvSpPr txBox="1"/>
          <p:nvPr/>
        </p:nvSpPr>
        <p:spPr>
          <a:xfrm>
            <a:off x="272143" y="1524000"/>
            <a:ext cx="4038600" cy="4154984"/>
          </a:xfrm>
          <a:prstGeom prst="rect">
            <a:avLst/>
          </a:prstGeom>
          <a:noFill/>
        </p:spPr>
        <p:txBody>
          <a:bodyPr wrap="square" rtlCol="0">
            <a:spAutoFit/>
          </a:bodyPr>
          <a:lstStyle/>
          <a:p>
            <a:r>
              <a:rPr lang="en-US" sz="2400" dirty="0" err="1" smtClean="0">
                <a:ea typeface="Arial" panose="020B0604020202020204" pitchFamily="34" charset="0"/>
              </a:rPr>
              <a:t>Hydrofluorocarbons</a:t>
            </a:r>
            <a:r>
              <a:rPr lang="en-US" sz="2400" dirty="0">
                <a:ea typeface="Arial" panose="020B0604020202020204" pitchFamily="34" charset="0"/>
              </a:rPr>
              <a:t>, </a:t>
            </a:r>
            <a:r>
              <a:rPr lang="en-US" sz="2400" dirty="0" err="1">
                <a:ea typeface="Arial" panose="020B0604020202020204" pitchFamily="34" charset="0"/>
              </a:rPr>
              <a:t>perfluorocarbons</a:t>
            </a:r>
            <a:r>
              <a:rPr lang="en-US" sz="2400" dirty="0">
                <a:ea typeface="Arial" panose="020B0604020202020204" pitchFamily="34" charset="0"/>
              </a:rPr>
              <a:t>, and sulfur hexafluoride are synthetic, powerful greenhouse gases that are emitted from a variety of industrial processes. </a:t>
            </a:r>
            <a:r>
              <a:rPr lang="en-US" sz="2400" dirty="0" smtClean="0">
                <a:ea typeface="Arial" panose="020B0604020202020204" pitchFamily="34" charset="0"/>
              </a:rPr>
              <a:t>These </a:t>
            </a:r>
            <a:r>
              <a:rPr lang="en-US" sz="2400" dirty="0">
                <a:ea typeface="Arial" panose="020B0604020202020204" pitchFamily="34" charset="0"/>
              </a:rPr>
              <a:t>gases are typically emitted in smaller quantities, but </a:t>
            </a:r>
            <a:r>
              <a:rPr lang="en-US" sz="2400" dirty="0" smtClean="0">
                <a:ea typeface="Arial" panose="020B0604020202020204" pitchFamily="34" charset="0"/>
              </a:rPr>
              <a:t>they </a:t>
            </a:r>
            <a:r>
              <a:rPr lang="en-US" sz="2400" dirty="0">
                <a:ea typeface="Arial" panose="020B0604020202020204" pitchFamily="34" charset="0"/>
              </a:rPr>
              <a:t>are potent greenhouse </a:t>
            </a:r>
            <a:r>
              <a:rPr lang="en-US" sz="2400" dirty="0" smtClean="0">
                <a:ea typeface="Arial" panose="020B0604020202020204" pitchFamily="34" charset="0"/>
              </a:rPr>
              <a:t>gases.</a:t>
            </a:r>
            <a:endParaRPr lang="en-US" sz="2400" dirty="0">
              <a:ea typeface="Arial" panose="020B0604020202020204" pitchFamily="34" charset="0"/>
            </a:endParaRPr>
          </a:p>
        </p:txBody>
      </p:sp>
      <p:sp>
        <p:nvSpPr>
          <p:cNvPr id="6" name="TextBox 5"/>
          <p:cNvSpPr txBox="1"/>
          <p:nvPr/>
        </p:nvSpPr>
        <p:spPr>
          <a:xfrm>
            <a:off x="4354286" y="1066799"/>
            <a:ext cx="4648200" cy="369332"/>
          </a:xfrm>
          <a:prstGeom prst="rect">
            <a:avLst/>
          </a:prstGeom>
          <a:noFill/>
        </p:spPr>
        <p:txBody>
          <a:bodyPr wrap="square" rtlCol="0">
            <a:spAutoFit/>
          </a:bodyPr>
          <a:lstStyle/>
          <a:p>
            <a:r>
              <a:rPr lang="en-US" b="1" dirty="0">
                <a:solidFill>
                  <a:schemeClr val="accent3">
                    <a:lumMod val="50000"/>
                  </a:schemeClr>
                </a:solidFill>
                <a:ea typeface="Arial" panose="020B0604020202020204" pitchFamily="34" charset="0"/>
              </a:rPr>
              <a:t>U.S. </a:t>
            </a:r>
            <a:r>
              <a:rPr lang="en-US" b="1" dirty="0" smtClean="0">
                <a:solidFill>
                  <a:schemeClr val="accent3">
                    <a:lumMod val="50000"/>
                  </a:schemeClr>
                </a:solidFill>
                <a:ea typeface="Arial" panose="020B0604020202020204" pitchFamily="34" charset="0"/>
              </a:rPr>
              <a:t>Fluorinated </a:t>
            </a:r>
            <a:r>
              <a:rPr lang="en-US" b="1" dirty="0">
                <a:solidFill>
                  <a:schemeClr val="accent3">
                    <a:lumMod val="50000"/>
                  </a:schemeClr>
                </a:solidFill>
                <a:ea typeface="Arial" panose="020B0604020202020204" pitchFamily="34" charset="0"/>
              </a:rPr>
              <a:t>Gas </a:t>
            </a:r>
            <a:r>
              <a:rPr lang="en-US" b="1" dirty="0" smtClean="0">
                <a:solidFill>
                  <a:schemeClr val="accent3">
                    <a:lumMod val="50000"/>
                  </a:schemeClr>
                </a:solidFill>
                <a:ea typeface="Arial" panose="020B0604020202020204" pitchFamily="34" charset="0"/>
              </a:rPr>
              <a:t>Emission Sources</a:t>
            </a:r>
            <a:endParaRPr lang="en-US" dirty="0">
              <a:ea typeface="Arial" panose="020B0604020202020204" pitchFamily="34" charset="0"/>
            </a:endParaRPr>
          </a:p>
        </p:txBody>
      </p:sp>
      <p:sp>
        <p:nvSpPr>
          <p:cNvPr id="9" name="TextBox 8"/>
          <p:cNvSpPr txBox="1"/>
          <p:nvPr/>
        </p:nvSpPr>
        <p:spPr>
          <a:xfrm>
            <a:off x="152400" y="6324600"/>
            <a:ext cx="2028119" cy="369332"/>
          </a:xfrm>
          <a:prstGeom prst="rect">
            <a:avLst/>
          </a:prstGeom>
          <a:noFill/>
        </p:spPr>
        <p:txBody>
          <a:bodyPr wrap="none" rtlCol="0">
            <a:spAutoFit/>
          </a:bodyPr>
          <a:lstStyle/>
          <a:p>
            <a:r>
              <a:rPr lang="en-US" dirty="0" smtClean="0">
                <a:ea typeface="Arial" panose="020B0604020202020204" pitchFamily="34" charset="0"/>
              </a:rPr>
              <a:t>Source: U.S. EPA</a:t>
            </a:r>
            <a:endParaRPr lang="en-US" dirty="0">
              <a:ea typeface="Arial" panose="020B0604020202020204" pitchFamily="34" charset="0"/>
            </a:endParaRPr>
          </a:p>
        </p:txBody>
      </p:sp>
      <p:pic>
        <p:nvPicPr>
          <p:cNvPr id="4098" name="Picture 2" descr="Pie chart of U.S. fluorinated gas emissions by source. 89 percent is from the substitution of ozone depleting substances, 4 percent from electrical transmission and distribution, 3 percent from HCFC-22 production, 2 percent from production and processing of aluminum and magnesium, and 2 percent from semiconductor manufacture."/>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463143" y="1534886"/>
            <a:ext cx="4528457" cy="454007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4800600" y="5862935"/>
            <a:ext cx="4226380" cy="923330"/>
          </a:xfrm>
          <a:prstGeom prst="rect">
            <a:avLst/>
          </a:prstGeom>
          <a:noFill/>
        </p:spPr>
        <p:txBody>
          <a:bodyPr wrap="square" rtlCol="0">
            <a:spAutoFit/>
          </a:bodyPr>
          <a:lstStyle/>
          <a:p>
            <a:r>
              <a:rPr lang="en-US" dirty="0" smtClean="0">
                <a:ea typeface="Arial" panose="020B0604020202020204" pitchFamily="34" charset="0"/>
              </a:rPr>
              <a:t>100-year GWP     HFCs</a:t>
            </a:r>
            <a:r>
              <a:rPr lang="en-US" dirty="0">
                <a:ea typeface="Arial" panose="020B0604020202020204" pitchFamily="34" charset="0"/>
              </a:rPr>
              <a:t>: 140-11,700</a:t>
            </a:r>
            <a:br>
              <a:rPr lang="en-US" dirty="0">
                <a:ea typeface="Arial" panose="020B0604020202020204" pitchFamily="34" charset="0"/>
              </a:rPr>
            </a:br>
            <a:r>
              <a:rPr lang="en-US" dirty="0" smtClean="0">
                <a:ea typeface="Arial" panose="020B0604020202020204" pitchFamily="34" charset="0"/>
              </a:rPr>
              <a:t>                            PFCs</a:t>
            </a:r>
            <a:r>
              <a:rPr lang="en-US" dirty="0">
                <a:ea typeface="Arial" panose="020B0604020202020204" pitchFamily="34" charset="0"/>
              </a:rPr>
              <a:t>: </a:t>
            </a:r>
            <a:r>
              <a:rPr lang="en-US" dirty="0" smtClean="0">
                <a:ea typeface="Arial" panose="020B0604020202020204" pitchFamily="34" charset="0"/>
              </a:rPr>
              <a:t>6,500-9,200</a:t>
            </a:r>
            <a:endParaRPr lang="en-US" dirty="0" smtClean="0">
              <a:ea typeface="Arial" panose="020B0604020202020204" pitchFamily="34" charset="0"/>
            </a:endParaRPr>
          </a:p>
          <a:p>
            <a:r>
              <a:rPr lang="en-US" dirty="0" smtClean="0">
                <a:ea typeface="Arial" panose="020B0604020202020204" pitchFamily="34" charset="0"/>
              </a:rPr>
              <a:t>                              SF</a:t>
            </a:r>
            <a:r>
              <a:rPr lang="en-US" baseline="-25000" dirty="0" smtClean="0">
                <a:ea typeface="Arial" panose="020B0604020202020204" pitchFamily="34" charset="0"/>
              </a:rPr>
              <a:t>6</a:t>
            </a:r>
            <a:r>
              <a:rPr lang="en-US" dirty="0">
                <a:ea typeface="Arial" panose="020B0604020202020204" pitchFamily="34" charset="0"/>
              </a:rPr>
              <a:t>: 23,900</a:t>
            </a:r>
            <a:r>
              <a:rPr lang="en-US" dirty="0" smtClean="0">
                <a:ea typeface="Arial" panose="020B0604020202020204" pitchFamily="34" charset="0"/>
              </a:rPr>
              <a:t> </a:t>
            </a:r>
            <a:endParaRPr lang="en-US" dirty="0">
              <a:ea typeface="Arial" panose="020B0604020202020204" pitchFamily="34" charset="0"/>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Autofit/>
          </a:bodyPr>
          <a:lstStyle/>
          <a:p>
            <a:r>
              <a:rPr lang="en-US" sz="3200" dirty="0" smtClean="0">
                <a:effectLst>
                  <a:outerShdw blurRad="38100" dist="38100" dir="2700000" algn="tl">
                    <a:srgbClr val="000000">
                      <a:alpha val="43137"/>
                    </a:srgbClr>
                  </a:outerShdw>
                </a:effectLst>
              </a:rPr>
              <a:t>Changes in Atmospheric Levels of Greenhouse Gases</a:t>
            </a:r>
            <a:endParaRPr lang="en-US" sz="3200" dirty="0">
              <a:effectLst>
                <a:outerShdw blurRad="38100" dist="38100" dir="2700000" algn="tl">
                  <a:srgbClr val="000000">
                    <a:alpha val="43137"/>
                  </a:srgbClr>
                </a:outerShdw>
              </a:effectLst>
            </a:endParaRPr>
          </a:p>
        </p:txBody>
      </p:sp>
      <p:pic>
        <p:nvPicPr>
          <p:cNvPr id="5122" name="Picture 2" descr="http://www.epa.gov/climatechange/images/science/GHGConc2000-large.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62000" y="1200148"/>
            <a:ext cx="7924800" cy="564642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52400" y="6324600"/>
            <a:ext cx="2028119" cy="369332"/>
          </a:xfrm>
          <a:prstGeom prst="rect">
            <a:avLst/>
          </a:prstGeom>
          <a:noFill/>
        </p:spPr>
        <p:txBody>
          <a:bodyPr wrap="none" rtlCol="0">
            <a:spAutoFit/>
          </a:bodyPr>
          <a:lstStyle/>
          <a:p>
            <a:r>
              <a:rPr lang="en-US" dirty="0" smtClean="0">
                <a:ea typeface="Arial" panose="020B0604020202020204" pitchFamily="34" charset="0"/>
              </a:rPr>
              <a:t>Source: U.S. EPA</a:t>
            </a:r>
            <a:endParaRPr lang="en-US" dirty="0">
              <a:ea typeface="Arial" panose="020B0604020202020204" pitchFamily="34" charset="0"/>
            </a:endParaRP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24600" y="381000"/>
            <a:ext cx="2405743" cy="1524000"/>
          </a:xfrm>
        </p:spPr>
        <p:txBody>
          <a:bodyPr>
            <a:normAutofit/>
          </a:bodyPr>
          <a:lstStyle/>
          <a:p>
            <a:r>
              <a:rPr lang="en-US" dirty="0" smtClean="0"/>
              <a:t>Ocean </a:t>
            </a:r>
            <a:br>
              <a:rPr lang="en-US" dirty="0" smtClean="0"/>
            </a:br>
            <a:r>
              <a:rPr lang="en-US" dirty="0" smtClean="0"/>
              <a:t>Acidity</a:t>
            </a:r>
            <a:endParaRPr lang="en-US" dirty="0"/>
          </a:p>
        </p:txBody>
      </p:sp>
      <p:pic>
        <p:nvPicPr>
          <p:cNvPr id="5122" name="Picture 2" descr="Line graphs showing levels of dissolved carbon dioxide and pH measurements at three ocean stations from 1983 to 2011."/>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2400" y="381000"/>
            <a:ext cx="5747657" cy="5715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52400" y="6324600"/>
            <a:ext cx="2028119" cy="369332"/>
          </a:xfrm>
          <a:prstGeom prst="rect">
            <a:avLst/>
          </a:prstGeom>
          <a:noFill/>
        </p:spPr>
        <p:txBody>
          <a:bodyPr wrap="none" rtlCol="0">
            <a:spAutoFit/>
          </a:bodyPr>
          <a:lstStyle/>
          <a:p>
            <a:r>
              <a:rPr lang="en-US" dirty="0" smtClean="0">
                <a:ea typeface="Arial" panose="020B0604020202020204" pitchFamily="34" charset="0"/>
              </a:rPr>
              <a:t>Source: U.S. EPA</a:t>
            </a:r>
            <a:endParaRPr lang="en-US" dirty="0">
              <a:ea typeface="Arial" panose="020B0604020202020204" pitchFamily="34" charset="0"/>
            </a:endParaRPr>
          </a:p>
        </p:txBody>
      </p:sp>
      <p:sp>
        <p:nvSpPr>
          <p:cNvPr id="5" name="TextBox 4"/>
          <p:cNvSpPr txBox="1"/>
          <p:nvPr/>
        </p:nvSpPr>
        <p:spPr>
          <a:xfrm>
            <a:off x="6172200" y="1941016"/>
            <a:ext cx="2819400" cy="4154984"/>
          </a:xfrm>
          <a:prstGeom prst="rect">
            <a:avLst/>
          </a:prstGeom>
          <a:noFill/>
        </p:spPr>
        <p:txBody>
          <a:bodyPr wrap="square" rtlCol="0">
            <a:spAutoFit/>
          </a:bodyPr>
          <a:lstStyle/>
          <a:p>
            <a:r>
              <a:rPr lang="en-US" sz="2400" dirty="0">
                <a:ea typeface="Arial" panose="020B0604020202020204" pitchFamily="34" charset="0"/>
              </a:rPr>
              <a:t>O</a:t>
            </a:r>
            <a:r>
              <a:rPr lang="en-US" sz="2400" dirty="0" smtClean="0">
                <a:ea typeface="Arial" panose="020B0604020202020204" pitchFamily="34" charset="0"/>
              </a:rPr>
              <a:t>cean </a:t>
            </a:r>
            <a:r>
              <a:rPr lang="en-US" sz="2400" dirty="0">
                <a:ea typeface="Arial" panose="020B0604020202020204" pitchFamily="34" charset="0"/>
              </a:rPr>
              <a:t>carbon dioxide levels have risen in response to increased carbon dioxide in the atmosphere, leading to an increase in acidity (that is, a decrease in pH</a:t>
            </a:r>
            <a:r>
              <a:rPr lang="en-US" sz="2400" dirty="0" smtClean="0">
                <a:ea typeface="Arial" panose="020B0604020202020204" pitchFamily="34" charset="0"/>
              </a:rPr>
              <a:t>).</a:t>
            </a:r>
            <a:endParaRPr lang="en-US" sz="2400" dirty="0">
              <a:ea typeface="Arial" panose="020B0604020202020204" pitchFamily="34" charset="0"/>
            </a:endParaRP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1"/>
          <a:stretch>
            <a:fillRect/>
          </a:stretch>
        </p:blipFill>
        <p:spPr>
          <a:xfrm>
            <a:off x="0" y="-22280"/>
            <a:ext cx="5076056" cy="3163248"/>
          </a:xfrm>
          <a:prstGeom prst="rect">
            <a:avLst/>
          </a:prstGeom>
        </p:spPr>
      </p:pic>
      <p:pic>
        <p:nvPicPr>
          <p:cNvPr id="7" name="Picture 6"/>
          <p:cNvPicPr>
            <a:picLocks noChangeAspect="1"/>
          </p:cNvPicPr>
          <p:nvPr/>
        </p:nvPicPr>
        <p:blipFill>
          <a:blip r:embed="rId2"/>
          <a:stretch>
            <a:fillRect/>
          </a:stretch>
        </p:blipFill>
        <p:spPr>
          <a:xfrm>
            <a:off x="5076056" y="2510"/>
            <a:ext cx="4067944" cy="3154916"/>
          </a:xfrm>
          <a:prstGeom prst="rect">
            <a:avLst/>
          </a:prstGeom>
        </p:spPr>
      </p:pic>
      <p:pic>
        <p:nvPicPr>
          <p:cNvPr id="4" name="Picture 3"/>
          <p:cNvPicPr>
            <a:picLocks noChangeAspect="1"/>
          </p:cNvPicPr>
          <p:nvPr/>
        </p:nvPicPr>
        <p:blipFill>
          <a:blip r:embed="rId3"/>
          <a:stretch>
            <a:fillRect/>
          </a:stretch>
        </p:blipFill>
        <p:spPr>
          <a:xfrm>
            <a:off x="4860032" y="2924944"/>
            <a:ext cx="2376264" cy="2376264"/>
          </a:xfrm>
          <a:prstGeom prst="rect">
            <a:avLst/>
          </a:prstGeom>
        </p:spPr>
      </p:pic>
      <p:pic>
        <p:nvPicPr>
          <p:cNvPr id="3" name="Picture 2"/>
          <p:cNvPicPr>
            <a:picLocks noChangeAspect="1"/>
          </p:cNvPicPr>
          <p:nvPr/>
        </p:nvPicPr>
        <p:blipFill>
          <a:blip r:embed="rId4"/>
          <a:stretch>
            <a:fillRect/>
          </a:stretch>
        </p:blipFill>
        <p:spPr>
          <a:xfrm>
            <a:off x="7020272" y="2924944"/>
            <a:ext cx="2232248" cy="2376264"/>
          </a:xfrm>
          <a:prstGeom prst="rect">
            <a:avLst/>
          </a:prstGeom>
        </p:spPr>
      </p:pic>
      <p:pic>
        <p:nvPicPr>
          <p:cNvPr id="6" name="Picture 5" descr="Screen Shot 2016-02-18 at 09.14.03.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708920"/>
            <a:ext cx="5076056" cy="1347426"/>
          </a:xfrm>
          <a:prstGeom prst="rect">
            <a:avLst/>
          </a:prstGeom>
        </p:spPr>
      </p:pic>
      <p:pic>
        <p:nvPicPr>
          <p:cNvPr id="2" name="Picture 1"/>
          <p:cNvPicPr>
            <a:picLocks noChangeAspect="1"/>
          </p:cNvPicPr>
          <p:nvPr/>
        </p:nvPicPr>
        <p:blipFill>
          <a:blip r:embed="rId6"/>
          <a:stretch>
            <a:fillRect/>
          </a:stretch>
        </p:blipFill>
        <p:spPr>
          <a:xfrm>
            <a:off x="0" y="4005064"/>
            <a:ext cx="5076056" cy="2952327"/>
          </a:xfrm>
          <a:prstGeom prst="rect">
            <a:avLst/>
          </a:prstGeom>
        </p:spPr>
      </p:pic>
      <p:sp>
        <p:nvSpPr>
          <p:cNvPr id="8" name="Text Box 3"/>
          <p:cNvSpPr txBox="1">
            <a:spLocks noChangeArrowheads="1"/>
          </p:cNvSpPr>
          <p:nvPr/>
        </p:nvSpPr>
        <p:spPr bwMode="auto">
          <a:xfrm>
            <a:off x="5004048" y="5373216"/>
            <a:ext cx="4320480" cy="1908215"/>
          </a:xfrm>
          <a:prstGeom prst="rect">
            <a:avLst/>
          </a:prstGeom>
          <a:noFill/>
          <a:ln>
            <a:noFill/>
          </a:ln>
          <a:effec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r>
              <a:rPr lang="en-GB" sz="3000" b="1" dirty="0" smtClean="0">
                <a:solidFill>
                  <a:srgbClr val="FF0000"/>
                </a:solidFill>
                <a:latin typeface="Calibri" panose="020F0502020204030204"/>
                <a:ea typeface="Arial" panose="020B0604020202020204" pitchFamily="34" charset="0"/>
                <a:cs typeface="Calibri" panose="020F0502020204030204"/>
              </a:rPr>
              <a:t>CARBON MONOXIDE</a:t>
            </a:r>
            <a:endParaRPr lang="en-GB" sz="3000" b="1" dirty="0" smtClean="0">
              <a:solidFill>
                <a:srgbClr val="FF0000"/>
              </a:solidFill>
              <a:latin typeface="Calibri" panose="020F0502020204030204"/>
              <a:ea typeface="Arial" panose="020B0604020202020204" pitchFamily="34" charset="0"/>
              <a:cs typeface="Calibri" panose="020F0502020204030204"/>
            </a:endParaRPr>
          </a:p>
          <a:p>
            <a:pPr algn="ctr" eaLnBrk="1" hangingPunct="1"/>
            <a:endParaRPr lang="en-GB" sz="1000" b="1" dirty="0" smtClean="0">
              <a:solidFill>
                <a:srgbClr val="0000FF"/>
              </a:solidFill>
              <a:latin typeface="Calibri" panose="020F0502020204030204"/>
              <a:ea typeface="Arial" panose="020B0604020202020204" pitchFamily="34" charset="0"/>
              <a:cs typeface="Calibri" panose="020F0502020204030204"/>
            </a:endParaRPr>
          </a:p>
          <a:p>
            <a:pPr algn="ctr" eaLnBrk="1" hangingPunct="1"/>
            <a:r>
              <a:rPr lang="en-GB" sz="2400" b="1" dirty="0" smtClean="0">
                <a:solidFill>
                  <a:srgbClr val="0000FF"/>
                </a:solidFill>
                <a:latin typeface="Calibri" panose="020F0502020204030204"/>
                <a:ea typeface="Arial" panose="020B0604020202020204" pitchFamily="34" charset="0"/>
                <a:cs typeface="Calibri" panose="020F0502020204030204"/>
              </a:rPr>
              <a:t>Service gas fires &amp; boilers</a:t>
            </a:r>
            <a:endParaRPr lang="en-GB" sz="2400" b="1" dirty="0" smtClean="0">
              <a:solidFill>
                <a:srgbClr val="0000FF"/>
              </a:solidFill>
              <a:latin typeface="Calibri" panose="020F0502020204030204"/>
              <a:ea typeface="Arial" panose="020B0604020202020204" pitchFamily="34" charset="0"/>
              <a:cs typeface="Calibri" panose="020F0502020204030204"/>
            </a:endParaRPr>
          </a:p>
          <a:p>
            <a:pPr algn="ctr" eaLnBrk="1" hangingPunct="1"/>
            <a:r>
              <a:rPr lang="en-GB" sz="2400" b="1" dirty="0" smtClean="0">
                <a:solidFill>
                  <a:srgbClr val="0000FF"/>
                </a:solidFill>
                <a:latin typeface="Calibri" panose="020F0502020204030204"/>
                <a:ea typeface="Arial" panose="020B0604020202020204" pitchFamily="34" charset="0"/>
                <a:cs typeface="Calibri" panose="020F0502020204030204"/>
              </a:rPr>
              <a:t>Get a detector</a:t>
            </a:r>
            <a:endParaRPr lang="en-GB" sz="2400" b="1" dirty="0" smtClean="0">
              <a:solidFill>
                <a:srgbClr val="0000FF"/>
              </a:solidFill>
              <a:latin typeface="Calibri" panose="020F0502020204030204"/>
              <a:ea typeface="Arial" panose="020B0604020202020204" pitchFamily="34" charset="0"/>
              <a:cs typeface="Calibri" panose="020F0502020204030204"/>
            </a:endParaRPr>
          </a:p>
          <a:p>
            <a:pPr algn="ctr" eaLnBrk="1" hangingPunct="1"/>
            <a:endParaRPr lang="en-GB" sz="3000" b="1" dirty="0">
              <a:solidFill>
                <a:srgbClr val="0000FF"/>
              </a:solidFill>
              <a:latin typeface="Calibri" panose="020F0502020204030204"/>
              <a:ea typeface="Arial" panose="020B0604020202020204" pitchFamily="34" charset="0"/>
              <a:cs typeface="Calibri" panose="020F0502020204030204"/>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5112568" cy="3528392"/>
          </a:xfrm>
          <a:prstGeom prst="rect">
            <a:avLst/>
          </a:prstGeom>
          <a:noFill/>
          <a:ln>
            <a:noFill/>
          </a:ln>
        </p:spPr>
      </p:pic>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4236304" y="3376090"/>
            <a:ext cx="4909582" cy="3490243"/>
          </a:xfrm>
          <a:prstGeom prst="rect">
            <a:avLst/>
          </a:prstGeom>
          <a:noFill/>
          <a:ln>
            <a:noFill/>
          </a:ln>
        </p:spPr>
      </p:pic>
      <p:sp>
        <p:nvSpPr>
          <p:cNvPr id="6" name="Text Box 3"/>
          <p:cNvSpPr txBox="1">
            <a:spLocks noChangeArrowheads="1"/>
          </p:cNvSpPr>
          <p:nvPr/>
        </p:nvSpPr>
        <p:spPr bwMode="auto">
          <a:xfrm>
            <a:off x="5436096" y="1124744"/>
            <a:ext cx="3456384" cy="1015663"/>
          </a:xfrm>
          <a:prstGeom prst="rect">
            <a:avLst/>
          </a:prstGeom>
          <a:noFill/>
          <a:ln>
            <a:noFill/>
          </a:ln>
          <a:effec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r>
              <a:rPr lang="en-GB" sz="3000" b="1" dirty="0" smtClean="0">
                <a:solidFill>
                  <a:srgbClr val="0000FF"/>
                </a:solidFill>
                <a:latin typeface="Calibri" panose="020F0502020204030204"/>
                <a:ea typeface="Arial" panose="020B0604020202020204" pitchFamily="34" charset="0"/>
                <a:cs typeface="Calibri" panose="020F0502020204030204"/>
              </a:rPr>
              <a:t>The effect of </a:t>
            </a:r>
            <a:r>
              <a:rPr lang="en-GB" sz="3000" b="1" dirty="0" smtClean="0">
                <a:solidFill>
                  <a:srgbClr val="FF0000"/>
                </a:solidFill>
                <a:latin typeface="Calibri" panose="020F0502020204030204"/>
                <a:ea typeface="Arial" panose="020B0604020202020204" pitchFamily="34" charset="0"/>
                <a:cs typeface="Calibri" panose="020F0502020204030204"/>
              </a:rPr>
              <a:t>SOOT</a:t>
            </a:r>
            <a:r>
              <a:rPr lang="en-GB" sz="3000" b="1" dirty="0" smtClean="0">
                <a:solidFill>
                  <a:srgbClr val="0000FF"/>
                </a:solidFill>
                <a:latin typeface="Calibri" panose="020F0502020204030204"/>
                <a:ea typeface="Arial" panose="020B0604020202020204" pitchFamily="34" charset="0"/>
                <a:cs typeface="Calibri" panose="020F0502020204030204"/>
              </a:rPr>
              <a:t> on buildings</a:t>
            </a:r>
            <a:endParaRPr lang="en-GB" sz="3000" b="1" dirty="0">
              <a:solidFill>
                <a:srgbClr val="0000FF"/>
              </a:solidFill>
              <a:latin typeface="Calibri" panose="020F0502020204030204"/>
              <a:ea typeface="Arial" panose="020B0604020202020204" pitchFamily="34" charset="0"/>
              <a:cs typeface="Calibri" panose="020F0502020204030204"/>
            </a:endParaRPr>
          </a:p>
        </p:txBody>
      </p:sp>
      <p:sp>
        <p:nvSpPr>
          <p:cNvPr id="7" name="Text Box 3"/>
          <p:cNvSpPr txBox="1">
            <a:spLocks noChangeArrowheads="1"/>
          </p:cNvSpPr>
          <p:nvPr/>
        </p:nvSpPr>
        <p:spPr bwMode="auto">
          <a:xfrm>
            <a:off x="1835696" y="3573016"/>
            <a:ext cx="1080120" cy="553998"/>
          </a:xfrm>
          <a:prstGeom prst="rect">
            <a:avLst/>
          </a:prstGeom>
          <a:noFill/>
          <a:ln>
            <a:noFill/>
          </a:ln>
          <a:effec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r>
              <a:rPr lang="en-GB" sz="3000" b="1" dirty="0" smtClean="0">
                <a:solidFill>
                  <a:srgbClr val="0000FF"/>
                </a:solidFill>
                <a:latin typeface="Calibri" panose="020F0502020204030204"/>
                <a:ea typeface="Arial" panose="020B0604020202020204" pitchFamily="34" charset="0"/>
                <a:cs typeface="Calibri" panose="020F0502020204030204"/>
              </a:rPr>
              <a:t>1970</a:t>
            </a:r>
            <a:endParaRPr lang="en-GB" sz="3000" b="1" dirty="0">
              <a:solidFill>
                <a:srgbClr val="0000FF"/>
              </a:solidFill>
              <a:latin typeface="Calibri" panose="020F0502020204030204"/>
              <a:ea typeface="Arial" panose="020B0604020202020204" pitchFamily="34" charset="0"/>
              <a:cs typeface="Calibri" panose="020F0502020204030204"/>
            </a:endParaRPr>
          </a:p>
        </p:txBody>
      </p:sp>
      <p:sp>
        <p:nvSpPr>
          <p:cNvPr id="8" name="Text Box 3"/>
          <p:cNvSpPr txBox="1">
            <a:spLocks noChangeArrowheads="1"/>
          </p:cNvSpPr>
          <p:nvPr/>
        </p:nvSpPr>
        <p:spPr bwMode="auto">
          <a:xfrm>
            <a:off x="2051720" y="4941168"/>
            <a:ext cx="2088232" cy="830997"/>
          </a:xfrm>
          <a:prstGeom prst="rect">
            <a:avLst/>
          </a:prstGeom>
          <a:noFill/>
          <a:ln>
            <a:noFill/>
          </a:ln>
          <a:effec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r>
              <a:rPr lang="en-GB" sz="3000" b="1" dirty="0" smtClean="0">
                <a:solidFill>
                  <a:srgbClr val="0000FF"/>
                </a:solidFill>
                <a:latin typeface="Calibri" panose="020F0502020204030204"/>
                <a:ea typeface="Arial" panose="020B0604020202020204" pitchFamily="34" charset="0"/>
                <a:cs typeface="Calibri" panose="020F0502020204030204"/>
              </a:rPr>
              <a:t>2010</a:t>
            </a:r>
            <a:endParaRPr lang="en-GB" sz="3000" b="1" dirty="0" smtClean="0">
              <a:solidFill>
                <a:srgbClr val="0000FF"/>
              </a:solidFill>
              <a:latin typeface="Calibri" panose="020F0502020204030204"/>
              <a:ea typeface="Arial" panose="020B0604020202020204" pitchFamily="34" charset="0"/>
              <a:cs typeface="Calibri" panose="020F0502020204030204"/>
            </a:endParaRPr>
          </a:p>
          <a:p>
            <a:pPr algn="r" eaLnBrk="1" hangingPunct="1"/>
            <a:r>
              <a:rPr lang="en-GB" b="1" dirty="0" smtClean="0">
                <a:solidFill>
                  <a:srgbClr val="0000FF"/>
                </a:solidFill>
                <a:latin typeface="Calibri" panose="020F0502020204030204"/>
                <a:ea typeface="Arial" panose="020B0604020202020204" pitchFamily="34" charset="0"/>
                <a:cs typeface="Calibri" panose="020F0502020204030204"/>
              </a:rPr>
              <a:t>(after clean up)</a:t>
            </a:r>
            <a:endParaRPr lang="en-GB" b="1" dirty="0">
              <a:solidFill>
                <a:srgbClr val="0000FF"/>
              </a:solidFill>
              <a:latin typeface="Calibri" panose="020F0502020204030204"/>
              <a:ea typeface="Arial" panose="020B0604020202020204" pitchFamily="34" charset="0"/>
              <a:cs typeface="Calibri" panose="020F0502020204030204"/>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rPr>
              <a:t>Ozone Layer</a:t>
            </a:r>
            <a:endParaRPr lang="en-US"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Ozone, O</a:t>
            </a:r>
            <a:r>
              <a:rPr lang="en-US" baseline="-25000" dirty="0" smtClean="0"/>
              <a:t>3</a:t>
            </a:r>
            <a:r>
              <a:rPr lang="en-US" dirty="0" smtClean="0"/>
              <a:t>, </a:t>
            </a:r>
            <a:r>
              <a:rPr lang="en-US" dirty="0"/>
              <a:t>is a colorless gas. Chemically, ozone is very active; it reacts readily with a great many other substances. Near the Earth’s surface, those reactions cause rubber to crack, hurt plant life, and damage people’s lung tissues. But ozone also absorbs harmful components of sunlight, known as “ultraviolet B”, or “UV-B”. High above the surface, above even the weather systems, a tenuous layer of ozone gas absorbs UV-B, protecting living things below.</a:t>
            </a:r>
            <a:endParaRPr lang="en-US" dirty="0"/>
          </a:p>
        </p:txBody>
      </p:sp>
      <p:sp>
        <p:nvSpPr>
          <p:cNvPr id="4" name="TextBox 3"/>
          <p:cNvSpPr txBox="1"/>
          <p:nvPr/>
        </p:nvSpPr>
        <p:spPr>
          <a:xfrm>
            <a:off x="5486400" y="6172200"/>
            <a:ext cx="3296095" cy="369332"/>
          </a:xfrm>
          <a:prstGeom prst="rect">
            <a:avLst/>
          </a:prstGeom>
          <a:noFill/>
        </p:spPr>
        <p:txBody>
          <a:bodyPr wrap="none" rtlCol="0">
            <a:spAutoFit/>
          </a:bodyPr>
          <a:lstStyle/>
          <a:p>
            <a:r>
              <a:rPr lang="en-US" dirty="0" smtClean="0">
                <a:ea typeface="Arial" panose="020B0604020202020204" pitchFamily="34" charset="0"/>
              </a:rPr>
              <a:t>Source: </a:t>
            </a:r>
            <a:r>
              <a:rPr lang="en-US" dirty="0">
                <a:ea typeface="Arial" panose="020B0604020202020204" pitchFamily="34" charset="0"/>
              </a:rPr>
              <a:t>NASA Ozone Watch</a:t>
            </a:r>
            <a:endParaRPr lang="en-US" dirty="0">
              <a:ea typeface="Arial" panose="020B0604020202020204"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hemsheets GCSE 1011 (Identify the particle)">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7"/>
      </a:accent6>
      <a:hlink>
        <a:srgbClr val="CCCCFF"/>
      </a:hlink>
      <a:folHlink>
        <a:srgbClr val="B2B2B2"/>
      </a:folHlink>
    </a:clrScheme>
    <a:fontScheme name="">
      <a:majorFont>
        <a:latin typeface="Times New Roman"/>
        <a:ea typeface="Lucida Sans Unicode"/>
        <a:cs typeface=""/>
      </a:majorFont>
      <a:minorFont>
        <a:latin typeface="Times New Roman"/>
        <a:ea typeface="Lucida Sans Unicod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7"/>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
        <a:dk1>
          <a:srgbClr val="FFFFFF"/>
        </a:dk1>
        <a:lt1>
          <a:srgbClr val="0000FF"/>
        </a:lt1>
        <a:dk2>
          <a:srgbClr val="FFFF00"/>
        </a:dk2>
        <a:lt2>
          <a:srgbClr val="000000"/>
        </a:lt2>
        <a:accent1>
          <a:srgbClr val="FF9900"/>
        </a:accent1>
        <a:accent2>
          <a:srgbClr val="00FFFF"/>
        </a:accent2>
        <a:accent3>
          <a:srgbClr val="AAAAFF"/>
        </a:accent3>
        <a:accent4>
          <a:srgbClr val="DCDCDC"/>
        </a:accent4>
        <a:accent5>
          <a:srgbClr val="FFCAAA"/>
        </a:accent5>
        <a:accent6>
          <a:srgbClr val="00E5E5"/>
        </a:accent6>
        <a:hlink>
          <a:srgbClr val="FF0000"/>
        </a:hlink>
        <a:folHlink>
          <a:srgbClr val="969696"/>
        </a:folHlink>
      </a:clrScheme>
      <a:clrMap bg1="lt1" tx1="dk1" bg2="lt2" tx2="dk2" accent1="accent1" accent2="accent2" accent3="accent3" accent4="accent4" accent5="accent5" accent6="accent6" hlink="hlink" folHlink="folHlink"/>
    </a:extraClrScheme>
    <a:extraClrScheme>
      <a:clrScheme name="">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2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27272"/>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9"/>
        </a:accent5>
        <a:accent6>
          <a:srgbClr val="0000E5"/>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BE5"/>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9E5B7"/>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Chemsheets GCSE 1011 (Identify the particle).potx</Template>
  <TotalTime>0</TotalTime>
  <Words>21888</Words>
  <Application>WPS Presentation</Application>
  <PresentationFormat>On-screen Show (4:3)</PresentationFormat>
  <Paragraphs>1080</Paragraphs>
  <Slides>126</Slides>
  <Notes>1</Notes>
  <HiddenSlides>0</HiddenSlides>
  <MMClips>0</MMClips>
  <ScaleCrop>false</ScaleCrop>
  <HeadingPairs>
    <vt:vector size="8" baseType="variant">
      <vt:variant>
        <vt:lpstr>已用的字体</vt:lpstr>
      </vt:variant>
      <vt:variant>
        <vt:i4>26</vt:i4>
      </vt:variant>
      <vt:variant>
        <vt:lpstr>主题</vt:lpstr>
      </vt:variant>
      <vt:variant>
        <vt:i4>3</vt:i4>
      </vt:variant>
      <vt:variant>
        <vt:lpstr>嵌入 OLE 服务器</vt:lpstr>
      </vt:variant>
      <vt:variant>
        <vt:i4>1</vt:i4>
      </vt:variant>
      <vt:variant>
        <vt:lpstr>幻灯片标题</vt:lpstr>
      </vt:variant>
      <vt:variant>
        <vt:i4>126</vt:i4>
      </vt:variant>
    </vt:vector>
  </HeadingPairs>
  <TitlesOfParts>
    <vt:vector size="156" baseType="lpstr">
      <vt:lpstr>Arial</vt:lpstr>
      <vt:lpstr>SimSun</vt:lpstr>
      <vt:lpstr>Wingdings</vt:lpstr>
      <vt:lpstr>ＭＳ Ｐゴシック</vt:lpstr>
      <vt:lpstr>StarSymbol</vt:lpstr>
      <vt:lpstr>PakType Naskh Basic</vt:lpstr>
      <vt:lpstr>Times New Roman</vt:lpstr>
      <vt:lpstr>Lucida Sans Unicode</vt:lpstr>
      <vt:lpstr>Symbol</vt:lpstr>
      <vt:lpstr>Tahoma</vt:lpstr>
      <vt:lpstr>Times-Italic</vt:lpstr>
      <vt:lpstr>DejaVu Sans</vt:lpstr>
      <vt:lpstr>Times-Bold</vt:lpstr>
      <vt:lpstr>Wingdings</vt:lpstr>
      <vt:lpstr>Calibri</vt:lpstr>
      <vt:lpstr>Arial Black</vt:lpstr>
      <vt:lpstr>Symbol</vt:lpstr>
      <vt:lpstr>Tahoma</vt:lpstr>
      <vt:lpstr>Symbol</vt:lpstr>
      <vt:lpstr>Verdana</vt:lpstr>
      <vt:lpstr>Arial Narrow</vt:lpstr>
      <vt:lpstr>Times New Roman</vt:lpstr>
      <vt:lpstr>Times-Roman</vt:lpstr>
      <vt:lpstr>微软雅黑</vt:lpstr>
      <vt:lpstr>Arial Unicode MS</vt:lpstr>
      <vt:lpstr>Batang</vt:lpstr>
      <vt:lpstr>Chemsheets GCSE 1011 (Identify the particle)</vt:lpstr>
      <vt:lpstr>1_Default Design</vt:lpstr>
      <vt:lpstr/>
      <vt:lpstr>Word.Document.12</vt:lpstr>
      <vt:lpstr>Water and The Atmosphere</vt:lpstr>
      <vt:lpstr>Water</vt:lpstr>
      <vt:lpstr>PowerPoint 演示文稿</vt:lpstr>
      <vt:lpstr>Water</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Water Treatment</vt:lpstr>
      <vt:lpstr>PowerPoint 演示文稿</vt:lpstr>
      <vt:lpstr>PowerPoint 演示文稿</vt:lpstr>
      <vt:lpstr>PowerPoint 演示文稿</vt:lpstr>
      <vt:lpstr>PowerPoint 演示文稿</vt:lpstr>
      <vt:lpstr>PowerPoint 演示文稿</vt:lpstr>
      <vt:lpstr>PowerPoint 演示文稿</vt:lpstr>
      <vt:lpstr>The Atmosphere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Layers of the Atmosphere</vt:lpstr>
      <vt:lpstr>Temperature and Pressure  in the atmosphere </vt:lpstr>
      <vt:lpstr>PowerPoint 演示文稿</vt:lpstr>
      <vt:lpstr>PowerPoint 演示文稿</vt:lpstr>
      <vt:lpstr>CO2 &amp; CH4</vt:lpstr>
      <vt:lpstr>PowerPoint 演示文稿</vt:lpstr>
      <vt:lpstr>PowerPoint 演示文稿</vt:lpstr>
      <vt:lpstr>Carbon Cycle</vt:lpstr>
      <vt:lpstr>The Carbon Cycle</vt:lpstr>
      <vt:lpstr>PowerPoint 演示文稿</vt:lpstr>
      <vt:lpstr>PowerPoint 演示文稿</vt:lpstr>
      <vt:lpstr>PowerPoint 演示文稿</vt:lpstr>
      <vt:lpstr>PowerPoint 演示文稿</vt:lpstr>
      <vt:lpstr>PowerPoint 演示文稿</vt:lpstr>
      <vt:lpstr>PowerPoint 演示文稿</vt:lpstr>
      <vt:lpstr>Nitrogen Cycle</vt:lpstr>
      <vt:lpstr>PowerPoint 演示文稿</vt:lpstr>
      <vt:lpstr>The Nitrogen Cycle</vt:lpstr>
      <vt:lpstr>Pollution</vt:lpstr>
      <vt:lpstr>PowerPoint 演示文稿</vt:lpstr>
      <vt:lpstr>Earth’s Atmosphere</vt:lpstr>
      <vt:lpstr>Combustion Products</vt:lpstr>
      <vt:lpstr>PowerPoint 演示文稿</vt:lpstr>
      <vt:lpstr>PowerPoint 演示文稿</vt:lpstr>
      <vt:lpstr>PowerPoint 演示文稿</vt:lpstr>
      <vt:lpstr>PowerPoint 演示文稿</vt:lpstr>
      <vt:lpstr>PowerPoint 演示文稿</vt:lpstr>
      <vt:lpstr>PowerPoint 演示文稿</vt:lpstr>
      <vt:lpstr>Sources of Primary Air Pollutants</vt:lpstr>
      <vt:lpstr>Natural</vt:lpstr>
      <vt:lpstr>PowerPoint 演示文稿</vt:lpstr>
      <vt:lpstr>Anthropogenic (man-made) Sources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Climate Change</vt:lpstr>
      <vt:lpstr>Greenhouse Gases</vt:lpstr>
      <vt:lpstr>Carbon Dioxide</vt:lpstr>
      <vt:lpstr>Methane</vt:lpstr>
      <vt:lpstr>PowerPoint 演示文稿</vt:lpstr>
      <vt:lpstr>Nitrous Oxide</vt:lpstr>
      <vt:lpstr>Fluorinated Gases</vt:lpstr>
      <vt:lpstr>Changes in Atmospheric Levels of Greenhouse Gases</vt:lpstr>
      <vt:lpstr>Ocean  Acidity</vt:lpstr>
      <vt:lpstr>PowerPoint 演示文稿</vt:lpstr>
      <vt:lpstr>PowerPoint 演示文稿</vt:lpstr>
      <vt:lpstr>Ozone Layer</vt:lpstr>
      <vt:lpstr> The Ozone Cycle</vt:lpstr>
      <vt:lpstr>Ozone Destruction</vt:lpstr>
      <vt:lpstr>Sources of  Stratospheric Chlorine</vt:lpstr>
      <vt:lpstr>Southern Hemisphere Ozone Hole</vt:lpstr>
      <vt:lpstr>11.2 Air</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Now let’s consider a fair test</vt:lpstr>
      <vt:lpstr>Some hints for reasons for predictions in concept cartoon</vt:lpstr>
      <vt:lpstr>The best explanations take the reasoning further and explain why...</vt:lpstr>
      <vt:lpstr>PowerPoint 演示文稿</vt:lpstr>
      <vt:lpstr>PowerPoint 演示文稿</vt:lpstr>
      <vt:lpstr>Planning</vt:lpstr>
      <vt:lpstr>Hints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Richard Grime</dc:creator>
  <cp:lastModifiedBy>jonathan</cp:lastModifiedBy>
  <cp:revision>99</cp:revision>
  <dcterms:created xsi:type="dcterms:W3CDTF">2019-10-30T08:54:39Z</dcterms:created>
  <dcterms:modified xsi:type="dcterms:W3CDTF">2019-10-30T08:54:39Z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1033-11.1.0.8865</vt:lpwstr>
  </property>
</Properties>
</file>