
<file path=[Content_Types].xml><?xml version="1.0" encoding="utf-8"?>
<Types xmlns="http://schemas.openxmlformats.org/package/2006/content-types">
  <Default Extension="png" ContentType="image/png"/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5"/>
  </p:notesMasterIdLst>
  <p:sldIdLst>
    <p:sldId id="313" r:id="rId4"/>
    <p:sldId id="312" r:id="rId6"/>
    <p:sldId id="391" r:id="rId7"/>
    <p:sldId id="386" r:id="rId8"/>
    <p:sldId id="392" r:id="rId9"/>
    <p:sldId id="393" r:id="rId10"/>
    <p:sldId id="396" r:id="rId11"/>
    <p:sldId id="434" r:id="rId12"/>
    <p:sldId id="397" r:id="rId13"/>
    <p:sldId id="429" r:id="rId14"/>
    <p:sldId id="436" r:id="rId15"/>
    <p:sldId id="437" r:id="rId16"/>
    <p:sldId id="430" r:id="rId17"/>
    <p:sldId id="431" r:id="rId18"/>
    <p:sldId id="432" r:id="rId19"/>
    <p:sldId id="433" r:id="rId20"/>
    <p:sldId id="435" r:id="rId21"/>
    <p:sldId id="275" r:id="rId22"/>
    <p:sldId id="398" r:id="rId23"/>
    <p:sldId id="399" r:id="rId24"/>
    <p:sldId id="400" r:id="rId25"/>
    <p:sldId id="401" r:id="rId26"/>
    <p:sldId id="402" r:id="rId27"/>
    <p:sldId id="504" r:id="rId28"/>
    <p:sldId id="505" r:id="rId29"/>
    <p:sldId id="506" r:id="rId30"/>
    <p:sldId id="507" r:id="rId31"/>
    <p:sldId id="404" r:id="rId32"/>
    <p:sldId id="403" r:id="rId33"/>
    <p:sldId id="407" r:id="rId34"/>
    <p:sldId id="405" r:id="rId35"/>
    <p:sldId id="406" r:id="rId36"/>
    <p:sldId id="408" r:id="rId37"/>
    <p:sldId id="409" r:id="rId38"/>
    <p:sldId id="410" r:id="rId39"/>
    <p:sldId id="411" r:id="rId40"/>
    <p:sldId id="412" r:id="rId41"/>
    <p:sldId id="413" r:id="rId42"/>
    <p:sldId id="414" r:id="rId43"/>
    <p:sldId id="415" r:id="rId44"/>
    <p:sldId id="416" r:id="rId45"/>
    <p:sldId id="418" r:id="rId46"/>
    <p:sldId id="476" r:id="rId47"/>
    <p:sldId id="477" r:id="rId48"/>
    <p:sldId id="478" r:id="rId49"/>
    <p:sldId id="479" r:id="rId50"/>
    <p:sldId id="480" r:id="rId51"/>
    <p:sldId id="481" r:id="rId52"/>
    <p:sldId id="482" r:id="rId53"/>
    <p:sldId id="483" r:id="rId54"/>
    <p:sldId id="484" r:id="rId55"/>
    <p:sldId id="485" r:id="rId56"/>
    <p:sldId id="486" r:id="rId57"/>
    <p:sldId id="487" r:id="rId58"/>
    <p:sldId id="508" r:id="rId59"/>
    <p:sldId id="509" r:id="rId60"/>
    <p:sldId id="510" r:id="rId61"/>
    <p:sldId id="511" r:id="rId62"/>
    <p:sldId id="512" r:id="rId63"/>
    <p:sldId id="513" r:id="rId64"/>
    <p:sldId id="488" r:id="rId65"/>
    <p:sldId id="489" r:id="rId66"/>
    <p:sldId id="490" r:id="rId67"/>
    <p:sldId id="491" r:id="rId68"/>
    <p:sldId id="492" r:id="rId69"/>
    <p:sldId id="493" r:id="rId70"/>
    <p:sldId id="419" r:id="rId71"/>
    <p:sldId id="420" r:id="rId72"/>
    <p:sldId id="421" r:id="rId73"/>
    <p:sldId id="422" r:id="rId74"/>
    <p:sldId id="423" r:id="rId75"/>
    <p:sldId id="424" r:id="rId76"/>
    <p:sldId id="425" r:id="rId77"/>
    <p:sldId id="426" r:id="rId78"/>
    <p:sldId id="427" r:id="rId79"/>
    <p:sldId id="428" r:id="rId80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E642D2"/>
    <a:srgbClr val="EEB500"/>
    <a:srgbClr val="E329CD"/>
    <a:srgbClr val="4DE96B"/>
    <a:srgbClr val="00FE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77667"/>
  </p:normalViewPr>
  <p:slideViewPr>
    <p:cSldViewPr showGuides="1">
      <p:cViewPr varScale="1">
        <p:scale>
          <a:sx n="53" d="100"/>
          <a:sy n="53" d="100"/>
        </p:scale>
        <p:origin x="-84" y="-504"/>
      </p:cViewPr>
      <p:guideLst>
        <p:guide orient="horz" pos="2160"/>
        <p:guide pos="290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3" Type="http://schemas.openxmlformats.org/officeDocument/2006/relationships/tableStyles" Target="tableStyles.xml"/><Relationship Id="rId82" Type="http://schemas.openxmlformats.org/officeDocument/2006/relationships/viewProps" Target="viewProps.xml"/><Relationship Id="rId81" Type="http://schemas.openxmlformats.org/officeDocument/2006/relationships/presProps" Target="presProps.xml"/><Relationship Id="rId80" Type="http://schemas.openxmlformats.org/officeDocument/2006/relationships/slide" Target="slides/slide76.xml"/><Relationship Id="rId8" Type="http://schemas.openxmlformats.org/officeDocument/2006/relationships/slide" Target="slides/slide4.xml"/><Relationship Id="rId79" Type="http://schemas.openxmlformats.org/officeDocument/2006/relationships/slide" Target="slides/slide75.xml"/><Relationship Id="rId78" Type="http://schemas.openxmlformats.org/officeDocument/2006/relationships/slide" Target="slides/slide74.xml"/><Relationship Id="rId77" Type="http://schemas.openxmlformats.org/officeDocument/2006/relationships/slide" Target="slides/slide73.xml"/><Relationship Id="rId76" Type="http://schemas.openxmlformats.org/officeDocument/2006/relationships/slide" Target="slides/slide72.xml"/><Relationship Id="rId75" Type="http://schemas.openxmlformats.org/officeDocument/2006/relationships/slide" Target="slides/slide71.xml"/><Relationship Id="rId74" Type="http://schemas.openxmlformats.org/officeDocument/2006/relationships/slide" Target="slides/slide70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7" Type="http://schemas.openxmlformats.org/officeDocument/2006/relationships/slide" Target="slides/slide3.xml"/><Relationship Id="rId69" Type="http://schemas.openxmlformats.org/officeDocument/2006/relationships/slide" Target="slides/slide65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2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F4A184-AE79-4776-86A7-A35DC8C94212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GB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fontAlgn="base" hangingPunct="1">
              <a:buNone/>
            </a:pPr>
            <a:fld id="{9A0DB2DC-4C9A-4742-B13C-FB6460FD3503}" type="slidenum">
              <a:rPr lang="en-GB" altLang="x-none" sz="1200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z="1200" strike="noStrike" noProof="1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9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0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2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3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4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5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en-GB" altLang="en-US" dirty="0"/>
              <a:t>Ask for own definition. NOTES.</a:t>
            </a:r>
            <a:endParaRPr lang="en-GB" altLang="en-US" dirty="0"/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4818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en-GB" altLang="x-none" dirty="0"/>
          </a:p>
        </p:txBody>
      </p:sp>
      <p:sp>
        <p:nvSpPr>
          <p:cNvPr id="34819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6866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36867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8914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38915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f6b5a3da_0164:notes"/>
          <p:cNvSpPr/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f6b5a3da_016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a4f5db72c_0_0:notes"/>
          <p:cNvSpPr/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a4f5db72c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f6b5a3da_0176:notes"/>
          <p:cNvSpPr/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f6b5a3da_017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f6b5a3da_0140:notes"/>
          <p:cNvSpPr/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f6b5a3da_014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40963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3010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en-GB" altLang="x-none" dirty="0"/>
          </a:p>
        </p:txBody>
      </p:sp>
      <p:sp>
        <p:nvSpPr>
          <p:cNvPr id="43011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5058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45059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7170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en-GB" altLang="en-US" dirty="0"/>
              <a:t>Ask for own definition. NOTES.</a:t>
            </a:r>
            <a:endParaRPr lang="en-GB" altLang="en-US" dirty="0"/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7106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en-GB" altLang="x-none" dirty="0"/>
          </a:p>
        </p:txBody>
      </p:sp>
      <p:sp>
        <p:nvSpPr>
          <p:cNvPr id="47107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9154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49155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0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en-GB" altLang="en-US" dirty="0"/>
              <a:t>Ask for own definition. NOTES.</a:t>
            </a:r>
            <a:endParaRPr lang="en-GB" altLang="en-US" dirty="0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3250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53251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5298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7346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57347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9394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59395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6144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61443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34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63490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63491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55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65538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65539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9218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en-GB" altLang="x-none" dirty="0"/>
          </a:p>
        </p:txBody>
      </p:sp>
      <p:sp>
        <p:nvSpPr>
          <p:cNvPr id="9219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75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67586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67587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7168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71683" name="Slide Number Placeholder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102945d48_029:notes"/>
          <p:cNvSpPr/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102945d48_02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d323cda70_0_0:notes"/>
          <p:cNvSpPr/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d323cda70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d323cda70_0_5:notes"/>
          <p:cNvSpPr/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d323cda70_0_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d323cda70_0_11:notes"/>
          <p:cNvSpPr/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d323cda70_0_1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d323cda70_0_17:notes"/>
          <p:cNvSpPr/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d323cda70_0_1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f6b5a3da_0463:notes"/>
          <p:cNvSpPr/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f6b5a3da_046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37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73730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en-GB" altLang="en-US" dirty="0"/>
              <a:t>Ask for own definition. NOTES.</a:t>
            </a:r>
            <a:endParaRPr lang="en-GB" altLang="en-US" dirty="0"/>
          </a:p>
        </p:txBody>
      </p:sp>
      <p:sp>
        <p:nvSpPr>
          <p:cNvPr id="73731" name="Slide Number Placeholder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57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75778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en-GB" altLang="x-none" dirty="0"/>
          </a:p>
        </p:txBody>
      </p:sp>
      <p:sp>
        <p:nvSpPr>
          <p:cNvPr id="75779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1266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en-GB" altLang="x-none" dirty="0"/>
          </a:p>
        </p:txBody>
      </p:sp>
      <p:sp>
        <p:nvSpPr>
          <p:cNvPr id="11267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782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77826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77827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98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79874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79875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819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81923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396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83970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83971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601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86018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86019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80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88066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88067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011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90114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90115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921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92163" name="Slide Number Placeholder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en-GB" altLang="x-none" dirty="0"/>
          </a:p>
        </p:txBody>
      </p:sp>
      <p:sp>
        <p:nvSpPr>
          <p:cNvPr id="13315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en-GB" altLang="x-none" dirty="0"/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8674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07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en-GB" altLang="x-none" dirty="0"/>
              <a:t>Ask for own definition. NOTES.</a:t>
            </a:r>
            <a:endParaRPr lang="en-GB" altLang="x-none" dirty="0"/>
          </a:p>
        </p:txBody>
      </p:sp>
      <p:sp>
        <p:nvSpPr>
          <p:cNvPr id="30723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2770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GB" altLang="x-none" dirty="0"/>
          </a:p>
        </p:txBody>
      </p:sp>
      <p:sp>
        <p:nvSpPr>
          <p:cNvPr id="32771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GB" altLang="x-none" sz="1200" dirty="0">
                <a:latin typeface="Calibri" panose="020F0502020204030204" pitchFamily="34" charset="0"/>
              </a:rPr>
            </a:fld>
            <a:endParaRPr lang="en-GB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3600" b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3600" b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3600" b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3600" b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3600" b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3600" b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3600" b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3600" b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 panose="020B0604020202020204"/>
              <a:buNone/>
              <a:defRPr sz="3600" b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GB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GB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GB" altLang="en-US" dirty="0"/>
          </a:p>
        </p:txBody>
      </p:sp>
      <p:sp>
        <p:nvSpPr>
          <p:cNvPr id="2051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GB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1CE64-E65B-4DAF-87FD-BA312EB7C58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GB" altLang="x-none" strike="noStrike" noProof="1" dirty="0">
                <a:latin typeface="Calibri" panose="020F050202020403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1" Type="http://schemas.openxmlformats.org/officeDocument/2006/relationships/image" Target="../media/image1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NULL" TargetMode="Externa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5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9.png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jpe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LgfCxBVWGDE" TargetMode="External"/><Relationship Id="rId1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jpe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5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1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4.jpeg"/><Relationship Id="rId1" Type="http://schemas.openxmlformats.org/officeDocument/2006/relationships/image" Target="../media/image31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9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1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1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1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1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1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1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1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1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1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2.jpeg"/></Relationships>
</file>

<file path=ppt/slides/_rels/slide5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3.png"/><Relationship Id="rId1" Type="http://schemas.openxmlformats.org/officeDocument/2006/relationships/hyperlink" Target="http://www.kscience.co.uk/animations/minerals.htm" TargetMode="Externa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7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6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image" Target="../media/image49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2.jpeg"/><Relationship Id="rId1" Type="http://schemas.openxmlformats.org/officeDocument/2006/relationships/image" Target="../media/image5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3.jpeg"/><Relationship Id="rId1" Type="http://schemas.openxmlformats.org/officeDocument/2006/relationships/image" Target="../media/image50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4.jpeg"/><Relationship Id="rId1" Type="http://schemas.openxmlformats.org/officeDocument/2006/relationships/image" Target="../media/image50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5.jpeg"/><Relationship Id="rId1" Type="http://schemas.openxmlformats.org/officeDocument/2006/relationships/image" Target="../media/image50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7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9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TextBox 3"/>
          <p:cNvSpPr txBox="1"/>
          <p:nvPr/>
        </p:nvSpPr>
        <p:spPr>
          <a:xfrm>
            <a:off x="768350" y="2781300"/>
            <a:ext cx="7715250" cy="1754188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t" anchorCtr="0">
            <a:sp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GB" altLang="en-US" sz="5400" b="1" dirty="0">
                <a:solidFill>
                  <a:schemeClr val="bg1"/>
                </a:solidFill>
                <a:latin typeface="Calibri" panose="020F0502020204030204" pitchFamily="34" charset="0"/>
              </a:rPr>
              <a:t>Topic 7: Photosynthesis and food</a:t>
            </a:r>
            <a:endParaRPr lang="en-GB" altLang="en-US" sz="5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6350" y="5934075"/>
            <a:ext cx="39893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From </a:t>
            </a: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specification: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2.17, 2.18, 2.19, 2.20, 2.21, 2.22, 2.38, 2.39, 2.40, 2.41, 2.42, 2.43, 2.67, 5.1, 5.2, 5.3, </a:t>
            </a: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5.4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7" name="Picture 5" descr="irrigation-photosynthesis"/>
          <p:cNvPicPr>
            <a:picLocks noChangeAspect="1"/>
          </p:cNvPicPr>
          <p:nvPr/>
        </p:nvPicPr>
        <p:blipFill>
          <a:blip r:embed="rId1">
            <a:lum bright="-6000" contrast="17999"/>
          </a:blip>
          <a:srcRect t="8496"/>
          <a:stretch>
            <a:fillRect/>
          </a:stretch>
        </p:blipFill>
        <p:spPr>
          <a:xfrm>
            <a:off x="1403350" y="858838"/>
            <a:ext cx="6408738" cy="5233987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078" name="Line 6"/>
          <p:cNvSpPr/>
          <p:nvPr/>
        </p:nvSpPr>
        <p:spPr>
          <a:xfrm>
            <a:off x="539750" y="549275"/>
            <a:ext cx="1295400" cy="1008063"/>
          </a:xfrm>
          <a:prstGeom prst="line">
            <a:avLst/>
          </a:prstGeom>
          <a:ln w="1397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3079" name="Line 7"/>
          <p:cNvSpPr/>
          <p:nvPr/>
        </p:nvSpPr>
        <p:spPr>
          <a:xfrm flipV="1">
            <a:off x="395288" y="3716338"/>
            <a:ext cx="1511300" cy="433387"/>
          </a:xfrm>
          <a:prstGeom prst="line">
            <a:avLst/>
          </a:prstGeom>
          <a:ln w="1397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3080" name="Line 8"/>
          <p:cNvSpPr/>
          <p:nvPr/>
        </p:nvSpPr>
        <p:spPr>
          <a:xfrm flipH="1">
            <a:off x="4140200" y="404813"/>
            <a:ext cx="73025" cy="1223962"/>
          </a:xfrm>
          <a:prstGeom prst="line">
            <a:avLst/>
          </a:prstGeom>
          <a:ln w="1397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1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3375" y="1476375"/>
            <a:ext cx="5943600" cy="3905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741363"/>
            <a:ext cx="2317750" cy="5808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5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225" y="877888"/>
            <a:ext cx="4343400" cy="4257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6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625" y="1295400"/>
            <a:ext cx="4529138" cy="3421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29" name="Rectangle 5"/>
          <p:cNvSpPr/>
          <p:nvPr/>
        </p:nvSpPr>
        <p:spPr>
          <a:xfrm>
            <a:off x="330200" y="0"/>
            <a:ext cx="677863" cy="76993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2530" name="Rectangle 6"/>
          <p:cNvSpPr/>
          <p:nvPr/>
        </p:nvSpPr>
        <p:spPr>
          <a:xfrm>
            <a:off x="8240713" y="76200"/>
            <a:ext cx="677862" cy="76993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22531" name="Picture 16" descr="3641856-tank+missil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08513" y="3154363"/>
            <a:ext cx="4572000" cy="1971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2" name="Text Box 17"/>
          <p:cNvSpPr txBox="1"/>
          <p:nvPr/>
        </p:nvSpPr>
        <p:spPr>
          <a:xfrm>
            <a:off x="323850" y="1268413"/>
            <a:ext cx="7993063" cy="3667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2533" name="Rectangle 20"/>
          <p:cNvSpPr/>
          <p:nvPr/>
        </p:nvSpPr>
        <p:spPr>
          <a:xfrm>
            <a:off x="179388" y="1700213"/>
            <a:ext cx="8964612" cy="1223962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22534" name="Picture 21"/>
          <p:cNvPicPr>
            <a:picLocks noChangeAspect="1"/>
          </p:cNvPicPr>
          <p:nvPr/>
        </p:nvPicPr>
        <p:blipFill>
          <a:blip r:embed="rId2">
            <a:lum contrast="6000"/>
          </a:blip>
          <a:srcRect l="6766" t="62102" r="13048" b="19250"/>
          <a:stretch>
            <a:fillRect/>
          </a:stretch>
        </p:blipFill>
        <p:spPr>
          <a:xfrm>
            <a:off x="395288" y="5516563"/>
            <a:ext cx="8532812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5" name="Rectangle 22"/>
          <p:cNvSpPr/>
          <p:nvPr/>
        </p:nvSpPr>
        <p:spPr>
          <a:xfrm>
            <a:off x="4391025" y="2997200"/>
            <a:ext cx="1295400" cy="2376488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2536" name="Text Box 19"/>
          <p:cNvSpPr txBox="1"/>
          <p:nvPr/>
        </p:nvSpPr>
        <p:spPr>
          <a:xfrm>
            <a:off x="250825" y="1844675"/>
            <a:ext cx="8569325" cy="31591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marL="342900" indent="-342900">
              <a:spcBef>
                <a:spcPct val="50000"/>
              </a:spcBef>
              <a:buNone/>
            </a:pPr>
            <a:r>
              <a:rPr lang="en-GB" altLang="en-US" i="1" dirty="0">
                <a:latin typeface="Arial" panose="020B0604020202020204" pitchFamily="34" charset="0"/>
              </a:rPr>
              <a:t>	A 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limiting factor</a:t>
            </a:r>
            <a:r>
              <a:rPr lang="en-GB" altLang="en-US" i="1" dirty="0">
                <a:latin typeface="Arial" panose="020B0604020202020204" pitchFamily="34" charset="0"/>
              </a:rPr>
              <a:t> </a:t>
            </a:r>
            <a:r>
              <a:rPr lang="en-GB" altLang="en-US" dirty="0">
                <a:latin typeface="Arial" panose="020B0604020202020204" pitchFamily="34" charset="0"/>
              </a:rPr>
              <a:t>is something present in the environment in such short supply that it restricts life processes, slowing the rate of reaction. </a:t>
            </a:r>
            <a:endParaRPr lang="en-GB" altLang="en-US" dirty="0">
              <a:latin typeface="Arial" panose="020B0604020202020204" pitchFamily="34" charset="0"/>
            </a:endParaRPr>
          </a:p>
          <a:p>
            <a:pPr marL="342900" indent="-342900">
              <a:spcBef>
                <a:spcPct val="50000"/>
              </a:spcBef>
              <a:buNone/>
            </a:pPr>
            <a:r>
              <a:rPr lang="en-GB" altLang="en-US" dirty="0">
                <a:latin typeface="Arial" panose="020B0604020202020204" pitchFamily="34" charset="0"/>
              </a:rPr>
              <a:t>	The 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en-GB" altLang="en-US" dirty="0">
                <a:latin typeface="Arial" panose="020B0604020202020204" pitchFamily="34" charset="0"/>
              </a:rPr>
              <a:t> factors that affect photosynthesis are:</a:t>
            </a:r>
            <a:endParaRPr lang="en-GB" altLang="en-US" dirty="0">
              <a:latin typeface="Arial" panose="020B0604020202020204" pitchFamily="34" charset="0"/>
            </a:endParaRPr>
          </a:p>
          <a:p>
            <a:pPr marL="342900" indent="-342900">
              <a:spcBef>
                <a:spcPct val="50000"/>
              </a:spcBef>
              <a:buNone/>
            </a:pPr>
            <a:r>
              <a:rPr lang="en-GB" altLang="en-US" sz="1000" dirty="0">
                <a:latin typeface="Arial" panose="020B0604020202020204" pitchFamily="34" charset="0"/>
              </a:rPr>
              <a:t>				</a:t>
            </a:r>
            <a:endParaRPr lang="en-GB" altLang="en-US" sz="1000" dirty="0">
              <a:latin typeface="Arial" panose="020B0604020202020204" pitchFamily="34" charset="0"/>
            </a:endParaRPr>
          </a:p>
          <a:p>
            <a:pPr marL="800100" lvl="1" indent="-342900" eaLnBrk="1" hangingPunct="1">
              <a:spcBef>
                <a:spcPct val="50000"/>
              </a:spcBef>
              <a:buAutoNum type="arabicParenR"/>
            </a:pPr>
            <a:r>
              <a:rPr lang="en-GB" altLang="en-US" dirty="0">
                <a:latin typeface="Arial" panose="020B0604020202020204" pitchFamily="34" charset="0"/>
              </a:rPr>
              <a:t>The </a:t>
            </a:r>
            <a:r>
              <a:rPr lang="en-GB" altLang="en-US" dirty="0">
                <a:solidFill>
                  <a:srgbClr val="006600"/>
                </a:solidFill>
                <a:latin typeface="Arial" panose="020B0604020202020204" pitchFamily="34" charset="0"/>
              </a:rPr>
              <a:t>light intensity</a:t>
            </a:r>
            <a:endParaRPr lang="en-GB" altLang="en-US" dirty="0">
              <a:solidFill>
                <a:srgbClr val="006600"/>
              </a:solidFill>
              <a:latin typeface="Arial" panose="020B0604020202020204" pitchFamily="34" charset="0"/>
            </a:endParaRPr>
          </a:p>
          <a:p>
            <a:pPr marL="800100" lvl="1" indent="-342900" eaLnBrk="1" hangingPunct="1">
              <a:spcBef>
                <a:spcPct val="50000"/>
              </a:spcBef>
              <a:buNone/>
            </a:pPr>
            <a:r>
              <a:rPr lang="en-GB" altLang="en-US" sz="1400" dirty="0">
                <a:latin typeface="Arial" panose="020B0604020202020204" pitchFamily="34" charset="0"/>
              </a:rPr>
              <a:t>	</a:t>
            </a:r>
            <a:endParaRPr lang="en-GB" altLang="en-US" sz="1400" dirty="0">
              <a:latin typeface="Arial" panose="020B0604020202020204" pitchFamily="34" charset="0"/>
            </a:endParaRPr>
          </a:p>
          <a:p>
            <a:pPr marL="800100" lvl="1" indent="-342900" eaLnBrk="1" hangingPunct="1">
              <a:spcBef>
                <a:spcPct val="50000"/>
              </a:spcBef>
              <a:buNone/>
            </a:pPr>
            <a:r>
              <a:rPr lang="en-GB" altLang="en-US" dirty="0">
                <a:latin typeface="Arial" panose="020B0604020202020204" pitchFamily="34" charset="0"/>
              </a:rPr>
              <a:t>2)	The </a:t>
            </a:r>
            <a:r>
              <a:rPr lang="en-GB" altLang="en-US" dirty="0">
                <a:solidFill>
                  <a:srgbClr val="006600"/>
                </a:solidFill>
                <a:latin typeface="Arial" panose="020B0604020202020204" pitchFamily="34" charset="0"/>
              </a:rPr>
              <a:t>temperature</a:t>
            </a:r>
            <a:endParaRPr lang="en-GB" altLang="en-US" dirty="0">
              <a:latin typeface="Arial" panose="020B0604020202020204" pitchFamily="34" charset="0"/>
            </a:endParaRPr>
          </a:p>
          <a:p>
            <a:pPr marL="800100" lvl="1" indent="-342900" eaLnBrk="1" hangingPunct="1">
              <a:spcBef>
                <a:spcPct val="50000"/>
              </a:spcBef>
              <a:buNone/>
            </a:pPr>
            <a:endParaRPr lang="en-GB" altLang="en-US" sz="1400" dirty="0">
              <a:latin typeface="Arial" panose="020B0604020202020204" pitchFamily="34" charset="0"/>
            </a:endParaRPr>
          </a:p>
          <a:p>
            <a:pPr marL="800100" lvl="1" indent="-342900" eaLnBrk="1" hangingPunct="1">
              <a:spcBef>
                <a:spcPct val="50000"/>
              </a:spcBef>
              <a:buNone/>
            </a:pPr>
            <a:r>
              <a:rPr lang="en-GB" altLang="en-US" dirty="0">
                <a:latin typeface="Arial" panose="020B0604020202020204" pitchFamily="34" charset="0"/>
              </a:rPr>
              <a:t>3)	The </a:t>
            </a:r>
            <a:r>
              <a:rPr lang="en-GB" altLang="en-US" dirty="0">
                <a:solidFill>
                  <a:srgbClr val="006600"/>
                </a:solidFill>
                <a:latin typeface="Arial" panose="020B0604020202020204" pitchFamily="34" charset="0"/>
              </a:rPr>
              <a:t>concentration of carbon dioxide</a:t>
            </a:r>
            <a:endParaRPr lang="en-GB" altLang="en-US" dirty="0">
              <a:solidFill>
                <a:srgbClr val="006600"/>
              </a:solidFill>
              <a:latin typeface="Arial" panose="020B0604020202020204" pitchFamily="34" charset="0"/>
            </a:endParaRPr>
          </a:p>
        </p:txBody>
      </p:sp>
      <p:pic>
        <p:nvPicPr>
          <p:cNvPr id="22537" name="Picture 4"/>
          <p:cNvPicPr>
            <a:picLocks noChangeAspect="1"/>
          </p:cNvPicPr>
          <p:nvPr/>
        </p:nvPicPr>
        <p:blipFill>
          <a:blip r:embed="rId2">
            <a:lum contrast="6000"/>
          </a:blip>
          <a:srcRect l="12181" t="15118" r="18982" b="63747"/>
          <a:stretch>
            <a:fillRect/>
          </a:stretch>
        </p:blipFill>
        <p:spPr>
          <a:xfrm>
            <a:off x="395288" y="269875"/>
            <a:ext cx="8497887" cy="1503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8" name="Line 23"/>
          <p:cNvSpPr/>
          <p:nvPr/>
        </p:nvSpPr>
        <p:spPr>
          <a:xfrm>
            <a:off x="0" y="3357563"/>
            <a:ext cx="539750" cy="0"/>
          </a:xfrm>
          <a:prstGeom prst="line">
            <a:avLst/>
          </a:prstGeom>
          <a:ln w="57150" cap="flat" cmpd="sng">
            <a:solidFill>
              <a:srgbClr val="006600"/>
            </a:solidFill>
            <a:prstDash val="solid"/>
            <a:round/>
            <a:headEnd type="none" w="med" len="med"/>
            <a:tailEnd type="oval" w="med" len="med"/>
          </a:ln>
        </p:spPr>
      </p:sp>
      <p:sp>
        <p:nvSpPr>
          <p:cNvPr id="22539" name="Rectangle 26"/>
          <p:cNvSpPr/>
          <p:nvPr/>
        </p:nvSpPr>
        <p:spPr>
          <a:xfrm>
            <a:off x="395288" y="5445125"/>
            <a:ext cx="8496300" cy="1008063"/>
          </a:xfrm>
          <a:prstGeom prst="rect">
            <a:avLst/>
          </a:prstGeom>
          <a:noFill/>
          <a:ln w="57150">
            <a:noFill/>
          </a:ln>
        </p:spPr>
        <p:txBody>
          <a:bodyPr wrap="none" anchor="ctr" anchorCtr="0"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2540" name="Line 28"/>
          <p:cNvSpPr/>
          <p:nvPr/>
        </p:nvSpPr>
        <p:spPr>
          <a:xfrm>
            <a:off x="0" y="4076700"/>
            <a:ext cx="539750" cy="0"/>
          </a:xfrm>
          <a:prstGeom prst="line">
            <a:avLst/>
          </a:prstGeom>
          <a:ln w="57150" cap="flat" cmpd="sng">
            <a:solidFill>
              <a:srgbClr val="006600"/>
            </a:solidFill>
            <a:prstDash val="solid"/>
            <a:round/>
            <a:headEnd type="none" w="med" len="med"/>
            <a:tailEnd type="oval" w="med" len="med"/>
          </a:ln>
        </p:spPr>
      </p:sp>
      <p:sp>
        <p:nvSpPr>
          <p:cNvPr id="22541" name="Line 29"/>
          <p:cNvSpPr/>
          <p:nvPr/>
        </p:nvSpPr>
        <p:spPr>
          <a:xfrm>
            <a:off x="0" y="4797425"/>
            <a:ext cx="539750" cy="0"/>
          </a:xfrm>
          <a:prstGeom prst="line">
            <a:avLst/>
          </a:prstGeom>
          <a:ln w="57150" cap="flat" cmpd="sng">
            <a:solidFill>
              <a:srgbClr val="006600"/>
            </a:solidFill>
            <a:prstDash val="solid"/>
            <a:round/>
            <a:headEnd type="none" w="med" len="med"/>
            <a:tailEnd type="oval" w="med" len="med"/>
          </a:ln>
        </p:spPr>
      </p:sp>
      <p:sp>
        <p:nvSpPr>
          <p:cNvPr id="4126" name="Rectangle 30"/>
          <p:cNvSpPr/>
          <p:nvPr/>
        </p:nvSpPr>
        <p:spPr>
          <a:xfrm>
            <a:off x="-180975" y="3141663"/>
            <a:ext cx="3744913" cy="57467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127" name="Rectangle 31"/>
          <p:cNvSpPr/>
          <p:nvPr/>
        </p:nvSpPr>
        <p:spPr>
          <a:xfrm>
            <a:off x="-252412" y="3933825"/>
            <a:ext cx="3744912" cy="57467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128" name="Rectangle 32"/>
          <p:cNvSpPr/>
          <p:nvPr/>
        </p:nvSpPr>
        <p:spPr>
          <a:xfrm>
            <a:off x="0" y="4581525"/>
            <a:ext cx="5219700" cy="57467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129" name="Rectangle 33"/>
          <p:cNvSpPr/>
          <p:nvPr/>
        </p:nvSpPr>
        <p:spPr>
          <a:xfrm>
            <a:off x="250825" y="5589588"/>
            <a:ext cx="8642350" cy="1008062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130" name="Rectangle 34"/>
          <p:cNvSpPr/>
          <p:nvPr/>
        </p:nvSpPr>
        <p:spPr>
          <a:xfrm>
            <a:off x="611188" y="2492375"/>
            <a:ext cx="4681537" cy="57467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" grpId="0" bldLvl="0" animBg="1"/>
      <p:bldP spid="4127" grpId="0" bldLvl="0" animBg="1"/>
      <p:bldP spid="4128" grpId="0" bldLvl="0" animBg="1"/>
      <p:bldP spid="4129" grpId="0" bldLvl="0" animBg="1"/>
      <p:bldP spid="4130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Text Box 4"/>
          <p:cNvSpPr txBox="1"/>
          <p:nvPr/>
        </p:nvSpPr>
        <p:spPr>
          <a:xfrm>
            <a:off x="250825" y="2909888"/>
            <a:ext cx="8713788" cy="3759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marL="342900" indent="-342900"/>
            <a:endParaRPr lang="en-GB" altLang="en-US" sz="1600" dirty="0">
              <a:latin typeface="Calibri" panose="020F0502020204030204" pitchFamily="34" charset="0"/>
            </a:endParaRPr>
          </a:p>
          <a:p>
            <a:pPr marL="342900" indent="-342900"/>
            <a:r>
              <a:rPr lang="en-GB" altLang="en-US" sz="1600" dirty="0">
                <a:latin typeface="Calibri" panose="020F0502020204030204" pitchFamily="34" charset="0"/>
              </a:rPr>
              <a:t>	Sketch the above graph, note down the CO</a:t>
            </a:r>
            <a:r>
              <a:rPr lang="en-GB" altLang="en-US" sz="1600" baseline="-25000" dirty="0">
                <a:latin typeface="Calibri" panose="020F0502020204030204" pitchFamily="34" charset="0"/>
              </a:rPr>
              <a:t>2</a:t>
            </a:r>
            <a:r>
              <a:rPr lang="en-GB" altLang="en-US" sz="1600" dirty="0">
                <a:latin typeface="Calibri" panose="020F0502020204030204" pitchFamily="34" charset="0"/>
              </a:rPr>
              <a:t> concentration and water temperature and give each axis a label with appropriate units.</a:t>
            </a:r>
            <a:endParaRPr lang="en-GB" altLang="en-US" sz="1600" dirty="0">
              <a:latin typeface="Calibri" panose="020F0502020204030204" pitchFamily="34" charset="0"/>
            </a:endParaRPr>
          </a:p>
          <a:p>
            <a:pPr marL="342900" indent="-342900"/>
            <a:endParaRPr lang="en-GB" altLang="en-US" sz="1600" dirty="0">
              <a:latin typeface="Calibri" panose="020F0502020204030204" pitchFamily="34" charset="0"/>
            </a:endParaRPr>
          </a:p>
          <a:p>
            <a:pPr marL="342900" indent="-342900"/>
            <a:r>
              <a:rPr lang="en-GB" altLang="en-US" sz="1600" dirty="0">
                <a:latin typeface="Calibri" panose="020F0502020204030204" pitchFamily="34" charset="0"/>
              </a:rPr>
              <a:t>	Mark an X on the graph to show where the rate of photosynthesis started to level off.</a:t>
            </a:r>
            <a:endParaRPr lang="en-GB" altLang="en-US" sz="1600" dirty="0">
              <a:latin typeface="Calibri" panose="020F0502020204030204" pitchFamily="34" charset="0"/>
            </a:endParaRPr>
          </a:p>
          <a:p>
            <a:pPr marL="342900" indent="-342900"/>
            <a:endParaRPr lang="en-GB" altLang="en-US" sz="1600" dirty="0">
              <a:latin typeface="Calibri" panose="020F0502020204030204" pitchFamily="34" charset="0"/>
            </a:endParaRPr>
          </a:p>
          <a:p>
            <a:pPr marL="342900" indent="-342900"/>
            <a:r>
              <a:rPr lang="en-GB" altLang="en-US" sz="1600" i="1" dirty="0">
                <a:latin typeface="Calibri" panose="020F0502020204030204" pitchFamily="34" charset="0"/>
              </a:rPr>
              <a:t>	Answer this question</a:t>
            </a:r>
            <a:r>
              <a:rPr lang="en-GB" altLang="en-US" sz="1600" dirty="0">
                <a:latin typeface="Calibri" panose="020F0502020204030204" pitchFamily="34" charset="0"/>
              </a:rPr>
              <a:t>: Why did the rate of photosynthesis level off at point X?</a:t>
            </a:r>
            <a:endParaRPr lang="en-GB" altLang="en-US" sz="1600" dirty="0">
              <a:latin typeface="Calibri" panose="020F0502020204030204" pitchFamily="34" charset="0"/>
            </a:endParaRPr>
          </a:p>
          <a:p>
            <a:pPr marL="342900" indent="-342900"/>
            <a:endParaRPr lang="en-GB" altLang="en-US" sz="1600" dirty="0">
              <a:latin typeface="Calibri" panose="020F0502020204030204" pitchFamily="34" charset="0"/>
            </a:endParaRPr>
          </a:p>
          <a:p>
            <a:pPr marL="342900" indent="-342900"/>
            <a:r>
              <a:rPr lang="en-GB" altLang="en-US" sz="1600" dirty="0">
                <a:latin typeface="Calibri" panose="020F0502020204030204" pitchFamily="34" charset="0"/>
              </a:rPr>
              <a:t>	Draw a curve on the same graph to predict what would happen if the CO</a:t>
            </a:r>
            <a:r>
              <a:rPr lang="en-GB" altLang="en-US" sz="1600" baseline="-25000" dirty="0">
                <a:latin typeface="Calibri" panose="020F0502020204030204" pitchFamily="34" charset="0"/>
              </a:rPr>
              <a:t>2</a:t>
            </a:r>
            <a:r>
              <a:rPr lang="en-GB" altLang="en-US" sz="1600" dirty="0">
                <a:latin typeface="Calibri" panose="020F0502020204030204" pitchFamily="34" charset="0"/>
              </a:rPr>
              <a:t> concentration</a:t>
            </a:r>
            <a:r>
              <a:rPr lang="en-GB" altLang="en-US" sz="1600" dirty="0">
                <a:latin typeface="Arial" panose="020B0604020202020204" pitchFamily="34" charset="0"/>
              </a:rPr>
              <a:t> </a:t>
            </a:r>
            <a:r>
              <a:rPr lang="en-GB" altLang="en-US" sz="1600" dirty="0">
                <a:latin typeface="Calibri" panose="020F0502020204030204" pitchFamily="34" charset="0"/>
              </a:rPr>
              <a:t>was increased to 0.14%. Label this curve, stating the new conditions. Sketch a second line to predict what would happen if the carbon dioxide concentration was increased to 0.14% and temperature was increased to 250C. Label this curve accordingly, again stating the new conditions.</a:t>
            </a:r>
            <a:endParaRPr lang="en-GB" altLang="en-US" sz="1600" dirty="0">
              <a:latin typeface="Calibri" panose="020F0502020204030204" pitchFamily="34" charset="0"/>
            </a:endParaRPr>
          </a:p>
          <a:p>
            <a:pPr marL="342900" indent="-342900"/>
            <a:endParaRPr lang="en-GB" altLang="en-US" sz="1600" dirty="0">
              <a:latin typeface="Calibri" panose="020F0502020204030204" pitchFamily="34" charset="0"/>
            </a:endParaRPr>
          </a:p>
          <a:p>
            <a:pPr marL="342900" indent="-342900"/>
            <a:r>
              <a:rPr lang="en-GB" altLang="en-US" sz="1600" i="1" dirty="0">
                <a:latin typeface="Calibri" panose="020F0502020204030204" pitchFamily="34" charset="0"/>
              </a:rPr>
              <a:t>	Answer this question</a:t>
            </a:r>
            <a:r>
              <a:rPr lang="en-GB" altLang="en-US" sz="1600" dirty="0">
                <a:latin typeface="Calibri" panose="020F0502020204030204" pitchFamily="34" charset="0"/>
              </a:rPr>
              <a:t>: Why do plants need the right temperature for photosynthesis, and what might happen if the temperature level is raised too high?</a:t>
            </a:r>
            <a:endParaRPr lang="en-GB" altLang="en-US" sz="1600" dirty="0">
              <a:latin typeface="Calibri" panose="020F0502020204030204" pitchFamily="34" charset="0"/>
            </a:endParaRPr>
          </a:p>
        </p:txBody>
      </p:sp>
      <p:sp>
        <p:nvSpPr>
          <p:cNvPr id="23554" name="Rectangle 5"/>
          <p:cNvSpPr/>
          <p:nvPr/>
        </p:nvSpPr>
        <p:spPr>
          <a:xfrm>
            <a:off x="0" y="0"/>
            <a:ext cx="9144000" cy="2708275"/>
          </a:xfrm>
          <a:prstGeom prst="rect">
            <a:avLst/>
          </a:prstGeom>
          <a:solidFill>
            <a:srgbClr val="99FF99"/>
          </a:solidFill>
          <a:ln w="9525">
            <a:noFill/>
          </a:ln>
        </p:spPr>
        <p:txBody>
          <a:bodyPr wrap="none" anchor="ctr" anchorCtr="0"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555" name="Text Box 6"/>
          <p:cNvSpPr txBox="1"/>
          <p:nvPr/>
        </p:nvSpPr>
        <p:spPr>
          <a:xfrm>
            <a:off x="179388" y="188913"/>
            <a:ext cx="5761037" cy="2446337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GB" altLang="en-US" sz="1700" dirty="0">
                <a:solidFill>
                  <a:srgbClr val="006600"/>
                </a:solidFill>
                <a:latin typeface="Calibri" panose="020F0502020204030204" pitchFamily="34" charset="0"/>
              </a:rPr>
              <a:t>A group of students decided to test the hypothesis that increasing light intensity (x-axis) increases the rate of photosynthesis (y-axis). Doing a similar practical to one you have done previously, they used pondweed (Elodea) and counted the average number of oxygen bubbles produced per minute by the plant. The graph is a sketch to represent their results. </a:t>
            </a:r>
            <a:endParaRPr lang="en-GB" altLang="en-US" sz="1700" dirty="0">
              <a:solidFill>
                <a:srgbClr val="006600"/>
              </a:solidFill>
              <a:latin typeface="Calibri" panose="020F0502020204030204" pitchFamily="34" charset="0"/>
            </a:endParaRPr>
          </a:p>
          <a:p>
            <a:r>
              <a:rPr lang="en-GB" altLang="en-US" sz="1700" dirty="0">
                <a:solidFill>
                  <a:srgbClr val="D60093"/>
                </a:solidFill>
                <a:latin typeface="Calibri" panose="020F0502020204030204" pitchFamily="34" charset="0"/>
              </a:rPr>
              <a:t>The CO</a:t>
            </a:r>
            <a:r>
              <a:rPr lang="en-GB" altLang="en-US" sz="1700" baseline="-25000" dirty="0">
                <a:solidFill>
                  <a:srgbClr val="D60093"/>
                </a:solidFill>
                <a:latin typeface="Calibri" panose="020F0502020204030204" pitchFamily="34" charset="0"/>
              </a:rPr>
              <a:t>2</a:t>
            </a:r>
            <a:r>
              <a:rPr lang="en-GB" altLang="en-US" sz="1700" dirty="0">
                <a:solidFill>
                  <a:srgbClr val="D60093"/>
                </a:solidFill>
                <a:latin typeface="Calibri" panose="020F0502020204030204" pitchFamily="34" charset="0"/>
              </a:rPr>
              <a:t> concentration of the water was 0.04% and the water temperature was 150C.</a:t>
            </a:r>
            <a:endParaRPr lang="en-GB" altLang="en-US" sz="1700" dirty="0">
              <a:solidFill>
                <a:srgbClr val="D60093"/>
              </a:solidFill>
              <a:latin typeface="Calibri" panose="020F0502020204030204" pitchFamily="34" charset="0"/>
            </a:endParaRPr>
          </a:p>
        </p:txBody>
      </p:sp>
      <p:grpSp>
        <p:nvGrpSpPr>
          <p:cNvPr id="23556" name="Group 7"/>
          <p:cNvGrpSpPr/>
          <p:nvPr/>
        </p:nvGrpSpPr>
        <p:grpSpPr>
          <a:xfrm>
            <a:off x="6084888" y="188913"/>
            <a:ext cx="2836862" cy="2284412"/>
            <a:chOff x="3742" y="2750"/>
            <a:chExt cx="1787" cy="1439"/>
          </a:xfrm>
        </p:grpSpPr>
        <p:pic>
          <p:nvPicPr>
            <p:cNvPr id="23557" name="Picture 8" descr="http://misstutor.com/wp-content/uploads/2011/01/L8-Light-graph.png"/>
            <p:cNvPicPr>
              <a:picLocks noChangeAspect="1"/>
            </p:cNvPicPr>
            <p:nvPr/>
          </p:nvPicPr>
          <p:blipFill>
            <a:blip r:embed="rId1" r:link="rId2"/>
            <a:srcRect l="28575" t="10176" r="16084" b="29114"/>
            <a:stretch>
              <a:fillRect/>
            </a:stretch>
          </p:blipFill>
          <p:spPr>
            <a:xfrm>
              <a:off x="3742" y="2750"/>
              <a:ext cx="1787" cy="1439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23558" name="Rectangle 9"/>
            <p:cNvSpPr/>
            <p:nvPr/>
          </p:nvSpPr>
          <p:spPr>
            <a:xfrm>
              <a:off x="3742" y="3249"/>
              <a:ext cx="45" cy="272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23559" name="Oval 10"/>
          <p:cNvSpPr/>
          <p:nvPr/>
        </p:nvSpPr>
        <p:spPr>
          <a:xfrm>
            <a:off x="250825" y="3357563"/>
            <a:ext cx="215900" cy="215900"/>
          </a:xfrm>
          <a:prstGeom prst="ellipse">
            <a:avLst/>
          </a:prstGeom>
          <a:solidFill>
            <a:srgbClr val="D60093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560" name="Oval 11"/>
          <p:cNvSpPr/>
          <p:nvPr/>
        </p:nvSpPr>
        <p:spPr>
          <a:xfrm>
            <a:off x="250825" y="3933825"/>
            <a:ext cx="215900" cy="215900"/>
          </a:xfrm>
          <a:prstGeom prst="ellipse">
            <a:avLst/>
          </a:prstGeom>
          <a:solidFill>
            <a:srgbClr val="D60093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561" name="Oval 12"/>
          <p:cNvSpPr/>
          <p:nvPr/>
        </p:nvSpPr>
        <p:spPr>
          <a:xfrm>
            <a:off x="250825" y="4437063"/>
            <a:ext cx="215900" cy="215900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562" name="Oval 13"/>
          <p:cNvSpPr/>
          <p:nvPr/>
        </p:nvSpPr>
        <p:spPr>
          <a:xfrm>
            <a:off x="250825" y="5229225"/>
            <a:ext cx="215900" cy="215900"/>
          </a:xfrm>
          <a:prstGeom prst="ellipse">
            <a:avLst/>
          </a:prstGeom>
          <a:solidFill>
            <a:srgbClr val="D60093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563" name="Oval 14"/>
          <p:cNvSpPr/>
          <p:nvPr/>
        </p:nvSpPr>
        <p:spPr>
          <a:xfrm>
            <a:off x="252413" y="6237288"/>
            <a:ext cx="215900" cy="215900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564" name="Text Box 15"/>
          <p:cNvSpPr txBox="1"/>
          <p:nvPr/>
        </p:nvSpPr>
        <p:spPr>
          <a:xfrm>
            <a:off x="468313" y="2636838"/>
            <a:ext cx="4248150" cy="404812"/>
          </a:xfrm>
          <a:prstGeom prst="rect">
            <a:avLst/>
          </a:prstGeom>
          <a:solidFill>
            <a:schemeClr val="bg1"/>
          </a:solidFill>
          <a:ln w="38100" cap="flat" cmpd="sng">
            <a:solidFill>
              <a:srgbClr val="00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</a:rPr>
              <a:t>THE 5 MINUTE TASK TO COMPLETE</a:t>
            </a:r>
            <a:endParaRPr lang="en-GB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7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3963" y="1304925"/>
            <a:ext cx="6696075" cy="4248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1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2050" y="1357313"/>
            <a:ext cx="6819900" cy="4143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5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0075" y="830263"/>
            <a:ext cx="8186738" cy="5076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49" name="Picture 4" descr="http://bleacherreport.com/images_root/image_pictures/0029/5663/thumbs_up_down_article.jpg"/>
          <p:cNvPicPr>
            <a:picLocks noChangeAspect="1"/>
          </p:cNvPicPr>
          <p:nvPr/>
        </p:nvPicPr>
        <p:blipFill>
          <a:blip r:embed="rId1"/>
          <a:srcRect l="51666" t="26666"/>
          <a:stretch>
            <a:fillRect/>
          </a:stretch>
        </p:blipFill>
        <p:spPr>
          <a:xfrm>
            <a:off x="7786688" y="0"/>
            <a:ext cx="1357312" cy="13731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1" name="Title 1"/>
          <p:cNvSpPr>
            <a:spLocks noGrp="1"/>
          </p:cNvSpPr>
          <p:nvPr>
            <p:ph type="ctrTitle"/>
          </p:nvPr>
        </p:nvSpPr>
        <p:spPr>
          <a:xfrm>
            <a:off x="1785938" y="214313"/>
            <a:ext cx="5572125" cy="14700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Thumbs up or down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2" name="Picture 2" descr="http://bleacherreport.com/images_root/image_pictures/0029/5663/thumbs_up_down_article.jpg"/>
          <p:cNvPicPr>
            <a:picLocks noChangeAspect="1"/>
          </p:cNvPicPr>
          <p:nvPr/>
        </p:nvPicPr>
        <p:blipFill>
          <a:blip r:embed="rId1"/>
          <a:srcRect r="50000"/>
          <a:stretch>
            <a:fillRect/>
          </a:stretch>
        </p:blipFill>
        <p:spPr>
          <a:xfrm>
            <a:off x="0" y="0"/>
            <a:ext cx="1446213" cy="19288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5" name="Subtitle 2"/>
          <p:cNvSpPr>
            <a:spLocks noGrp="1"/>
          </p:cNvSpPr>
          <p:nvPr>
            <p:ph type="subTitle" idx="1"/>
          </p:nvPr>
        </p:nvSpPr>
        <p:spPr>
          <a:xfrm>
            <a:off x="785813" y="1571625"/>
            <a:ext cx="7643813" cy="2073275"/>
          </a:xfrm>
          <a:solidFill>
            <a:schemeClr val="bg1"/>
          </a:solidFill>
          <a:ln w="50800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just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3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Learning objectives:</a:t>
            </a:r>
            <a:endParaRPr kumimoji="0" lang="en-GB" sz="30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Describe the process of photosynthesis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Write the word equation and the balanced chemical symbol equation for photosynthesis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7" name="TextBox 3"/>
          <p:cNvSpPr txBox="1"/>
          <p:nvPr/>
        </p:nvSpPr>
        <p:spPr>
          <a:xfrm>
            <a:off x="785813" y="214313"/>
            <a:ext cx="7715250" cy="92392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t" anchorCtr="0">
            <a:sp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GB" altLang="en-US" sz="5400" dirty="0">
                <a:solidFill>
                  <a:schemeClr val="bg1"/>
                </a:solidFill>
                <a:latin typeface="Calibri" panose="020F0502020204030204" pitchFamily="34" charset="0"/>
              </a:rPr>
              <a:t>Leaf structure</a:t>
            </a:r>
            <a:endParaRPr lang="en-GB" altLang="en-US" sz="5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819150" y="1341438"/>
            <a:ext cx="7704138" cy="1079500"/>
          </a:xfrm>
          <a:solidFill>
            <a:schemeClr val="bg1"/>
          </a:solidFill>
          <a:ln w="50800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Learning objectives:</a:t>
            </a:r>
            <a:endParaRPr kumimoji="0" lang="en-GB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Describe the structure of the leaf and explain how it is adapted for photosynthesis</a:t>
            </a:r>
            <a:endParaRPr kumimoji="0" lang="en-GB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9699" name="Picture 6" descr="http://www.hisglory.com/photos2/Green%20Leaves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70188" y="2641600"/>
            <a:ext cx="3746500" cy="38877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TextBox 3"/>
          <p:cNvSpPr txBox="1"/>
          <p:nvPr/>
        </p:nvSpPr>
        <p:spPr>
          <a:xfrm>
            <a:off x="785813" y="214313"/>
            <a:ext cx="7715250" cy="92392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t" anchorCtr="0">
            <a:sp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GB" altLang="en-US" sz="5400" dirty="0">
                <a:solidFill>
                  <a:schemeClr val="bg1"/>
                </a:solidFill>
                <a:latin typeface="Calibri" panose="020F0502020204030204" pitchFamily="34" charset="0"/>
              </a:rPr>
              <a:t>Photosynthesis</a:t>
            </a:r>
            <a:endParaRPr lang="en-GB" altLang="en-US" sz="5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800100" y="2205038"/>
            <a:ext cx="2816225" cy="2806700"/>
          </a:xfrm>
          <a:solidFill>
            <a:schemeClr val="bg1"/>
          </a:solidFill>
          <a:ln w="50800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Learning objectives:</a:t>
            </a:r>
            <a:endParaRPr kumimoji="0" lang="en-GB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Describe the process of photosynthesis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Write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word equation and the balanced chemical symbol equation for photosynthesis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147" name="Picture 2" descr="http://www.sheppardsoftware.com/content/animals/kidscorner/foodchain/photosynth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27538" y="1471613"/>
            <a:ext cx="4333875" cy="5114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Subtitle 2"/>
          <p:cNvSpPr>
            <a:spLocks noGrp="1"/>
          </p:cNvSpPr>
          <p:nvPr>
            <p:ph type="subTitle" idx="1"/>
          </p:nvPr>
        </p:nvSpPr>
        <p:spPr>
          <a:xfrm>
            <a:off x="4284663" y="1773238"/>
            <a:ext cx="4645025" cy="2590800"/>
          </a:xfrm>
          <a:solidFill>
            <a:schemeClr val="bg1"/>
          </a:solidFill>
          <a:ln w="50800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Task 1: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Write down the following for photosynthesis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Word equation </a:t>
            </a:r>
            <a:endParaRPr kumimoji="0" lang="en-GB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Balanced chemical equation</a:t>
            </a:r>
            <a:endParaRPr kumimoji="0" lang="en-GB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1746" name="Picture 6" descr="http://www.hisglory.com/photos2/Green%20Leaves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1773238"/>
            <a:ext cx="3744913" cy="38877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47" name="Title 1"/>
          <p:cNvSpPr txBox="1"/>
          <p:nvPr/>
        </p:nvSpPr>
        <p:spPr>
          <a:xfrm>
            <a:off x="0" y="0"/>
            <a:ext cx="4427538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sz="3200" dirty="0">
                <a:latin typeface="Calibri" panose="020F0502020204030204" pitchFamily="34" charset="0"/>
              </a:rPr>
              <a:t>Photosynthesis mini test</a:t>
            </a:r>
            <a:endParaRPr lang="en-US" sz="3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3" name="Content Placeholder 2"/>
          <p:cNvSpPr>
            <a:spLocks noGrp="1"/>
          </p:cNvSpPr>
          <p:nvPr>
            <p:ph idx="4294967295"/>
          </p:nvPr>
        </p:nvSpPr>
        <p:spPr>
          <a:xfrm>
            <a:off x="36513" y="952500"/>
            <a:ext cx="8785225" cy="4525963"/>
          </a:xfrm>
        </p:spPr>
        <p:txBody>
          <a:bodyPr vert="horz" wrap="square" lIns="91440" tIns="45720" rIns="91440" bIns="45720" anchor="t" anchorCtr="0"/>
          <a:p>
            <a:pPr eaLnBrk="1" hangingPunct="1">
              <a:buNone/>
            </a:pPr>
            <a:r>
              <a:rPr lang="en-GB" altLang="x-none" b="1" dirty="0"/>
              <a:t>Word equation:</a:t>
            </a:r>
            <a:endParaRPr lang="en-GB" altLang="x-none" b="1" dirty="0"/>
          </a:p>
          <a:p>
            <a:pPr eaLnBrk="1" hangingPunct="1">
              <a:buNone/>
            </a:pPr>
            <a:r>
              <a:rPr lang="en-GB" altLang="x-none" dirty="0"/>
              <a:t>Carbon dioxide + water                     glucose + oxygen</a:t>
            </a:r>
            <a:endParaRPr lang="en-GB" altLang="x-none" dirty="0"/>
          </a:p>
          <a:p>
            <a:pPr eaLnBrk="1" hangingPunct="1">
              <a:buNone/>
            </a:pPr>
            <a:endParaRPr lang="en-GB" altLang="x-none" dirty="0"/>
          </a:p>
          <a:p>
            <a:pPr eaLnBrk="1" hangingPunct="1">
              <a:buNone/>
            </a:pPr>
            <a:r>
              <a:rPr lang="en-GB" altLang="x-none" b="1" dirty="0"/>
              <a:t>Balanced chemical equation:</a:t>
            </a:r>
            <a:endParaRPr lang="en-GB" altLang="x-none" b="1" dirty="0"/>
          </a:p>
          <a:p>
            <a:pPr eaLnBrk="1" hangingPunct="1">
              <a:buNone/>
            </a:pPr>
            <a:r>
              <a:rPr lang="en-GB" altLang="x-none" dirty="0"/>
              <a:t>6CO</a:t>
            </a:r>
            <a:r>
              <a:rPr lang="en-GB" altLang="x-none" baseline="-25000" dirty="0"/>
              <a:t>2</a:t>
            </a:r>
            <a:r>
              <a:rPr lang="en-GB" altLang="x-none" dirty="0"/>
              <a:t> + 6H</a:t>
            </a:r>
            <a:r>
              <a:rPr lang="en-GB" altLang="x-none" baseline="-25000" dirty="0"/>
              <a:t>2</a:t>
            </a:r>
            <a:r>
              <a:rPr lang="en-GB" altLang="x-none" dirty="0"/>
              <a:t>O 			            C</a:t>
            </a:r>
            <a:r>
              <a:rPr lang="en-GB" altLang="x-none" baseline="-25000" dirty="0"/>
              <a:t>6</a:t>
            </a:r>
            <a:r>
              <a:rPr lang="en-GB" altLang="x-none" dirty="0"/>
              <a:t>H</a:t>
            </a:r>
            <a:r>
              <a:rPr lang="en-GB" altLang="x-none" baseline="-25000" dirty="0"/>
              <a:t>12</a:t>
            </a:r>
            <a:r>
              <a:rPr lang="en-GB" altLang="x-none" dirty="0"/>
              <a:t>O</a:t>
            </a:r>
            <a:r>
              <a:rPr lang="en-GB" altLang="x-none" baseline="-25000" dirty="0"/>
              <a:t>6</a:t>
            </a:r>
            <a:r>
              <a:rPr lang="en-GB" altLang="x-none" dirty="0"/>
              <a:t> + 6O</a:t>
            </a:r>
            <a:r>
              <a:rPr lang="en-GB" altLang="x-none" baseline="-25000" dirty="0"/>
              <a:t>2</a:t>
            </a:r>
            <a:endParaRPr lang="en-GB" altLang="x-none" baseline="-25000" dirty="0"/>
          </a:p>
          <a:p>
            <a:pPr eaLnBrk="1" hangingPunct="1">
              <a:buNone/>
            </a:pPr>
            <a:endParaRPr lang="en-GB" altLang="x-none" baseline="-25000" dirty="0"/>
          </a:p>
          <a:p>
            <a:pPr eaLnBrk="1" hangingPunct="1">
              <a:buNone/>
            </a:pPr>
            <a:r>
              <a:rPr lang="en-GB" altLang="x-none" sz="3600" dirty="0"/>
              <a:t>10 A*, 9 A, 8 B, 7 C, 6 D, 5 E, </a:t>
            </a:r>
            <a:endParaRPr lang="en-GB" altLang="x-none" sz="3600" dirty="0"/>
          </a:p>
          <a:p>
            <a:pPr eaLnBrk="1" hangingPunct="1">
              <a:buNone/>
            </a:pPr>
            <a:endParaRPr lang="en-GB" altLang="x-none" sz="4000" baseline="-250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211638" y="2416175"/>
            <a:ext cx="1214438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7" name="TextBox 7"/>
          <p:cNvSpPr txBox="1">
            <a:spLocks noChangeArrowheads="1"/>
          </p:cNvSpPr>
          <p:nvPr/>
        </p:nvSpPr>
        <p:spPr bwMode="auto">
          <a:xfrm>
            <a:off x="4211638" y="1916113"/>
            <a:ext cx="1285875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Sunlight</a:t>
            </a:r>
            <a:endParaRPr kumimoji="0" lang="en-GB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8" name="TextBox 9"/>
          <p:cNvSpPr txBox="1">
            <a:spLocks noChangeArrowheads="1"/>
          </p:cNvSpPr>
          <p:nvPr/>
        </p:nvSpPr>
        <p:spPr bwMode="auto">
          <a:xfrm>
            <a:off x="4140200" y="2559050"/>
            <a:ext cx="1571625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chlorophyll</a:t>
            </a:r>
            <a:endParaRPr kumimoji="0" lang="en-GB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527425" y="3635375"/>
            <a:ext cx="1212850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0" name="TextBox 7"/>
          <p:cNvSpPr txBox="1">
            <a:spLocks noChangeArrowheads="1"/>
          </p:cNvSpPr>
          <p:nvPr/>
        </p:nvSpPr>
        <p:spPr bwMode="auto">
          <a:xfrm>
            <a:off x="3419475" y="3132138"/>
            <a:ext cx="1285875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Sunlight</a:t>
            </a:r>
            <a:endParaRPr kumimoji="0" lang="en-GB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81" name="TextBox 9"/>
          <p:cNvSpPr txBox="1">
            <a:spLocks noChangeArrowheads="1"/>
          </p:cNvSpPr>
          <p:nvPr/>
        </p:nvSpPr>
        <p:spPr bwMode="auto">
          <a:xfrm>
            <a:off x="3429000" y="3779838"/>
            <a:ext cx="1571625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chlorophyll</a:t>
            </a:r>
            <a:endParaRPr kumimoji="0" lang="en-GB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/>
          <p:cNvSpPr txBox="1"/>
          <p:nvPr/>
        </p:nvSpPr>
        <p:spPr bwMode="auto">
          <a:xfrm>
            <a:off x="0" y="0"/>
            <a:ext cx="4427538" cy="7778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Photosynthesis mini test</a:t>
            </a:r>
            <a:endParaRPr kumimoji="0" lang="en-US" alt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7368" y="5042207"/>
            <a:ext cx="8631136" cy="3139321"/>
          </a:xfrm>
          <a:prstGeom prst="rect">
            <a:avLst/>
          </a:prstGeom>
          <a:noFill/>
        </p:spPr>
        <p:txBody>
          <a:bodyPr numCol="2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Word:</a:t>
            </a:r>
            <a:endParaRPr kumimoji="0" lang="en-US" b="1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kern="1200" cap="none" spc="0" normalizeH="0" baseline="0" noProof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for correct reactants</a:t>
            </a:r>
            <a:endParaRPr kumimoji="0" lang="en-US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kern="1200" cap="none" spc="0" normalizeH="0" baseline="0" noProof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for correct products</a:t>
            </a:r>
            <a:endParaRPr kumimoji="0" lang="en-US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kern="1200" cap="none" spc="0" normalizeH="0" baseline="0" noProof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for sunlight and chlorophyll on arrow</a:t>
            </a:r>
            <a:endParaRPr kumimoji="0" lang="en-US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US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US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US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US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US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US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US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Chemical:</a:t>
            </a:r>
            <a:endParaRPr kumimoji="0" lang="en-US" b="1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kern="1200" cap="none" spc="0" normalizeH="0" baseline="0" noProof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for correct reactants</a:t>
            </a:r>
            <a:endParaRPr kumimoji="0" lang="en-US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kern="1200" cap="none" spc="0" normalizeH="0" baseline="0" noProof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for correct products</a:t>
            </a:r>
            <a:endParaRPr kumimoji="0" lang="en-US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kern="1200" cap="none" spc="0" normalizeH="0" baseline="0" noProof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for sunlight and chlorophyll on arrow</a:t>
            </a:r>
            <a:endParaRPr kumimoji="0" lang="en-US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kern="1200" cap="none" spc="0" normalizeH="0" baseline="0" noProof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for correctly balancing of reactants</a:t>
            </a:r>
            <a:endParaRPr kumimoji="0" lang="en-US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kern="1200" cap="none" spc="0" normalizeH="0" baseline="0" noProof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for correct balancing of products</a:t>
            </a:r>
            <a:endParaRPr kumimoji="0" lang="en-US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Subtitle 2"/>
          <p:cNvSpPr>
            <a:spLocks noGrp="1"/>
          </p:cNvSpPr>
          <p:nvPr>
            <p:ph type="subTitle" idx="1"/>
          </p:nvPr>
        </p:nvSpPr>
        <p:spPr>
          <a:xfrm>
            <a:off x="4284663" y="1773238"/>
            <a:ext cx="4645025" cy="3887788"/>
          </a:xfrm>
          <a:solidFill>
            <a:schemeClr val="bg1"/>
          </a:solidFill>
          <a:ln w="50800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Task 2:</a:t>
            </a:r>
            <a:endParaRPr kumimoji="0" lang="en-GB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Where does photosynthesis occur?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How does a plant gets the carbon dioxide, water and light it needs for photosynthesis?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5842" name="Picture 6" descr="http://www.hisglory.com/photos2/Green%20Leaves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1773238"/>
            <a:ext cx="3744913" cy="38877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3" name="Title 1"/>
          <p:cNvSpPr txBox="1"/>
          <p:nvPr/>
        </p:nvSpPr>
        <p:spPr>
          <a:xfrm>
            <a:off x="0" y="0"/>
            <a:ext cx="3779838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sz="3200" dirty="0">
                <a:latin typeface="Calibri" panose="020F0502020204030204" pitchFamily="34" charset="0"/>
              </a:rPr>
              <a:t>Photosynthesis</a:t>
            </a:r>
            <a:endParaRPr lang="en-US" sz="3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89" name="Subtitle 2"/>
          <p:cNvSpPr>
            <a:spLocks noGrp="1"/>
          </p:cNvSpPr>
          <p:nvPr>
            <p:ph type="subTitle" idx="4294967295"/>
          </p:nvPr>
        </p:nvSpPr>
        <p:spPr>
          <a:xfrm>
            <a:off x="250825" y="1412875"/>
            <a:ext cx="3960813" cy="4608513"/>
          </a:xfrm>
          <a:solidFill>
            <a:schemeClr val="bg1"/>
          </a:solidFill>
          <a:ln w="50800"/>
        </p:spPr>
        <p:txBody>
          <a:bodyPr vert="horz" wrap="square" lIns="91440" tIns="45720" rIns="91440" bIns="45720" anchor="t" anchorCtr="0"/>
          <a:lstStyle>
            <a:lvl1pPr marL="0" lvl="0" indent="0" algn="ctr">
              <a:defRPr/>
            </a:lvl1pPr>
            <a:lvl2pPr marL="457200" lvl="1" indent="0" algn="ctr">
              <a:defRPr/>
            </a:lvl2pPr>
            <a:lvl3pPr marL="914400" lvl="2" indent="0" algn="ctr">
              <a:defRPr/>
            </a:lvl3pPr>
            <a:lvl4pPr marL="1371600" lvl="3" indent="0" algn="ctr">
              <a:defRPr/>
            </a:lvl4pPr>
            <a:lvl5pPr marL="1828800" lvl="4" indent="0" algn="ctr">
              <a:defRPr/>
            </a:lvl5pPr>
          </a:lstStyle>
          <a:p>
            <a:pPr marL="0" lvl="0" indent="0" algn="l" eaLnBrk="1" hangingPunct="1">
              <a:buNone/>
            </a:pPr>
            <a:r>
              <a:rPr lang="en-GB" altLang="x-none" sz="2800" b="1" dirty="0"/>
              <a:t>Task 3:</a:t>
            </a:r>
            <a:endParaRPr lang="en-GB" altLang="x-none" sz="2800" b="1" dirty="0"/>
          </a:p>
          <a:p>
            <a:pPr marL="0" lvl="0" indent="0" algn="ctr" eaLnBrk="1" hangingPunct="1">
              <a:buNone/>
            </a:pPr>
            <a:r>
              <a:rPr lang="en-GB" altLang="x-none" sz="2800" dirty="0"/>
              <a:t>Design a leaf</a:t>
            </a:r>
            <a:endParaRPr lang="en-GB" altLang="x-none" sz="2800" dirty="0"/>
          </a:p>
          <a:p>
            <a:pPr marL="0" lvl="0" indent="0" algn="ctr" eaLnBrk="1" hangingPunct="1">
              <a:buNone/>
            </a:pPr>
            <a:r>
              <a:rPr lang="en-GB" altLang="x-none" sz="2800" b="1" i="1" dirty="0"/>
              <a:t>(10 minutes)</a:t>
            </a:r>
            <a:endParaRPr lang="en-GB" altLang="x-none" sz="2800" b="1" i="1" dirty="0"/>
          </a:p>
          <a:p>
            <a:pPr marL="0" lvl="0" indent="0" algn="ctr" eaLnBrk="1" hangingPunct="1">
              <a:buNone/>
            </a:pPr>
            <a:endParaRPr lang="en-GB" altLang="x-none" sz="2800" b="1" i="1" dirty="0"/>
          </a:p>
          <a:p>
            <a:pPr marL="0" lvl="0" indent="0" algn="ctr" eaLnBrk="1" hangingPunct="1">
              <a:buNone/>
            </a:pPr>
            <a:r>
              <a:rPr lang="en-GB" altLang="x-none" sz="2800" b="1" dirty="0"/>
              <a:t>EXTENSION: </a:t>
            </a:r>
            <a:r>
              <a:rPr lang="en-GB" altLang="x-none" sz="2800" dirty="0"/>
              <a:t>Write a paragraph to explain why you chose the design you did</a:t>
            </a:r>
            <a:endParaRPr lang="en-GB" altLang="x-none" sz="2800" dirty="0">
              <a:ea typeface="Calibri" panose="020F0502020204030204" pitchFamily="34" charset="0"/>
            </a:endParaRPr>
          </a:p>
        </p:txBody>
      </p:sp>
      <p:sp>
        <p:nvSpPr>
          <p:cNvPr id="37890" name="Title 1"/>
          <p:cNvSpPr txBox="1"/>
          <p:nvPr/>
        </p:nvSpPr>
        <p:spPr>
          <a:xfrm>
            <a:off x="0" y="0"/>
            <a:ext cx="3779838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sz="3200" dirty="0">
                <a:latin typeface="Calibri" panose="020F0502020204030204" pitchFamily="34" charset="0"/>
              </a:rPr>
              <a:t>Leaf structure</a:t>
            </a:r>
            <a:endParaRPr lang="en-US" sz="3200" dirty="0">
              <a:latin typeface="Calibri" panose="020F0502020204030204" pitchFamily="34" charset="0"/>
            </a:endParaRPr>
          </a:p>
        </p:txBody>
      </p:sp>
      <p:pic>
        <p:nvPicPr>
          <p:cNvPr id="37891" name="Picture 5" descr="http://www.artacademylive.com/images/bryanlopatic_DrawingaLEAF.jpg"/>
          <p:cNvPicPr>
            <a:picLocks noChangeAspect="1"/>
          </p:cNvPicPr>
          <p:nvPr/>
        </p:nvPicPr>
        <p:blipFill>
          <a:blip r:embed="rId1"/>
          <a:srcRect l="45293" t="18575"/>
          <a:stretch>
            <a:fillRect/>
          </a:stretch>
        </p:blipFill>
        <p:spPr>
          <a:xfrm>
            <a:off x="4699000" y="1484313"/>
            <a:ext cx="4438650" cy="37226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290350" y="76200"/>
            <a:ext cx="2636450" cy="67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45"/>
          <p:cNvSpPr txBox="1"/>
          <p:nvPr/>
        </p:nvSpPr>
        <p:spPr>
          <a:xfrm>
            <a:off x="2926800" y="76200"/>
            <a:ext cx="6039900" cy="1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highlight>
                  <a:srgbClr val="FCE5CD"/>
                </a:highlight>
              </a:rPr>
              <a:t>The Flower</a:t>
            </a:r>
            <a:endParaRPr sz="2400" b="1">
              <a:highlight>
                <a:srgbClr val="FCE5CD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highlight>
                  <a:srgbClr val="FCE5CD"/>
                </a:highlight>
              </a:rPr>
              <a:t>Contains the reproductive organs of the plant which are needed to make seeds.</a:t>
            </a:r>
            <a:endParaRPr sz="2400">
              <a:highlight>
                <a:srgbClr val="FCE5CD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00" name="Google Shape;300;p45"/>
          <p:cNvSpPr txBox="1"/>
          <p:nvPr/>
        </p:nvSpPr>
        <p:spPr>
          <a:xfrm>
            <a:off x="2926800" y="1489200"/>
            <a:ext cx="6039900" cy="17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highlight>
                  <a:srgbClr val="D9EAD3"/>
                </a:highlight>
              </a:rPr>
              <a:t>The Stem</a:t>
            </a:r>
            <a:endParaRPr sz="2400" b="1">
              <a:highlight>
                <a:srgbClr val="D9EAD3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highlight>
                  <a:srgbClr val="D9EAD3"/>
                </a:highlight>
              </a:rPr>
              <a:t>Supports the plant</a:t>
            </a:r>
            <a:endParaRPr sz="2400">
              <a:highlight>
                <a:srgbClr val="D9EAD3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highlight>
                  <a:srgbClr val="D9EAD3"/>
                </a:highlight>
              </a:rPr>
              <a:t>Xylem tubes carry water and minerals</a:t>
            </a:r>
            <a:endParaRPr sz="2400">
              <a:highlight>
                <a:srgbClr val="D9EAD3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highlight>
                  <a:srgbClr val="D9EAD3"/>
                </a:highlight>
              </a:rPr>
              <a:t>Phloem tubes transport food</a:t>
            </a:r>
            <a:endParaRPr>
              <a:highlight>
                <a:srgbClr val="D9EAD3"/>
              </a:highlight>
            </a:endParaRPr>
          </a:p>
        </p:txBody>
      </p:sp>
      <p:sp>
        <p:nvSpPr>
          <p:cNvPr id="301" name="Google Shape;301;p45"/>
          <p:cNvSpPr txBox="1"/>
          <p:nvPr/>
        </p:nvSpPr>
        <p:spPr>
          <a:xfrm>
            <a:off x="2926800" y="3241200"/>
            <a:ext cx="5921700" cy="17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highlight>
                  <a:srgbClr val="93C47D"/>
                </a:highlight>
              </a:rPr>
              <a:t>The Leaf</a:t>
            </a:r>
            <a:endParaRPr sz="2400" b="1">
              <a:highlight>
                <a:srgbClr val="93C47D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highlight>
                  <a:srgbClr val="93C47D"/>
                </a:highlight>
              </a:rPr>
              <a:t>Adapted to make food for the plant</a:t>
            </a:r>
            <a:endParaRPr sz="2400">
              <a:highlight>
                <a:srgbClr val="93C47D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highlight>
                  <a:srgbClr val="93C47D"/>
                </a:highlight>
              </a:rPr>
              <a:t>Carry out photosynthesis using energy from the sun</a:t>
            </a:r>
            <a:endParaRPr sz="2400">
              <a:highlight>
                <a:srgbClr val="93C47D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02" name="Google Shape;302;p45"/>
          <p:cNvSpPr txBox="1"/>
          <p:nvPr/>
        </p:nvSpPr>
        <p:spPr>
          <a:xfrm>
            <a:off x="2867700" y="5029875"/>
            <a:ext cx="6039900" cy="10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highlight>
                  <a:srgbClr val="F9CB9C"/>
                </a:highlight>
              </a:rPr>
              <a:t>The Roots</a:t>
            </a:r>
            <a:endParaRPr sz="2400" b="1">
              <a:highlight>
                <a:srgbClr val="F9CB9C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highlight>
                  <a:srgbClr val="F9CB9C"/>
                </a:highlight>
              </a:rPr>
              <a:t>Anchor the plant firmly in the ground</a:t>
            </a:r>
            <a:endParaRPr sz="2400">
              <a:highlight>
                <a:srgbClr val="F9CB9C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highlight>
                  <a:srgbClr val="F9CB9C"/>
                </a:highlight>
              </a:rPr>
              <a:t>Absorb water and minerals from the soil</a:t>
            </a:r>
            <a:endParaRPr sz="2400">
              <a:highlight>
                <a:srgbClr val="F9CB9C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highlight>
                  <a:srgbClr val="F9CB9C"/>
                </a:highlight>
              </a:rPr>
              <a:t>Root hairs give a large surface area.</a:t>
            </a:r>
            <a:endParaRPr sz="2400">
              <a:highlight>
                <a:srgbClr val="F9CB9C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303" name="Google Shape;303;p45"/>
          <p:cNvCxnSpPr/>
          <p:nvPr/>
        </p:nvCxnSpPr>
        <p:spPr>
          <a:xfrm rot="10800000">
            <a:off x="1655400" y="736950"/>
            <a:ext cx="1271400" cy="30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4" name="Google Shape;304;p45"/>
          <p:cNvCxnSpPr/>
          <p:nvPr/>
        </p:nvCxnSpPr>
        <p:spPr>
          <a:xfrm rot="10800000">
            <a:off x="1655400" y="2229425"/>
            <a:ext cx="1271400" cy="30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5" name="Google Shape;305;p45"/>
          <p:cNvCxnSpPr/>
          <p:nvPr/>
        </p:nvCxnSpPr>
        <p:spPr>
          <a:xfrm rot="10800000">
            <a:off x="1802550" y="3629650"/>
            <a:ext cx="1271400" cy="30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6" name="Google Shape;306;p45"/>
          <p:cNvCxnSpPr/>
          <p:nvPr/>
        </p:nvCxnSpPr>
        <p:spPr>
          <a:xfrm rot="10800000">
            <a:off x="1596300" y="6093975"/>
            <a:ext cx="1271400" cy="30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6"/>
          <p:cNvSpPr txBox="1"/>
          <p:nvPr>
            <p:ph type="title"/>
          </p:nvPr>
        </p:nvSpPr>
        <p:spPr>
          <a:xfrm>
            <a:off x="457200" y="274644"/>
            <a:ext cx="8229600" cy="58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Leaf Structure</a:t>
            </a:r>
            <a:endParaRPr lang="en-GB"/>
          </a:p>
        </p:txBody>
      </p:sp>
      <p:sp>
        <p:nvSpPr>
          <p:cNvPr id="312" name="Google Shape;312;p46"/>
          <p:cNvSpPr txBox="1"/>
          <p:nvPr>
            <p:ph type="body" idx="1"/>
          </p:nvPr>
        </p:nvSpPr>
        <p:spPr>
          <a:xfrm>
            <a:off x="222300" y="855150"/>
            <a:ext cx="86994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On paper 6 you may be asked to draw/label a leaf.</a:t>
            </a:r>
            <a:endParaRPr lang="en-GB"/>
          </a:p>
        </p:txBody>
      </p:sp>
      <p:pic>
        <p:nvPicPr>
          <p:cNvPr id="313" name="Google Shape;313;p46"/>
          <p:cNvPicPr preferRelativeResize="0"/>
          <p:nvPr/>
        </p:nvPicPr>
        <p:blipFill>
          <a:blip r:embed="rId1"/>
          <a:stretch>
            <a:fillRect/>
          </a:stretch>
        </p:blipFill>
        <p:spPr>
          <a:xfrm rot="-5400000">
            <a:off x="2658100" y="1997800"/>
            <a:ext cx="3371850" cy="4610100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46"/>
          <p:cNvSpPr txBox="1"/>
          <p:nvPr/>
        </p:nvSpPr>
        <p:spPr>
          <a:xfrm>
            <a:off x="6573050" y="2982825"/>
            <a:ext cx="16908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/>
              <a:t>Petiole</a:t>
            </a:r>
            <a:endParaRPr sz="3000" b="1"/>
          </a:p>
        </p:txBody>
      </p:sp>
      <p:sp>
        <p:nvSpPr>
          <p:cNvPr id="315" name="Google Shape;315;p46"/>
          <p:cNvSpPr txBox="1"/>
          <p:nvPr/>
        </p:nvSpPr>
        <p:spPr>
          <a:xfrm>
            <a:off x="3552475" y="2222900"/>
            <a:ext cx="2203800" cy="5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/>
              <a:t>Midrib</a:t>
            </a:r>
            <a:endParaRPr sz="3000" b="1"/>
          </a:p>
        </p:txBody>
      </p:sp>
      <p:sp>
        <p:nvSpPr>
          <p:cNvPr id="316" name="Google Shape;316;p46"/>
          <p:cNvSpPr txBox="1"/>
          <p:nvPr/>
        </p:nvSpPr>
        <p:spPr>
          <a:xfrm>
            <a:off x="740875" y="2803400"/>
            <a:ext cx="1177800" cy="7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/>
              <a:t>Vein</a:t>
            </a:r>
            <a:endParaRPr sz="3000" b="1"/>
          </a:p>
        </p:txBody>
      </p:sp>
      <p:sp>
        <p:nvSpPr>
          <p:cNvPr id="317" name="Google Shape;317;p46"/>
          <p:cNvSpPr txBox="1"/>
          <p:nvPr/>
        </p:nvSpPr>
        <p:spPr>
          <a:xfrm>
            <a:off x="6079125" y="5285875"/>
            <a:ext cx="2203800" cy="7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/>
              <a:t>Margin</a:t>
            </a:r>
            <a:endParaRPr sz="3000" b="1"/>
          </a:p>
        </p:txBody>
      </p:sp>
      <p:sp>
        <p:nvSpPr>
          <p:cNvPr id="318" name="Google Shape;318;p46"/>
          <p:cNvSpPr txBox="1"/>
          <p:nvPr/>
        </p:nvSpPr>
        <p:spPr>
          <a:xfrm>
            <a:off x="607900" y="5604400"/>
            <a:ext cx="3172500" cy="7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/>
              <a:t>Blade or lamina</a:t>
            </a:r>
            <a:endParaRPr sz="3000" b="1"/>
          </a:p>
        </p:txBody>
      </p:sp>
      <p:cxnSp>
        <p:nvCxnSpPr>
          <p:cNvPr id="319" name="Google Shape;319;p46"/>
          <p:cNvCxnSpPr/>
          <p:nvPr/>
        </p:nvCxnSpPr>
        <p:spPr>
          <a:xfrm>
            <a:off x="1747700" y="3115750"/>
            <a:ext cx="1595700" cy="9498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0" name="Google Shape;320;p46"/>
          <p:cNvCxnSpPr/>
          <p:nvPr/>
        </p:nvCxnSpPr>
        <p:spPr>
          <a:xfrm>
            <a:off x="4103400" y="2735825"/>
            <a:ext cx="132900" cy="15579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1" name="Google Shape;321;p46"/>
          <p:cNvCxnSpPr/>
          <p:nvPr/>
        </p:nvCxnSpPr>
        <p:spPr>
          <a:xfrm flipH="1">
            <a:off x="6259700" y="3400725"/>
            <a:ext cx="664800" cy="912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2" name="Google Shape;322;p46"/>
          <p:cNvCxnSpPr/>
          <p:nvPr/>
        </p:nvCxnSpPr>
        <p:spPr>
          <a:xfrm rot="10800000">
            <a:off x="5262225" y="5072625"/>
            <a:ext cx="816900" cy="3798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3" name="Google Shape;323;p46"/>
          <p:cNvCxnSpPr>
            <a:stCxn id="318" idx="0"/>
          </p:cNvCxnSpPr>
          <p:nvPr/>
        </p:nvCxnSpPr>
        <p:spPr>
          <a:xfrm rot="10800000" flipH="1">
            <a:off x="2194150" y="4711600"/>
            <a:ext cx="940500" cy="8928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47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576650" y="1917225"/>
            <a:ext cx="5334000" cy="405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47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781150" y="1600200"/>
            <a:ext cx="337257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4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752726" y="1600200"/>
            <a:ext cx="3124400" cy="130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4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29125" y="2182200"/>
            <a:ext cx="2544775" cy="96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4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5657850" y="5236775"/>
            <a:ext cx="3372575" cy="96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47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-12" y="5340550"/>
            <a:ext cx="314325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47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3114150" y="5492950"/>
            <a:ext cx="26670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4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Plant Cell Structure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48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5098850" y="123200"/>
            <a:ext cx="3678625" cy="661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48"/>
          <p:cNvSpPr txBox="1"/>
          <p:nvPr/>
        </p:nvSpPr>
        <p:spPr>
          <a:xfrm>
            <a:off x="478925" y="932125"/>
            <a:ext cx="3044700" cy="612900"/>
          </a:xfrm>
          <a:prstGeom prst="rect">
            <a:avLst/>
          </a:prstGeom>
          <a:noFill/>
          <a:ln w="285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Upper epidermis</a:t>
            </a:r>
            <a:endParaRPr sz="3000"/>
          </a:p>
        </p:txBody>
      </p:sp>
      <p:sp>
        <p:nvSpPr>
          <p:cNvPr id="342" name="Google Shape;342;p48"/>
          <p:cNvSpPr txBox="1"/>
          <p:nvPr/>
        </p:nvSpPr>
        <p:spPr>
          <a:xfrm>
            <a:off x="1384650" y="4386750"/>
            <a:ext cx="2307600" cy="612900"/>
          </a:xfrm>
          <a:prstGeom prst="rect">
            <a:avLst/>
          </a:prstGeom>
          <a:noFill/>
          <a:ln w="285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Air spaces</a:t>
            </a:r>
            <a:endParaRPr sz="3000"/>
          </a:p>
        </p:txBody>
      </p:sp>
      <p:sp>
        <p:nvSpPr>
          <p:cNvPr id="343" name="Google Shape;343;p48"/>
          <p:cNvSpPr txBox="1"/>
          <p:nvPr/>
        </p:nvSpPr>
        <p:spPr>
          <a:xfrm>
            <a:off x="187200" y="2138700"/>
            <a:ext cx="3470400" cy="612900"/>
          </a:xfrm>
          <a:prstGeom prst="rect">
            <a:avLst/>
          </a:prstGeom>
          <a:noFill/>
          <a:ln w="285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Palisade mesophyll</a:t>
            </a:r>
            <a:endParaRPr sz="3000"/>
          </a:p>
        </p:txBody>
      </p:sp>
      <p:sp>
        <p:nvSpPr>
          <p:cNvPr id="344" name="Google Shape;344;p48"/>
          <p:cNvSpPr txBox="1"/>
          <p:nvPr/>
        </p:nvSpPr>
        <p:spPr>
          <a:xfrm>
            <a:off x="1005050" y="123200"/>
            <a:ext cx="2465400" cy="612900"/>
          </a:xfrm>
          <a:prstGeom prst="rect">
            <a:avLst/>
          </a:prstGeom>
          <a:noFill/>
          <a:ln w="285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Waxy cuticle</a:t>
            </a:r>
            <a:endParaRPr sz="3000"/>
          </a:p>
        </p:txBody>
      </p:sp>
      <p:sp>
        <p:nvSpPr>
          <p:cNvPr id="345" name="Google Shape;345;p48"/>
          <p:cNvSpPr txBox="1"/>
          <p:nvPr/>
        </p:nvSpPr>
        <p:spPr>
          <a:xfrm>
            <a:off x="275725" y="3453625"/>
            <a:ext cx="3381900" cy="612900"/>
          </a:xfrm>
          <a:prstGeom prst="rect">
            <a:avLst/>
          </a:prstGeom>
          <a:noFill/>
          <a:ln w="285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Spongy mesophyll</a:t>
            </a:r>
            <a:endParaRPr sz="3000"/>
          </a:p>
        </p:txBody>
      </p:sp>
      <p:sp>
        <p:nvSpPr>
          <p:cNvPr id="346" name="Google Shape;346;p48"/>
          <p:cNvSpPr txBox="1"/>
          <p:nvPr/>
        </p:nvSpPr>
        <p:spPr>
          <a:xfrm>
            <a:off x="478925" y="5249900"/>
            <a:ext cx="3213300" cy="612900"/>
          </a:xfrm>
          <a:prstGeom prst="rect">
            <a:avLst/>
          </a:prstGeom>
          <a:noFill/>
          <a:ln w="285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Lower epidermis</a:t>
            </a:r>
            <a:endParaRPr sz="3000"/>
          </a:p>
        </p:txBody>
      </p:sp>
      <p:sp>
        <p:nvSpPr>
          <p:cNvPr id="347" name="Google Shape;347;p48"/>
          <p:cNvSpPr txBox="1"/>
          <p:nvPr/>
        </p:nvSpPr>
        <p:spPr>
          <a:xfrm>
            <a:off x="2005475" y="5975125"/>
            <a:ext cx="1686600" cy="612900"/>
          </a:xfrm>
          <a:prstGeom prst="rect">
            <a:avLst/>
          </a:prstGeom>
          <a:noFill/>
          <a:ln w="285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Stoma</a:t>
            </a:r>
            <a:endParaRPr sz="3000"/>
          </a:p>
        </p:txBody>
      </p:sp>
      <p:cxnSp>
        <p:nvCxnSpPr>
          <p:cNvPr id="348" name="Google Shape;348;p48"/>
          <p:cNvCxnSpPr>
            <a:stCxn id="344" idx="3"/>
          </p:cNvCxnSpPr>
          <p:nvPr/>
        </p:nvCxnSpPr>
        <p:spPr>
          <a:xfrm rot="10800000" flipH="1">
            <a:off x="3470450" y="204950"/>
            <a:ext cx="1791300" cy="224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49" name="Google Shape;349;p48"/>
          <p:cNvCxnSpPr/>
          <p:nvPr/>
        </p:nvCxnSpPr>
        <p:spPr>
          <a:xfrm rot="10800000" flipH="1">
            <a:off x="3529550" y="579375"/>
            <a:ext cx="1673100" cy="4395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50" name="Google Shape;350;p48"/>
          <p:cNvCxnSpPr/>
          <p:nvPr/>
        </p:nvCxnSpPr>
        <p:spPr>
          <a:xfrm rot="10800000" flipH="1">
            <a:off x="3662550" y="2085475"/>
            <a:ext cx="1673100" cy="4395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51" name="Google Shape;351;p48"/>
          <p:cNvCxnSpPr/>
          <p:nvPr/>
        </p:nvCxnSpPr>
        <p:spPr>
          <a:xfrm>
            <a:off x="3657600" y="3767325"/>
            <a:ext cx="1683000" cy="45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52" name="Google Shape;352;p48"/>
          <p:cNvCxnSpPr/>
          <p:nvPr/>
        </p:nvCxnSpPr>
        <p:spPr>
          <a:xfrm rot="10800000" flipH="1">
            <a:off x="3735450" y="4481300"/>
            <a:ext cx="2452500" cy="2070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53" name="Google Shape;353;p48"/>
          <p:cNvCxnSpPr/>
          <p:nvPr/>
        </p:nvCxnSpPr>
        <p:spPr>
          <a:xfrm>
            <a:off x="3662550" y="5551463"/>
            <a:ext cx="1756800" cy="6246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54" name="Google Shape;354;p48"/>
          <p:cNvCxnSpPr/>
          <p:nvPr/>
        </p:nvCxnSpPr>
        <p:spPr>
          <a:xfrm>
            <a:off x="3662550" y="6414625"/>
            <a:ext cx="2702700" cy="375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55" name="Google Shape;355;p48"/>
          <p:cNvSpPr txBox="1"/>
          <p:nvPr/>
        </p:nvSpPr>
        <p:spPr>
          <a:xfrm>
            <a:off x="3470450" y="117350"/>
            <a:ext cx="5612100" cy="1005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Waterproof layer, prevents water loss</a:t>
            </a:r>
            <a:endParaRPr sz="3000"/>
          </a:p>
        </p:txBody>
      </p:sp>
      <p:sp>
        <p:nvSpPr>
          <p:cNvPr id="356" name="Google Shape;356;p48"/>
          <p:cNvSpPr txBox="1"/>
          <p:nvPr/>
        </p:nvSpPr>
        <p:spPr>
          <a:xfrm>
            <a:off x="3470450" y="752800"/>
            <a:ext cx="5708700" cy="967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Single layer of transparent cells, which protect the leaf</a:t>
            </a:r>
            <a:endParaRPr sz="3000"/>
          </a:p>
        </p:txBody>
      </p:sp>
      <p:sp>
        <p:nvSpPr>
          <p:cNvPr id="357" name="Google Shape;357;p48"/>
          <p:cNvSpPr txBox="1"/>
          <p:nvPr/>
        </p:nvSpPr>
        <p:spPr>
          <a:xfrm>
            <a:off x="3566950" y="1856400"/>
            <a:ext cx="5612100" cy="1911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Packed with chloroplasts and arranged vertically to maximise amount of sunlight energy absorbed</a:t>
            </a:r>
            <a:endParaRPr sz="3000"/>
          </a:p>
        </p:txBody>
      </p:sp>
      <p:sp>
        <p:nvSpPr>
          <p:cNvPr id="358" name="Google Shape;358;p48"/>
          <p:cNvSpPr txBox="1"/>
          <p:nvPr/>
        </p:nvSpPr>
        <p:spPr>
          <a:xfrm>
            <a:off x="3549375" y="3373825"/>
            <a:ext cx="5612100" cy="1107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Irregular cells loosely packed to leave air spaces</a:t>
            </a:r>
            <a:endParaRPr sz="3000"/>
          </a:p>
        </p:txBody>
      </p:sp>
      <p:sp>
        <p:nvSpPr>
          <p:cNvPr id="359" name="Google Shape;359;p48"/>
          <p:cNvSpPr txBox="1"/>
          <p:nvPr/>
        </p:nvSpPr>
        <p:spPr>
          <a:xfrm>
            <a:off x="3626075" y="4260625"/>
            <a:ext cx="5515800" cy="1107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Allow gases to move to and from the site of photosynthesis</a:t>
            </a:r>
            <a:endParaRPr sz="3000"/>
          </a:p>
        </p:txBody>
      </p:sp>
      <p:sp>
        <p:nvSpPr>
          <p:cNvPr id="360" name="Google Shape;360;p48"/>
          <p:cNvSpPr txBox="1"/>
          <p:nvPr/>
        </p:nvSpPr>
        <p:spPr>
          <a:xfrm>
            <a:off x="3645775" y="5147450"/>
            <a:ext cx="5515800" cy="1005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Contain stomata (plural) for gaseous exchange</a:t>
            </a:r>
            <a:endParaRPr sz="3000"/>
          </a:p>
        </p:txBody>
      </p:sp>
      <p:sp>
        <p:nvSpPr>
          <p:cNvPr id="361" name="Google Shape;361;p48"/>
          <p:cNvSpPr txBox="1"/>
          <p:nvPr/>
        </p:nvSpPr>
        <p:spPr>
          <a:xfrm>
            <a:off x="3645775" y="5857025"/>
            <a:ext cx="5515800" cy="967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Guard cells control the opening and closing of these pores</a:t>
            </a:r>
            <a:endParaRPr sz="3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7" name="Title 1"/>
          <p:cNvSpPr txBox="1"/>
          <p:nvPr/>
        </p:nvSpPr>
        <p:spPr>
          <a:xfrm>
            <a:off x="0" y="0"/>
            <a:ext cx="3779838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sz="3200" dirty="0">
                <a:latin typeface="Calibri" panose="020F0502020204030204" pitchFamily="34" charset="0"/>
              </a:rPr>
              <a:t>Leaf structure</a:t>
            </a:r>
            <a:endParaRPr lang="en-US" sz="3200" dirty="0">
              <a:latin typeface="Calibri" panose="020F0502020204030204" pitchFamily="34" charset="0"/>
            </a:endParaRPr>
          </a:p>
        </p:txBody>
      </p:sp>
      <p:pic>
        <p:nvPicPr>
          <p:cNvPr id="39938" name="Picture 6" descr="http://www2.sluh.org/bioweb/microscopy/plantanatomy/syringaleafhp.jpg"/>
          <p:cNvPicPr>
            <a:picLocks noChangeAspect="1"/>
          </p:cNvPicPr>
          <p:nvPr/>
        </p:nvPicPr>
        <p:blipFill>
          <a:blip r:embed="rId1"/>
          <a:srcRect t="8948" b="11053"/>
          <a:stretch>
            <a:fillRect/>
          </a:stretch>
        </p:blipFill>
        <p:spPr>
          <a:xfrm>
            <a:off x="1630363" y="984250"/>
            <a:ext cx="5718175" cy="3600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1985" name="Picture 1"/>
          <p:cNvPicPr>
            <a:picLocks noChangeAspect="1"/>
          </p:cNvPicPr>
          <p:nvPr/>
        </p:nvPicPr>
        <p:blipFill>
          <a:blip r:embed="rId1"/>
          <a:srcRect l="21346" t="18094" r="20876" b="23592"/>
          <a:stretch>
            <a:fillRect/>
          </a:stretch>
        </p:blipFill>
        <p:spPr>
          <a:xfrm>
            <a:off x="0" y="835025"/>
            <a:ext cx="9144000" cy="5762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986" name="Rectangle 1"/>
          <p:cNvSpPr/>
          <p:nvPr/>
        </p:nvSpPr>
        <p:spPr>
          <a:xfrm>
            <a:off x="3779838" y="20638"/>
            <a:ext cx="5364162" cy="6477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dirty="0">
                <a:latin typeface="Arial" panose="020B0604020202020204" pitchFamily="34" charset="0"/>
                <a:hlinkClick r:id="rId2"/>
              </a:rPr>
              <a:t>http://www.youtube.com/watch?v=LgfCxBVWGDE</a:t>
            </a:r>
            <a:endParaRPr lang="en-US" dirty="0">
              <a:latin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1987" name="Title 1"/>
          <p:cNvSpPr txBox="1"/>
          <p:nvPr/>
        </p:nvSpPr>
        <p:spPr>
          <a:xfrm>
            <a:off x="0" y="0"/>
            <a:ext cx="3779838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sz="3200" dirty="0">
                <a:latin typeface="Calibri" panose="020F0502020204030204" pitchFamily="34" charset="0"/>
              </a:rPr>
              <a:t>Leaf structure</a:t>
            </a:r>
            <a:endParaRPr lang="en-US" sz="3200" dirty="0"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96188" y="6453188"/>
            <a:ext cx="1547813" cy="404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Title 1"/>
          <p:cNvSpPr>
            <a:spLocks noGrp="1"/>
          </p:cNvSpPr>
          <p:nvPr>
            <p:ph type="title" idx="4294967295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r>
              <a:rPr lang="en-GB" altLang="x-none" b="1" dirty="0"/>
              <a:t>Plants are </a:t>
            </a:r>
            <a:r>
              <a:rPr lang="en-US" altLang="en-GB" b="1" dirty="0"/>
              <a:t>amazing</a:t>
            </a:r>
            <a:r>
              <a:rPr lang="en-GB" altLang="x-none" b="1" dirty="0"/>
              <a:t>!</a:t>
            </a:r>
            <a:endParaRPr lang="en-GB" altLang="x-none" b="1" dirty="0"/>
          </a:p>
        </p:txBody>
      </p:sp>
      <p:pic>
        <p:nvPicPr>
          <p:cNvPr id="8194" name="Picture 2" descr="http://www.selfsufficientish.com/images/appletree.gif"/>
          <p:cNvPicPr>
            <a:picLocks noChangeAspect="1"/>
          </p:cNvPicPr>
          <p:nvPr/>
        </p:nvPicPr>
        <p:blipFill>
          <a:blip r:embed="rId1"/>
          <a:srcRect b="15260"/>
          <a:stretch>
            <a:fillRect/>
          </a:stretch>
        </p:blipFill>
        <p:spPr>
          <a:xfrm>
            <a:off x="684213" y="1304925"/>
            <a:ext cx="4286250" cy="5248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2" name="TextBox 1"/>
          <p:cNvSpPr txBox="1">
            <a:spLocks noChangeArrowheads="1"/>
          </p:cNvSpPr>
          <p:nvPr/>
        </p:nvSpPr>
        <p:spPr bwMode="auto">
          <a:xfrm>
            <a:off x="5026025" y="2220913"/>
            <a:ext cx="360045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Task 1: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Think about this statement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Discuss this statement with someone on your table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Write down five different reasons why people would agree with this statement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44033" name="Subtitle 2"/>
          <p:cNvSpPr>
            <a:spLocks noGrp="1"/>
          </p:cNvSpPr>
          <p:nvPr>
            <p:ph type="subTitle" idx="4294967295"/>
          </p:nvPr>
        </p:nvSpPr>
        <p:spPr>
          <a:xfrm>
            <a:off x="204788" y="4868863"/>
            <a:ext cx="8569325" cy="1152525"/>
          </a:xfrm>
          <a:solidFill>
            <a:schemeClr val="bg1"/>
          </a:solidFill>
          <a:ln w="50800"/>
        </p:spPr>
        <p:txBody>
          <a:bodyPr vert="horz" wrap="square" lIns="91440" tIns="45720" rIns="91440" bIns="45720" anchor="t" anchorCtr="0"/>
          <a:lstStyle>
            <a:lvl1pPr marL="0" lvl="0" indent="0" algn="ctr">
              <a:defRPr/>
            </a:lvl1pPr>
            <a:lvl2pPr marL="457200" lvl="1" indent="0" algn="ctr">
              <a:defRPr/>
            </a:lvl2pPr>
            <a:lvl3pPr marL="914400" lvl="2" indent="0" algn="ctr">
              <a:defRPr/>
            </a:lvl3pPr>
            <a:lvl4pPr marL="1371600" lvl="3" indent="0" algn="ctr">
              <a:defRPr/>
            </a:lvl4pPr>
            <a:lvl5pPr marL="1828800" lvl="4" indent="0" algn="ctr">
              <a:defRPr/>
            </a:lvl5pPr>
          </a:lstStyle>
          <a:p>
            <a:pPr marL="0" lvl="0" indent="0" algn="l" eaLnBrk="1" hangingPunct="1">
              <a:buNone/>
            </a:pPr>
            <a:r>
              <a:rPr lang="en-GB" altLang="x-none" sz="2800" b="1" dirty="0"/>
              <a:t>Task 4: </a:t>
            </a:r>
            <a:r>
              <a:rPr lang="en-GB" altLang="x-none" sz="2800" dirty="0"/>
              <a:t>Complete Internal leaf structure worksheet</a:t>
            </a:r>
            <a:endParaRPr lang="en-GB" altLang="x-none" sz="2800" dirty="0"/>
          </a:p>
          <a:p>
            <a:pPr marL="0" lvl="0" indent="0" algn="l" eaLnBrk="1" hangingPunct="1">
              <a:buNone/>
            </a:pPr>
            <a:r>
              <a:rPr lang="en-GB" altLang="x-none" sz="2400" b="1" dirty="0"/>
              <a:t>EXTENSION: </a:t>
            </a:r>
            <a:r>
              <a:rPr lang="en-GB" altLang="x-none" sz="2400" dirty="0"/>
              <a:t>Label the micrograph of a cross section of a leaf</a:t>
            </a:r>
            <a:endParaRPr lang="en-GB" altLang="x-none" sz="2400" dirty="0"/>
          </a:p>
        </p:txBody>
      </p:sp>
      <p:sp>
        <p:nvSpPr>
          <p:cNvPr id="44034" name="Title 1"/>
          <p:cNvSpPr txBox="1"/>
          <p:nvPr/>
        </p:nvSpPr>
        <p:spPr>
          <a:xfrm>
            <a:off x="0" y="0"/>
            <a:ext cx="3779838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sz="3200" dirty="0">
                <a:latin typeface="Calibri" panose="020F0502020204030204" pitchFamily="34" charset="0"/>
              </a:rPr>
              <a:t>Leaf structure</a:t>
            </a:r>
            <a:endParaRPr lang="en-US" sz="3200" dirty="0">
              <a:latin typeface="Calibri" panose="020F0502020204030204" pitchFamily="34" charset="0"/>
            </a:endParaRPr>
          </a:p>
        </p:txBody>
      </p:sp>
      <p:pic>
        <p:nvPicPr>
          <p:cNvPr id="44035" name="Picture 6" descr="http://www2.sluh.org/bioweb/microscopy/plantanatomy/syringaleafhp.jpg"/>
          <p:cNvPicPr>
            <a:picLocks noChangeAspect="1"/>
          </p:cNvPicPr>
          <p:nvPr/>
        </p:nvPicPr>
        <p:blipFill>
          <a:blip r:embed="rId1"/>
          <a:srcRect t="8948" b="11053"/>
          <a:stretch>
            <a:fillRect/>
          </a:stretch>
        </p:blipFill>
        <p:spPr>
          <a:xfrm>
            <a:off x="1630363" y="984250"/>
            <a:ext cx="5718175" cy="3600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pic>
        <p:nvPicPr>
          <p:cNvPr id="46081" name="Picture 1"/>
          <p:cNvPicPr>
            <a:picLocks noChangeAspect="1"/>
          </p:cNvPicPr>
          <p:nvPr/>
        </p:nvPicPr>
        <p:blipFill>
          <a:blip r:embed="rId1"/>
          <a:srcRect l="21346" t="18094" r="20876" b="23592"/>
          <a:stretch>
            <a:fillRect/>
          </a:stretch>
        </p:blipFill>
        <p:spPr>
          <a:xfrm>
            <a:off x="755650" y="998538"/>
            <a:ext cx="5111750" cy="3222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2" name="Picture 2" descr="http://www.leadgenix.com/wp-content/uploads/2013/10/twitter_logo1-Cop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688" y="685800"/>
            <a:ext cx="1685925" cy="1685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083" name="Title 1"/>
          <p:cNvSpPr txBox="1"/>
          <p:nvPr/>
        </p:nvSpPr>
        <p:spPr>
          <a:xfrm>
            <a:off x="0" y="0"/>
            <a:ext cx="3779838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sz="3200" dirty="0">
                <a:latin typeface="Calibri" panose="020F0502020204030204" pitchFamily="34" charset="0"/>
              </a:rPr>
              <a:t>Leaf structure</a:t>
            </a:r>
            <a:endParaRPr lang="en-US" sz="3200" dirty="0">
              <a:latin typeface="Calibri" panose="020F0502020204030204" pitchFamily="34" charset="0"/>
            </a:endParaRPr>
          </a:p>
        </p:txBody>
      </p:sp>
      <p:sp>
        <p:nvSpPr>
          <p:cNvPr id="46084" name="Subtitle 2"/>
          <p:cNvSpPr txBox="1"/>
          <p:nvPr/>
        </p:nvSpPr>
        <p:spPr>
          <a:xfrm>
            <a:off x="204788" y="4868863"/>
            <a:ext cx="8569325" cy="11525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/>
          <a:p>
            <a:pPr>
              <a:spcBef>
                <a:spcPct val="20000"/>
              </a:spcBef>
            </a:pPr>
            <a:r>
              <a:rPr lang="en-GB" altLang="x-none" sz="2800" b="1" dirty="0">
                <a:latin typeface="Calibri" panose="020F0502020204030204" pitchFamily="34" charset="0"/>
              </a:rPr>
              <a:t>Task 5: </a:t>
            </a:r>
            <a:r>
              <a:rPr lang="en-GB" altLang="x-none" sz="2800" dirty="0">
                <a:latin typeface="Calibri" panose="020F0502020204030204" pitchFamily="34" charset="0"/>
              </a:rPr>
              <a:t>Create a pneumonic of the leaf layers and post it to me on twitter</a:t>
            </a:r>
            <a:endParaRPr lang="en-GB" altLang="x-none" sz="24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8129" name="Picture 4" descr="http://bleacherreport.com/images_root/image_pictures/0029/5663/thumbs_up_down_article.jpg"/>
          <p:cNvPicPr>
            <a:picLocks noChangeAspect="1"/>
          </p:cNvPicPr>
          <p:nvPr/>
        </p:nvPicPr>
        <p:blipFill>
          <a:blip r:embed="rId1"/>
          <a:srcRect l="51666" t="26666"/>
          <a:stretch>
            <a:fillRect/>
          </a:stretch>
        </p:blipFill>
        <p:spPr>
          <a:xfrm>
            <a:off x="7786688" y="0"/>
            <a:ext cx="1357312" cy="13731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1" name="Title 1"/>
          <p:cNvSpPr>
            <a:spLocks noGrp="1"/>
          </p:cNvSpPr>
          <p:nvPr>
            <p:ph type="ctrTitle"/>
          </p:nvPr>
        </p:nvSpPr>
        <p:spPr>
          <a:xfrm>
            <a:off x="1785938" y="214313"/>
            <a:ext cx="5572125" cy="14700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Thumbs up or down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48131" name="Picture 2" descr="http://bleacherreport.com/images_root/image_pictures/0029/5663/thumbs_up_down_article.jpg"/>
          <p:cNvPicPr>
            <a:picLocks noChangeAspect="1"/>
          </p:cNvPicPr>
          <p:nvPr/>
        </p:nvPicPr>
        <p:blipFill>
          <a:blip r:embed="rId1"/>
          <a:srcRect r="50000"/>
          <a:stretch>
            <a:fillRect/>
          </a:stretch>
        </p:blipFill>
        <p:spPr>
          <a:xfrm>
            <a:off x="0" y="0"/>
            <a:ext cx="1446213" cy="19288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5" name="Subtitle 2"/>
          <p:cNvSpPr>
            <a:spLocks noGrp="1"/>
          </p:cNvSpPr>
          <p:nvPr>
            <p:ph type="subTitle" idx="1"/>
          </p:nvPr>
        </p:nvSpPr>
        <p:spPr>
          <a:xfrm>
            <a:off x="766763" y="1700213"/>
            <a:ext cx="7643813" cy="1368425"/>
          </a:xfrm>
          <a:solidFill>
            <a:schemeClr val="bg1"/>
          </a:solidFill>
          <a:ln w="50800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just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3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Learning objectives:</a:t>
            </a:r>
            <a:endParaRPr kumimoji="0" lang="en-GB" sz="30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Describe the structure of the leaf and explain how it is adapted for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photosynthesis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7" name="TextBox 3"/>
          <p:cNvSpPr txBox="1"/>
          <p:nvPr/>
        </p:nvSpPr>
        <p:spPr>
          <a:xfrm>
            <a:off x="785813" y="214313"/>
            <a:ext cx="7715250" cy="769937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t" anchorCtr="0">
            <a:sp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GB" altLang="en-US" sz="4400" dirty="0">
                <a:solidFill>
                  <a:schemeClr val="bg1"/>
                </a:solidFill>
                <a:latin typeface="Calibri" panose="020F0502020204030204" pitchFamily="34" charset="0"/>
              </a:rPr>
              <a:t>Leaf and gas exchange</a:t>
            </a:r>
            <a:endParaRPr lang="en-GB" altLang="en-US" sz="4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468313" y="1341438"/>
            <a:ext cx="5616575" cy="5111750"/>
          </a:xfrm>
          <a:solidFill>
            <a:schemeClr val="bg1"/>
          </a:solidFill>
          <a:ln w="50800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Learning objectives:</a:t>
            </a:r>
            <a:endParaRPr kumimoji="0" lang="en-GB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Explain how the structure of the leaf is adapted for gas exchange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Describe the role of stomata in gas exchange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Understand the origin of carbon dioxide and oxygen as waste products of metabolism and their loss from the stomata of a leaf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Understand the role of diffusion in gas exchange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Understand gas exchange (of carbon dioxide and oxygen) in relation to respiration and photosynthesis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Understand that respiration continues during the day and night, but that the net exchange of carbon dioxide and oxygen depends on the intensity of light </a:t>
            </a:r>
            <a:endParaRPr kumimoji="0" lang="en-GB" sz="20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0179" name="Picture 6" descr="http://www.hisglory.com/photos2/Green%20Leaves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8563" y="2438400"/>
            <a:ext cx="2611437" cy="27098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5" name="Subtitle 2"/>
          <p:cNvSpPr>
            <a:spLocks noGrp="1"/>
          </p:cNvSpPr>
          <p:nvPr>
            <p:ph type="subTitle" idx="4294967295"/>
          </p:nvPr>
        </p:nvSpPr>
        <p:spPr>
          <a:xfrm>
            <a:off x="250825" y="1052513"/>
            <a:ext cx="8353425" cy="4608512"/>
          </a:xfrm>
          <a:solidFill>
            <a:schemeClr val="bg1"/>
          </a:solidFill>
          <a:ln w="50800"/>
        </p:spPr>
        <p:txBody>
          <a:bodyPr vert="horz" wrap="square" lIns="91440" tIns="45720" rIns="91440" bIns="45720" anchor="t" anchorCtr="0"/>
          <a:lstStyle>
            <a:lvl1pPr marL="0" lvl="0" indent="0" algn="ctr">
              <a:defRPr/>
            </a:lvl1pPr>
            <a:lvl2pPr marL="457200" lvl="1" indent="0" algn="ctr">
              <a:defRPr/>
            </a:lvl2pPr>
            <a:lvl3pPr marL="914400" lvl="2" indent="0" algn="ctr">
              <a:defRPr/>
            </a:lvl3pPr>
            <a:lvl4pPr marL="1371600" lvl="3" indent="0" algn="ctr">
              <a:defRPr/>
            </a:lvl4pPr>
            <a:lvl5pPr marL="1828800" lvl="4" indent="0" algn="ctr">
              <a:defRPr/>
            </a:lvl5pPr>
          </a:lstStyle>
          <a:p>
            <a:pPr marL="0" lvl="0" indent="0" algn="l" eaLnBrk="1" hangingPunct="1">
              <a:buNone/>
            </a:pPr>
            <a:r>
              <a:rPr lang="en-GB" altLang="x-none" sz="2800" b="1" dirty="0"/>
              <a:t>Task 1: </a:t>
            </a:r>
            <a:r>
              <a:rPr lang="en-GB" altLang="x-none" sz="2800" dirty="0"/>
              <a:t>What gases are exchanged by </a:t>
            </a:r>
            <a:r>
              <a:rPr lang="en-GB" altLang="x-none" sz="2800" b="1" dirty="0"/>
              <a:t>diffusion</a:t>
            </a:r>
            <a:r>
              <a:rPr lang="en-GB" altLang="x-none" sz="2800" dirty="0"/>
              <a:t> at the leaf through the </a:t>
            </a:r>
            <a:r>
              <a:rPr lang="en-GB" altLang="x-none" sz="2800" b="1" dirty="0"/>
              <a:t>stomata</a:t>
            </a:r>
            <a:r>
              <a:rPr lang="en-GB" altLang="x-none" sz="2800" dirty="0"/>
              <a:t>? In what direction are these gases exchanged?</a:t>
            </a:r>
            <a:endParaRPr lang="en-GB" altLang="x-none" sz="2800" dirty="0"/>
          </a:p>
          <a:p>
            <a:pPr marL="0" lvl="0" indent="0" algn="l" eaLnBrk="1" hangingPunct="1">
              <a:buNone/>
            </a:pPr>
            <a:endParaRPr lang="en-GB" altLang="x-none" sz="2400" dirty="0">
              <a:ea typeface="Calibri" panose="020F0502020204030204" pitchFamily="34" charset="0"/>
            </a:endParaRPr>
          </a:p>
        </p:txBody>
      </p:sp>
      <p:sp>
        <p:nvSpPr>
          <p:cNvPr id="52226" name="Title 1"/>
          <p:cNvSpPr txBox="1"/>
          <p:nvPr/>
        </p:nvSpPr>
        <p:spPr>
          <a:xfrm>
            <a:off x="0" y="0"/>
            <a:ext cx="5867400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Leaf and gas exchange</a:t>
            </a:r>
            <a:endParaRPr lang="en-US" altLang="en-US" sz="3200" dirty="0">
              <a:latin typeface="Calibri" panose="020F0502020204030204" pitchFamily="34" charset="0"/>
            </a:endParaRPr>
          </a:p>
        </p:txBody>
      </p:sp>
      <p:pic>
        <p:nvPicPr>
          <p:cNvPr id="52227" name="Picture 7" descr="http://terawallpaper.com/wp-content/uploads/2014/03/real-green-leaf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1638" y="3168650"/>
            <a:ext cx="4956175" cy="37163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3" name="Subtitle 2"/>
          <p:cNvSpPr>
            <a:spLocks noGrp="1"/>
          </p:cNvSpPr>
          <p:nvPr>
            <p:ph type="subTitle" idx="4294967295"/>
          </p:nvPr>
        </p:nvSpPr>
        <p:spPr>
          <a:xfrm>
            <a:off x="395288" y="1052513"/>
            <a:ext cx="8208962" cy="936625"/>
          </a:xfrm>
          <a:solidFill>
            <a:schemeClr val="bg1"/>
          </a:solidFill>
          <a:ln w="50800"/>
        </p:spPr>
        <p:txBody>
          <a:bodyPr vert="horz" wrap="square" lIns="91440" tIns="45720" rIns="91440" bIns="45720" anchor="t" anchorCtr="0"/>
          <a:lstStyle>
            <a:lvl1pPr marL="0" lvl="0" indent="0" algn="ctr">
              <a:defRPr/>
            </a:lvl1pPr>
            <a:lvl2pPr marL="457200" lvl="1" indent="0" algn="ctr">
              <a:defRPr/>
            </a:lvl2pPr>
            <a:lvl3pPr marL="914400" lvl="2" indent="0" algn="ctr">
              <a:defRPr/>
            </a:lvl3pPr>
            <a:lvl4pPr marL="1371600" lvl="3" indent="0" algn="ctr">
              <a:defRPr/>
            </a:lvl4pPr>
            <a:lvl5pPr marL="1828800" lvl="4" indent="0" algn="ctr">
              <a:defRPr/>
            </a:lvl5pPr>
          </a:lstStyle>
          <a:p>
            <a:pPr marL="0" lvl="0" indent="0" algn="l" eaLnBrk="1" hangingPunct="1">
              <a:buNone/>
            </a:pPr>
            <a:r>
              <a:rPr lang="en-GB" altLang="x-none" sz="2400" dirty="0"/>
              <a:t>In a leaf oxygen and carbon dioxide are exchanged both in AND out of the leaf.  </a:t>
            </a:r>
            <a:endParaRPr lang="en-GB" altLang="x-none" sz="2400" dirty="0">
              <a:ea typeface="Calibri" panose="020F0502020204030204" pitchFamily="34" charset="0"/>
            </a:endParaRPr>
          </a:p>
        </p:txBody>
      </p:sp>
      <p:sp>
        <p:nvSpPr>
          <p:cNvPr id="54274" name="Title 1"/>
          <p:cNvSpPr txBox="1"/>
          <p:nvPr/>
        </p:nvSpPr>
        <p:spPr>
          <a:xfrm>
            <a:off x="0" y="0"/>
            <a:ext cx="5867400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Leaf and gas exchange</a:t>
            </a:r>
            <a:endParaRPr lang="en-US" altLang="en-US" sz="3200" dirty="0">
              <a:latin typeface="Calibri" panose="020F0502020204030204" pitchFamily="34" charset="0"/>
            </a:endParaRPr>
          </a:p>
        </p:txBody>
      </p:sp>
      <p:pic>
        <p:nvPicPr>
          <p:cNvPr id="54275" name="Picture 7" descr="http://terawallpaper.com/wp-content/uploads/2014/03/real-green-leaf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1638" y="3168650"/>
            <a:ext cx="4956175" cy="3716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"/>
          <p:cNvSpPr/>
          <p:nvPr/>
        </p:nvSpPr>
        <p:spPr>
          <a:xfrm>
            <a:off x="395288" y="2205038"/>
            <a:ext cx="3600450" cy="41544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In the light, plants carry out photosynthesis.  This requires an input of carbon dioxide and an output of oxygen. 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However, plants (being living organisms) also respire.  This requires an input of oxygen and an output of carbon dioxide.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1" name="Title 1"/>
          <p:cNvSpPr txBox="1"/>
          <p:nvPr/>
        </p:nvSpPr>
        <p:spPr>
          <a:xfrm>
            <a:off x="0" y="0"/>
            <a:ext cx="4284663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Leaf and gas exchange</a:t>
            </a:r>
            <a:endParaRPr lang="en-US" altLang="en-US" sz="3200" dirty="0">
              <a:latin typeface="Calibri" panose="020F0502020204030204" pitchFamily="34" charset="0"/>
            </a:endParaRPr>
          </a:p>
        </p:txBody>
      </p:sp>
      <p:pic>
        <p:nvPicPr>
          <p:cNvPr id="56322" name="Picture 2"/>
          <p:cNvPicPr>
            <a:picLocks noChangeAspect="1"/>
          </p:cNvPicPr>
          <p:nvPr/>
        </p:nvPicPr>
        <p:blipFill>
          <a:blip r:embed="rId1"/>
          <a:srcRect l="55486" t="26353" r="19585" b="60106"/>
          <a:stretch>
            <a:fillRect/>
          </a:stretch>
        </p:blipFill>
        <p:spPr>
          <a:xfrm>
            <a:off x="4786313" y="0"/>
            <a:ext cx="4371975" cy="13414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3" name="Picture 3"/>
          <p:cNvPicPr>
            <a:picLocks noChangeAspect="1"/>
          </p:cNvPicPr>
          <p:nvPr/>
        </p:nvPicPr>
        <p:blipFill>
          <a:blip r:embed="rId2"/>
          <a:srcRect l="25841" t="28300" r="32800" b="27509"/>
          <a:stretch>
            <a:fillRect/>
          </a:stretch>
        </p:blipFill>
        <p:spPr>
          <a:xfrm>
            <a:off x="684213" y="1709738"/>
            <a:ext cx="7848600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6324" name="TextBox 2"/>
          <p:cNvSpPr txBox="1"/>
          <p:nvPr/>
        </p:nvSpPr>
        <p:spPr>
          <a:xfrm>
            <a:off x="684213" y="981075"/>
            <a:ext cx="3240087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dirty="0">
                <a:latin typeface="Arial" panose="020B0604020202020204" pitchFamily="34" charset="0"/>
              </a:rPr>
              <a:t>DAY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6325" name="TextBox 8"/>
          <p:cNvSpPr txBox="1"/>
          <p:nvPr/>
        </p:nvSpPr>
        <p:spPr>
          <a:xfrm>
            <a:off x="3635375" y="5795963"/>
            <a:ext cx="5292725" cy="83026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buClrTx/>
              <a:buFontTx/>
            </a:pPr>
            <a:r>
              <a:rPr lang="en-US" altLang="zh-CN" sz="2400" b="1" dirty="0">
                <a:latin typeface="Calibri" panose="020F0502020204030204" pitchFamily="34" charset="0"/>
              </a:rPr>
              <a:t>Task 2: </a:t>
            </a:r>
            <a:r>
              <a:rPr lang="en-US" altLang="zh-CN" sz="2400" dirty="0">
                <a:latin typeface="Calibri" panose="020F0502020204030204" pitchFamily="34" charset="0"/>
              </a:rPr>
              <a:t>What is the overall (net) exchange of carbon dioxide and oxygen?</a:t>
            </a:r>
            <a:endParaRPr lang="en-US" altLang="zh-CN" sz="24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8369" name="Picture 2"/>
          <p:cNvPicPr>
            <a:picLocks noChangeAspect="1"/>
          </p:cNvPicPr>
          <p:nvPr/>
        </p:nvPicPr>
        <p:blipFill>
          <a:blip r:embed="rId1"/>
          <a:srcRect l="26566" t="27859" r="33125" b="27573"/>
          <a:stretch>
            <a:fillRect/>
          </a:stretch>
        </p:blipFill>
        <p:spPr>
          <a:xfrm>
            <a:off x="684213" y="1628775"/>
            <a:ext cx="7904162" cy="4935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370" name="Title 1"/>
          <p:cNvSpPr txBox="1"/>
          <p:nvPr/>
        </p:nvSpPr>
        <p:spPr>
          <a:xfrm>
            <a:off x="0" y="0"/>
            <a:ext cx="4284663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Leaf and gas exchange</a:t>
            </a:r>
            <a:endParaRPr lang="en-US" altLang="en-US" sz="3200" dirty="0">
              <a:latin typeface="Calibri" panose="020F0502020204030204" pitchFamily="34" charset="0"/>
            </a:endParaRPr>
          </a:p>
        </p:txBody>
      </p:sp>
      <p:pic>
        <p:nvPicPr>
          <p:cNvPr id="58371" name="Picture 2"/>
          <p:cNvPicPr>
            <a:picLocks noChangeAspect="1"/>
          </p:cNvPicPr>
          <p:nvPr/>
        </p:nvPicPr>
        <p:blipFill>
          <a:blip r:embed="rId2"/>
          <a:srcRect l="55486" t="26353" r="19585" b="60106"/>
          <a:stretch>
            <a:fillRect/>
          </a:stretch>
        </p:blipFill>
        <p:spPr>
          <a:xfrm>
            <a:off x="4786313" y="0"/>
            <a:ext cx="4371975" cy="13414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372" name="TextBox 2"/>
          <p:cNvSpPr txBox="1"/>
          <p:nvPr/>
        </p:nvSpPr>
        <p:spPr>
          <a:xfrm>
            <a:off x="684213" y="981075"/>
            <a:ext cx="3240087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dirty="0">
                <a:latin typeface="Arial" panose="020B0604020202020204" pitchFamily="34" charset="0"/>
              </a:rPr>
              <a:t>NIGHT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8373" name="TextBox 8"/>
          <p:cNvSpPr txBox="1"/>
          <p:nvPr/>
        </p:nvSpPr>
        <p:spPr>
          <a:xfrm>
            <a:off x="3635375" y="5795963"/>
            <a:ext cx="5292725" cy="83026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buClrTx/>
              <a:buFontTx/>
            </a:pPr>
            <a:r>
              <a:rPr lang="en-US" altLang="zh-CN" sz="2400" b="1" dirty="0">
                <a:latin typeface="Calibri" panose="020F0502020204030204" pitchFamily="34" charset="0"/>
              </a:rPr>
              <a:t>Task 3: </a:t>
            </a:r>
            <a:r>
              <a:rPr lang="en-US" altLang="zh-CN" sz="2400" dirty="0">
                <a:latin typeface="Calibri" panose="020F0502020204030204" pitchFamily="34" charset="0"/>
              </a:rPr>
              <a:t>What is the overall (net) exchange of carbon dioxide and oxygen?</a:t>
            </a:r>
            <a:endParaRPr lang="en-US" altLang="zh-CN" sz="24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0417" name="Subtitle 2"/>
          <p:cNvSpPr>
            <a:spLocks noGrp="1"/>
          </p:cNvSpPr>
          <p:nvPr>
            <p:ph type="subTitle" idx="4294967295"/>
          </p:nvPr>
        </p:nvSpPr>
        <p:spPr>
          <a:xfrm>
            <a:off x="250825" y="1052513"/>
            <a:ext cx="8353425" cy="4608512"/>
          </a:xfrm>
          <a:solidFill>
            <a:schemeClr val="bg1"/>
          </a:solidFill>
          <a:ln w="50800"/>
        </p:spPr>
        <p:txBody>
          <a:bodyPr vert="horz" wrap="square" lIns="91440" tIns="45720" rIns="91440" bIns="45720" anchor="t" anchorCtr="0"/>
          <a:lstStyle>
            <a:lvl1pPr marL="0" lvl="0" indent="0" algn="ctr">
              <a:defRPr/>
            </a:lvl1pPr>
            <a:lvl2pPr marL="457200" lvl="1" indent="0" algn="ctr">
              <a:defRPr/>
            </a:lvl2pPr>
            <a:lvl3pPr marL="914400" lvl="2" indent="0" algn="ctr">
              <a:defRPr/>
            </a:lvl3pPr>
            <a:lvl4pPr marL="1371600" lvl="3" indent="0" algn="ctr">
              <a:defRPr/>
            </a:lvl4pPr>
            <a:lvl5pPr marL="1828800" lvl="4" indent="0" algn="ctr">
              <a:defRPr/>
            </a:lvl5pPr>
          </a:lstStyle>
          <a:p>
            <a:pPr marL="0" lvl="0" indent="0" algn="l" eaLnBrk="1" hangingPunct="1">
              <a:buNone/>
            </a:pPr>
            <a:r>
              <a:rPr lang="en-GB" altLang="x-none" sz="2800" b="1" dirty="0"/>
              <a:t>Task 4: </a:t>
            </a:r>
            <a:r>
              <a:rPr lang="en-GB" altLang="x-none" sz="2800" dirty="0"/>
              <a:t>How is the leaf adapted for gas exchange by </a:t>
            </a:r>
            <a:r>
              <a:rPr lang="en-GB" altLang="x-none" sz="2800" b="1" dirty="0"/>
              <a:t>diffusion</a:t>
            </a:r>
            <a:r>
              <a:rPr lang="en-GB" altLang="x-none" sz="2800" dirty="0"/>
              <a:t>? </a:t>
            </a:r>
            <a:endParaRPr lang="en-GB" altLang="x-none" sz="2800" dirty="0"/>
          </a:p>
          <a:p>
            <a:pPr marL="0" lvl="0" indent="0" algn="l" eaLnBrk="1" hangingPunct="1">
              <a:buNone/>
            </a:pPr>
            <a:r>
              <a:rPr lang="en-GB" altLang="x-none" sz="2400" dirty="0"/>
              <a:t>(TIP: Think back to the alveoli – the human site of gas exchange)</a:t>
            </a:r>
            <a:endParaRPr lang="en-GB" altLang="x-none" sz="2400" dirty="0">
              <a:ea typeface="Calibri" panose="020F0502020204030204" pitchFamily="34" charset="0"/>
            </a:endParaRPr>
          </a:p>
        </p:txBody>
      </p:sp>
      <p:pic>
        <p:nvPicPr>
          <p:cNvPr id="60418" name="Picture 6" descr="http://www2.sluh.org/bioweb/microscopy/plantanatomy/syringaleafhp.jpg"/>
          <p:cNvPicPr>
            <a:picLocks noChangeAspect="1"/>
          </p:cNvPicPr>
          <p:nvPr/>
        </p:nvPicPr>
        <p:blipFill>
          <a:blip r:embed="rId1"/>
          <a:srcRect t="8948" b="11053"/>
          <a:stretch>
            <a:fillRect/>
          </a:stretch>
        </p:blipFill>
        <p:spPr>
          <a:xfrm>
            <a:off x="0" y="3168650"/>
            <a:ext cx="5913438" cy="3722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419" name="Title 1"/>
          <p:cNvSpPr txBox="1"/>
          <p:nvPr/>
        </p:nvSpPr>
        <p:spPr>
          <a:xfrm>
            <a:off x="0" y="0"/>
            <a:ext cx="4572000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Leaf and gas exchange</a:t>
            </a:r>
            <a:endParaRPr lang="en-US" altLang="en-US" sz="3200" dirty="0">
              <a:latin typeface="Calibri" panose="020F0502020204030204" pitchFamily="34" charset="0"/>
            </a:endParaRPr>
          </a:p>
        </p:txBody>
      </p:sp>
      <p:pic>
        <p:nvPicPr>
          <p:cNvPr id="60420" name="Picture 7" descr="http://terawallpaper.com/wp-content/uploads/2014/03/real-green-lea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638" y="3168650"/>
            <a:ext cx="4956175" cy="37163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Subtitle 2"/>
          <p:cNvSpPr>
            <a:spLocks noGrp="1"/>
          </p:cNvSpPr>
          <p:nvPr>
            <p:ph type="subTitle" idx="1"/>
          </p:nvPr>
        </p:nvSpPr>
        <p:spPr>
          <a:xfrm>
            <a:off x="250825" y="1052513"/>
            <a:ext cx="8353425" cy="4608513"/>
          </a:xfrm>
          <a:solidFill>
            <a:schemeClr val="bg1"/>
          </a:solidFill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Task 4: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How is the leaf adapted for gas exchange by 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diffusion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? 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(TIP: Think back to the alveoli – the human site of gas exchange)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Stomata/guard cells - Allow exchange of CO</a:t>
            </a:r>
            <a:r>
              <a:rPr kumimoji="0" lang="en-GB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O</a:t>
            </a:r>
            <a:r>
              <a:rPr kumimoji="0" lang="en-GB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Leaf shape is thin which increases rate of diffusion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Spongy mesophyll cells have a large surface area and moist surfaces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Air spaces between spongy mesophyll cells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increase the surface area 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62466" name="Title 1"/>
          <p:cNvSpPr txBox="1"/>
          <p:nvPr/>
        </p:nvSpPr>
        <p:spPr>
          <a:xfrm>
            <a:off x="0" y="0"/>
            <a:ext cx="4643438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Leaf and gas exchange</a:t>
            </a:r>
            <a:endParaRPr lang="en-US" altLang="en-US" sz="3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Title 1"/>
          <p:cNvSpPr>
            <a:spLocks noGrp="1"/>
          </p:cNvSpPr>
          <p:nvPr>
            <p:ph type="title" idx="4294967295"/>
          </p:nvPr>
        </p:nvSpPr>
        <p:spPr/>
        <p:txBody>
          <a:bodyPr vert="horz" wrap="square" lIns="91440" tIns="45720" rIns="91440" bIns="45720" anchor="ctr" anchorCtr="0"/>
          <a:p>
            <a:pPr eaLnBrk="1" hangingPunct="1">
              <a:buNone/>
            </a:pPr>
            <a:r>
              <a:rPr lang="en-GB" altLang="x-none" sz="3600" b="1" dirty="0"/>
              <a:t>Task 2: </a:t>
            </a:r>
            <a:r>
              <a:rPr lang="en-GB" altLang="x-none" sz="3600" dirty="0"/>
              <a:t>How does a tree make wood?</a:t>
            </a:r>
            <a:endParaRPr lang="en-GB" altLang="x-none" sz="3600" dirty="0"/>
          </a:p>
        </p:txBody>
      </p:sp>
      <p:sp>
        <p:nvSpPr>
          <p:cNvPr id="10242" name="Content Placeholder 2"/>
          <p:cNvSpPr>
            <a:spLocks noGrp="1"/>
          </p:cNvSpPr>
          <p:nvPr>
            <p:ph idx="4294967295"/>
          </p:nvPr>
        </p:nvSpPr>
        <p:spPr/>
        <p:txBody>
          <a:bodyPr vert="horz" wrap="square" lIns="91440" tIns="45720" rIns="91440" bIns="45720" anchor="t" anchorCtr="0"/>
          <a:p>
            <a:pPr eaLnBrk="1" hangingPunct="1"/>
            <a:endParaRPr lang="en-GB" altLang="x-none" dirty="0"/>
          </a:p>
        </p:txBody>
      </p:sp>
      <p:pic>
        <p:nvPicPr>
          <p:cNvPr id="10243" name="Picture 2" descr="http://k53.pbase.com/g6/75/491275/2/80778310.ZArwNrX3.jpg"/>
          <p:cNvPicPr>
            <a:picLocks noChangeAspect="1"/>
          </p:cNvPicPr>
          <p:nvPr/>
        </p:nvPicPr>
        <p:blipFill>
          <a:blip r:embed="rId1"/>
          <a:srcRect b="10046"/>
          <a:stretch>
            <a:fillRect/>
          </a:stretch>
        </p:blipFill>
        <p:spPr>
          <a:xfrm>
            <a:off x="0" y="1357313"/>
            <a:ext cx="9144000" cy="55006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4513" name="Title 1"/>
          <p:cNvSpPr txBox="1"/>
          <p:nvPr/>
        </p:nvSpPr>
        <p:spPr>
          <a:xfrm>
            <a:off x="0" y="0"/>
            <a:ext cx="4643438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Stomata</a:t>
            </a:r>
            <a:endParaRPr lang="en-US" altLang="en-US" sz="3200" dirty="0">
              <a:latin typeface="Calibri" panose="020F050202020403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63563" y="784225"/>
            <a:ext cx="8281988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On the underside of leaves are small holes, or pores, called </a:t>
            </a: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BC45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stomata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. A single hole is called a </a:t>
            </a: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BC45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stoma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. Each stoma is surrounded by two </a:t>
            </a: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BC45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guard cells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.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060700" y="2163763"/>
            <a:ext cx="424815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When guard cells gain water by osmosis, they curve outwards. This opens the stoma, allowing gases in and out.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2555875" y="4221163"/>
            <a:ext cx="4392613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Losing water </a:t>
            </a: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by osmosis causes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the guard cells to come closer together, closing the stoma. This stops the movement of gases, but also prevents water loss. 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15" descr="BA9_gfx_stomata_clos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8175" y="3192463"/>
            <a:ext cx="1544638" cy="3260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17" descr="BA9_gfx_stomata_op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88" y="1968500"/>
            <a:ext cx="2116137" cy="29733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6561" name="Title 1"/>
          <p:cNvSpPr txBox="1"/>
          <p:nvPr/>
        </p:nvSpPr>
        <p:spPr>
          <a:xfrm>
            <a:off x="0" y="0"/>
            <a:ext cx="4740275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Stomata: practical</a:t>
            </a:r>
            <a:endParaRPr lang="en-US" altLang="en-US" sz="3200" dirty="0">
              <a:latin typeface="Calibri" panose="020F050202020403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22250" y="1196975"/>
            <a:ext cx="4295775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Task 5: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Make a stomata slide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Paint a small, thin square of clear nail varnish on the </a:t>
            </a:r>
            <a:r>
              <a:rPr kumimoji="0" lang="en-GB" sz="2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underside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of a leaf.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Leave it to dry for a few minutes.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Peeling the nail varnish off by placing clear tape over it. 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Place tape onto slide.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Look at slide through microscope 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66563" name="Picture 8" descr="http://tiee.ecoed.net/vol/v1/experiments/stomata/stomata1_big.jpg"/>
          <p:cNvPicPr>
            <a:picLocks noChangeAspect="1"/>
          </p:cNvPicPr>
          <p:nvPr/>
        </p:nvPicPr>
        <p:blipFill>
          <a:blip r:embed="rId1"/>
          <a:srcRect l="5434" t="4913" r="4851" b="4053"/>
          <a:stretch>
            <a:fillRect/>
          </a:stretch>
        </p:blipFill>
        <p:spPr>
          <a:xfrm>
            <a:off x="4740275" y="9525"/>
            <a:ext cx="4429125" cy="6848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0657" name="Picture 4" descr="http://bleacherreport.com/images_root/image_pictures/0029/5663/thumbs_up_down_article.jpg"/>
          <p:cNvPicPr>
            <a:picLocks noChangeAspect="1"/>
          </p:cNvPicPr>
          <p:nvPr/>
        </p:nvPicPr>
        <p:blipFill>
          <a:blip r:embed="rId1"/>
          <a:srcRect l="51666" t="26666"/>
          <a:stretch>
            <a:fillRect/>
          </a:stretch>
        </p:blipFill>
        <p:spPr>
          <a:xfrm>
            <a:off x="7786688" y="0"/>
            <a:ext cx="1357312" cy="13731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1" name="Title 1"/>
          <p:cNvSpPr>
            <a:spLocks noGrp="1"/>
          </p:cNvSpPr>
          <p:nvPr>
            <p:ph type="ctrTitle"/>
          </p:nvPr>
        </p:nvSpPr>
        <p:spPr>
          <a:xfrm>
            <a:off x="1785938" y="214313"/>
            <a:ext cx="5572125" cy="14700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Thumbs up or down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70659" name="Picture 2" descr="http://bleacherreport.com/images_root/image_pictures/0029/5663/thumbs_up_down_article.jpg"/>
          <p:cNvPicPr>
            <a:picLocks noChangeAspect="1"/>
          </p:cNvPicPr>
          <p:nvPr/>
        </p:nvPicPr>
        <p:blipFill>
          <a:blip r:embed="rId1"/>
          <a:srcRect r="50000"/>
          <a:stretch>
            <a:fillRect/>
          </a:stretch>
        </p:blipFill>
        <p:spPr>
          <a:xfrm>
            <a:off x="0" y="0"/>
            <a:ext cx="1446213" cy="19288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5" name="Subtitle 2"/>
          <p:cNvSpPr>
            <a:spLocks noGrp="1"/>
          </p:cNvSpPr>
          <p:nvPr>
            <p:ph type="subTitle" idx="1"/>
          </p:nvPr>
        </p:nvSpPr>
        <p:spPr>
          <a:xfrm>
            <a:off x="766763" y="1700213"/>
            <a:ext cx="7643813" cy="4968875"/>
          </a:xfrm>
          <a:solidFill>
            <a:schemeClr val="bg1"/>
          </a:solidFill>
          <a:ln w="50800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just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3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Learning objectives:</a:t>
            </a:r>
            <a:endParaRPr kumimoji="0" lang="en-GB" sz="30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Explain how the structure of the leaf is adapted for gas exchange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Describe the role of stomata in gas exchange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Understand the origin of carbon dioxide and oxygen as waste products of metabolism and their loss from the stomata of a leaf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Understand the role of diffusion in gas exchange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Understand gas exchange (of carbon dioxide and oxygen) in relation to respiration and photosynthesis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Understand that respiration continues during the day and night, but that the net exchange of carbon dioxide and oxygen depends on the intensity of light </a:t>
            </a:r>
            <a:endParaRPr kumimoji="0" lang="en-GB" sz="2200" b="1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8" name="Picture 4097" descr="TrueFalse"/>
          <p:cNvPicPr>
            <a:picLocks noChangeAspect="1"/>
          </p:cNvPicPr>
          <p:nvPr/>
        </p:nvPicPr>
        <p:blipFill>
          <a:blip r:embed="rId1"/>
          <a:srcRect t="6670" b="4343"/>
          <a:stretch>
            <a:fillRect/>
          </a:stretch>
        </p:blipFill>
        <p:spPr>
          <a:xfrm>
            <a:off x="0" y="0"/>
            <a:ext cx="9144000" cy="540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9" name="Rectangle 4098"/>
          <p:cNvSpPr/>
          <p:nvPr/>
        </p:nvSpPr>
        <p:spPr>
          <a:xfrm>
            <a:off x="-180975" y="5373688"/>
            <a:ext cx="9577388" cy="1655762"/>
          </a:xfrm>
          <a:prstGeom prst="rect">
            <a:avLst/>
          </a:prstGeom>
          <a:solidFill>
            <a:srgbClr val="003300"/>
          </a:solidFill>
          <a:ln w="76200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4100" name="Text Box 4099"/>
          <p:cNvSpPr txBox="1"/>
          <p:nvPr/>
        </p:nvSpPr>
        <p:spPr>
          <a:xfrm>
            <a:off x="1331913" y="5661025"/>
            <a:ext cx="7056437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GB" altLang="ja-JP" sz="3000">
                <a:solidFill>
                  <a:schemeClr val="bg1"/>
                </a:solidFill>
                <a:ea typeface="ＭＳ Ｐゴシック" panose="020B0600070205080204" pitchFamily="34" charset="-128"/>
              </a:rPr>
              <a:t>Photosynthesis produces glucose and carbon dioxide </a:t>
            </a:r>
            <a:endParaRPr sz="3000">
              <a:solidFill>
                <a:schemeClr val="bg1"/>
              </a:solidFill>
            </a:endParaRPr>
          </a:p>
        </p:txBody>
      </p:sp>
      <p:sp>
        <p:nvSpPr>
          <p:cNvPr id="4101" name="Straight Connector 4100"/>
          <p:cNvSpPr/>
          <p:nvPr/>
        </p:nvSpPr>
        <p:spPr>
          <a:xfrm>
            <a:off x="611188" y="3573463"/>
            <a:ext cx="1873250" cy="431800"/>
          </a:xfrm>
          <a:prstGeom prst="line">
            <a:avLst/>
          </a:prstGeom>
          <a:ln w="1778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2" name="Picture 5121" descr="TrueFalse"/>
          <p:cNvPicPr>
            <a:picLocks noChangeAspect="1"/>
          </p:cNvPicPr>
          <p:nvPr/>
        </p:nvPicPr>
        <p:blipFill>
          <a:blip r:embed="rId1"/>
          <a:srcRect t="6670" b="4343"/>
          <a:stretch>
            <a:fillRect/>
          </a:stretch>
        </p:blipFill>
        <p:spPr>
          <a:xfrm>
            <a:off x="0" y="0"/>
            <a:ext cx="9144000" cy="540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3" name="Rectangle 5122"/>
          <p:cNvSpPr/>
          <p:nvPr/>
        </p:nvSpPr>
        <p:spPr>
          <a:xfrm>
            <a:off x="-180975" y="5373688"/>
            <a:ext cx="9577388" cy="1655762"/>
          </a:xfrm>
          <a:prstGeom prst="rect">
            <a:avLst/>
          </a:prstGeom>
          <a:solidFill>
            <a:srgbClr val="003300"/>
          </a:solidFill>
          <a:ln w="76200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124" name="Text Box 5123"/>
          <p:cNvSpPr txBox="1"/>
          <p:nvPr/>
        </p:nvSpPr>
        <p:spPr>
          <a:xfrm>
            <a:off x="1258888" y="5661025"/>
            <a:ext cx="7056437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GB" altLang="ja-JP" sz="3000">
                <a:solidFill>
                  <a:schemeClr val="bg1"/>
                </a:solidFill>
                <a:ea typeface="ＭＳ Ｐゴシック" panose="020B0600070205080204" pitchFamily="34" charset="-128"/>
              </a:rPr>
              <a:t>Photosynthesis happens mainly in the palisade cells in the roots. </a:t>
            </a:r>
            <a:endParaRPr sz="3000">
              <a:solidFill>
                <a:schemeClr val="bg1"/>
              </a:solidFill>
            </a:endParaRPr>
          </a:p>
        </p:txBody>
      </p:sp>
      <p:sp>
        <p:nvSpPr>
          <p:cNvPr id="5125" name="Straight Connector 5124"/>
          <p:cNvSpPr/>
          <p:nvPr/>
        </p:nvSpPr>
        <p:spPr>
          <a:xfrm>
            <a:off x="611188" y="3573463"/>
            <a:ext cx="2016125" cy="360362"/>
          </a:xfrm>
          <a:prstGeom prst="line">
            <a:avLst/>
          </a:prstGeom>
          <a:ln w="1778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6" name="Picture 6145" descr="TrueFalse"/>
          <p:cNvPicPr>
            <a:picLocks noChangeAspect="1"/>
          </p:cNvPicPr>
          <p:nvPr/>
        </p:nvPicPr>
        <p:blipFill>
          <a:blip r:embed="rId1"/>
          <a:srcRect t="6670" b="4343"/>
          <a:stretch>
            <a:fillRect/>
          </a:stretch>
        </p:blipFill>
        <p:spPr>
          <a:xfrm>
            <a:off x="0" y="0"/>
            <a:ext cx="9144000" cy="540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7" name="Rectangle 6146"/>
          <p:cNvSpPr/>
          <p:nvPr/>
        </p:nvSpPr>
        <p:spPr>
          <a:xfrm>
            <a:off x="-180975" y="5373688"/>
            <a:ext cx="9577388" cy="1655762"/>
          </a:xfrm>
          <a:prstGeom prst="rect">
            <a:avLst/>
          </a:prstGeom>
          <a:solidFill>
            <a:srgbClr val="003300"/>
          </a:solidFill>
          <a:ln w="76200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6148" name="Text Box 6147"/>
          <p:cNvSpPr txBox="1"/>
          <p:nvPr/>
        </p:nvSpPr>
        <p:spPr>
          <a:xfrm>
            <a:off x="1258888" y="5591175"/>
            <a:ext cx="7056437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GB" altLang="ja-JP" sz="3000">
                <a:solidFill>
                  <a:schemeClr val="bg1"/>
                </a:solidFill>
                <a:ea typeface="ＭＳ Ｐゴシック" panose="020B0600070205080204" pitchFamily="34" charset="-128"/>
              </a:rPr>
              <a:t>Palisade cells are adapted to their function by having lots of chloroplasts. </a:t>
            </a:r>
            <a:endParaRPr sz="3000">
              <a:solidFill>
                <a:schemeClr val="bg1"/>
              </a:solidFill>
            </a:endParaRPr>
          </a:p>
        </p:txBody>
      </p:sp>
      <p:sp>
        <p:nvSpPr>
          <p:cNvPr id="6149" name="Straight Connector 6148"/>
          <p:cNvSpPr/>
          <p:nvPr/>
        </p:nvSpPr>
        <p:spPr>
          <a:xfrm flipV="1">
            <a:off x="611188" y="1916113"/>
            <a:ext cx="1081087" cy="1657350"/>
          </a:xfrm>
          <a:prstGeom prst="line">
            <a:avLst/>
          </a:prstGeom>
          <a:ln w="1778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Picture 7169" descr="TrueFalse"/>
          <p:cNvPicPr>
            <a:picLocks noChangeAspect="1"/>
          </p:cNvPicPr>
          <p:nvPr/>
        </p:nvPicPr>
        <p:blipFill>
          <a:blip r:embed="rId1"/>
          <a:srcRect t="6670" b="4343"/>
          <a:stretch>
            <a:fillRect/>
          </a:stretch>
        </p:blipFill>
        <p:spPr>
          <a:xfrm>
            <a:off x="0" y="0"/>
            <a:ext cx="9144000" cy="540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1" name="Rectangle 7170"/>
          <p:cNvSpPr/>
          <p:nvPr/>
        </p:nvSpPr>
        <p:spPr>
          <a:xfrm>
            <a:off x="-180975" y="5373688"/>
            <a:ext cx="9577388" cy="1655762"/>
          </a:xfrm>
          <a:prstGeom prst="rect">
            <a:avLst/>
          </a:prstGeom>
          <a:solidFill>
            <a:srgbClr val="003300"/>
          </a:solidFill>
          <a:ln w="76200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7172" name="Text Box 7171"/>
          <p:cNvSpPr txBox="1"/>
          <p:nvPr/>
        </p:nvSpPr>
        <p:spPr>
          <a:xfrm>
            <a:off x="1258888" y="5589588"/>
            <a:ext cx="7056437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GB" altLang="ja-JP" sz="3000">
                <a:solidFill>
                  <a:schemeClr val="bg1"/>
                </a:solidFill>
                <a:ea typeface="ＭＳ Ｐゴシック" panose="020B0600070205080204" pitchFamily="34" charset="-128"/>
              </a:rPr>
              <a:t>Plants use glucose to make cellulose, fats, proteins and starch. </a:t>
            </a:r>
            <a:endParaRPr sz="3000">
              <a:solidFill>
                <a:schemeClr val="bg1"/>
              </a:solidFill>
            </a:endParaRPr>
          </a:p>
        </p:txBody>
      </p:sp>
      <p:sp>
        <p:nvSpPr>
          <p:cNvPr id="7173" name="Straight Connector 7172"/>
          <p:cNvSpPr/>
          <p:nvPr/>
        </p:nvSpPr>
        <p:spPr>
          <a:xfrm flipV="1">
            <a:off x="611188" y="1916113"/>
            <a:ext cx="1081087" cy="1657350"/>
          </a:xfrm>
          <a:prstGeom prst="line">
            <a:avLst/>
          </a:prstGeom>
          <a:ln w="1778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4" name="Picture 8193" descr="TrueFalse"/>
          <p:cNvPicPr>
            <a:picLocks noChangeAspect="1"/>
          </p:cNvPicPr>
          <p:nvPr/>
        </p:nvPicPr>
        <p:blipFill>
          <a:blip r:embed="rId1"/>
          <a:srcRect t="6670" b="4343"/>
          <a:stretch>
            <a:fillRect/>
          </a:stretch>
        </p:blipFill>
        <p:spPr>
          <a:xfrm>
            <a:off x="0" y="0"/>
            <a:ext cx="9144000" cy="540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Rectangle 8194"/>
          <p:cNvSpPr/>
          <p:nvPr/>
        </p:nvSpPr>
        <p:spPr>
          <a:xfrm>
            <a:off x="-180975" y="5373688"/>
            <a:ext cx="9577388" cy="1655762"/>
          </a:xfrm>
          <a:prstGeom prst="rect">
            <a:avLst/>
          </a:prstGeom>
          <a:solidFill>
            <a:srgbClr val="003300"/>
          </a:solidFill>
          <a:ln w="76200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8196" name="Text Box 8195"/>
          <p:cNvSpPr txBox="1"/>
          <p:nvPr/>
        </p:nvSpPr>
        <p:spPr>
          <a:xfrm>
            <a:off x="1258888" y="5589588"/>
            <a:ext cx="7056437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GB" altLang="ja-JP" sz="3000">
                <a:solidFill>
                  <a:schemeClr val="bg1"/>
                </a:solidFill>
                <a:ea typeface="ＭＳ Ｐゴシック" panose="020B0600070205080204" pitchFamily="34" charset="-128"/>
              </a:rPr>
              <a:t>Roots take in the water needed by the plant, and also mineral salts. </a:t>
            </a:r>
            <a:endParaRPr sz="3000">
              <a:solidFill>
                <a:schemeClr val="bg1"/>
              </a:solidFill>
            </a:endParaRPr>
          </a:p>
        </p:txBody>
      </p:sp>
      <p:sp>
        <p:nvSpPr>
          <p:cNvPr id="8197" name="Straight Connector 8196"/>
          <p:cNvSpPr/>
          <p:nvPr/>
        </p:nvSpPr>
        <p:spPr>
          <a:xfrm flipV="1">
            <a:off x="611188" y="1916113"/>
            <a:ext cx="1081087" cy="1657350"/>
          </a:xfrm>
          <a:prstGeom prst="line">
            <a:avLst/>
          </a:prstGeom>
          <a:ln w="1778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8" name="Picture 9217" descr="TrueFalse"/>
          <p:cNvPicPr>
            <a:picLocks noChangeAspect="1"/>
          </p:cNvPicPr>
          <p:nvPr/>
        </p:nvPicPr>
        <p:blipFill>
          <a:blip r:embed="rId1"/>
          <a:srcRect t="6670" b="4343"/>
          <a:stretch>
            <a:fillRect/>
          </a:stretch>
        </p:blipFill>
        <p:spPr>
          <a:xfrm>
            <a:off x="0" y="0"/>
            <a:ext cx="9144000" cy="540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Rectangle 9218"/>
          <p:cNvSpPr/>
          <p:nvPr/>
        </p:nvSpPr>
        <p:spPr>
          <a:xfrm>
            <a:off x="-180975" y="5373688"/>
            <a:ext cx="9577388" cy="1655762"/>
          </a:xfrm>
          <a:prstGeom prst="rect">
            <a:avLst/>
          </a:prstGeom>
          <a:solidFill>
            <a:srgbClr val="003300"/>
          </a:solidFill>
          <a:ln w="76200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9220" name="Text Box 9219"/>
          <p:cNvSpPr txBox="1"/>
          <p:nvPr/>
        </p:nvSpPr>
        <p:spPr>
          <a:xfrm>
            <a:off x="1258888" y="5589588"/>
            <a:ext cx="7056437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GB" altLang="ja-JP" sz="3000">
                <a:solidFill>
                  <a:schemeClr val="bg1"/>
                </a:solidFill>
                <a:ea typeface="ＭＳ Ｐゴシック" panose="020B0600070205080204" pitchFamily="34" charset="-128"/>
              </a:rPr>
              <a:t>Roots are adapted to take in water by having a small surface area. </a:t>
            </a:r>
            <a:endParaRPr sz="3000">
              <a:solidFill>
                <a:schemeClr val="bg1"/>
              </a:solidFill>
            </a:endParaRPr>
          </a:p>
        </p:txBody>
      </p:sp>
      <p:sp>
        <p:nvSpPr>
          <p:cNvPr id="9221" name="Straight Connector 9220"/>
          <p:cNvSpPr/>
          <p:nvPr/>
        </p:nvSpPr>
        <p:spPr>
          <a:xfrm>
            <a:off x="611188" y="3573463"/>
            <a:ext cx="2016125" cy="431800"/>
          </a:xfrm>
          <a:prstGeom prst="line">
            <a:avLst/>
          </a:prstGeom>
          <a:ln w="1778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2" name="Picture 10241" descr="TrueFalse"/>
          <p:cNvPicPr>
            <a:picLocks noChangeAspect="1"/>
          </p:cNvPicPr>
          <p:nvPr/>
        </p:nvPicPr>
        <p:blipFill>
          <a:blip r:embed="rId1"/>
          <a:srcRect t="6670" b="4343"/>
          <a:stretch>
            <a:fillRect/>
          </a:stretch>
        </p:blipFill>
        <p:spPr>
          <a:xfrm>
            <a:off x="0" y="0"/>
            <a:ext cx="9144000" cy="540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3" name="Rectangle 10242"/>
          <p:cNvSpPr/>
          <p:nvPr/>
        </p:nvSpPr>
        <p:spPr>
          <a:xfrm>
            <a:off x="-180975" y="5373688"/>
            <a:ext cx="9577388" cy="1655762"/>
          </a:xfrm>
          <a:prstGeom prst="rect">
            <a:avLst/>
          </a:prstGeom>
          <a:solidFill>
            <a:srgbClr val="003300"/>
          </a:solidFill>
          <a:ln w="76200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0244" name="Text Box 10243"/>
          <p:cNvSpPr txBox="1"/>
          <p:nvPr/>
        </p:nvSpPr>
        <p:spPr>
          <a:xfrm>
            <a:off x="1258888" y="5589588"/>
            <a:ext cx="7056437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GB" altLang="ja-JP" sz="3000">
                <a:solidFill>
                  <a:schemeClr val="bg1"/>
                </a:solidFill>
                <a:ea typeface="ＭＳ Ｐゴシック" panose="020B0600070205080204" pitchFamily="34" charset="-128"/>
              </a:rPr>
              <a:t>Water travels up the plant in tubes called xylem tubes</a:t>
            </a:r>
            <a:endParaRPr sz="3000">
              <a:solidFill>
                <a:schemeClr val="bg1"/>
              </a:solidFill>
            </a:endParaRPr>
          </a:p>
        </p:txBody>
      </p:sp>
      <p:sp>
        <p:nvSpPr>
          <p:cNvPr id="10245" name="Straight Connector 10244"/>
          <p:cNvSpPr/>
          <p:nvPr/>
        </p:nvSpPr>
        <p:spPr>
          <a:xfrm flipV="1">
            <a:off x="611188" y="1916113"/>
            <a:ext cx="1081087" cy="1657350"/>
          </a:xfrm>
          <a:prstGeom prst="line">
            <a:avLst/>
          </a:prstGeom>
          <a:ln w="1778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92881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Photo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synthesis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= 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making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food using 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light</a:t>
            </a:r>
            <a:b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Photosynthesis is a process that converts light energy into chemical energy.  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4294967295"/>
          </p:nvPr>
        </p:nvSpPr>
        <p:spPr>
          <a:xfrm>
            <a:off x="180975" y="1350963"/>
            <a:ext cx="9144000" cy="4525962"/>
          </a:xfrm>
        </p:spPr>
        <p:txBody>
          <a:bodyPr vert="horz" wrap="square" lIns="91440" tIns="45720" rIns="91440" bIns="45720" anchor="t" anchorCtr="0"/>
          <a:p>
            <a:pPr eaLnBrk="1" hangingPunct="1">
              <a:buNone/>
            </a:pPr>
            <a:endParaRPr lang="en-GB" altLang="x-none" dirty="0"/>
          </a:p>
          <a:p>
            <a:pPr eaLnBrk="1" hangingPunct="1">
              <a:buNone/>
            </a:pPr>
            <a:r>
              <a:rPr lang="en-GB" altLang="x-none" b="1" dirty="0"/>
              <a:t>Word equation:</a:t>
            </a:r>
            <a:endParaRPr lang="en-GB" altLang="x-none" b="1" dirty="0"/>
          </a:p>
          <a:p>
            <a:pPr eaLnBrk="1" hangingPunct="1">
              <a:buNone/>
            </a:pPr>
            <a:r>
              <a:rPr lang="en-GB" altLang="x-none" dirty="0"/>
              <a:t>Carbon dioxide + water                     glucose + oxygen</a:t>
            </a:r>
            <a:endParaRPr lang="en-GB" altLang="x-none" dirty="0"/>
          </a:p>
          <a:p>
            <a:pPr eaLnBrk="1" hangingPunct="1">
              <a:buNone/>
            </a:pPr>
            <a:endParaRPr lang="en-GB" altLang="x-none" dirty="0"/>
          </a:p>
          <a:p>
            <a:pPr eaLnBrk="1" hangingPunct="1">
              <a:buNone/>
            </a:pPr>
            <a:r>
              <a:rPr lang="en-GB" altLang="x-none" b="1" dirty="0"/>
              <a:t>Chemical equation:</a:t>
            </a:r>
            <a:endParaRPr lang="en-GB" altLang="x-none" b="1" dirty="0"/>
          </a:p>
          <a:p>
            <a:pPr eaLnBrk="1" hangingPunct="1">
              <a:buNone/>
            </a:pPr>
            <a:r>
              <a:rPr lang="en-GB" altLang="x-none" dirty="0"/>
              <a:t>	CO</a:t>
            </a:r>
            <a:r>
              <a:rPr lang="en-GB" altLang="x-none" baseline="-25000" dirty="0"/>
              <a:t>2</a:t>
            </a:r>
            <a:r>
              <a:rPr lang="en-GB" altLang="x-none" dirty="0"/>
              <a:t> 	      	+    H</a:t>
            </a:r>
            <a:r>
              <a:rPr lang="en-GB" altLang="x-none" baseline="-25000" dirty="0"/>
              <a:t>2</a:t>
            </a:r>
            <a:r>
              <a:rPr lang="en-GB" altLang="x-none" dirty="0"/>
              <a:t>O  		   C</a:t>
            </a:r>
            <a:r>
              <a:rPr lang="en-GB" altLang="x-none" baseline="-25000" dirty="0"/>
              <a:t>6</a:t>
            </a:r>
            <a:r>
              <a:rPr lang="en-GB" altLang="x-none" dirty="0"/>
              <a:t>H</a:t>
            </a:r>
            <a:r>
              <a:rPr lang="en-GB" altLang="x-none" baseline="-25000" dirty="0"/>
              <a:t>12</a:t>
            </a:r>
            <a:r>
              <a:rPr lang="en-GB" altLang="x-none" dirty="0"/>
              <a:t>O</a:t>
            </a:r>
            <a:r>
              <a:rPr lang="en-GB" altLang="x-none" baseline="-25000" dirty="0"/>
              <a:t>6</a:t>
            </a:r>
            <a:r>
              <a:rPr lang="en-GB" altLang="x-none" dirty="0"/>
              <a:t> +   O</a:t>
            </a:r>
            <a:r>
              <a:rPr lang="en-GB" altLang="x-none" baseline="-25000" dirty="0"/>
              <a:t>2</a:t>
            </a:r>
            <a:endParaRPr lang="en-GB" altLang="x-none" baseline="-25000" dirty="0"/>
          </a:p>
          <a:p>
            <a:pPr eaLnBrk="1" hangingPunct="1">
              <a:buNone/>
            </a:pPr>
            <a:endParaRPr lang="en-GB" altLang="x-none" b="1" dirty="0"/>
          </a:p>
          <a:p>
            <a:pPr eaLnBrk="1" hangingPunct="1">
              <a:buNone/>
            </a:pPr>
            <a:endParaRPr lang="en-GB" altLang="x-none" baseline="-25000" dirty="0"/>
          </a:p>
          <a:p>
            <a:pPr eaLnBrk="1" hangingPunct="1">
              <a:buNone/>
            </a:pPr>
            <a:endParaRPr lang="en-GB" altLang="x-none" sz="3600" dirty="0"/>
          </a:p>
          <a:p>
            <a:pPr eaLnBrk="1" hangingPunct="1">
              <a:buNone/>
            </a:pPr>
            <a:endParaRPr lang="en-GB" altLang="x-none" sz="4000" baseline="-250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283075" y="2844800"/>
            <a:ext cx="1214438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5" name="TextBox 7"/>
          <p:cNvSpPr txBox="1">
            <a:spLocks noChangeArrowheads="1"/>
          </p:cNvSpPr>
          <p:nvPr/>
        </p:nvSpPr>
        <p:spPr bwMode="auto">
          <a:xfrm>
            <a:off x="4283075" y="2344738"/>
            <a:ext cx="1285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sunlight</a:t>
            </a:r>
            <a:endParaRPr kumimoji="0" lang="en-GB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126" name="TextBox 9"/>
          <p:cNvSpPr txBox="1">
            <a:spLocks noChangeArrowheads="1"/>
          </p:cNvSpPr>
          <p:nvPr/>
        </p:nvSpPr>
        <p:spPr bwMode="auto">
          <a:xfrm>
            <a:off x="4211638" y="2987675"/>
            <a:ext cx="157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chlorophyll</a:t>
            </a:r>
            <a:endParaRPr kumimoji="0" lang="en-GB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250825" y="5294313"/>
            <a:ext cx="80645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Task 3: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Write the chemical equation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Task 4: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Write the balanced chemical equation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1775" y="4221163"/>
            <a:ext cx="647700" cy="585787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GB" altLang="x-none" sz="3200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  <a:endParaRPr lang="en-GB" altLang="x-none"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6600" y="4283075"/>
            <a:ext cx="647700" cy="5857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GB" altLang="x-none" sz="3200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  <a:endParaRPr lang="en-GB" altLang="x-none"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96188" y="4283075"/>
            <a:ext cx="647700" cy="5857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GB" altLang="x-none" sz="3200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  <a:endParaRPr lang="en-GB" altLang="x-none"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511675" y="4572000"/>
            <a:ext cx="1214438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4511675" y="4071938"/>
            <a:ext cx="1285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sunlight</a:t>
            </a:r>
            <a:endParaRPr kumimoji="0" lang="en-GB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4440238" y="4714875"/>
            <a:ext cx="157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chlorophyll</a:t>
            </a:r>
            <a:endParaRPr kumimoji="0" lang="en-GB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charRg st="96" end="1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6" name="Picture 11265" descr="TrueFalse"/>
          <p:cNvPicPr>
            <a:picLocks noChangeAspect="1"/>
          </p:cNvPicPr>
          <p:nvPr/>
        </p:nvPicPr>
        <p:blipFill>
          <a:blip r:embed="rId1"/>
          <a:srcRect t="6670" b="4343"/>
          <a:stretch>
            <a:fillRect/>
          </a:stretch>
        </p:blipFill>
        <p:spPr>
          <a:xfrm>
            <a:off x="0" y="0"/>
            <a:ext cx="9144000" cy="540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7" name="Rectangle 11266"/>
          <p:cNvSpPr/>
          <p:nvPr/>
        </p:nvSpPr>
        <p:spPr>
          <a:xfrm>
            <a:off x="-180975" y="5373688"/>
            <a:ext cx="9577388" cy="1655762"/>
          </a:xfrm>
          <a:prstGeom prst="rect">
            <a:avLst/>
          </a:prstGeom>
          <a:solidFill>
            <a:srgbClr val="003300"/>
          </a:solidFill>
          <a:ln w="76200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1268" name="Text Box 11267"/>
          <p:cNvSpPr txBox="1"/>
          <p:nvPr/>
        </p:nvSpPr>
        <p:spPr>
          <a:xfrm>
            <a:off x="1258888" y="5759450"/>
            <a:ext cx="7056437" cy="549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GB" altLang="ja-JP" sz="3000">
                <a:solidFill>
                  <a:schemeClr val="bg1"/>
                </a:solidFill>
                <a:ea typeface="ＭＳ Ｐゴシック" panose="020B0600070205080204" pitchFamily="34" charset="-128"/>
              </a:rPr>
              <a:t>Plants need oxygen to make glucose. </a:t>
            </a:r>
            <a:endParaRPr sz="3000">
              <a:solidFill>
                <a:schemeClr val="bg1"/>
              </a:solidFill>
            </a:endParaRPr>
          </a:p>
        </p:txBody>
      </p:sp>
      <p:sp>
        <p:nvSpPr>
          <p:cNvPr id="11269" name="Straight Connector 11268"/>
          <p:cNvSpPr/>
          <p:nvPr/>
        </p:nvSpPr>
        <p:spPr>
          <a:xfrm>
            <a:off x="611188" y="3573463"/>
            <a:ext cx="1944687" cy="360362"/>
          </a:xfrm>
          <a:prstGeom prst="line">
            <a:avLst/>
          </a:prstGeom>
          <a:ln w="1778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90" name="Picture 12289" descr="TrueFalse"/>
          <p:cNvPicPr>
            <a:picLocks noChangeAspect="1"/>
          </p:cNvPicPr>
          <p:nvPr/>
        </p:nvPicPr>
        <p:blipFill>
          <a:blip r:embed="rId1"/>
          <a:srcRect t="6670" b="4343"/>
          <a:stretch>
            <a:fillRect/>
          </a:stretch>
        </p:blipFill>
        <p:spPr>
          <a:xfrm>
            <a:off x="0" y="0"/>
            <a:ext cx="9144000" cy="540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Rectangle 12290"/>
          <p:cNvSpPr/>
          <p:nvPr/>
        </p:nvSpPr>
        <p:spPr>
          <a:xfrm>
            <a:off x="-180975" y="5373688"/>
            <a:ext cx="9577388" cy="1655762"/>
          </a:xfrm>
          <a:prstGeom prst="rect">
            <a:avLst/>
          </a:prstGeom>
          <a:solidFill>
            <a:srgbClr val="003300"/>
          </a:solidFill>
          <a:ln w="76200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2292" name="Text Box 12291"/>
          <p:cNvSpPr txBox="1"/>
          <p:nvPr/>
        </p:nvSpPr>
        <p:spPr>
          <a:xfrm>
            <a:off x="900113" y="5591175"/>
            <a:ext cx="7885112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3000">
                <a:solidFill>
                  <a:schemeClr val="bg1"/>
                </a:solidFill>
              </a:rPr>
              <a:t>Plants are important in making carbon dioxide to keep the atmosphere in balance.</a:t>
            </a:r>
            <a:endParaRPr sz="3000">
              <a:solidFill>
                <a:schemeClr val="bg1"/>
              </a:solidFill>
            </a:endParaRPr>
          </a:p>
        </p:txBody>
      </p:sp>
      <p:sp>
        <p:nvSpPr>
          <p:cNvPr id="12293" name="Straight Connector 12292"/>
          <p:cNvSpPr/>
          <p:nvPr/>
        </p:nvSpPr>
        <p:spPr>
          <a:xfrm flipV="1">
            <a:off x="611188" y="1916113"/>
            <a:ext cx="1081087" cy="1657350"/>
          </a:xfrm>
          <a:prstGeom prst="line">
            <a:avLst/>
          </a:prstGeom>
          <a:ln w="1778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4" name="Picture 13313" descr="TrueFalse"/>
          <p:cNvPicPr>
            <a:picLocks noChangeAspect="1"/>
          </p:cNvPicPr>
          <p:nvPr/>
        </p:nvPicPr>
        <p:blipFill>
          <a:blip r:embed="rId1"/>
          <a:srcRect t="6670" b="4343"/>
          <a:stretch>
            <a:fillRect/>
          </a:stretch>
        </p:blipFill>
        <p:spPr>
          <a:xfrm>
            <a:off x="0" y="0"/>
            <a:ext cx="9144000" cy="540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5" name="Rectangle 13314"/>
          <p:cNvSpPr/>
          <p:nvPr/>
        </p:nvSpPr>
        <p:spPr>
          <a:xfrm>
            <a:off x="-180975" y="5373688"/>
            <a:ext cx="9577388" cy="1655762"/>
          </a:xfrm>
          <a:prstGeom prst="rect">
            <a:avLst/>
          </a:prstGeom>
          <a:solidFill>
            <a:srgbClr val="003300"/>
          </a:solidFill>
          <a:ln w="76200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3316" name="Text Box 13315"/>
          <p:cNvSpPr txBox="1"/>
          <p:nvPr/>
        </p:nvSpPr>
        <p:spPr>
          <a:xfrm>
            <a:off x="611188" y="5662613"/>
            <a:ext cx="8281987" cy="553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GB" altLang="ja-JP" sz="3000">
                <a:solidFill>
                  <a:schemeClr val="bg1"/>
                </a:solidFill>
                <a:ea typeface="ＭＳ Ｐゴシック" panose="020B0600070205080204" pitchFamily="34" charset="-128"/>
              </a:rPr>
              <a:t>Iodine goes blue back when glucose is present</a:t>
            </a:r>
            <a:endParaRPr sz="3000">
              <a:solidFill>
                <a:schemeClr val="bg1"/>
              </a:solidFill>
            </a:endParaRPr>
          </a:p>
        </p:txBody>
      </p:sp>
      <p:sp>
        <p:nvSpPr>
          <p:cNvPr id="13317" name="Straight Connector 13316"/>
          <p:cNvSpPr/>
          <p:nvPr/>
        </p:nvSpPr>
        <p:spPr>
          <a:xfrm>
            <a:off x="611188" y="3573463"/>
            <a:ext cx="1873250" cy="431800"/>
          </a:xfrm>
          <a:prstGeom prst="line">
            <a:avLst/>
          </a:prstGeom>
          <a:ln w="1778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83" name="Rectangle 14382"/>
          <p:cNvSpPr/>
          <p:nvPr/>
        </p:nvSpPr>
        <p:spPr>
          <a:xfrm>
            <a:off x="0" y="0"/>
            <a:ext cx="9144000" cy="112553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14339" name="Rectangle 14338"/>
          <p:cNvSpPr/>
          <p:nvPr/>
        </p:nvSpPr>
        <p:spPr>
          <a:xfrm>
            <a:off x="1619250" y="908050"/>
            <a:ext cx="6324600" cy="4572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14340" name="Title 14339"/>
          <p:cNvSpPr>
            <a:spLocks noGrp="1"/>
          </p:cNvSpPr>
          <p:nvPr>
            <p:ph type="title"/>
          </p:nvPr>
        </p:nvSpPr>
        <p:spPr>
          <a:xfrm>
            <a:off x="3419475" y="1196975"/>
            <a:ext cx="2057400" cy="762000"/>
          </a:xfrm>
        </p:spPr>
        <p:txBody>
          <a:bodyPr anchor="ctr" anchorCtr="0"/>
          <a:p>
            <a:r>
              <a:rPr sz="3200" b="1">
                <a:solidFill>
                  <a:srgbClr val="008000"/>
                </a:solidFill>
                <a:latin typeface="Calibri" panose="020F0502020204030204" pitchFamily="34" charset="0"/>
              </a:rPr>
              <a:t>Glucose</a:t>
            </a:r>
            <a:endParaRPr sz="3200">
              <a:solidFill>
                <a:srgbClr val="008000"/>
              </a:solidFill>
              <a:latin typeface="Calibri" panose="020F0502020204030204" pitchFamily="34" charset="0"/>
            </a:endParaRPr>
          </a:p>
        </p:txBody>
      </p:sp>
      <p:sp>
        <p:nvSpPr>
          <p:cNvPr id="14342" name="Straight Connector 14341"/>
          <p:cNvSpPr/>
          <p:nvPr/>
        </p:nvSpPr>
        <p:spPr>
          <a:xfrm flipH="1">
            <a:off x="2843213" y="1989138"/>
            <a:ext cx="766762" cy="1223962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343" name="Rectangle 14342"/>
          <p:cNvSpPr/>
          <p:nvPr/>
        </p:nvSpPr>
        <p:spPr>
          <a:xfrm>
            <a:off x="1908175" y="3213100"/>
            <a:ext cx="16764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lvl="0"/>
            <a:r>
              <a:rPr sz="2000" b="1">
                <a:solidFill>
                  <a:schemeClr val="accent2"/>
                </a:solidFill>
                <a:latin typeface="Calibri" panose="020F0502020204030204" pitchFamily="34" charset="0"/>
              </a:rPr>
              <a:t>Respiration</a:t>
            </a:r>
            <a:endParaRPr sz="2000">
              <a:latin typeface="Calibri" panose="020F0502020204030204" pitchFamily="34" charset="0"/>
            </a:endParaRPr>
          </a:p>
        </p:txBody>
      </p:sp>
      <p:sp>
        <p:nvSpPr>
          <p:cNvPr id="14345" name="Straight Connector 14344"/>
          <p:cNvSpPr/>
          <p:nvPr/>
        </p:nvSpPr>
        <p:spPr>
          <a:xfrm flipH="1">
            <a:off x="3605213" y="2060575"/>
            <a:ext cx="444500" cy="187325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346" name="Rectangle 14345"/>
          <p:cNvSpPr/>
          <p:nvPr/>
        </p:nvSpPr>
        <p:spPr>
          <a:xfrm>
            <a:off x="2268538" y="4005263"/>
            <a:ext cx="20574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lvl="0"/>
            <a:r>
              <a:rPr sz="2000" b="1">
                <a:solidFill>
                  <a:schemeClr val="accent2"/>
                </a:solidFill>
                <a:latin typeface="Calibri" panose="020F0502020204030204" pitchFamily="34" charset="0"/>
              </a:rPr>
              <a:t>Other sugars </a:t>
            </a:r>
            <a:br>
              <a:rPr sz="2000" b="1">
                <a:solidFill>
                  <a:schemeClr val="accent2"/>
                </a:solidFill>
                <a:latin typeface="Calibri" panose="020F0502020204030204" pitchFamily="34" charset="0"/>
              </a:rPr>
            </a:br>
            <a:r>
              <a:rPr sz="2000" b="1">
                <a:solidFill>
                  <a:schemeClr val="accent2"/>
                </a:solidFill>
                <a:latin typeface="Calibri" panose="020F0502020204030204" pitchFamily="34" charset="0"/>
              </a:rPr>
              <a:t>e.g. sucrose</a:t>
            </a:r>
            <a:endParaRPr sz="2000">
              <a:latin typeface="Calibri" panose="020F0502020204030204" pitchFamily="34" charset="0"/>
            </a:endParaRPr>
          </a:p>
        </p:txBody>
      </p:sp>
      <p:sp>
        <p:nvSpPr>
          <p:cNvPr id="14348" name="Straight Connector 14347"/>
          <p:cNvSpPr/>
          <p:nvPr/>
        </p:nvSpPr>
        <p:spPr>
          <a:xfrm>
            <a:off x="3348038" y="4606925"/>
            <a:ext cx="0" cy="53340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349" name="Rectangle 14348"/>
          <p:cNvSpPr/>
          <p:nvPr/>
        </p:nvSpPr>
        <p:spPr>
          <a:xfrm>
            <a:off x="2555875" y="5157788"/>
            <a:ext cx="14478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lvl="0"/>
            <a:r>
              <a:rPr sz="2000" b="1">
                <a:solidFill>
                  <a:schemeClr val="accent2"/>
                </a:solidFill>
                <a:latin typeface="Calibri" panose="020F0502020204030204" pitchFamily="34" charset="0"/>
              </a:rPr>
              <a:t>Fruits</a:t>
            </a:r>
            <a:endParaRPr sz="2000">
              <a:latin typeface="Calibri" panose="020F0502020204030204" pitchFamily="34" charset="0"/>
            </a:endParaRPr>
          </a:p>
        </p:txBody>
      </p:sp>
      <p:sp>
        <p:nvSpPr>
          <p:cNvPr id="14357" name="Straight Connector 14356"/>
          <p:cNvSpPr/>
          <p:nvPr/>
        </p:nvSpPr>
        <p:spPr>
          <a:xfrm>
            <a:off x="5076825" y="1916113"/>
            <a:ext cx="1219200" cy="182880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358" name="Rectangle 14357"/>
          <p:cNvSpPr/>
          <p:nvPr/>
        </p:nvSpPr>
        <p:spPr>
          <a:xfrm>
            <a:off x="5851525" y="3763963"/>
            <a:ext cx="16002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lvl="0"/>
            <a:r>
              <a:rPr sz="2000" b="1">
                <a:solidFill>
                  <a:schemeClr val="accent2"/>
                </a:solidFill>
                <a:latin typeface="Calibri" panose="020F0502020204030204" pitchFamily="34" charset="0"/>
              </a:rPr>
              <a:t>Cellulose</a:t>
            </a:r>
            <a:endParaRPr sz="2000">
              <a:latin typeface="Calibri" panose="020F0502020204030204" pitchFamily="34" charset="0"/>
            </a:endParaRPr>
          </a:p>
        </p:txBody>
      </p:sp>
      <p:sp>
        <p:nvSpPr>
          <p:cNvPr id="14360" name="Straight Connector 14359"/>
          <p:cNvSpPr/>
          <p:nvPr/>
        </p:nvSpPr>
        <p:spPr>
          <a:xfrm>
            <a:off x="6659563" y="4149725"/>
            <a:ext cx="0" cy="68580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361" name="Rectangle 14360"/>
          <p:cNvSpPr/>
          <p:nvPr/>
        </p:nvSpPr>
        <p:spPr>
          <a:xfrm>
            <a:off x="6300788" y="4941888"/>
            <a:ext cx="8382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lvl="0"/>
            <a:r>
              <a:rPr sz="2000" b="1">
                <a:solidFill>
                  <a:schemeClr val="accent2"/>
                </a:solidFill>
                <a:latin typeface="Calibri" panose="020F0502020204030204" pitchFamily="34" charset="0"/>
              </a:rPr>
              <a:t>Cell </a:t>
            </a:r>
            <a:br>
              <a:rPr sz="2000" b="1">
                <a:solidFill>
                  <a:schemeClr val="accent2"/>
                </a:solidFill>
                <a:latin typeface="Calibri" panose="020F0502020204030204" pitchFamily="34" charset="0"/>
              </a:rPr>
            </a:br>
            <a:r>
              <a:rPr sz="2000" b="1">
                <a:solidFill>
                  <a:schemeClr val="accent2"/>
                </a:solidFill>
                <a:latin typeface="Calibri" panose="020F0502020204030204" pitchFamily="34" charset="0"/>
              </a:rPr>
              <a:t>walls</a:t>
            </a:r>
            <a:endParaRPr sz="2000">
              <a:latin typeface="Calibri" panose="020F0502020204030204" pitchFamily="34" charset="0"/>
            </a:endParaRPr>
          </a:p>
        </p:txBody>
      </p:sp>
      <p:sp>
        <p:nvSpPr>
          <p:cNvPr id="14363" name="Straight Connector 14362"/>
          <p:cNvSpPr/>
          <p:nvPr/>
        </p:nvSpPr>
        <p:spPr>
          <a:xfrm>
            <a:off x="5508625" y="1844675"/>
            <a:ext cx="2016125" cy="1728788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364" name="Rectangle 14363"/>
          <p:cNvSpPr/>
          <p:nvPr/>
        </p:nvSpPr>
        <p:spPr>
          <a:xfrm>
            <a:off x="7164388" y="3357563"/>
            <a:ext cx="1425575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lvl="0"/>
            <a:r>
              <a:rPr sz="2000" b="1">
                <a:solidFill>
                  <a:schemeClr val="accent2"/>
                </a:solidFill>
                <a:latin typeface="Calibri" panose="020F0502020204030204" pitchFamily="34" charset="0"/>
              </a:rPr>
              <a:t>Fats</a:t>
            </a:r>
            <a:endParaRPr sz="2000">
              <a:latin typeface="Calibri" panose="020F0502020204030204" pitchFamily="34" charset="0"/>
            </a:endParaRPr>
          </a:p>
        </p:txBody>
      </p:sp>
      <p:sp>
        <p:nvSpPr>
          <p:cNvPr id="14367" name="Rectangle 14366"/>
          <p:cNvSpPr/>
          <p:nvPr/>
        </p:nvSpPr>
        <p:spPr>
          <a:xfrm>
            <a:off x="6659563" y="5013325"/>
            <a:ext cx="830262" cy="6858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lvl="0"/>
            <a:br>
              <a:rPr sz="1200" b="1">
                <a:solidFill>
                  <a:schemeClr val="accent2"/>
                </a:solidFill>
                <a:latin typeface="Calibri" panose="020F0502020204030204" pitchFamily="34" charset="0"/>
              </a:rPr>
            </a:br>
            <a:br>
              <a:rPr sz="1200" b="1">
                <a:solidFill>
                  <a:schemeClr val="accent2"/>
                </a:solidFill>
                <a:latin typeface="Calibri" panose="020F0502020204030204" pitchFamily="34" charset="0"/>
              </a:rPr>
            </a:br>
            <a:endParaRPr sz="1200">
              <a:latin typeface="Calibri" panose="020F0502020204030204" pitchFamily="34" charset="0"/>
            </a:endParaRPr>
          </a:p>
        </p:txBody>
      </p:sp>
      <p:sp>
        <p:nvSpPr>
          <p:cNvPr id="14368" name="Straight Connector 14367"/>
          <p:cNvSpPr/>
          <p:nvPr/>
        </p:nvSpPr>
        <p:spPr>
          <a:xfrm>
            <a:off x="7885113" y="3789363"/>
            <a:ext cx="73025" cy="504825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369" name="Rectangle 14368"/>
          <p:cNvSpPr/>
          <p:nvPr/>
        </p:nvSpPr>
        <p:spPr>
          <a:xfrm>
            <a:off x="7235825" y="4581525"/>
            <a:ext cx="1728788" cy="179863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lvl="0"/>
            <a:r>
              <a:rPr sz="2000" b="1">
                <a:solidFill>
                  <a:schemeClr val="accent2"/>
                </a:solidFill>
                <a:latin typeface="Calibri" panose="020F0502020204030204" pitchFamily="34" charset="0"/>
              </a:rPr>
              <a:t>Used to make cell</a:t>
            </a:r>
            <a:br>
              <a:rPr sz="2000" b="1">
                <a:solidFill>
                  <a:schemeClr val="accent2"/>
                </a:solidFill>
                <a:latin typeface="Calibri" panose="020F0502020204030204" pitchFamily="34" charset="0"/>
              </a:rPr>
            </a:br>
            <a:r>
              <a:rPr sz="2000" b="1">
                <a:solidFill>
                  <a:schemeClr val="accent2"/>
                </a:solidFill>
                <a:latin typeface="Calibri" panose="020F0502020204030204" pitchFamily="34" charset="0"/>
              </a:rPr>
              <a:t>membranes, or stored in seeds and used for energy</a:t>
            </a:r>
            <a:endParaRPr sz="2000">
              <a:latin typeface="Calibri" panose="020F0502020204030204" pitchFamily="34" charset="0"/>
            </a:endParaRPr>
          </a:p>
        </p:txBody>
      </p:sp>
      <p:sp>
        <p:nvSpPr>
          <p:cNvPr id="14371" name="Straight Connector 14370"/>
          <p:cNvSpPr/>
          <p:nvPr/>
        </p:nvSpPr>
        <p:spPr>
          <a:xfrm flipH="1">
            <a:off x="1403350" y="1844675"/>
            <a:ext cx="1985963" cy="2016125"/>
          </a:xfrm>
          <a:prstGeom prst="line">
            <a:avLst/>
          </a:prstGeom>
          <a:ln w="28575" cap="flat" cmpd="sng">
            <a:solidFill>
              <a:srgbClr val="6600CC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372" name="Rectangle 14371"/>
          <p:cNvSpPr/>
          <p:nvPr/>
        </p:nvSpPr>
        <p:spPr>
          <a:xfrm>
            <a:off x="452438" y="3835400"/>
            <a:ext cx="1958975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lvl="0"/>
            <a:r>
              <a:rPr sz="2000" b="1">
                <a:solidFill>
                  <a:srgbClr val="FF0000"/>
                </a:solidFill>
                <a:latin typeface="Calibri" panose="020F0502020204030204" pitchFamily="34" charset="0"/>
              </a:rPr>
              <a:t>Amino acids</a:t>
            </a:r>
            <a:endParaRPr sz="2000">
              <a:latin typeface="Calibri" panose="020F0502020204030204" pitchFamily="34" charset="0"/>
            </a:endParaRPr>
          </a:p>
        </p:txBody>
      </p:sp>
      <p:sp>
        <p:nvSpPr>
          <p:cNvPr id="14374" name="Straight Connector 14373"/>
          <p:cNvSpPr/>
          <p:nvPr/>
        </p:nvSpPr>
        <p:spPr>
          <a:xfrm>
            <a:off x="1476375" y="4292600"/>
            <a:ext cx="0" cy="685800"/>
          </a:xfrm>
          <a:prstGeom prst="line">
            <a:avLst/>
          </a:prstGeom>
          <a:ln w="28575" cap="flat" cmpd="sng">
            <a:solidFill>
              <a:srgbClr val="6600CC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375" name="Rectangle 14374"/>
          <p:cNvSpPr/>
          <p:nvPr/>
        </p:nvSpPr>
        <p:spPr>
          <a:xfrm>
            <a:off x="684213" y="4916488"/>
            <a:ext cx="16764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lvl="0"/>
            <a:r>
              <a:rPr sz="2000" b="1">
                <a:solidFill>
                  <a:srgbClr val="FF0000"/>
                </a:solidFill>
                <a:latin typeface="Calibri" panose="020F0502020204030204" pitchFamily="34" charset="0"/>
              </a:rPr>
              <a:t>Proteins</a:t>
            </a:r>
            <a:endParaRPr sz="2000">
              <a:latin typeface="Calibri" panose="020F0502020204030204" pitchFamily="34" charset="0"/>
            </a:endParaRPr>
          </a:p>
        </p:txBody>
      </p:sp>
      <p:sp>
        <p:nvSpPr>
          <p:cNvPr id="14377" name="Straight Connector 14376"/>
          <p:cNvSpPr/>
          <p:nvPr/>
        </p:nvSpPr>
        <p:spPr>
          <a:xfrm>
            <a:off x="1476375" y="5300663"/>
            <a:ext cx="0" cy="685800"/>
          </a:xfrm>
          <a:prstGeom prst="line">
            <a:avLst/>
          </a:prstGeom>
          <a:ln w="28575" cap="flat" cmpd="sng">
            <a:solidFill>
              <a:srgbClr val="6600CC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378" name="Rectangle 14377"/>
          <p:cNvSpPr/>
          <p:nvPr/>
        </p:nvSpPr>
        <p:spPr>
          <a:xfrm>
            <a:off x="36513" y="5949950"/>
            <a:ext cx="3527425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lvl="0"/>
            <a:r>
              <a:rPr sz="2000" b="1">
                <a:solidFill>
                  <a:srgbClr val="FF0000"/>
                </a:solidFill>
                <a:latin typeface="Calibri" panose="020F0502020204030204" pitchFamily="34" charset="0"/>
              </a:rPr>
              <a:t>Cell structures and enzymes</a:t>
            </a:r>
            <a:endParaRPr sz="2000">
              <a:latin typeface="Calibri" panose="020F0502020204030204" pitchFamily="34" charset="0"/>
            </a:endParaRPr>
          </a:p>
        </p:txBody>
      </p:sp>
      <p:sp>
        <p:nvSpPr>
          <p:cNvPr id="14380" name="Rectangle 14379"/>
          <p:cNvSpPr/>
          <p:nvPr/>
        </p:nvSpPr>
        <p:spPr>
          <a:xfrm>
            <a:off x="179388" y="1958975"/>
            <a:ext cx="2808287" cy="5334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lvl="0" algn="l"/>
            <a:r>
              <a:rPr sz="1800" i="1">
                <a:solidFill>
                  <a:schemeClr val="tx1"/>
                </a:solidFill>
                <a:latin typeface="Calibri" panose="020F0502020204030204" pitchFamily="34" charset="0"/>
              </a:rPr>
              <a:t>Mineral salts like nitrates are dissolved in water taken up by plants. These have </a:t>
            </a:r>
            <a:r>
              <a:rPr sz="1800" b="1" i="1">
                <a:solidFill>
                  <a:schemeClr val="tx1"/>
                </a:solidFill>
                <a:latin typeface="Calibri" panose="020F0502020204030204" pitchFamily="34" charset="0"/>
              </a:rPr>
              <a:t>nitrogen</a:t>
            </a:r>
            <a:r>
              <a:rPr sz="1800" i="1">
                <a:solidFill>
                  <a:schemeClr val="tx1"/>
                </a:solidFill>
                <a:latin typeface="Calibri" panose="020F0502020204030204" pitchFamily="34" charset="0"/>
              </a:rPr>
              <a:t> which is needed to make amino acids.</a:t>
            </a:r>
            <a:br>
              <a:rPr sz="1800" i="1">
                <a:solidFill>
                  <a:schemeClr val="tx1"/>
                </a:solidFill>
                <a:latin typeface="Calibri" panose="020F0502020204030204" pitchFamily="34" charset="0"/>
              </a:rPr>
            </a:br>
            <a:br>
              <a:rPr sz="1800" i="1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sz="1200" i="1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endParaRPr sz="1200" i="1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4381" name="Straight Connector 14380"/>
          <p:cNvSpPr/>
          <p:nvPr/>
        </p:nvSpPr>
        <p:spPr>
          <a:xfrm>
            <a:off x="1476375" y="2708275"/>
            <a:ext cx="0" cy="9144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382" name="Rectangle 14381"/>
          <p:cNvSpPr/>
          <p:nvPr/>
        </p:nvSpPr>
        <p:spPr>
          <a:xfrm>
            <a:off x="468313" y="549275"/>
            <a:ext cx="8351837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ln w="222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CC00"/>
                </a:solidFill>
                <a:latin typeface="Arial Black" panose="020B0A04020102020204" charset="0"/>
                <a:ea typeface="Arial Black" panose="020B0A04020102020204" charset="0"/>
              </a:rPr>
              <a:t>How Glucose is used by Plants</a:t>
            </a:r>
            <a:endParaRPr lang="en-US" sz="3600">
              <a:ln w="222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  <a:solidFill>
                <a:srgbClr val="FFCC00"/>
              </a:solidFill>
              <a:latin typeface="Arial Black" panose="020B0A04020102020204" charset="0"/>
              <a:ea typeface="Arial Black" panose="020B0A04020102020204" charset="0"/>
            </a:endParaRPr>
          </a:p>
        </p:txBody>
      </p:sp>
      <p:sp>
        <p:nvSpPr>
          <p:cNvPr id="14351" name="Straight Connector 14350"/>
          <p:cNvSpPr/>
          <p:nvPr/>
        </p:nvSpPr>
        <p:spPr>
          <a:xfrm>
            <a:off x="4572000" y="1989138"/>
            <a:ext cx="504825" cy="1800225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352" name="Rectangle 14351"/>
          <p:cNvSpPr/>
          <p:nvPr/>
        </p:nvSpPr>
        <p:spPr>
          <a:xfrm>
            <a:off x="4284663" y="3908425"/>
            <a:ext cx="16002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lvl="0"/>
            <a:r>
              <a:rPr sz="2000" b="1">
                <a:solidFill>
                  <a:srgbClr val="008000"/>
                </a:solidFill>
                <a:latin typeface="Calibri" panose="020F0502020204030204" pitchFamily="34" charset="0"/>
              </a:rPr>
              <a:t>Stored as </a:t>
            </a:r>
            <a:r>
              <a:rPr sz="2000" b="1" u="sng">
                <a:solidFill>
                  <a:srgbClr val="008000"/>
                </a:solidFill>
                <a:latin typeface="Calibri" panose="020F0502020204030204" pitchFamily="34" charset="0"/>
              </a:rPr>
              <a:t>Starch</a:t>
            </a:r>
            <a:endParaRPr sz="2000" u="sng">
              <a:solidFill>
                <a:srgbClr val="008000"/>
              </a:solidFill>
              <a:latin typeface="Calibri" panose="020F0502020204030204" pitchFamily="34" charset="0"/>
            </a:endParaRPr>
          </a:p>
        </p:txBody>
      </p:sp>
      <p:sp>
        <p:nvSpPr>
          <p:cNvPr id="14384" name="Text Box 14383"/>
          <p:cNvSpPr txBox="1"/>
          <p:nvPr/>
        </p:nvSpPr>
        <p:spPr>
          <a:xfrm>
            <a:off x="3779838" y="4581525"/>
            <a:ext cx="2663825" cy="1920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42900" indent="-342900">
              <a:spcBef>
                <a:spcPct val="50000"/>
              </a:spcBef>
            </a:pPr>
            <a:r>
              <a:rPr sz="2000" b="1">
                <a:solidFill>
                  <a:srgbClr val="008000"/>
                </a:solidFill>
                <a:latin typeface="Calibri" panose="020F0502020204030204" pitchFamily="34" charset="0"/>
              </a:rPr>
              <a:t>	Insoluble, so will not dissolve in water and flow out of cells + more compact to store, despite being large</a:t>
            </a:r>
            <a:endParaRPr sz="2000" b="1">
              <a:solidFill>
                <a:srgbClr val="008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14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14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3" grpId="0"/>
      <p:bldP spid="14346" grpId="0"/>
      <p:bldP spid="14349" grpId="0"/>
      <p:bldP spid="14358" grpId="0"/>
      <p:bldP spid="14361" grpId="0"/>
      <p:bldP spid="14364" grpId="0"/>
      <p:bldP spid="14369" grpId="0"/>
      <p:bldP spid="14372" grpId="0"/>
      <p:bldP spid="14375" grpId="0"/>
      <p:bldP spid="14378" grpId="0"/>
      <p:bldP spid="14380" grpId="0"/>
      <p:bldP spid="14352" grpId="0"/>
      <p:bldP spid="1438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Text Box 28673"/>
          <p:cNvSpPr txBox="1"/>
          <p:nvPr/>
        </p:nvSpPr>
        <p:spPr>
          <a:xfrm>
            <a:off x="142875" y="5710238"/>
            <a:ext cx="8893175" cy="958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sz="1900"/>
              <a:t>Inhaled air contains 78% nitrogen; when we exhale, we get rid of all 78%. Plants can’t use nitrogen gas from the atmosphere, yet nitrogen deficiency is the leading cause of poor plant growth. Why then is this unreactive gas </a:t>
            </a:r>
            <a:r>
              <a:rPr sz="1900" b="1"/>
              <a:t>vital</a:t>
            </a:r>
            <a:r>
              <a:rPr sz="1900"/>
              <a:t> for life?</a:t>
            </a:r>
            <a:endParaRPr sz="1900"/>
          </a:p>
        </p:txBody>
      </p:sp>
      <p:pic>
        <p:nvPicPr>
          <p:cNvPr id="28675" name="Picture 28674" descr="N_defic-Java-JOS"/>
          <p:cNvPicPr>
            <a:picLocks noChangeAspect="1"/>
          </p:cNvPicPr>
          <p:nvPr/>
        </p:nvPicPr>
        <p:blipFill>
          <a:blip r:embed="rId1">
            <a:lum contrast="18000"/>
          </a:blip>
          <a:srcRect t="7806" b="572"/>
          <a:stretch>
            <a:fillRect/>
          </a:stretch>
        </p:blipFill>
        <p:spPr>
          <a:xfrm>
            <a:off x="0" y="0"/>
            <a:ext cx="9144000" cy="55895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7"/>
          <p:cNvSpPr txBox="1"/>
          <p:nvPr>
            <p:ph type="title"/>
          </p:nvPr>
        </p:nvSpPr>
        <p:spPr>
          <a:xfrm>
            <a:off x="397025" y="161172"/>
            <a:ext cx="82296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Look at this:</a:t>
            </a:r>
            <a:endParaRPr lang="en-GB"/>
          </a:p>
        </p:txBody>
      </p:sp>
      <p:sp>
        <p:nvSpPr>
          <p:cNvPr id="433" name="Google Shape;433;p57"/>
          <p:cNvSpPr txBox="1"/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</a:p>
        </p:txBody>
      </p:sp>
      <p:pic>
        <p:nvPicPr>
          <p:cNvPr id="434" name="Google Shape;434;p57">
            <a:hlinkClick r:id="rId1"/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876300" y="1056063"/>
            <a:ext cx="7391400" cy="536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5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to do:</a:t>
            </a:r>
            <a:endParaRPr lang="en-GB"/>
          </a:p>
        </p:txBody>
      </p:sp>
      <p:sp>
        <p:nvSpPr>
          <p:cNvPr id="440" name="Google Shape;440;p58"/>
          <p:cNvSpPr txBox="1"/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Using the virtual lab grow plants under 3 different conditions:</a:t>
            </a:r>
            <a:endParaRPr lang="en-GB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</a:p>
          <a:p>
            <a:pPr marL="457200" lvl="0" indent="-419100" algn="l" rtl="0">
              <a:spcBef>
                <a:spcPts val="600"/>
              </a:spcBef>
              <a:spcAft>
                <a:spcPts val="0"/>
              </a:spcAft>
              <a:buSzPts val="3000"/>
              <a:buAutoNum type="arabicPeriod"/>
            </a:pPr>
            <a:r>
              <a:rPr lang="en-GB" b="1"/>
              <a:t>Control - all minerals</a:t>
            </a:r>
            <a:endParaRPr b="1"/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AutoNum type="arabicPeriod"/>
            </a:pPr>
            <a:r>
              <a:rPr lang="en-GB" b="1">
                <a:solidFill>
                  <a:srgbClr val="FF0000"/>
                </a:solidFill>
              </a:rPr>
              <a:t>Without N</a:t>
            </a:r>
            <a:endParaRPr b="1">
              <a:solidFill>
                <a:srgbClr val="FF0000"/>
              </a:solidFill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AutoNum type="arabicPeriod"/>
            </a:pPr>
            <a:r>
              <a:rPr lang="en-GB" b="1">
                <a:solidFill>
                  <a:srgbClr val="0000FF"/>
                </a:solidFill>
              </a:rPr>
              <a:t>Without Mg</a:t>
            </a:r>
            <a:endParaRPr b="1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Compare the plant in experiments 2 and 3 with the control. </a:t>
            </a:r>
            <a:r>
              <a:rPr lang="en-GB" b="1"/>
              <a:t>What are the differences?</a:t>
            </a:r>
            <a:endParaRPr b="1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5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Control</a:t>
            </a:r>
            <a:endParaRPr lang="en-GB"/>
          </a:p>
        </p:txBody>
      </p:sp>
      <p:sp>
        <p:nvSpPr>
          <p:cNvPr id="446" name="Google Shape;446;p59"/>
          <p:cNvSpPr txBox="1"/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</a:p>
        </p:txBody>
      </p:sp>
      <p:pic>
        <p:nvPicPr>
          <p:cNvPr id="447" name="Google Shape;447;p59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104900" y="1417638"/>
            <a:ext cx="6934200" cy="509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60"/>
          <p:cNvSpPr txBox="1"/>
          <p:nvPr>
            <p:ph type="title"/>
          </p:nvPr>
        </p:nvSpPr>
        <p:spPr>
          <a:xfrm>
            <a:off x="343138" y="-3"/>
            <a:ext cx="8229600" cy="83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No Nitrogen</a:t>
            </a:r>
            <a:endParaRPr lang="en-GB"/>
          </a:p>
        </p:txBody>
      </p:sp>
      <p:sp>
        <p:nvSpPr>
          <p:cNvPr id="453" name="Google Shape;453;p60"/>
          <p:cNvSpPr txBox="1"/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</a:p>
        </p:txBody>
      </p:sp>
      <p:pic>
        <p:nvPicPr>
          <p:cNvPr id="454" name="Google Shape;454;p60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941976" y="916969"/>
            <a:ext cx="7444024" cy="5549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61"/>
          <p:cNvSpPr txBox="1"/>
          <p:nvPr>
            <p:ph type="title"/>
          </p:nvPr>
        </p:nvSpPr>
        <p:spPr>
          <a:xfrm>
            <a:off x="457200" y="274648"/>
            <a:ext cx="8229600" cy="92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No Magnesium</a:t>
            </a:r>
            <a:endParaRPr lang="en-GB"/>
          </a:p>
        </p:txBody>
      </p:sp>
      <p:sp>
        <p:nvSpPr>
          <p:cNvPr id="460" name="Google Shape;460;p61"/>
          <p:cNvSpPr txBox="1"/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</a:p>
        </p:txBody>
      </p:sp>
      <p:pic>
        <p:nvPicPr>
          <p:cNvPr id="461" name="Google Shape;461;p6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952825" y="1197751"/>
            <a:ext cx="7243226" cy="537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b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endParaRPr kumimoji="0" lang="en-GB" sz="4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4338" name="Content Placeholder 2"/>
          <p:cNvSpPr>
            <a:spLocks noGrp="1"/>
          </p:cNvSpPr>
          <p:nvPr>
            <p:ph idx="4294967295"/>
          </p:nvPr>
        </p:nvSpPr>
        <p:spPr>
          <a:xfrm>
            <a:off x="-42862" y="30163"/>
            <a:ext cx="9144000" cy="1714500"/>
          </a:xfrm>
        </p:spPr>
        <p:txBody>
          <a:bodyPr vert="horz" wrap="square" lIns="91440" tIns="45720" rIns="91440" bIns="45720" anchor="t" anchorCtr="0"/>
          <a:p>
            <a:pPr marL="0" indent="0" algn="ctr" eaLnBrk="1" hangingPunct="1">
              <a:buNone/>
            </a:pPr>
            <a:r>
              <a:rPr lang="en-GB" altLang="x-none" sz="2400" b="1" dirty="0"/>
              <a:t>Task 5: </a:t>
            </a:r>
            <a:r>
              <a:rPr lang="en-GB" altLang="x-none" sz="2400" dirty="0"/>
              <a:t>Write a poem/rap about how plants make their own food (photosynthesis).  You must include the following key words:</a:t>
            </a:r>
            <a:endParaRPr lang="en-GB" altLang="x-none" sz="2400" dirty="0"/>
          </a:p>
        </p:txBody>
      </p:sp>
      <p:sp>
        <p:nvSpPr>
          <p:cNvPr id="6148" name="TextBox 4"/>
          <p:cNvSpPr txBox="1">
            <a:spLocks noChangeArrowheads="1"/>
          </p:cNvSpPr>
          <p:nvPr/>
        </p:nvSpPr>
        <p:spPr bwMode="auto">
          <a:xfrm>
            <a:off x="258763" y="1268413"/>
            <a:ext cx="31432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Carbon dioxide or CO</a:t>
            </a:r>
            <a:r>
              <a:rPr kumimoji="0" lang="en-GB" sz="3200" b="1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2</a:t>
            </a:r>
            <a:endParaRPr kumimoji="0" lang="en-GB" sz="3200" b="1" i="0" u="none" strike="noStrike" kern="1200" cap="none" spc="0" normalizeH="0" baseline="-2500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6715125" y="4071938"/>
            <a:ext cx="18573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Oxygen or O</a:t>
            </a:r>
            <a:r>
              <a:rPr kumimoji="0" lang="en-GB" sz="3200" b="1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2</a:t>
            </a:r>
            <a:r>
              <a:rPr kumimoji="0" lang="en-GB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</a:t>
            </a:r>
            <a:endParaRPr kumimoji="0" lang="en-GB" sz="3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150" name="TextBox 7"/>
          <p:cNvSpPr txBox="1">
            <a:spLocks noChangeArrowheads="1"/>
          </p:cNvSpPr>
          <p:nvPr/>
        </p:nvSpPr>
        <p:spPr bwMode="auto">
          <a:xfrm>
            <a:off x="3132138" y="2538413"/>
            <a:ext cx="17145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Water or H</a:t>
            </a:r>
            <a:r>
              <a:rPr kumimoji="0" lang="en-GB" sz="3200" b="1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2</a:t>
            </a:r>
            <a:r>
              <a:rPr kumimoji="0" lang="en-GB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</a:t>
            </a:r>
            <a:endParaRPr kumimoji="0" lang="en-GB" sz="3200" b="1" i="0" u="none" strike="noStrike" kern="1200" cap="none" spc="0" normalizeH="0" baseline="-2500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151" name="TextBox 8"/>
          <p:cNvSpPr txBox="1">
            <a:spLocks noChangeArrowheads="1"/>
          </p:cNvSpPr>
          <p:nvPr/>
        </p:nvSpPr>
        <p:spPr bwMode="auto">
          <a:xfrm>
            <a:off x="5929313" y="1331913"/>
            <a:ext cx="27146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Glucose </a:t>
            </a:r>
            <a:endParaRPr kumimoji="0" lang="en-GB" sz="3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or sugar </a:t>
            </a:r>
            <a:endParaRPr kumimoji="0" lang="en-GB" sz="3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</a:t>
            </a:r>
            <a:r>
              <a:rPr kumimoji="0" lang="en-GB" sz="3200" b="1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6</a:t>
            </a:r>
            <a:r>
              <a:rPr kumimoji="0" lang="en-GB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H</a:t>
            </a:r>
            <a:r>
              <a:rPr kumimoji="0" lang="en-GB" sz="3200" b="1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12</a:t>
            </a:r>
            <a:r>
              <a:rPr kumimoji="0" lang="en-GB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</a:t>
            </a:r>
            <a:r>
              <a:rPr kumimoji="0" lang="en-GB" sz="3200" b="1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6</a:t>
            </a:r>
            <a:endParaRPr kumimoji="0" lang="en-GB" sz="3200" b="1" i="0" u="none" strike="noStrike" kern="1200" cap="none" spc="0" normalizeH="0" baseline="-2500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152" name="TextBox 10"/>
          <p:cNvSpPr txBox="1">
            <a:spLocks noChangeArrowheads="1"/>
          </p:cNvSpPr>
          <p:nvPr/>
        </p:nvSpPr>
        <p:spPr bwMode="auto">
          <a:xfrm>
            <a:off x="285750" y="428625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Chlorophyll</a:t>
            </a:r>
            <a:endParaRPr kumimoji="0" lang="en-GB" sz="3200" b="1" i="0" u="none" strike="noStrike" kern="1200" cap="none" spc="0" normalizeH="0" baseline="-2500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153" name="TextBox 11"/>
          <p:cNvSpPr txBox="1">
            <a:spLocks noChangeArrowheads="1"/>
          </p:cNvSpPr>
          <p:nvPr/>
        </p:nvSpPr>
        <p:spPr bwMode="auto">
          <a:xfrm>
            <a:off x="3132138" y="4578350"/>
            <a:ext cx="27971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Reference to Sunlight </a:t>
            </a:r>
            <a:endParaRPr kumimoji="0" lang="en-GB" sz="3200" b="1" i="0" u="none" strike="noStrike" kern="1200" cap="none" spc="0" normalizeH="0" baseline="-25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154" name="Subtitle 2"/>
          <p:cNvSpPr/>
          <p:nvPr/>
        </p:nvSpPr>
        <p:spPr bwMode="auto">
          <a:xfrm>
            <a:off x="5102225" y="5924550"/>
            <a:ext cx="3779838" cy="649288"/>
          </a:xfrm>
          <a:prstGeom prst="rect">
            <a:avLst/>
          </a:prstGeom>
          <a:solidFill>
            <a:schemeClr val="bg1"/>
          </a:solidFill>
          <a:ln w="50800">
            <a:solidFill>
              <a:schemeClr val="tx1"/>
            </a:solidFill>
            <a:miter lim="800000"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Perform this lesson</a:t>
            </a:r>
            <a:endParaRPr kumimoji="0" lang="en-GB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155" name="TextBox 10"/>
          <p:cNvSpPr txBox="1">
            <a:spLocks noChangeArrowheads="1"/>
          </p:cNvSpPr>
          <p:nvPr/>
        </p:nvSpPr>
        <p:spPr bwMode="auto">
          <a:xfrm>
            <a:off x="258763" y="5924550"/>
            <a:ext cx="8064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EXTENSION: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Include the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balanced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chemical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equation in your rap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6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67" name="Google Shape;467;p62"/>
          <p:cNvSpPr txBox="1"/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</a:p>
        </p:txBody>
      </p:sp>
      <p:pic>
        <p:nvPicPr>
          <p:cNvPr id="468" name="Google Shape;468;p62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344775" y="661838"/>
            <a:ext cx="3201775" cy="571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62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57200" y="491326"/>
            <a:ext cx="3201775" cy="5715775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62"/>
          <p:cNvSpPr txBox="1"/>
          <p:nvPr/>
        </p:nvSpPr>
        <p:spPr>
          <a:xfrm>
            <a:off x="3835150" y="661838"/>
            <a:ext cx="4384500" cy="51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>
                <a:solidFill>
                  <a:srgbClr val="9900FF"/>
                </a:solidFill>
              </a:rPr>
              <a:t>Nitrogen (N)</a:t>
            </a:r>
            <a:endParaRPr sz="4800" b="1">
              <a:solidFill>
                <a:srgbClr val="9900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The most important plant mineral.</a:t>
            </a: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Used for making leaves.</a:t>
            </a: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Found in the soil water as soluble </a:t>
            </a:r>
            <a:r>
              <a:rPr lang="en-GB" sz="3000" b="1"/>
              <a:t>nitrate</a:t>
            </a:r>
            <a:r>
              <a:rPr lang="en-GB" sz="3000"/>
              <a:t> ions.</a:t>
            </a: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solidFill>
                <a:srgbClr val="9900FF"/>
              </a:solidFill>
            </a:endParaRPr>
          </a:p>
          <a:p>
            <a:pPr marL="9144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>
                <a:solidFill>
                  <a:srgbClr val="9900FF"/>
                </a:solidFill>
              </a:rPr>
              <a:t>NO</a:t>
            </a:r>
            <a:r>
              <a:rPr lang="en-GB" sz="4800" b="1" baseline="-25000">
                <a:solidFill>
                  <a:srgbClr val="9900FF"/>
                </a:solidFill>
              </a:rPr>
              <a:t>3</a:t>
            </a:r>
            <a:r>
              <a:rPr lang="en-GB" sz="4800" b="1" baseline="30000">
                <a:solidFill>
                  <a:srgbClr val="9900FF"/>
                </a:solidFill>
              </a:rPr>
              <a:t>-</a:t>
            </a:r>
            <a:endParaRPr sz="4800" b="1" baseline="30000">
              <a:solidFill>
                <a:srgbClr val="99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471" name="Google Shape;471;p62"/>
          <p:cNvSpPr txBox="1"/>
          <p:nvPr/>
        </p:nvSpPr>
        <p:spPr>
          <a:xfrm>
            <a:off x="3546550" y="512250"/>
            <a:ext cx="5087400" cy="58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>
                <a:solidFill>
                  <a:srgbClr val="6AA84F"/>
                </a:solidFill>
              </a:rPr>
              <a:t>Magnesium (Mg)</a:t>
            </a:r>
            <a:endParaRPr sz="4800" b="1">
              <a:solidFill>
                <a:srgbClr val="6AA84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r>
              <a:rPr lang="en-GB" sz="3000">
                <a:solidFill>
                  <a:schemeClr val="dk1"/>
                </a:solidFill>
              </a:rPr>
              <a:t>Used for</a:t>
            </a:r>
            <a:endParaRPr sz="30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r>
              <a:rPr lang="en-GB" sz="3000">
                <a:solidFill>
                  <a:schemeClr val="dk1"/>
                </a:solidFill>
              </a:rPr>
              <a:t>making chlorophyll and</a:t>
            </a:r>
            <a:endParaRPr sz="30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r>
              <a:rPr lang="en-GB" sz="3000">
                <a:solidFill>
                  <a:schemeClr val="dk1"/>
                </a:solidFill>
              </a:rPr>
              <a:t>is essential for the process</a:t>
            </a:r>
            <a:endParaRPr sz="30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r>
              <a:rPr lang="en-GB" sz="3000">
                <a:solidFill>
                  <a:schemeClr val="dk1"/>
                </a:solidFill>
              </a:rPr>
              <a:t>of photosynthesis.</a:t>
            </a:r>
            <a:endParaRPr sz="30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endParaRPr sz="30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r>
              <a:rPr lang="en-GB" sz="3000">
                <a:solidFill>
                  <a:schemeClr val="dk1"/>
                </a:solidFill>
              </a:rPr>
              <a:t>Magnesium is found in the</a:t>
            </a:r>
            <a:endParaRPr sz="30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r>
              <a:rPr lang="en-GB" sz="3000">
                <a:solidFill>
                  <a:schemeClr val="dk1"/>
                </a:solidFill>
              </a:rPr>
              <a:t>soil as </a:t>
            </a:r>
            <a:r>
              <a:rPr lang="en-GB" sz="3000" b="1">
                <a:solidFill>
                  <a:schemeClr val="dk1"/>
                </a:solidFill>
              </a:rPr>
              <a:t>magnesium</a:t>
            </a:r>
            <a:r>
              <a:rPr lang="en-GB" sz="3000">
                <a:solidFill>
                  <a:schemeClr val="dk1"/>
                </a:solidFill>
              </a:rPr>
              <a:t> ions</a:t>
            </a:r>
            <a:endParaRPr sz="30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>
                <a:solidFill>
                  <a:srgbClr val="6AA84F"/>
                </a:solidFill>
              </a:rPr>
              <a:t>Mg</a:t>
            </a:r>
            <a:r>
              <a:rPr lang="en-GB" sz="4800" b="1" baseline="30000">
                <a:solidFill>
                  <a:srgbClr val="6AA84F"/>
                </a:solidFill>
              </a:rPr>
              <a:t>2+</a:t>
            </a:r>
            <a:endParaRPr sz="4800" b="1" baseline="30000">
              <a:solidFill>
                <a:srgbClr val="6AA84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10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Rectangle 4"/>
          <p:cNvSpPr>
            <a:spLocks noGrp="1"/>
          </p:cNvSpPr>
          <p:nvPr>
            <p:ph type="title" idx="4294967295"/>
          </p:nvPr>
        </p:nvSpPr>
        <p:spPr>
          <a:xfrm>
            <a:off x="239713" y="278765"/>
            <a:ext cx="3898900" cy="1143000"/>
          </a:xfrm>
        </p:spPr>
        <p:txBody>
          <a:bodyPr vert="horz" wrap="square" lIns="91440" tIns="45720" rIns="91440" bIns="45720" anchor="ctr" anchorCtr="0"/>
          <a:p>
            <a:r>
              <a:rPr sz="3200" b="1">
                <a:solidFill>
                  <a:srgbClr val="FF0000"/>
                </a:solidFill>
                <a:latin typeface="+mn-lt"/>
                <a:cs typeface="+mn-lt"/>
              </a:rPr>
              <a:t>Nitrogen</a:t>
            </a: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 deficiency</a:t>
            </a:r>
            <a:br>
              <a:rPr sz="3200" b="1">
                <a:solidFill>
                  <a:schemeClr val="accent2"/>
                </a:solidFill>
                <a:latin typeface="+mn-lt"/>
                <a:cs typeface="+mn-lt"/>
              </a:rPr>
            </a:b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(lacking in </a:t>
            </a:r>
            <a:r>
              <a:rPr sz="3200" b="1">
                <a:solidFill>
                  <a:srgbClr val="FF0000"/>
                </a:solidFill>
                <a:latin typeface="+mn-lt"/>
                <a:cs typeface="+mn-lt"/>
              </a:rPr>
              <a:t>nitrates</a:t>
            </a: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)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</p:txBody>
      </p:sp>
      <p:pic>
        <p:nvPicPr>
          <p:cNvPr id="21507" name="Picture 6" descr="Potato Plant in Sand Culture - Nitrogen deficiency 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8210" y="1569720"/>
            <a:ext cx="2737485" cy="3105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8" name="Text Box 7"/>
          <p:cNvSpPr txBox="1"/>
          <p:nvPr/>
        </p:nvSpPr>
        <p:spPr>
          <a:xfrm>
            <a:off x="81598" y="4778058"/>
            <a:ext cx="4824412" cy="1168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800" b="1">
                <a:solidFill>
                  <a:schemeClr val="accent2"/>
                </a:solidFill>
                <a:latin typeface="+mn-lt"/>
                <a:cs typeface="+mn-lt"/>
              </a:rPr>
              <a:t>Growth - severely restricted</a:t>
            </a:r>
            <a:endParaRPr sz="2800" b="1">
              <a:solidFill>
                <a:schemeClr val="accent2"/>
              </a:solidFill>
              <a:latin typeface="+mn-lt"/>
              <a:cs typeface="+mn-lt"/>
            </a:endParaRPr>
          </a:p>
          <a:p>
            <a:pPr>
              <a:spcBef>
                <a:spcPct val="50000"/>
              </a:spcBef>
            </a:pPr>
            <a:r>
              <a:rPr sz="2800" b="1">
                <a:solidFill>
                  <a:schemeClr val="accent2"/>
                </a:solidFill>
                <a:latin typeface="+mn-lt"/>
                <a:cs typeface="+mn-lt"/>
              </a:rPr>
              <a:t>Foliage - yellowing </a:t>
            </a:r>
            <a:endParaRPr sz="2800" b="1">
              <a:solidFill>
                <a:schemeClr val="accent2"/>
              </a:solidFill>
              <a:latin typeface="+mn-lt"/>
              <a:cs typeface="+mn-lt"/>
            </a:endParaRPr>
          </a:p>
        </p:txBody>
      </p:sp>
      <p:sp>
        <p:nvSpPr>
          <p:cNvPr id="21509" name="Rectangle 8"/>
          <p:cNvSpPr/>
          <p:nvPr/>
        </p:nvSpPr>
        <p:spPr>
          <a:xfrm>
            <a:off x="5626100" y="125413"/>
            <a:ext cx="326231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algn="ctr"/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Complete minerals present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</p:txBody>
      </p:sp>
      <p:pic>
        <p:nvPicPr>
          <p:cNvPr id="21510" name="Picture 9" descr="Potato Plant in Sand Culture - Complete mineral nutrient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6100" y="1158875"/>
            <a:ext cx="3391535" cy="4787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1" name="Picture 11" descr="Potato Leaves - Nitrogen deficiency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775" y="4569460"/>
            <a:ext cx="1584325" cy="1866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12" name="Text Box 12"/>
          <p:cNvSpPr txBox="1"/>
          <p:nvPr/>
        </p:nvSpPr>
        <p:spPr>
          <a:xfrm>
            <a:off x="187325" y="6165850"/>
            <a:ext cx="419925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sz="3200" b="1">
                <a:latin typeface="+mn-lt"/>
                <a:cs typeface="+mn-lt"/>
              </a:rPr>
              <a:t>Ample nitrogen supply</a:t>
            </a:r>
            <a:endParaRPr sz="3200" b="1">
              <a:latin typeface="+mn-lt"/>
              <a:cs typeface="+mn-lt"/>
            </a:endParaRPr>
          </a:p>
        </p:txBody>
      </p:sp>
      <p:sp>
        <p:nvSpPr>
          <p:cNvPr id="21513" name="Line 13"/>
          <p:cNvSpPr/>
          <p:nvPr/>
        </p:nvSpPr>
        <p:spPr>
          <a:xfrm flipV="1">
            <a:off x="2987675" y="5516563"/>
            <a:ext cx="1150938" cy="576262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14" name="Text Box 14"/>
          <p:cNvSpPr txBox="1"/>
          <p:nvPr/>
        </p:nvSpPr>
        <p:spPr>
          <a:xfrm>
            <a:off x="5940425" y="6165850"/>
            <a:ext cx="24225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3200" b="1">
                <a:latin typeface="+mn-lt"/>
                <a:cs typeface="+mn-lt"/>
              </a:rPr>
              <a:t>No nitrogen</a:t>
            </a:r>
            <a:endParaRPr sz="3200" b="1">
              <a:latin typeface="+mn-lt"/>
              <a:cs typeface="+mn-lt"/>
            </a:endParaRPr>
          </a:p>
        </p:txBody>
      </p:sp>
      <p:sp>
        <p:nvSpPr>
          <p:cNvPr id="21515" name="Line 15"/>
          <p:cNvSpPr/>
          <p:nvPr/>
        </p:nvSpPr>
        <p:spPr>
          <a:xfrm rot="-1255220" flipH="1" flipV="1">
            <a:off x="5292725" y="5229225"/>
            <a:ext cx="519113" cy="115252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Rectangle 2"/>
          <p:cNvSpPr>
            <a:spLocks noGrp="1"/>
          </p:cNvSpPr>
          <p:nvPr>
            <p:ph type="title" idx="4294967295"/>
          </p:nvPr>
        </p:nvSpPr>
        <p:spPr>
          <a:xfrm>
            <a:off x="255270" y="125413"/>
            <a:ext cx="4319588" cy="1143000"/>
          </a:xfrm>
        </p:spPr>
        <p:txBody>
          <a:bodyPr vert="horz" wrap="square" lIns="91440" tIns="45720" rIns="91440" bIns="45720" anchor="ctr" anchorCtr="0"/>
          <a:p>
            <a:r>
              <a:rPr sz="3200" b="1">
                <a:solidFill>
                  <a:srgbClr val="FF0000"/>
                </a:solidFill>
                <a:latin typeface="+mn-lt"/>
                <a:cs typeface="+mn-lt"/>
              </a:rPr>
              <a:t>Phosphorus</a:t>
            </a: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 deficiency</a:t>
            </a:r>
            <a:br>
              <a:rPr sz="3200" b="1">
                <a:solidFill>
                  <a:schemeClr val="accent2"/>
                </a:solidFill>
                <a:latin typeface="+mn-lt"/>
                <a:cs typeface="+mn-lt"/>
              </a:rPr>
            </a:b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 (lacking in </a:t>
            </a:r>
            <a:r>
              <a:rPr sz="3200" b="1">
                <a:solidFill>
                  <a:srgbClr val="FF0000"/>
                </a:solidFill>
                <a:latin typeface="+mn-lt"/>
                <a:cs typeface="+mn-lt"/>
              </a:rPr>
              <a:t>phosphates</a:t>
            </a: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)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</p:txBody>
      </p:sp>
      <p:sp>
        <p:nvSpPr>
          <p:cNvPr id="22531" name="Text Box 4"/>
          <p:cNvSpPr txBox="1"/>
          <p:nvPr/>
        </p:nvSpPr>
        <p:spPr>
          <a:xfrm>
            <a:off x="146685" y="5196840"/>
            <a:ext cx="547941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00000"/>
              </a:lnSpc>
              <a:spcBef>
                <a:spcPts val="0"/>
              </a:spcBef>
            </a:pP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Growth - thin, few stems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Foliage </a:t>
            </a:r>
            <a:r>
              <a:rPr lang="en-US" sz="3200" b="1">
                <a:solidFill>
                  <a:schemeClr val="accent2"/>
                </a:solidFill>
                <a:latin typeface="+mn-lt"/>
                <a:cs typeface="+mn-lt"/>
              </a:rPr>
              <a:t>- </a:t>
            </a: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older leaves shed, 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              </a:t>
            </a:r>
            <a:r>
              <a:rPr lang="en-US" sz="3200" b="1">
                <a:solidFill>
                  <a:schemeClr val="accent2"/>
                </a:solidFill>
                <a:latin typeface="+mn-lt"/>
                <a:cs typeface="+mn-lt"/>
              </a:rPr>
              <a:t>-</a:t>
            </a: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 scorch on leaves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</p:txBody>
      </p:sp>
      <p:sp>
        <p:nvSpPr>
          <p:cNvPr id="22532" name="Rectangle 5"/>
          <p:cNvSpPr/>
          <p:nvPr/>
        </p:nvSpPr>
        <p:spPr>
          <a:xfrm>
            <a:off x="5626100" y="125413"/>
            <a:ext cx="326231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algn="ctr"/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Complete minerals present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</p:txBody>
      </p:sp>
      <p:pic>
        <p:nvPicPr>
          <p:cNvPr id="22533" name="Picture 6" descr="Potato Plant in Sand Culture - Complete mineral nutrient 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0" y="1364615"/>
            <a:ext cx="3541395" cy="49993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4" name="Picture 7" descr="Potato Plant in Sand Culture - Phosphorus deficiency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285" y="1364615"/>
            <a:ext cx="2555240" cy="36461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Rectangle 2"/>
          <p:cNvSpPr>
            <a:spLocks noGrp="1"/>
          </p:cNvSpPr>
          <p:nvPr>
            <p:ph type="title" idx="4294967295"/>
          </p:nvPr>
        </p:nvSpPr>
        <p:spPr>
          <a:xfrm>
            <a:off x="-17145" y="125413"/>
            <a:ext cx="4186238" cy="1143000"/>
          </a:xfrm>
        </p:spPr>
        <p:txBody>
          <a:bodyPr vert="horz" wrap="square" lIns="91440" tIns="45720" rIns="91440" bIns="45720" anchor="ctr" anchorCtr="0"/>
          <a:p>
            <a:r>
              <a:rPr sz="3200" b="1" err="1">
                <a:solidFill>
                  <a:srgbClr val="FF0000"/>
                </a:solidFill>
                <a:latin typeface="+mn-lt"/>
                <a:cs typeface="+mn-lt"/>
              </a:rPr>
              <a:t>Potasssium</a:t>
            </a: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 deficiency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</p:txBody>
      </p:sp>
      <p:sp>
        <p:nvSpPr>
          <p:cNvPr id="23555" name="Text Box 3"/>
          <p:cNvSpPr txBox="1"/>
          <p:nvPr/>
        </p:nvSpPr>
        <p:spPr>
          <a:xfrm>
            <a:off x="485140" y="5628323"/>
            <a:ext cx="4824413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ts val="0"/>
              </a:spcBef>
            </a:pP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Growth – squat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  <a:p>
            <a:pPr>
              <a:spcBef>
                <a:spcPts val="0"/>
              </a:spcBef>
            </a:pP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Foliage – young leaves small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</p:txBody>
      </p:sp>
      <p:sp>
        <p:nvSpPr>
          <p:cNvPr id="23556" name="Rectangle 4"/>
          <p:cNvSpPr/>
          <p:nvPr/>
        </p:nvSpPr>
        <p:spPr>
          <a:xfrm>
            <a:off x="5462270" y="125413"/>
            <a:ext cx="326231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algn="ctr"/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Complete minerals present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</p:txBody>
      </p:sp>
      <p:pic>
        <p:nvPicPr>
          <p:cNvPr id="23557" name="Picture 5" descr="Potato Plant in Sand Culture - Complete mineral nutrient 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62270" y="1268730"/>
            <a:ext cx="3596640" cy="50774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8" name="Picture 9" descr="Potato Plant in Sand Culture - Potassium deficiency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140" y="1087755"/>
            <a:ext cx="3398520" cy="4391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Rectangle 2"/>
          <p:cNvSpPr>
            <a:spLocks noGrp="1"/>
          </p:cNvSpPr>
          <p:nvPr>
            <p:ph type="title" idx="4294967295"/>
          </p:nvPr>
        </p:nvSpPr>
        <p:spPr>
          <a:xfrm>
            <a:off x="354330" y="-144462"/>
            <a:ext cx="4186238" cy="1143000"/>
          </a:xfrm>
        </p:spPr>
        <p:txBody>
          <a:bodyPr vert="horz" wrap="square" lIns="91440" tIns="45720" rIns="91440" bIns="45720" anchor="ctr" anchorCtr="0"/>
          <a:p>
            <a:r>
              <a:rPr sz="3200" b="1">
                <a:solidFill>
                  <a:srgbClr val="FF0000"/>
                </a:solidFill>
                <a:latin typeface="+mn-lt"/>
                <a:cs typeface="+mn-lt"/>
              </a:rPr>
              <a:t>Magnesium</a:t>
            </a: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 deficiency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</p:txBody>
      </p:sp>
      <p:sp>
        <p:nvSpPr>
          <p:cNvPr id="24579" name="Text Box 3"/>
          <p:cNvSpPr txBox="1"/>
          <p:nvPr/>
        </p:nvSpPr>
        <p:spPr>
          <a:xfrm>
            <a:off x="93980" y="5251450"/>
            <a:ext cx="879538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ts val="0"/>
              </a:spcBef>
            </a:pP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Growth – fairly normal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  <a:p>
            <a:pPr>
              <a:spcBef>
                <a:spcPts val="0"/>
              </a:spcBef>
            </a:pP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Foliage – pale, older leaves turn yellow, lacking in chlorophyll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</p:txBody>
      </p:sp>
      <p:sp>
        <p:nvSpPr>
          <p:cNvPr id="24580" name="Rectangle 4"/>
          <p:cNvSpPr/>
          <p:nvPr/>
        </p:nvSpPr>
        <p:spPr>
          <a:xfrm>
            <a:off x="5626100" y="32703"/>
            <a:ext cx="326231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algn="ctr"/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Complete minerals present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</p:txBody>
      </p:sp>
      <p:pic>
        <p:nvPicPr>
          <p:cNvPr id="24581" name="Picture 5" descr="Potato Plant in Sand Culture - Complete mineral nutrient 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11863" y="1268413"/>
            <a:ext cx="2490787" cy="3516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2" name="Picture 7" descr="Potato Plant in Sand Culture - Magnesium deficiency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260" y="836295"/>
            <a:ext cx="3309620" cy="43802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Rectangle 2"/>
          <p:cNvSpPr>
            <a:spLocks noGrp="1"/>
          </p:cNvSpPr>
          <p:nvPr>
            <p:ph type="title" idx="4294967295"/>
          </p:nvPr>
        </p:nvSpPr>
        <p:spPr>
          <a:xfrm>
            <a:off x="220345" y="125413"/>
            <a:ext cx="4186238" cy="1143000"/>
          </a:xfrm>
        </p:spPr>
        <p:txBody>
          <a:bodyPr vert="horz" wrap="square" lIns="91440" tIns="45720" rIns="91440" bIns="45720" anchor="ctr" anchorCtr="0"/>
          <a:p>
            <a:r>
              <a:rPr sz="3200" b="1">
                <a:solidFill>
                  <a:srgbClr val="FF0000"/>
                </a:solidFill>
                <a:latin typeface="+mn-lt"/>
                <a:cs typeface="+mn-lt"/>
              </a:rPr>
              <a:t>Calcium</a:t>
            </a: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 deficiency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</p:txBody>
      </p:sp>
      <p:sp>
        <p:nvSpPr>
          <p:cNvPr id="25603" name="Text Box 3"/>
          <p:cNvSpPr txBox="1"/>
          <p:nvPr/>
        </p:nvSpPr>
        <p:spPr>
          <a:xfrm>
            <a:off x="220345" y="5292090"/>
            <a:ext cx="546671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ts val="0"/>
              </a:spcBef>
            </a:pP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Growth – fairly good, bushy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  <a:p>
            <a:pPr>
              <a:spcBef>
                <a:spcPts val="0"/>
              </a:spcBef>
            </a:pP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Foliage – young leaves small,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  <a:p>
            <a:pPr>
              <a:spcBef>
                <a:spcPts val="0"/>
              </a:spcBef>
            </a:pPr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           lacking in chlorophyll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</p:txBody>
      </p:sp>
      <p:sp>
        <p:nvSpPr>
          <p:cNvPr id="25604" name="Rectangle 4"/>
          <p:cNvSpPr/>
          <p:nvPr/>
        </p:nvSpPr>
        <p:spPr>
          <a:xfrm>
            <a:off x="5580380" y="125413"/>
            <a:ext cx="326231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algn="ctr"/>
            <a:r>
              <a:rPr sz="3200" b="1">
                <a:solidFill>
                  <a:schemeClr val="accent2"/>
                </a:solidFill>
                <a:latin typeface="+mn-lt"/>
                <a:cs typeface="+mn-lt"/>
              </a:rPr>
              <a:t>Complete minerals present</a:t>
            </a:r>
            <a:endParaRPr sz="3200" b="1">
              <a:solidFill>
                <a:schemeClr val="accent2"/>
              </a:solidFill>
              <a:latin typeface="+mn-lt"/>
              <a:cs typeface="+mn-lt"/>
            </a:endParaRPr>
          </a:p>
        </p:txBody>
      </p:sp>
      <p:pic>
        <p:nvPicPr>
          <p:cNvPr id="25605" name="Picture 5" descr="Potato Plant in Sand Culture - Complete mineral nutrient 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80380" y="1268730"/>
            <a:ext cx="3418840" cy="48266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6" name="Picture 6" descr="Potato Plant in Sand Culture - Calcium deficiency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1014730"/>
            <a:ext cx="3082290" cy="40995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7004" name="Table 27003"/>
          <p:cNvGraphicFramePr/>
          <p:nvPr/>
        </p:nvGraphicFramePr>
        <p:xfrm>
          <a:off x="287020" y="-5715"/>
          <a:ext cx="8569325" cy="6219825"/>
        </p:xfrm>
        <a:graphic>
          <a:graphicData uri="http://schemas.openxmlformats.org/drawingml/2006/table">
            <a:tbl>
              <a:tblPr/>
              <a:tblGrid>
                <a:gridCol w="1584325"/>
                <a:gridCol w="1584325"/>
                <a:gridCol w="1584325"/>
                <a:gridCol w="1871663"/>
                <a:gridCol w="1944687"/>
              </a:tblGrid>
              <a:tr h="9525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400" b="1">
                          <a:solidFill>
                            <a:schemeClr val="bg1"/>
                          </a:solidFill>
                        </a:rPr>
                        <a:t>Mineral</a:t>
                      </a:r>
                      <a:endParaRPr lang="en-US" altLang="x-none" sz="24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400" b="1">
                          <a:solidFill>
                            <a:schemeClr val="bg1"/>
                          </a:solidFill>
                        </a:rPr>
                        <a:t>Element</a:t>
                      </a:r>
                      <a:endParaRPr lang="en-US" altLang="x-none" sz="24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400" b="1">
                          <a:solidFill>
                            <a:schemeClr val="bg1"/>
                          </a:solidFill>
                        </a:rPr>
                        <a:t>Needed to</a:t>
                      </a:r>
                      <a:endParaRPr lang="en-US" altLang="x-none" sz="24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400" b="1">
                          <a:solidFill>
                            <a:schemeClr val="bg1"/>
                          </a:solidFill>
                        </a:rPr>
                        <a:t>Function</a:t>
                      </a:r>
                      <a:endParaRPr lang="en-US" altLang="x-none" sz="24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400" b="1">
                          <a:solidFill>
                            <a:schemeClr val="bg1"/>
                          </a:solidFill>
                        </a:rPr>
                        <a:t>Deficiency symptoms</a:t>
                      </a:r>
                      <a:endParaRPr lang="en-US" altLang="x-none" sz="24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585913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>
                          <a:solidFill>
                            <a:schemeClr val="bg1"/>
                          </a:solidFill>
                        </a:rPr>
                        <a:t>Nitrates</a:t>
                      </a:r>
                      <a:endParaRPr lang="en-US" altLang="x-none" sz="24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/>
                        <a:t>Nitrogen</a:t>
                      </a: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/>
                        <a:t>Make amino acids/protein</a:t>
                      </a: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/>
                        <a:t>Cell growth</a:t>
                      </a: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/>
                        <a:t>Poor growth and yellow leaves</a:t>
                      </a: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15875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>
                          <a:solidFill>
                            <a:schemeClr val="bg1"/>
                          </a:solidFill>
                        </a:rPr>
                        <a:t>Phosphates</a:t>
                      </a:r>
                      <a:endParaRPr lang="en-US" altLang="x-none" sz="24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/>
                        <a:t>Phosphorus</a:t>
                      </a: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/>
                        <a:t>To make DNA and cell membranes</a:t>
                      </a: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/>
                        <a:t>Respiration and growth</a:t>
                      </a: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/>
                        <a:t>Poor root growth and discoloured leaves</a:t>
                      </a: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1246187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>
                          <a:solidFill>
                            <a:schemeClr val="bg1"/>
                          </a:solidFill>
                        </a:rPr>
                        <a:t>Potassium</a:t>
                      </a:r>
                      <a:endParaRPr sz="2400">
                        <a:solidFill>
                          <a:schemeClr val="bg1"/>
                        </a:solidFill>
                      </a:endParaRPr>
                    </a:p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>
                          <a:solidFill>
                            <a:schemeClr val="bg1"/>
                          </a:solidFill>
                        </a:rPr>
                        <a:t>compounds</a:t>
                      </a:r>
                      <a:endParaRPr lang="en-US" altLang="x-none" sz="24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/>
                        <a:t>Potassium</a:t>
                      </a: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/>
                        <a:t>Help enzymes function</a:t>
                      </a: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/>
                        <a:t>Respiration and photosynthesis</a:t>
                      </a: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2400"/>
                        <a:t>Poor flower and fruit growth and discoloured leaves</a:t>
                      </a: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8477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>
                          <a:solidFill>
                            <a:schemeClr val="bg1"/>
                          </a:solidFill>
                        </a:rPr>
                        <a:t>Magnesium compounds</a:t>
                      </a:r>
                      <a:endParaRPr lang="en-US" altLang="x-none" sz="24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/>
                        <a:t>Magnesium</a:t>
                      </a: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/>
                        <a:t>To make chlorophyll</a:t>
                      </a: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/>
                        <a:t>Photosynthesis</a:t>
                      </a:r>
                      <a:endParaRPr sz="2400"/>
                    </a:p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sz="2400"/>
                        <a:t>Yellow leaves</a:t>
                      </a:r>
                      <a:endParaRPr lang="en-US" altLang="x-none" sz="2400"/>
                    </a:p>
                  </a:txBody>
                  <a:tcPr>
                    <a:lnL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705" name="TextBox 3"/>
          <p:cNvSpPr txBox="1"/>
          <p:nvPr/>
        </p:nvSpPr>
        <p:spPr>
          <a:xfrm>
            <a:off x="785813" y="214313"/>
            <a:ext cx="7715250" cy="92392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t" anchorCtr="0">
            <a:sp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</a:pPr>
            <a:r>
              <a:rPr lang="en-GB" altLang="en-US" sz="5400" dirty="0">
                <a:solidFill>
                  <a:schemeClr val="bg1"/>
                </a:solidFill>
                <a:latin typeface="Calibri" panose="020F0502020204030204" pitchFamily="34" charset="0"/>
              </a:rPr>
              <a:t>Proving photosynthesis</a:t>
            </a:r>
            <a:endParaRPr lang="en-GB" altLang="en-US" sz="5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819150" y="1341438"/>
            <a:ext cx="7704138" cy="1366838"/>
          </a:xfrm>
          <a:solidFill>
            <a:schemeClr val="bg1"/>
          </a:solidFill>
          <a:ln w="50800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Learning objectives:</a:t>
            </a:r>
            <a:endParaRPr kumimoji="0" lang="en-GB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Describe experiments to investigate photosynthesis, showing the production of starch and the requirements of light, carbon dioxide and chlorophyll </a:t>
            </a:r>
            <a:endParaRPr kumimoji="0" lang="en-GB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2707" name="Picture 6" descr="http://www.hisglory.com/photos2/Green%20Leaves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3088" y="2997200"/>
            <a:ext cx="3403600" cy="35321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4753" name="Content Placeholder 2"/>
          <p:cNvSpPr>
            <a:spLocks noGrp="1"/>
          </p:cNvSpPr>
          <p:nvPr>
            <p:ph idx="4294967295"/>
          </p:nvPr>
        </p:nvSpPr>
        <p:spPr>
          <a:xfrm>
            <a:off x="36513" y="952500"/>
            <a:ext cx="8785225" cy="4525963"/>
          </a:xfrm>
        </p:spPr>
        <p:txBody>
          <a:bodyPr vert="horz" wrap="square" lIns="91440" tIns="45720" rIns="91440" bIns="45720" anchor="t" anchorCtr="0"/>
          <a:p>
            <a:pPr eaLnBrk="1" hangingPunct="1">
              <a:buNone/>
            </a:pPr>
            <a:r>
              <a:rPr lang="en-GB" altLang="x-none" b="1" dirty="0"/>
              <a:t>Word equation:</a:t>
            </a:r>
            <a:endParaRPr lang="en-GB" altLang="x-none" b="1" dirty="0"/>
          </a:p>
          <a:p>
            <a:pPr eaLnBrk="1" hangingPunct="1">
              <a:buNone/>
            </a:pPr>
            <a:r>
              <a:rPr lang="en-GB" altLang="x-none" dirty="0"/>
              <a:t>Carbon dioxide + water                     glucose + oxygen</a:t>
            </a:r>
            <a:endParaRPr lang="en-GB" altLang="x-none" dirty="0"/>
          </a:p>
          <a:p>
            <a:pPr eaLnBrk="1" hangingPunct="1">
              <a:buNone/>
            </a:pPr>
            <a:endParaRPr lang="en-GB" altLang="x-none" dirty="0"/>
          </a:p>
          <a:p>
            <a:pPr eaLnBrk="1" hangingPunct="1">
              <a:buNone/>
            </a:pPr>
            <a:r>
              <a:rPr lang="en-GB" altLang="x-none" b="1" dirty="0"/>
              <a:t>Balanced chemical equation:</a:t>
            </a:r>
            <a:endParaRPr lang="en-GB" altLang="x-none" b="1" dirty="0"/>
          </a:p>
          <a:p>
            <a:pPr eaLnBrk="1" hangingPunct="1">
              <a:buNone/>
            </a:pPr>
            <a:r>
              <a:rPr lang="en-GB" altLang="x-none" dirty="0"/>
              <a:t>6CO</a:t>
            </a:r>
            <a:r>
              <a:rPr lang="en-GB" altLang="x-none" baseline="-25000" dirty="0"/>
              <a:t>2</a:t>
            </a:r>
            <a:r>
              <a:rPr lang="en-GB" altLang="x-none" dirty="0"/>
              <a:t> + 6H</a:t>
            </a:r>
            <a:r>
              <a:rPr lang="en-GB" altLang="x-none" baseline="-25000" dirty="0"/>
              <a:t>2</a:t>
            </a:r>
            <a:r>
              <a:rPr lang="en-GB" altLang="x-none" dirty="0"/>
              <a:t>O 			            C</a:t>
            </a:r>
            <a:r>
              <a:rPr lang="en-GB" altLang="x-none" baseline="-25000" dirty="0"/>
              <a:t>6</a:t>
            </a:r>
            <a:r>
              <a:rPr lang="en-GB" altLang="x-none" dirty="0"/>
              <a:t>H</a:t>
            </a:r>
            <a:r>
              <a:rPr lang="en-GB" altLang="x-none" baseline="-25000" dirty="0"/>
              <a:t>12</a:t>
            </a:r>
            <a:r>
              <a:rPr lang="en-GB" altLang="x-none" dirty="0"/>
              <a:t>O</a:t>
            </a:r>
            <a:r>
              <a:rPr lang="en-GB" altLang="x-none" baseline="-25000" dirty="0"/>
              <a:t>6</a:t>
            </a:r>
            <a:r>
              <a:rPr lang="en-GB" altLang="x-none" dirty="0"/>
              <a:t> + 6O</a:t>
            </a:r>
            <a:r>
              <a:rPr lang="en-GB" altLang="x-none" baseline="-25000" dirty="0"/>
              <a:t>2</a:t>
            </a:r>
            <a:endParaRPr lang="en-GB" altLang="x-none" baseline="-25000" dirty="0"/>
          </a:p>
          <a:p>
            <a:pPr eaLnBrk="1" hangingPunct="1">
              <a:buNone/>
            </a:pPr>
            <a:endParaRPr lang="en-GB" altLang="x-none" baseline="-25000" dirty="0"/>
          </a:p>
          <a:p>
            <a:pPr eaLnBrk="1" hangingPunct="1">
              <a:buNone/>
            </a:pPr>
            <a:r>
              <a:rPr lang="en-GB" altLang="x-none" sz="2800" dirty="0"/>
              <a:t>	</a:t>
            </a:r>
            <a:r>
              <a:rPr lang="en-GB" altLang="x-none" sz="2800" b="1" dirty="0"/>
              <a:t>Task 1: </a:t>
            </a:r>
            <a:r>
              <a:rPr lang="en-GB" altLang="x-none" sz="2800" dirty="0"/>
              <a:t>Using your knowledge of the photosynthesis equation, what two measurements could you use to prove photosynthesis is occurring?</a:t>
            </a:r>
            <a:endParaRPr lang="en-GB" altLang="x-none" sz="2800" dirty="0"/>
          </a:p>
          <a:p>
            <a:pPr eaLnBrk="1" hangingPunct="1">
              <a:buNone/>
            </a:pPr>
            <a:endParaRPr lang="en-GB" altLang="x-none" sz="4000" baseline="-250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211638" y="1836738"/>
            <a:ext cx="1214438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7" name="TextBox 7"/>
          <p:cNvSpPr txBox="1">
            <a:spLocks noChangeArrowheads="1"/>
          </p:cNvSpPr>
          <p:nvPr/>
        </p:nvSpPr>
        <p:spPr bwMode="auto">
          <a:xfrm>
            <a:off x="4211638" y="1336675"/>
            <a:ext cx="1285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Sunlight</a:t>
            </a:r>
            <a:endParaRPr kumimoji="0" lang="en-GB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8" name="TextBox 9"/>
          <p:cNvSpPr txBox="1">
            <a:spLocks noChangeArrowheads="1"/>
          </p:cNvSpPr>
          <p:nvPr/>
        </p:nvSpPr>
        <p:spPr bwMode="auto">
          <a:xfrm>
            <a:off x="4140200" y="1979613"/>
            <a:ext cx="157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chlorophyll</a:t>
            </a:r>
            <a:endParaRPr kumimoji="0" lang="en-GB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527425" y="3635375"/>
            <a:ext cx="1212850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0" name="TextBox 7"/>
          <p:cNvSpPr txBox="1">
            <a:spLocks noChangeArrowheads="1"/>
          </p:cNvSpPr>
          <p:nvPr/>
        </p:nvSpPr>
        <p:spPr bwMode="auto">
          <a:xfrm>
            <a:off x="3419475" y="3132138"/>
            <a:ext cx="1285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Sunlight</a:t>
            </a:r>
            <a:endParaRPr kumimoji="0" lang="en-GB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81" name="TextBox 9"/>
          <p:cNvSpPr txBox="1">
            <a:spLocks noChangeArrowheads="1"/>
          </p:cNvSpPr>
          <p:nvPr/>
        </p:nvSpPr>
        <p:spPr bwMode="auto">
          <a:xfrm>
            <a:off x="3429000" y="3779838"/>
            <a:ext cx="157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chlorophyll</a:t>
            </a:r>
            <a:endParaRPr kumimoji="0" lang="en-GB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/>
          <p:cNvSpPr txBox="1"/>
          <p:nvPr/>
        </p:nvSpPr>
        <p:spPr bwMode="auto">
          <a:xfrm>
            <a:off x="0" y="0"/>
            <a:ext cx="4427538" cy="777875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Photosynthesis</a:t>
            </a:r>
            <a:endParaRPr kumimoji="0" lang="en-US" alt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6801" name="Subtitle 2"/>
          <p:cNvSpPr>
            <a:spLocks noGrp="1"/>
          </p:cNvSpPr>
          <p:nvPr>
            <p:ph type="subTitle" idx="4294967295"/>
          </p:nvPr>
        </p:nvSpPr>
        <p:spPr>
          <a:xfrm>
            <a:off x="250825" y="1412875"/>
            <a:ext cx="7634288" cy="4608513"/>
          </a:xfrm>
          <a:solidFill>
            <a:schemeClr val="bg1"/>
          </a:solidFill>
          <a:ln w="50800"/>
        </p:spPr>
        <p:txBody>
          <a:bodyPr vert="horz" wrap="square" lIns="91440" tIns="45720" rIns="91440" bIns="45720" anchor="t" anchorCtr="0"/>
          <a:lstStyle>
            <a:lvl1pPr marL="0" lvl="0" indent="0" algn="ctr">
              <a:defRPr/>
            </a:lvl1pPr>
            <a:lvl2pPr marL="457200" lvl="1" indent="0" algn="ctr">
              <a:defRPr/>
            </a:lvl2pPr>
            <a:lvl3pPr marL="914400" lvl="2" indent="0" algn="ctr">
              <a:defRPr/>
            </a:lvl3pPr>
            <a:lvl4pPr marL="1371600" lvl="3" indent="0" algn="ctr">
              <a:defRPr/>
            </a:lvl4pPr>
            <a:lvl5pPr marL="1828800" lvl="4" indent="0" algn="ctr">
              <a:defRPr/>
            </a:lvl5pPr>
          </a:lstStyle>
          <a:p>
            <a:pPr marL="0" lvl="0" indent="0" algn="l" eaLnBrk="1" hangingPunct="1">
              <a:buNone/>
            </a:pPr>
            <a:r>
              <a:rPr lang="en-GB" altLang="x-none" sz="2800" b="1" dirty="0"/>
              <a:t>1. Test for oxygen production </a:t>
            </a:r>
            <a:endParaRPr lang="en-GB" altLang="x-none" sz="2800" dirty="0">
              <a:ea typeface="Calibri" panose="020F0502020204030204" pitchFamily="34" charset="0"/>
            </a:endParaRPr>
          </a:p>
        </p:txBody>
      </p:sp>
      <p:sp>
        <p:nvSpPr>
          <p:cNvPr id="76802" name="Title 1"/>
          <p:cNvSpPr txBox="1"/>
          <p:nvPr/>
        </p:nvSpPr>
        <p:spPr>
          <a:xfrm>
            <a:off x="0" y="0"/>
            <a:ext cx="3779838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Photosynthesis proof</a:t>
            </a:r>
            <a:endParaRPr lang="en-US" altLang="en-US" sz="3200" dirty="0">
              <a:latin typeface="Calibri" panose="020F0502020204030204" pitchFamily="34" charset="0"/>
            </a:endParaRPr>
          </a:p>
        </p:txBody>
      </p:sp>
      <p:sp>
        <p:nvSpPr>
          <p:cNvPr id="76803" name="Rectangle 1"/>
          <p:cNvSpPr/>
          <p:nvPr/>
        </p:nvSpPr>
        <p:spPr>
          <a:xfrm>
            <a:off x="4592638" y="-31750"/>
            <a:ext cx="4572000" cy="12017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GB" altLang="x-none" b="1" dirty="0">
                <a:latin typeface="Arial" panose="020B0604020202020204" pitchFamily="34" charset="0"/>
              </a:rPr>
              <a:t>Task 1: </a:t>
            </a:r>
            <a:r>
              <a:rPr lang="en-GB" altLang="x-none" dirty="0">
                <a:latin typeface="Arial" panose="020B0604020202020204" pitchFamily="34" charset="0"/>
              </a:rPr>
              <a:t>Using your knowledge of the photosynthesis equation, what two measurements could you use to prove photosynthesis is occurring?</a:t>
            </a:r>
            <a:endParaRPr lang="en-GB" altLang="x-none" dirty="0">
              <a:latin typeface="Arial" panose="020B0604020202020204" pitchFamily="34" charset="0"/>
            </a:endParaRPr>
          </a:p>
        </p:txBody>
      </p:sp>
      <p:pic>
        <p:nvPicPr>
          <p:cNvPr id="76804" name="Picture 2" descr="http://click4biology.info/c4b/3/images/3.8/elodea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2060575"/>
            <a:ext cx="7086600" cy="4054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5" name="Picture 23553" descr="chemicals%20018"/>
          <p:cNvPicPr>
            <a:picLocks noChangeAspect="1"/>
          </p:cNvPicPr>
          <p:nvPr/>
        </p:nvPicPr>
        <p:blipFill>
          <a:blip r:embed="rId1">
            <a:lum bright="17996" contrast="48000"/>
          </a:blip>
          <a:stretch>
            <a:fillRect/>
          </a:stretch>
        </p:blipFill>
        <p:spPr>
          <a:xfrm>
            <a:off x="-36512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6" name="Text Box 23554"/>
          <p:cNvSpPr txBox="1"/>
          <p:nvPr/>
        </p:nvSpPr>
        <p:spPr>
          <a:xfrm>
            <a:off x="5578475" y="549275"/>
            <a:ext cx="3457575" cy="4270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sz="2200">
                <a:latin typeface="Arial" panose="020B0604020202020204" pitchFamily="34" charset="0"/>
              </a:rPr>
              <a:t>Can you tell what this is?</a:t>
            </a:r>
            <a:endParaRPr lang="en-US" sz="22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8849" name="Subtitle 2"/>
          <p:cNvSpPr>
            <a:spLocks noGrp="1"/>
          </p:cNvSpPr>
          <p:nvPr>
            <p:ph type="subTitle" idx="4294967295"/>
          </p:nvPr>
        </p:nvSpPr>
        <p:spPr>
          <a:xfrm>
            <a:off x="250825" y="1412875"/>
            <a:ext cx="7634288" cy="4608513"/>
          </a:xfrm>
          <a:solidFill>
            <a:schemeClr val="bg1"/>
          </a:solidFill>
          <a:ln w="50800"/>
        </p:spPr>
        <p:txBody>
          <a:bodyPr vert="horz" wrap="square" lIns="91440" tIns="45720" rIns="91440" bIns="45720" anchor="t" anchorCtr="0"/>
          <a:lstStyle>
            <a:lvl1pPr marL="0" lvl="0" indent="0" algn="ctr">
              <a:defRPr/>
            </a:lvl1pPr>
            <a:lvl2pPr marL="457200" lvl="1" indent="0" algn="ctr">
              <a:defRPr/>
            </a:lvl2pPr>
            <a:lvl3pPr marL="914400" lvl="2" indent="0" algn="ctr">
              <a:defRPr/>
            </a:lvl3pPr>
            <a:lvl4pPr marL="1371600" lvl="3" indent="0" algn="ctr">
              <a:defRPr/>
            </a:lvl4pPr>
            <a:lvl5pPr marL="1828800" lvl="4" indent="0" algn="ctr">
              <a:defRPr/>
            </a:lvl5pPr>
          </a:lstStyle>
          <a:p>
            <a:pPr marL="0" lvl="0" indent="0" algn="l" eaLnBrk="1" hangingPunct="1">
              <a:buNone/>
            </a:pPr>
            <a:r>
              <a:rPr lang="en-GB" altLang="x-none" sz="2800" b="1" dirty="0"/>
              <a:t>2. Test for glucose production</a:t>
            </a:r>
            <a:endParaRPr lang="en-GB" altLang="x-none" sz="2800" b="1" dirty="0"/>
          </a:p>
          <a:p>
            <a:pPr marL="0" lvl="0" indent="0" algn="l" eaLnBrk="1" hangingPunct="1">
              <a:buNone/>
            </a:pPr>
            <a:endParaRPr lang="en-GB" altLang="x-none" sz="2800" b="1" dirty="0"/>
          </a:p>
          <a:p>
            <a:pPr marL="0" lvl="0" indent="0" algn="l" eaLnBrk="1" hangingPunct="1">
              <a:buNone/>
            </a:pPr>
            <a:r>
              <a:rPr lang="en-GB" altLang="x-none" sz="2800" dirty="0"/>
              <a:t>Excess glucose (produced form photosynthesis) is rapidly converted to </a:t>
            </a:r>
            <a:r>
              <a:rPr lang="en-GB" altLang="x-none" sz="2800" b="1" u="sng" dirty="0">
                <a:solidFill>
                  <a:srgbClr val="00B050"/>
                </a:solidFill>
              </a:rPr>
              <a:t>starch</a:t>
            </a:r>
            <a:r>
              <a:rPr lang="en-GB" altLang="x-none" sz="2800" dirty="0"/>
              <a:t> in a leaf.  Starch is only produced by plants so this is what we use to test for evidence of photosynthesis.</a:t>
            </a:r>
            <a:endParaRPr lang="en-GB" altLang="x-none" sz="2800" dirty="0">
              <a:ea typeface="Calibri" panose="020F0502020204030204" pitchFamily="34" charset="0"/>
            </a:endParaRPr>
          </a:p>
        </p:txBody>
      </p:sp>
      <p:sp>
        <p:nvSpPr>
          <p:cNvPr id="78850" name="Title 1"/>
          <p:cNvSpPr txBox="1"/>
          <p:nvPr/>
        </p:nvSpPr>
        <p:spPr>
          <a:xfrm>
            <a:off x="0" y="0"/>
            <a:ext cx="3779838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Photosynthesis proof</a:t>
            </a:r>
            <a:endParaRPr lang="en-US" altLang="en-US" sz="3200" dirty="0">
              <a:latin typeface="Calibri" panose="020F0502020204030204" pitchFamily="34" charset="0"/>
            </a:endParaRPr>
          </a:p>
        </p:txBody>
      </p:sp>
      <p:sp>
        <p:nvSpPr>
          <p:cNvPr id="78851" name="Rectangle 1"/>
          <p:cNvSpPr/>
          <p:nvPr/>
        </p:nvSpPr>
        <p:spPr>
          <a:xfrm>
            <a:off x="4592638" y="-31750"/>
            <a:ext cx="4572000" cy="12017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GB" altLang="x-none" b="1" dirty="0">
                <a:latin typeface="Arial" panose="020B0604020202020204" pitchFamily="34" charset="0"/>
              </a:rPr>
              <a:t>Task 1: </a:t>
            </a:r>
            <a:r>
              <a:rPr lang="en-GB" altLang="x-none" dirty="0">
                <a:latin typeface="Arial" panose="020B0604020202020204" pitchFamily="34" charset="0"/>
              </a:rPr>
              <a:t>Using your knowledge of the photosynthesis equation, what two measurements could you use to prove photosynthesis is occurring?</a:t>
            </a:r>
            <a:endParaRPr lang="en-GB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0897" name="Picture 2"/>
          <p:cNvPicPr>
            <a:picLocks noChangeAspect="1"/>
          </p:cNvPicPr>
          <p:nvPr/>
        </p:nvPicPr>
        <p:blipFill>
          <a:blip r:embed="rId1"/>
          <a:srcRect l="26991" t="12148" r="18518" b="10870"/>
          <a:stretch>
            <a:fillRect/>
          </a:stretch>
        </p:blipFill>
        <p:spPr>
          <a:xfrm>
            <a:off x="4763" y="582613"/>
            <a:ext cx="7935912" cy="6302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0898" name="Title 1"/>
          <p:cNvSpPr txBox="1"/>
          <p:nvPr/>
        </p:nvSpPr>
        <p:spPr>
          <a:xfrm>
            <a:off x="0" y="0"/>
            <a:ext cx="6875463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Photosynthesis proof: testing for starch</a:t>
            </a:r>
            <a:endParaRPr lang="en-US" altLang="en-US" sz="3200" dirty="0">
              <a:latin typeface="Calibri" panose="020F0502020204030204" pitchFamily="34" charset="0"/>
            </a:endParaRPr>
          </a:p>
        </p:txBody>
      </p:sp>
      <p:sp>
        <p:nvSpPr>
          <p:cNvPr id="80899" name="Rectangle 7"/>
          <p:cNvSpPr/>
          <p:nvPr/>
        </p:nvSpPr>
        <p:spPr>
          <a:xfrm>
            <a:off x="5254625" y="5618163"/>
            <a:ext cx="3944938" cy="83026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GB" altLang="x-none" sz="2400" b="1" dirty="0">
                <a:latin typeface="Arial" panose="020B0604020202020204" pitchFamily="34" charset="0"/>
              </a:rPr>
              <a:t>Task 2: </a:t>
            </a:r>
            <a:r>
              <a:rPr lang="en-GB" altLang="x-none" sz="2400" dirty="0">
                <a:latin typeface="Arial" panose="020B0604020202020204" pitchFamily="34" charset="0"/>
              </a:rPr>
              <a:t>Test a leaf for starch</a:t>
            </a:r>
            <a:endParaRPr lang="en-GB" altLang="x-none" sz="2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Subtitle 2"/>
          <p:cNvSpPr>
            <a:spLocks noGrp="1"/>
          </p:cNvSpPr>
          <p:nvPr>
            <p:ph type="subTitle" idx="1"/>
          </p:nvPr>
        </p:nvSpPr>
        <p:spPr>
          <a:xfrm>
            <a:off x="250825" y="1412875"/>
            <a:ext cx="8353425" cy="4608513"/>
          </a:xfrm>
          <a:solidFill>
            <a:schemeClr val="bg1"/>
          </a:solidFill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Describe experiments to show the requirements of photosynthesis:</a:t>
            </a:r>
            <a:endParaRPr kumimoji="0" lang="en-GB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presence of chlorophyll in the cells of a leaf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light reaching a leaf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carbon dioxide in the atmosphere around a leaf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 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82946" name="Title 1"/>
          <p:cNvSpPr txBox="1"/>
          <p:nvPr/>
        </p:nvSpPr>
        <p:spPr>
          <a:xfrm>
            <a:off x="0" y="0"/>
            <a:ext cx="7451725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Photosynthesis proof: required conditions</a:t>
            </a:r>
            <a:endParaRPr lang="en-US" altLang="en-US" sz="3200" dirty="0">
              <a:latin typeface="Calibri" panose="020F0502020204030204" pitchFamily="34" charset="0"/>
            </a:endParaRPr>
          </a:p>
        </p:txBody>
      </p:sp>
      <p:sp>
        <p:nvSpPr>
          <p:cNvPr id="82947" name="Rectangle 5"/>
          <p:cNvSpPr/>
          <p:nvPr/>
        </p:nvSpPr>
        <p:spPr>
          <a:xfrm>
            <a:off x="4614863" y="6211888"/>
            <a:ext cx="4572000" cy="6461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GB" altLang="x-none" b="1" dirty="0">
                <a:latin typeface="Arial" panose="020B0604020202020204" pitchFamily="34" charset="0"/>
              </a:rPr>
              <a:t>Task 3: </a:t>
            </a:r>
            <a:r>
              <a:rPr lang="en-GB" altLang="x-none" dirty="0">
                <a:latin typeface="Arial" panose="020B0604020202020204" pitchFamily="34" charset="0"/>
              </a:rPr>
              <a:t>Discuss designs for each of the above experiments</a:t>
            </a:r>
            <a:endParaRPr lang="en-GB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Subtitle 2"/>
          <p:cNvSpPr>
            <a:spLocks noGrp="1"/>
          </p:cNvSpPr>
          <p:nvPr>
            <p:ph type="subTitle" idx="1"/>
          </p:nvPr>
        </p:nvSpPr>
        <p:spPr>
          <a:xfrm>
            <a:off x="250825" y="1412875"/>
            <a:ext cx="8353425" cy="4608513"/>
          </a:xfrm>
          <a:solidFill>
            <a:schemeClr val="bg1"/>
          </a:solidFill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 one plant and one leaf.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 aluminium foil to cover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part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 the leaf on both sides.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Leave in the sunlight for 24 hours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Test the leaf for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starch. 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 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84994" name="Title 1"/>
          <p:cNvSpPr txBox="1"/>
          <p:nvPr/>
        </p:nvSpPr>
        <p:spPr>
          <a:xfrm>
            <a:off x="0" y="0"/>
            <a:ext cx="7451725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Photosynthesis proof: LIGHT is required</a:t>
            </a:r>
            <a:endParaRPr lang="en-US" altLang="en-US" sz="3200" dirty="0">
              <a:latin typeface="Calibri" panose="020F0502020204030204" pitchFamily="34" charset="0"/>
            </a:endParaRPr>
          </a:p>
        </p:txBody>
      </p:sp>
      <p:sp>
        <p:nvSpPr>
          <p:cNvPr id="84995" name="Rectangle 5"/>
          <p:cNvSpPr/>
          <p:nvPr/>
        </p:nvSpPr>
        <p:spPr>
          <a:xfrm>
            <a:off x="4614863" y="6211888"/>
            <a:ext cx="4572000" cy="6461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GB" altLang="x-none" b="1" dirty="0">
                <a:latin typeface="Arial" panose="020B0604020202020204" pitchFamily="34" charset="0"/>
              </a:rPr>
              <a:t>Task 3: </a:t>
            </a:r>
            <a:r>
              <a:rPr lang="en-GB" altLang="x-none" dirty="0">
                <a:latin typeface="Arial" panose="020B0604020202020204" pitchFamily="34" charset="0"/>
              </a:rPr>
              <a:t>Discuss designs for each of the above experiments</a:t>
            </a:r>
            <a:endParaRPr lang="en-GB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7041" name="Picture 2"/>
          <p:cNvPicPr>
            <a:picLocks noChangeAspect="1"/>
          </p:cNvPicPr>
          <p:nvPr/>
        </p:nvPicPr>
        <p:blipFill>
          <a:blip r:embed="rId1"/>
          <a:srcRect l="52556" t="21281" r="20963" b="36092"/>
          <a:stretch>
            <a:fillRect/>
          </a:stretch>
        </p:blipFill>
        <p:spPr>
          <a:xfrm>
            <a:off x="5508625" y="2565400"/>
            <a:ext cx="3635375" cy="3290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7042" name="Subtitle 2"/>
          <p:cNvSpPr>
            <a:spLocks noGrp="1"/>
          </p:cNvSpPr>
          <p:nvPr>
            <p:ph type="subTitle" idx="4294967295"/>
          </p:nvPr>
        </p:nvSpPr>
        <p:spPr>
          <a:xfrm>
            <a:off x="250825" y="981075"/>
            <a:ext cx="5616575" cy="4608513"/>
          </a:xfrm>
          <a:solidFill>
            <a:schemeClr val="bg1"/>
          </a:solidFill>
          <a:ln w="50800"/>
        </p:spPr>
        <p:txBody>
          <a:bodyPr vert="horz" wrap="square" lIns="91440" tIns="45720" rIns="91440" bIns="45720" anchor="t" anchorCtr="0"/>
          <a:lstStyle>
            <a:lvl1pPr marL="0" lvl="0" indent="0" algn="ctr">
              <a:defRPr/>
            </a:lvl1pPr>
            <a:lvl2pPr marL="457200" lvl="1" indent="0" algn="ctr">
              <a:defRPr/>
            </a:lvl2pPr>
            <a:lvl3pPr marL="914400" lvl="2" indent="0" algn="ctr">
              <a:defRPr/>
            </a:lvl3pPr>
            <a:lvl4pPr marL="1371600" lvl="3" indent="0" algn="ctr">
              <a:defRPr/>
            </a:lvl4pPr>
            <a:lvl5pPr marL="1828800" lvl="4" indent="0" algn="ctr">
              <a:defRPr/>
            </a:lvl5pPr>
          </a:lstStyle>
          <a:p>
            <a:pPr marL="0" lvl="0" indent="0" algn="l" eaLnBrk="1" hangingPunct="1">
              <a:spcBef>
                <a:spcPct val="50000"/>
              </a:spcBef>
            </a:pPr>
            <a:r>
              <a:rPr lang="en-GB" altLang="x-none" sz="2400" dirty="0"/>
              <a:t> Set up a plant next to a container of soda lime within a sealed glass bell jar.  The soda lime will absorb carbon dioxide from the air in the bell jar (allowing us to test the effect of absence carbon dioxide).  </a:t>
            </a:r>
            <a:endParaRPr lang="en-GB" altLang="x-none" sz="2400" dirty="0"/>
          </a:p>
          <a:p>
            <a:pPr marL="0" lvl="0" indent="0" algn="l" eaLnBrk="1" hangingPunct="1">
              <a:spcBef>
                <a:spcPct val="50000"/>
              </a:spcBef>
            </a:pPr>
            <a:r>
              <a:rPr lang="en-GB" altLang="x-none" sz="2400" dirty="0"/>
              <a:t> For validity reasons, set up a control experiment using exactly the same apparatus but without the soda lime.</a:t>
            </a:r>
            <a:endParaRPr lang="en-GB" altLang="x-none" sz="2400" dirty="0"/>
          </a:p>
          <a:p>
            <a:pPr marL="0" lvl="0" indent="0" algn="l" eaLnBrk="1" hangingPunct="1">
              <a:spcBef>
                <a:spcPct val="50000"/>
              </a:spcBef>
            </a:pPr>
            <a:r>
              <a:rPr lang="en-GB" altLang="x-none" sz="2400" dirty="0"/>
              <a:t> Leave both bell jars in the sunlight for 24 hours</a:t>
            </a:r>
            <a:endParaRPr lang="en-GB" altLang="x-none" sz="2400" dirty="0"/>
          </a:p>
          <a:p>
            <a:pPr marL="0" lvl="0" indent="0" algn="l" eaLnBrk="1" hangingPunct="1">
              <a:spcBef>
                <a:spcPct val="50000"/>
              </a:spcBef>
            </a:pPr>
            <a:r>
              <a:rPr lang="en-GB" altLang="x-none" sz="2400" dirty="0"/>
              <a:t> Test a leaf from each plant for starch. </a:t>
            </a:r>
            <a:endParaRPr lang="en-GB" altLang="x-none" sz="2400" dirty="0"/>
          </a:p>
          <a:p>
            <a:pPr marL="0" lvl="0" indent="0" algn="l" eaLnBrk="1" hangingPunct="1">
              <a:spcBef>
                <a:spcPct val="50000"/>
              </a:spcBef>
            </a:pPr>
            <a:endParaRPr lang="en-GB" altLang="x-none" sz="2400" dirty="0"/>
          </a:p>
          <a:p>
            <a:pPr marL="0" lvl="0" indent="0" algn="l" eaLnBrk="1" hangingPunct="1">
              <a:buNone/>
            </a:pPr>
            <a:r>
              <a:rPr lang="en-GB" altLang="x-none" sz="2800" b="1" dirty="0"/>
              <a:t> </a:t>
            </a:r>
            <a:endParaRPr lang="en-GB" altLang="x-none" sz="2800" dirty="0">
              <a:ea typeface="Calibri" panose="020F0502020204030204" pitchFamily="34" charset="0"/>
            </a:endParaRPr>
          </a:p>
        </p:txBody>
      </p:sp>
      <p:sp>
        <p:nvSpPr>
          <p:cNvPr id="87043" name="Title 1"/>
          <p:cNvSpPr txBox="1"/>
          <p:nvPr/>
        </p:nvSpPr>
        <p:spPr>
          <a:xfrm>
            <a:off x="0" y="0"/>
            <a:ext cx="7451725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Photosynthesis proof: CO</a:t>
            </a:r>
            <a:r>
              <a:rPr lang="en-US" altLang="en-US" sz="3200" baseline="-25000" dirty="0">
                <a:latin typeface="Calibri" panose="020F0502020204030204" pitchFamily="34" charset="0"/>
              </a:rPr>
              <a:t>2</a:t>
            </a:r>
            <a:r>
              <a:rPr lang="en-US" altLang="en-US" sz="3200" dirty="0">
                <a:latin typeface="Calibri" panose="020F0502020204030204" pitchFamily="34" charset="0"/>
              </a:rPr>
              <a:t> is required</a:t>
            </a:r>
            <a:endParaRPr lang="en-US" altLang="en-US" sz="3200" dirty="0">
              <a:latin typeface="Calibri" panose="020F0502020204030204" pitchFamily="34" charset="0"/>
            </a:endParaRPr>
          </a:p>
        </p:txBody>
      </p:sp>
      <p:sp>
        <p:nvSpPr>
          <p:cNvPr id="87044" name="Rectangle 5"/>
          <p:cNvSpPr/>
          <p:nvPr/>
        </p:nvSpPr>
        <p:spPr>
          <a:xfrm>
            <a:off x="4614863" y="6211888"/>
            <a:ext cx="4572000" cy="6461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GB" altLang="x-none" b="1" dirty="0">
                <a:latin typeface="Arial" panose="020B0604020202020204" pitchFamily="34" charset="0"/>
              </a:rPr>
              <a:t>Task 3: </a:t>
            </a:r>
            <a:r>
              <a:rPr lang="en-GB" altLang="x-none" dirty="0">
                <a:latin typeface="Arial" panose="020B0604020202020204" pitchFamily="34" charset="0"/>
              </a:rPr>
              <a:t>Discuss designs for each of the above experiments</a:t>
            </a:r>
            <a:endParaRPr lang="en-GB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Subtitle 2"/>
          <p:cNvSpPr>
            <a:spLocks noGrp="1"/>
          </p:cNvSpPr>
          <p:nvPr>
            <p:ph type="subTitle" idx="1"/>
          </p:nvPr>
        </p:nvSpPr>
        <p:spPr>
          <a:xfrm>
            <a:off x="250825" y="981075"/>
            <a:ext cx="5616575" cy="4608513"/>
          </a:xfrm>
          <a:solidFill>
            <a:schemeClr val="bg1"/>
          </a:solidFill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Take a variegated leaf (a leaf with areas containing chlorophyll (green) and areas not containing it (white)). Test for starch.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 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89090" name="Title 1"/>
          <p:cNvSpPr txBox="1"/>
          <p:nvPr/>
        </p:nvSpPr>
        <p:spPr>
          <a:xfrm>
            <a:off x="0" y="0"/>
            <a:ext cx="8172450" cy="77787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 anchorCtr="0"/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Photosynthesis proof: CHLOROPHYLL is required</a:t>
            </a:r>
            <a:endParaRPr lang="en-US" altLang="en-US" sz="3200" dirty="0">
              <a:latin typeface="Calibri" panose="020F0502020204030204" pitchFamily="34" charset="0"/>
            </a:endParaRPr>
          </a:p>
        </p:txBody>
      </p:sp>
      <p:sp>
        <p:nvSpPr>
          <p:cNvPr id="89091" name="Rectangle 5"/>
          <p:cNvSpPr/>
          <p:nvPr/>
        </p:nvSpPr>
        <p:spPr>
          <a:xfrm>
            <a:off x="4614863" y="6211888"/>
            <a:ext cx="4572000" cy="6461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GB" altLang="x-none" b="1" dirty="0">
                <a:latin typeface="Arial" panose="020B0604020202020204" pitchFamily="34" charset="0"/>
              </a:rPr>
              <a:t>Task 3: </a:t>
            </a:r>
            <a:r>
              <a:rPr lang="en-GB" altLang="x-none" dirty="0">
                <a:latin typeface="Arial" panose="020B0604020202020204" pitchFamily="34" charset="0"/>
              </a:rPr>
              <a:t>Discuss designs for each of the above experiments</a:t>
            </a:r>
            <a:endParaRPr lang="en-GB" altLang="x-none" dirty="0">
              <a:latin typeface="Arial" panose="020B0604020202020204" pitchFamily="34" charset="0"/>
            </a:endParaRPr>
          </a:p>
        </p:txBody>
      </p:sp>
      <p:pic>
        <p:nvPicPr>
          <p:cNvPr id="89092" name="Picture 2" descr="http://0.tqn.com/d/landscaping/1/0/_/Q/variegated_maple_leaf_large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92725" y="2455863"/>
            <a:ext cx="3562350" cy="33512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1137" name="Picture 4" descr="http://bleacherreport.com/images_root/image_pictures/0029/5663/thumbs_up_down_article.jpg"/>
          <p:cNvPicPr>
            <a:picLocks noChangeAspect="1"/>
          </p:cNvPicPr>
          <p:nvPr/>
        </p:nvPicPr>
        <p:blipFill>
          <a:blip r:embed="rId1"/>
          <a:srcRect l="51666" t="26666"/>
          <a:stretch>
            <a:fillRect/>
          </a:stretch>
        </p:blipFill>
        <p:spPr>
          <a:xfrm>
            <a:off x="7786688" y="0"/>
            <a:ext cx="1357312" cy="13731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1" name="Title 1"/>
          <p:cNvSpPr>
            <a:spLocks noGrp="1"/>
          </p:cNvSpPr>
          <p:nvPr>
            <p:ph type="ctrTitle"/>
          </p:nvPr>
        </p:nvSpPr>
        <p:spPr>
          <a:xfrm>
            <a:off x="1785938" y="214313"/>
            <a:ext cx="5572125" cy="14700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Thumbs up or down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91139" name="Picture 2" descr="http://bleacherreport.com/images_root/image_pictures/0029/5663/thumbs_up_down_article.jpg"/>
          <p:cNvPicPr>
            <a:picLocks noChangeAspect="1"/>
          </p:cNvPicPr>
          <p:nvPr/>
        </p:nvPicPr>
        <p:blipFill>
          <a:blip r:embed="rId1"/>
          <a:srcRect r="50000"/>
          <a:stretch>
            <a:fillRect/>
          </a:stretch>
        </p:blipFill>
        <p:spPr>
          <a:xfrm>
            <a:off x="0" y="0"/>
            <a:ext cx="1446213" cy="19288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5" name="Subtitle 2"/>
          <p:cNvSpPr>
            <a:spLocks noGrp="1"/>
          </p:cNvSpPr>
          <p:nvPr>
            <p:ph type="subTitle" idx="1"/>
          </p:nvPr>
        </p:nvSpPr>
        <p:spPr>
          <a:xfrm>
            <a:off x="766763" y="1700213"/>
            <a:ext cx="7643813" cy="1657350"/>
          </a:xfrm>
          <a:solidFill>
            <a:schemeClr val="bg1"/>
          </a:solidFill>
          <a:ln w="50800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just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3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Learning objectives:</a:t>
            </a:r>
            <a:endParaRPr kumimoji="0" lang="en-GB" sz="30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Describe experiments to investigate photosynthesis, showing the production of starch and the requirements of light, carbon dioxide and chlorophyll </a:t>
            </a:r>
            <a:endParaRPr kumimoji="0" lang="en-GB" sz="2400" b="1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09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7213" y="460375"/>
            <a:ext cx="7847012" cy="59975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8433" name="Group 22531"/>
          <p:cNvGrpSpPr/>
          <p:nvPr/>
        </p:nvGrpSpPr>
        <p:grpSpPr>
          <a:xfrm>
            <a:off x="684213" y="549275"/>
            <a:ext cx="7416800" cy="5832475"/>
            <a:chOff x="1439" y="1638"/>
            <a:chExt cx="8460" cy="6372"/>
          </a:xfrm>
        </p:grpSpPr>
        <p:pic>
          <p:nvPicPr>
            <p:cNvPr id="18434" name="Picture 87" descr="leafsection"/>
            <p:cNvPicPr>
              <a:picLocks noChangeAspect="1"/>
            </p:cNvPicPr>
            <p:nvPr/>
          </p:nvPicPr>
          <p:blipFill>
            <a:blip r:embed="rId1">
              <a:lum contrast="48000"/>
            </a:blip>
            <a:srcRect r="4445"/>
            <a:stretch>
              <a:fillRect/>
            </a:stretch>
          </p:blipFill>
          <p:spPr>
            <a:xfrm>
              <a:off x="1439" y="1638"/>
              <a:ext cx="7920" cy="637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435" name="Text Box 22533"/>
            <p:cNvSpPr txBox="1"/>
            <p:nvPr/>
          </p:nvSpPr>
          <p:spPr>
            <a:xfrm>
              <a:off x="8459" y="7038"/>
              <a:ext cx="1440" cy="54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/>
            <a:p>
              <a:r>
                <a:rPr lang="en-US" altLang="x-none" sz="1000" b="1">
                  <a:latin typeface="Arial" panose="020B0604020202020204" pitchFamily="34" charset="0"/>
                </a:rPr>
                <a:t>xylem</a:t>
              </a:r>
              <a:endParaRPr lang="en-US" altLang="x-none">
                <a:latin typeface="Arial" panose="020B0604020202020204" pitchFamily="34" charset="0"/>
              </a:endParaRPr>
            </a:p>
          </p:txBody>
        </p:sp>
        <p:sp>
          <p:nvSpPr>
            <p:cNvPr id="18436" name="Text Box 22534"/>
            <p:cNvSpPr txBox="1"/>
            <p:nvPr/>
          </p:nvSpPr>
          <p:spPr>
            <a:xfrm>
              <a:off x="7559" y="7398"/>
              <a:ext cx="1440" cy="54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/>
            <a:p>
              <a:r>
                <a:rPr lang="en-US" altLang="x-none" sz="1000" b="1">
                  <a:latin typeface="Arial" panose="020B0604020202020204" pitchFamily="34" charset="0"/>
                </a:rPr>
                <a:t>phloem</a:t>
              </a:r>
              <a:endParaRPr lang="en-US" altLang="x-none">
                <a:latin typeface="Arial" panose="020B0604020202020204" pitchFamily="34" charset="0"/>
              </a:endParaRPr>
            </a:p>
          </p:txBody>
        </p:sp>
        <p:sp>
          <p:nvSpPr>
            <p:cNvPr id="18437" name="Straight Connector 22535"/>
            <p:cNvSpPr/>
            <p:nvPr/>
          </p:nvSpPr>
          <p:spPr>
            <a:xfrm flipH="1" flipV="1">
              <a:off x="7739" y="5418"/>
              <a:ext cx="1080" cy="162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38" name="Straight Connector 22536"/>
            <p:cNvSpPr/>
            <p:nvPr/>
          </p:nvSpPr>
          <p:spPr>
            <a:xfrm flipH="1" flipV="1">
              <a:off x="6119" y="6138"/>
              <a:ext cx="1440" cy="144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13883</Words>
  <Application>WPS Presentation</Application>
  <PresentationFormat>On-screen Show (4:3)</PresentationFormat>
  <Paragraphs>608</Paragraphs>
  <Slides>76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76</vt:i4>
      </vt:variant>
    </vt:vector>
  </HeadingPairs>
  <TitlesOfParts>
    <vt:vector size="88" baseType="lpstr">
      <vt:lpstr>Arial</vt:lpstr>
      <vt:lpstr>SimSun</vt:lpstr>
      <vt:lpstr>Wingdings</vt:lpstr>
      <vt:lpstr>Calibri</vt:lpstr>
      <vt:lpstr>ＭＳ Ｐゴシック</vt:lpstr>
      <vt:lpstr>Arial Black</vt:lpstr>
      <vt:lpstr>微软雅黑</vt:lpstr>
      <vt:lpstr>Arial Unicode MS</vt:lpstr>
      <vt:lpstr>Batang</vt:lpstr>
      <vt:lpstr>Arial</vt:lpstr>
      <vt:lpstr>Office Theme</vt:lpstr>
      <vt:lpstr>1_Office Theme</vt:lpstr>
      <vt:lpstr>PowerPoint 演示文稿</vt:lpstr>
      <vt:lpstr>PowerPoint 演示文稿</vt:lpstr>
      <vt:lpstr>Plants are amazing!</vt:lpstr>
      <vt:lpstr>Task 2: How does a tree make wood?</vt:lpstr>
      <vt:lpstr>Photosynthesis = making food using light Photosynthesis is a process that converts light energy into chemical energy.  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Thumbs up or down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Leaf Structure</vt:lpstr>
      <vt:lpstr>Plant Cell Structure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Thumbs up or down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Thumbs up or down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Glucose</vt:lpstr>
      <vt:lpstr>PowerPoint 演示文稿</vt:lpstr>
      <vt:lpstr>Look at this:</vt:lpstr>
      <vt:lpstr>What to do:</vt:lpstr>
      <vt:lpstr>Control</vt:lpstr>
      <vt:lpstr>No Nitrogen</vt:lpstr>
      <vt:lpstr>No Magnesium</vt:lpstr>
      <vt:lpstr>PowerPoint 演示文稿</vt:lpstr>
      <vt:lpstr>Nitrogen deficiency (lacking in nitrates)</vt:lpstr>
      <vt:lpstr>Phosphorus deficiency  (lacking in phosphates)</vt:lpstr>
      <vt:lpstr>Potasssium deficiency</vt:lpstr>
      <vt:lpstr>Magnesium deficiency</vt:lpstr>
      <vt:lpstr>Calcium deficiency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Thumbs up or down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Adaptation in animals</dc:title>
  <dc:creator>Stacey</dc:creator>
  <cp:lastModifiedBy>jonathan</cp:lastModifiedBy>
  <cp:revision>262</cp:revision>
  <dcterms:created xsi:type="dcterms:W3CDTF">2019-09-19T09:02:50Z</dcterms:created>
  <dcterms:modified xsi:type="dcterms:W3CDTF">2019-09-19T09:02:50Z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1033-11.1.0.8865</vt:lpwstr>
  </property>
</Properties>
</file>