
<file path=[Content_Types].xml><?xml version="1.0" encoding="utf-8"?>
<Types xmlns="http://schemas.openxmlformats.org/package/2006/content-types">
  <Default Extension="vml" ContentType="application/vnd.openxmlformats-officedocument.vmlDrawing"/>
  <Default Extension="bin" ContentType="application/vnd.openxmlformats-officedocument.oleObject"/>
  <Default Extension="wav" ContentType="audio/x-wav"/>
  <Default Extension="png" ContentType="image/png"/>
  <Default Extension="jpeg" ContentType="image/jpeg"/>
  <Default Extension="gif" ContentType="image/gif"/>
  <Default Extension="wmf" ContentType="image/x-w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6" r:id="rId3"/>
  </p:sldMasterIdLst>
  <p:notesMasterIdLst>
    <p:notesMasterId r:id="rId5"/>
  </p:notesMasterIdLst>
  <p:handoutMasterIdLst>
    <p:handoutMasterId r:id="rId173"/>
  </p:handoutMasterIdLst>
  <p:sldIdLst>
    <p:sldId id="256" r:id="rId4"/>
    <p:sldId id="1958" r:id="rId6"/>
    <p:sldId id="2015" r:id="rId7"/>
    <p:sldId id="2100" r:id="rId8"/>
    <p:sldId id="1992" r:id="rId9"/>
    <p:sldId id="1959" r:id="rId10"/>
    <p:sldId id="1993" r:id="rId11"/>
    <p:sldId id="1960" r:id="rId12"/>
    <p:sldId id="2011" r:id="rId13"/>
    <p:sldId id="1961" r:id="rId14"/>
    <p:sldId id="1962" r:id="rId15"/>
    <p:sldId id="1963" r:id="rId16"/>
    <p:sldId id="1964" r:id="rId17"/>
    <p:sldId id="1997" r:id="rId18"/>
    <p:sldId id="1967" r:id="rId19"/>
    <p:sldId id="1968" r:id="rId20"/>
    <p:sldId id="2066" r:id="rId21"/>
    <p:sldId id="2091" r:id="rId22"/>
    <p:sldId id="1969" r:id="rId23"/>
    <p:sldId id="2008" r:id="rId24"/>
    <p:sldId id="2097" r:id="rId25"/>
    <p:sldId id="2009" r:id="rId26"/>
    <p:sldId id="2010" r:id="rId27"/>
    <p:sldId id="2014" r:id="rId28"/>
    <p:sldId id="1970" r:id="rId29"/>
    <p:sldId id="1971" r:id="rId30"/>
    <p:sldId id="1996" r:id="rId31"/>
    <p:sldId id="2408" r:id="rId32"/>
    <p:sldId id="2407" r:id="rId33"/>
    <p:sldId id="2060" r:id="rId34"/>
    <p:sldId id="1999" r:id="rId35"/>
    <p:sldId id="1974" r:id="rId36"/>
    <p:sldId id="1975" r:id="rId37"/>
    <p:sldId id="2065" r:id="rId38"/>
    <p:sldId id="1976" r:id="rId39"/>
    <p:sldId id="2061" r:id="rId40"/>
    <p:sldId id="2000" r:id="rId41"/>
    <p:sldId id="2062" r:id="rId42"/>
    <p:sldId id="2210" r:id="rId43"/>
    <p:sldId id="2063" r:id="rId44"/>
    <p:sldId id="2092" r:id="rId45"/>
    <p:sldId id="2064" r:id="rId46"/>
    <p:sldId id="2093" r:id="rId47"/>
    <p:sldId id="2067" r:id="rId48"/>
    <p:sldId id="2068" r:id="rId49"/>
    <p:sldId id="2013" r:id="rId50"/>
    <p:sldId id="2069" r:id="rId51"/>
    <p:sldId id="1977" r:id="rId52"/>
    <p:sldId id="2075" r:id="rId53"/>
    <p:sldId id="2070" r:id="rId54"/>
    <p:sldId id="2098" r:id="rId55"/>
    <p:sldId id="2071" r:id="rId56"/>
    <p:sldId id="2072" r:id="rId57"/>
    <p:sldId id="2073" r:id="rId58"/>
    <p:sldId id="2074" r:id="rId59"/>
    <p:sldId id="1998" r:id="rId60"/>
    <p:sldId id="1980" r:id="rId61"/>
    <p:sldId id="2001" r:id="rId62"/>
    <p:sldId id="2002" r:id="rId63"/>
    <p:sldId id="2499" r:id="rId64"/>
    <p:sldId id="1981" r:id="rId65"/>
    <p:sldId id="1982" r:id="rId66"/>
    <p:sldId id="1983" r:id="rId67"/>
    <p:sldId id="2003" r:id="rId68"/>
    <p:sldId id="2004" r:id="rId69"/>
    <p:sldId id="1984" r:id="rId70"/>
    <p:sldId id="2006" r:id="rId71"/>
    <p:sldId id="2007" r:id="rId72"/>
    <p:sldId id="2005" r:id="rId73"/>
    <p:sldId id="2288" r:id="rId74"/>
    <p:sldId id="1985" r:id="rId75"/>
    <p:sldId id="1987" r:id="rId76"/>
    <p:sldId id="1988" r:id="rId77"/>
    <p:sldId id="2336" r:id="rId78"/>
    <p:sldId id="2337" r:id="rId79"/>
    <p:sldId id="2082" r:id="rId80"/>
    <p:sldId id="2076" r:id="rId81"/>
    <p:sldId id="2077" r:id="rId82"/>
    <p:sldId id="2078" r:id="rId83"/>
    <p:sldId id="2099" r:id="rId84"/>
    <p:sldId id="2079" r:id="rId85"/>
    <p:sldId id="2081" r:id="rId86"/>
    <p:sldId id="2080" r:id="rId87"/>
    <p:sldId id="2135" r:id="rId88"/>
    <p:sldId id="2101" r:id="rId89"/>
    <p:sldId id="2102" r:id="rId90"/>
    <p:sldId id="2134" r:id="rId91"/>
    <p:sldId id="2103" r:id="rId92"/>
    <p:sldId id="2104" r:id="rId93"/>
    <p:sldId id="2105" r:id="rId94"/>
    <p:sldId id="2106" r:id="rId95"/>
    <p:sldId id="2107" r:id="rId96"/>
    <p:sldId id="2108" r:id="rId97"/>
    <p:sldId id="2109" r:id="rId98"/>
    <p:sldId id="2382" r:id="rId99"/>
    <p:sldId id="2383" r:id="rId100"/>
    <p:sldId id="2110" r:id="rId101"/>
    <p:sldId id="2111" r:id="rId102"/>
    <p:sldId id="2112" r:id="rId103"/>
    <p:sldId id="2113" r:id="rId104"/>
    <p:sldId id="2114" r:id="rId105"/>
    <p:sldId id="2115" r:id="rId106"/>
    <p:sldId id="2118" r:id="rId107"/>
    <p:sldId id="2119" r:id="rId108"/>
    <p:sldId id="2121" r:id="rId109"/>
    <p:sldId id="2122" r:id="rId110"/>
    <p:sldId id="2123" r:id="rId111"/>
    <p:sldId id="2124" r:id="rId112"/>
    <p:sldId id="2125" r:id="rId113"/>
    <p:sldId id="2127" r:id="rId114"/>
    <p:sldId id="2128" r:id="rId115"/>
    <p:sldId id="2084" r:id="rId116"/>
    <p:sldId id="2086" r:id="rId117"/>
    <p:sldId id="2087" r:id="rId118"/>
    <p:sldId id="2088" r:id="rId119"/>
    <p:sldId id="2089" r:id="rId120"/>
    <p:sldId id="2090" r:id="rId121"/>
    <p:sldId id="2094" r:id="rId122"/>
    <p:sldId id="2095" r:id="rId123"/>
    <p:sldId id="2559" r:id="rId124"/>
    <p:sldId id="2560" r:id="rId125"/>
    <p:sldId id="2561" r:id="rId126"/>
    <p:sldId id="2562" r:id="rId127"/>
    <p:sldId id="2563" r:id="rId128"/>
    <p:sldId id="2564" r:id="rId129"/>
    <p:sldId id="2565" r:id="rId130"/>
    <p:sldId id="2566" r:id="rId131"/>
    <p:sldId id="2567" r:id="rId132"/>
    <p:sldId id="2568" r:id="rId133"/>
    <p:sldId id="2569" r:id="rId134"/>
    <p:sldId id="2570" r:id="rId135"/>
    <p:sldId id="2571" r:id="rId136"/>
    <p:sldId id="2572" r:id="rId137"/>
    <p:sldId id="2573" r:id="rId138"/>
    <p:sldId id="2574" r:id="rId139"/>
    <p:sldId id="2575" r:id="rId140"/>
    <p:sldId id="2576" r:id="rId141"/>
    <p:sldId id="2577" r:id="rId142"/>
    <p:sldId id="2578" r:id="rId143"/>
    <p:sldId id="2579" r:id="rId144"/>
    <p:sldId id="2580" r:id="rId145"/>
    <p:sldId id="2581" r:id="rId146"/>
    <p:sldId id="2582" r:id="rId147"/>
    <p:sldId id="2583" r:id="rId148"/>
    <p:sldId id="2584" r:id="rId149"/>
    <p:sldId id="2585" r:id="rId150"/>
    <p:sldId id="2586" r:id="rId151"/>
    <p:sldId id="2587" r:id="rId152"/>
    <p:sldId id="2588" r:id="rId153"/>
    <p:sldId id="2589" r:id="rId154"/>
    <p:sldId id="2590" r:id="rId155"/>
    <p:sldId id="2591" r:id="rId156"/>
    <p:sldId id="2592" r:id="rId157"/>
    <p:sldId id="2593" r:id="rId158"/>
    <p:sldId id="2594" r:id="rId159"/>
    <p:sldId id="2595" r:id="rId160"/>
    <p:sldId id="2596" r:id="rId161"/>
    <p:sldId id="2597" r:id="rId162"/>
    <p:sldId id="2598" r:id="rId163"/>
    <p:sldId id="2599" r:id="rId164"/>
    <p:sldId id="2600" r:id="rId165"/>
    <p:sldId id="2601" r:id="rId166"/>
    <p:sldId id="2602" r:id="rId167"/>
    <p:sldId id="2603" r:id="rId168"/>
    <p:sldId id="2604" r:id="rId169"/>
    <p:sldId id="2605" r:id="rId170"/>
    <p:sldId id="2606" r:id="rId171"/>
    <p:sldId id="2607" r:id="rId172"/>
  </p:sldIdLst>
  <p:sldSz cx="9144000" cy="6858000" type="screen4x3"/>
  <p:notesSz cx="6858000" cy="9144000"/>
  <p:defaultTextStyle>
    <a:defPPr>
      <a:defRPr lang="en-GB"/>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mn-ea"/>
        <a:cs typeface="+mn-cs"/>
      </a:defRPr>
    </a:lvl5pPr>
    <a:lvl6pPr marL="2286000" lvl="5"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mn-ea"/>
        <a:cs typeface="+mn-cs"/>
      </a:defRPr>
    </a:lvl6pPr>
    <a:lvl7pPr marL="2743200" lvl="6"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mn-ea"/>
        <a:cs typeface="+mn-cs"/>
      </a:defRPr>
    </a:lvl7pPr>
    <a:lvl8pPr marL="3200400" lvl="7"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mn-ea"/>
        <a:cs typeface="+mn-cs"/>
      </a:defRPr>
    </a:lvl8pPr>
    <a:lvl9pPr marL="3657600" lvl="8"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3300"/>
    <a:srgbClr val="1A733B"/>
    <a:srgbClr val="008000"/>
    <a:srgbClr val="FF0000"/>
    <a:srgbClr val="19733B"/>
    <a:srgbClr val="FF0202"/>
    <a:srgbClr val="6600CC"/>
    <a:srgbClr val="CCECFF"/>
    <a:srgbClr val="CCFFCC"/>
    <a:srgbClr val="FF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showGuides="1">
      <p:cViewPr varScale="1">
        <p:scale>
          <a:sx n="66" d="100"/>
          <a:sy n="66" d="100"/>
        </p:scale>
        <p:origin x="-174" y="-96"/>
      </p:cViewPr>
      <p:guideLst>
        <p:guide orient="horz" pos="2181"/>
        <p:guide pos="2856"/>
      </p:guideLst>
    </p:cSldViewPr>
  </p:slideViewPr>
  <p:notesTextViewPr>
    <p:cViewPr>
      <p:scale>
        <a:sx n="100" d="100"/>
        <a:sy n="100" d="100"/>
      </p:scale>
      <p:origin x="0" y="0"/>
    </p:cViewPr>
  </p:notesTextViewPr>
  <p:sorterViewPr showFormatting="0">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5.xml"/><Relationship Id="rId98" Type="http://schemas.openxmlformats.org/officeDocument/2006/relationships/slide" Target="slides/slide94.xml"/><Relationship Id="rId97" Type="http://schemas.openxmlformats.org/officeDocument/2006/relationships/slide" Target="slides/slide93.xml"/><Relationship Id="rId96" Type="http://schemas.openxmlformats.org/officeDocument/2006/relationships/slide" Target="slides/slide92.xml"/><Relationship Id="rId95" Type="http://schemas.openxmlformats.org/officeDocument/2006/relationships/slide" Target="slides/slide91.xml"/><Relationship Id="rId94" Type="http://schemas.openxmlformats.org/officeDocument/2006/relationships/slide" Target="slides/slide90.xml"/><Relationship Id="rId93" Type="http://schemas.openxmlformats.org/officeDocument/2006/relationships/slide" Target="slides/slide89.xml"/><Relationship Id="rId92" Type="http://schemas.openxmlformats.org/officeDocument/2006/relationships/slide" Target="slides/slide88.xml"/><Relationship Id="rId91" Type="http://schemas.openxmlformats.org/officeDocument/2006/relationships/slide" Target="slides/slide87.xml"/><Relationship Id="rId90" Type="http://schemas.openxmlformats.org/officeDocument/2006/relationships/slide" Target="slides/slide86.xml"/><Relationship Id="rId9" Type="http://schemas.openxmlformats.org/officeDocument/2006/relationships/slide" Target="slides/slide5.xml"/><Relationship Id="rId89" Type="http://schemas.openxmlformats.org/officeDocument/2006/relationships/slide" Target="slides/slide85.xml"/><Relationship Id="rId88" Type="http://schemas.openxmlformats.org/officeDocument/2006/relationships/slide" Target="slides/slide84.xml"/><Relationship Id="rId87" Type="http://schemas.openxmlformats.org/officeDocument/2006/relationships/slide" Target="slides/slide83.xml"/><Relationship Id="rId86" Type="http://schemas.openxmlformats.org/officeDocument/2006/relationships/slide" Target="slides/slide82.xml"/><Relationship Id="rId85" Type="http://schemas.openxmlformats.org/officeDocument/2006/relationships/slide" Target="slides/slide81.xml"/><Relationship Id="rId84" Type="http://schemas.openxmlformats.org/officeDocument/2006/relationships/slide" Target="slides/slide80.xml"/><Relationship Id="rId83" Type="http://schemas.openxmlformats.org/officeDocument/2006/relationships/slide" Target="slides/slide79.xml"/><Relationship Id="rId82" Type="http://schemas.openxmlformats.org/officeDocument/2006/relationships/slide" Target="slides/slide78.xml"/><Relationship Id="rId81" Type="http://schemas.openxmlformats.org/officeDocument/2006/relationships/slide" Target="slides/slide77.xml"/><Relationship Id="rId80" Type="http://schemas.openxmlformats.org/officeDocument/2006/relationships/slide" Target="slides/slide76.xml"/><Relationship Id="rId8" Type="http://schemas.openxmlformats.org/officeDocument/2006/relationships/slide" Target="slides/slide4.xml"/><Relationship Id="rId79" Type="http://schemas.openxmlformats.org/officeDocument/2006/relationships/slide" Target="slides/slide75.xml"/><Relationship Id="rId78" Type="http://schemas.openxmlformats.org/officeDocument/2006/relationships/slide" Target="slides/slide74.xml"/><Relationship Id="rId77" Type="http://schemas.openxmlformats.org/officeDocument/2006/relationships/slide" Target="slides/slide73.xml"/><Relationship Id="rId76" Type="http://schemas.openxmlformats.org/officeDocument/2006/relationships/slide" Target="slides/slide72.xml"/><Relationship Id="rId75" Type="http://schemas.openxmlformats.org/officeDocument/2006/relationships/slide" Target="slides/slide71.xml"/><Relationship Id="rId74" Type="http://schemas.openxmlformats.org/officeDocument/2006/relationships/slide" Target="slides/slide70.xml"/><Relationship Id="rId73" Type="http://schemas.openxmlformats.org/officeDocument/2006/relationships/slide" Target="slides/slide69.xml"/><Relationship Id="rId72" Type="http://schemas.openxmlformats.org/officeDocument/2006/relationships/slide" Target="slides/slide68.xml"/><Relationship Id="rId71" Type="http://schemas.openxmlformats.org/officeDocument/2006/relationships/slide" Target="slides/slide67.xml"/><Relationship Id="rId70" Type="http://schemas.openxmlformats.org/officeDocument/2006/relationships/slide" Target="slides/slide66.xml"/><Relationship Id="rId7" Type="http://schemas.openxmlformats.org/officeDocument/2006/relationships/slide" Target="slides/slide3.xml"/><Relationship Id="rId69" Type="http://schemas.openxmlformats.org/officeDocument/2006/relationships/slide" Target="slides/slide65.xml"/><Relationship Id="rId68" Type="http://schemas.openxmlformats.org/officeDocument/2006/relationships/slide" Target="slides/slide64.xml"/><Relationship Id="rId67" Type="http://schemas.openxmlformats.org/officeDocument/2006/relationships/slide" Target="slides/slide63.xml"/><Relationship Id="rId66" Type="http://schemas.openxmlformats.org/officeDocument/2006/relationships/slide" Target="slides/slide62.xml"/><Relationship Id="rId65" Type="http://schemas.openxmlformats.org/officeDocument/2006/relationships/slide" Target="slides/slide61.xml"/><Relationship Id="rId64" Type="http://schemas.openxmlformats.org/officeDocument/2006/relationships/slide" Target="slides/slide60.xml"/><Relationship Id="rId63" Type="http://schemas.openxmlformats.org/officeDocument/2006/relationships/slide" Target="slides/slide59.xml"/><Relationship Id="rId62" Type="http://schemas.openxmlformats.org/officeDocument/2006/relationships/slide" Target="slides/slide58.xml"/><Relationship Id="rId61" Type="http://schemas.openxmlformats.org/officeDocument/2006/relationships/slide" Target="slides/slide57.xml"/><Relationship Id="rId60" Type="http://schemas.openxmlformats.org/officeDocument/2006/relationships/slide" Target="slides/slide56.xml"/><Relationship Id="rId6" Type="http://schemas.openxmlformats.org/officeDocument/2006/relationships/slide" Target="slides/slide2.xml"/><Relationship Id="rId59" Type="http://schemas.openxmlformats.org/officeDocument/2006/relationships/slide" Target="slides/slide55.xml"/><Relationship Id="rId58" Type="http://schemas.openxmlformats.org/officeDocument/2006/relationships/slide" Target="slides/slide54.xml"/><Relationship Id="rId57" Type="http://schemas.openxmlformats.org/officeDocument/2006/relationships/slide" Target="slides/slide53.xml"/><Relationship Id="rId56" Type="http://schemas.openxmlformats.org/officeDocument/2006/relationships/slide" Target="slides/slide52.xml"/><Relationship Id="rId55" Type="http://schemas.openxmlformats.org/officeDocument/2006/relationships/slide" Target="slides/slide51.xml"/><Relationship Id="rId54" Type="http://schemas.openxmlformats.org/officeDocument/2006/relationships/slide" Target="slides/slide50.xml"/><Relationship Id="rId53" Type="http://schemas.openxmlformats.org/officeDocument/2006/relationships/slide" Target="slides/slide49.xml"/><Relationship Id="rId52" Type="http://schemas.openxmlformats.org/officeDocument/2006/relationships/slide" Target="slides/slide48.xml"/><Relationship Id="rId51" Type="http://schemas.openxmlformats.org/officeDocument/2006/relationships/slide" Target="slides/slide47.xml"/><Relationship Id="rId50" Type="http://schemas.openxmlformats.org/officeDocument/2006/relationships/slide" Target="slides/slide46.xml"/><Relationship Id="rId5" Type="http://schemas.openxmlformats.org/officeDocument/2006/relationships/notesMaster" Target="notesMasters/notesMaster1.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6" Type="http://schemas.openxmlformats.org/officeDocument/2006/relationships/tableStyles" Target="tableStyles.xml"/><Relationship Id="rId175" Type="http://schemas.openxmlformats.org/officeDocument/2006/relationships/viewProps" Target="viewProps.xml"/><Relationship Id="rId174" Type="http://schemas.openxmlformats.org/officeDocument/2006/relationships/presProps" Target="presProps.xml"/><Relationship Id="rId173" Type="http://schemas.openxmlformats.org/officeDocument/2006/relationships/handoutMaster" Target="handoutMasters/handoutMaster1.xml"/><Relationship Id="rId172" Type="http://schemas.openxmlformats.org/officeDocument/2006/relationships/slide" Target="slides/slide168.xml"/><Relationship Id="rId171" Type="http://schemas.openxmlformats.org/officeDocument/2006/relationships/slide" Target="slides/slide167.xml"/><Relationship Id="rId170" Type="http://schemas.openxmlformats.org/officeDocument/2006/relationships/slide" Target="slides/slide166.xml"/><Relationship Id="rId17" Type="http://schemas.openxmlformats.org/officeDocument/2006/relationships/slide" Target="slides/slide13.xml"/><Relationship Id="rId169" Type="http://schemas.openxmlformats.org/officeDocument/2006/relationships/slide" Target="slides/slide165.xml"/><Relationship Id="rId168" Type="http://schemas.openxmlformats.org/officeDocument/2006/relationships/slide" Target="slides/slide164.xml"/><Relationship Id="rId167" Type="http://schemas.openxmlformats.org/officeDocument/2006/relationships/slide" Target="slides/slide163.xml"/><Relationship Id="rId166" Type="http://schemas.openxmlformats.org/officeDocument/2006/relationships/slide" Target="slides/slide162.xml"/><Relationship Id="rId165" Type="http://schemas.openxmlformats.org/officeDocument/2006/relationships/slide" Target="slides/slide161.xml"/><Relationship Id="rId164" Type="http://schemas.openxmlformats.org/officeDocument/2006/relationships/slide" Target="slides/slide160.xml"/><Relationship Id="rId163" Type="http://schemas.openxmlformats.org/officeDocument/2006/relationships/slide" Target="slides/slide159.xml"/><Relationship Id="rId162" Type="http://schemas.openxmlformats.org/officeDocument/2006/relationships/slide" Target="slides/slide158.xml"/><Relationship Id="rId161" Type="http://schemas.openxmlformats.org/officeDocument/2006/relationships/slide" Target="slides/slide157.xml"/><Relationship Id="rId160" Type="http://schemas.openxmlformats.org/officeDocument/2006/relationships/slide" Target="slides/slide156.xml"/><Relationship Id="rId16" Type="http://schemas.openxmlformats.org/officeDocument/2006/relationships/slide" Target="slides/slide12.xml"/><Relationship Id="rId159" Type="http://schemas.openxmlformats.org/officeDocument/2006/relationships/slide" Target="slides/slide155.xml"/><Relationship Id="rId158" Type="http://schemas.openxmlformats.org/officeDocument/2006/relationships/slide" Target="slides/slide154.xml"/><Relationship Id="rId157" Type="http://schemas.openxmlformats.org/officeDocument/2006/relationships/slide" Target="slides/slide153.xml"/><Relationship Id="rId156" Type="http://schemas.openxmlformats.org/officeDocument/2006/relationships/slide" Target="slides/slide152.xml"/><Relationship Id="rId155" Type="http://schemas.openxmlformats.org/officeDocument/2006/relationships/slide" Target="slides/slide151.xml"/><Relationship Id="rId154" Type="http://schemas.openxmlformats.org/officeDocument/2006/relationships/slide" Target="slides/slide150.xml"/><Relationship Id="rId153" Type="http://schemas.openxmlformats.org/officeDocument/2006/relationships/slide" Target="slides/slide149.xml"/><Relationship Id="rId152" Type="http://schemas.openxmlformats.org/officeDocument/2006/relationships/slide" Target="slides/slide148.xml"/><Relationship Id="rId151" Type="http://schemas.openxmlformats.org/officeDocument/2006/relationships/slide" Target="slides/slide147.xml"/><Relationship Id="rId150" Type="http://schemas.openxmlformats.org/officeDocument/2006/relationships/slide" Target="slides/slide146.xml"/><Relationship Id="rId15" Type="http://schemas.openxmlformats.org/officeDocument/2006/relationships/slide" Target="slides/slide11.xml"/><Relationship Id="rId149" Type="http://schemas.openxmlformats.org/officeDocument/2006/relationships/slide" Target="slides/slide145.xml"/><Relationship Id="rId148" Type="http://schemas.openxmlformats.org/officeDocument/2006/relationships/slide" Target="slides/slide144.xml"/><Relationship Id="rId147" Type="http://schemas.openxmlformats.org/officeDocument/2006/relationships/slide" Target="slides/slide143.xml"/><Relationship Id="rId146" Type="http://schemas.openxmlformats.org/officeDocument/2006/relationships/slide" Target="slides/slide142.xml"/><Relationship Id="rId145" Type="http://schemas.openxmlformats.org/officeDocument/2006/relationships/slide" Target="slides/slide141.xml"/><Relationship Id="rId144" Type="http://schemas.openxmlformats.org/officeDocument/2006/relationships/slide" Target="slides/slide140.xml"/><Relationship Id="rId143" Type="http://schemas.openxmlformats.org/officeDocument/2006/relationships/slide" Target="slides/slide139.xml"/><Relationship Id="rId142" Type="http://schemas.openxmlformats.org/officeDocument/2006/relationships/slide" Target="slides/slide138.xml"/><Relationship Id="rId141" Type="http://schemas.openxmlformats.org/officeDocument/2006/relationships/slide" Target="slides/slide137.xml"/><Relationship Id="rId140" Type="http://schemas.openxmlformats.org/officeDocument/2006/relationships/slide" Target="slides/slide136.xml"/><Relationship Id="rId14" Type="http://schemas.openxmlformats.org/officeDocument/2006/relationships/slide" Target="slides/slide10.xml"/><Relationship Id="rId139" Type="http://schemas.openxmlformats.org/officeDocument/2006/relationships/slide" Target="slides/slide135.xml"/><Relationship Id="rId138" Type="http://schemas.openxmlformats.org/officeDocument/2006/relationships/slide" Target="slides/slide134.xml"/><Relationship Id="rId137" Type="http://schemas.openxmlformats.org/officeDocument/2006/relationships/slide" Target="slides/slide133.xml"/><Relationship Id="rId136" Type="http://schemas.openxmlformats.org/officeDocument/2006/relationships/slide" Target="slides/slide132.xml"/><Relationship Id="rId135" Type="http://schemas.openxmlformats.org/officeDocument/2006/relationships/slide" Target="slides/slide131.xml"/><Relationship Id="rId134" Type="http://schemas.openxmlformats.org/officeDocument/2006/relationships/slide" Target="slides/slide130.xml"/><Relationship Id="rId133" Type="http://schemas.openxmlformats.org/officeDocument/2006/relationships/slide" Target="slides/slide129.xml"/><Relationship Id="rId132" Type="http://schemas.openxmlformats.org/officeDocument/2006/relationships/slide" Target="slides/slide128.xml"/><Relationship Id="rId131" Type="http://schemas.openxmlformats.org/officeDocument/2006/relationships/slide" Target="slides/slide127.xml"/><Relationship Id="rId130" Type="http://schemas.openxmlformats.org/officeDocument/2006/relationships/slide" Target="slides/slide126.xml"/><Relationship Id="rId13" Type="http://schemas.openxmlformats.org/officeDocument/2006/relationships/slide" Target="slides/slide9.xml"/><Relationship Id="rId129" Type="http://schemas.openxmlformats.org/officeDocument/2006/relationships/slide" Target="slides/slide125.xml"/><Relationship Id="rId128" Type="http://schemas.openxmlformats.org/officeDocument/2006/relationships/slide" Target="slides/slide124.xml"/><Relationship Id="rId127" Type="http://schemas.openxmlformats.org/officeDocument/2006/relationships/slide" Target="slides/slide123.xml"/><Relationship Id="rId126" Type="http://schemas.openxmlformats.org/officeDocument/2006/relationships/slide" Target="slides/slide122.xml"/><Relationship Id="rId125" Type="http://schemas.openxmlformats.org/officeDocument/2006/relationships/slide" Target="slides/slide121.xml"/><Relationship Id="rId124" Type="http://schemas.openxmlformats.org/officeDocument/2006/relationships/slide" Target="slides/slide120.xml"/><Relationship Id="rId123" Type="http://schemas.openxmlformats.org/officeDocument/2006/relationships/slide" Target="slides/slide119.xml"/><Relationship Id="rId122" Type="http://schemas.openxmlformats.org/officeDocument/2006/relationships/slide" Target="slides/slide118.xml"/><Relationship Id="rId121" Type="http://schemas.openxmlformats.org/officeDocument/2006/relationships/slide" Target="slides/slide117.xml"/><Relationship Id="rId120" Type="http://schemas.openxmlformats.org/officeDocument/2006/relationships/slide" Target="slides/slide116.xml"/><Relationship Id="rId12" Type="http://schemas.openxmlformats.org/officeDocument/2006/relationships/slide" Target="slides/slide8.xml"/><Relationship Id="rId119" Type="http://schemas.openxmlformats.org/officeDocument/2006/relationships/slide" Target="slides/slide115.xml"/><Relationship Id="rId118" Type="http://schemas.openxmlformats.org/officeDocument/2006/relationships/slide" Target="slides/slide114.xml"/><Relationship Id="rId117" Type="http://schemas.openxmlformats.org/officeDocument/2006/relationships/slide" Target="slides/slide113.xml"/><Relationship Id="rId116" Type="http://schemas.openxmlformats.org/officeDocument/2006/relationships/slide" Target="slides/slide112.xml"/><Relationship Id="rId115" Type="http://schemas.openxmlformats.org/officeDocument/2006/relationships/slide" Target="slides/slide111.xml"/><Relationship Id="rId114" Type="http://schemas.openxmlformats.org/officeDocument/2006/relationships/slide" Target="slides/slide110.xml"/><Relationship Id="rId113" Type="http://schemas.openxmlformats.org/officeDocument/2006/relationships/slide" Target="slides/slide109.xml"/><Relationship Id="rId112" Type="http://schemas.openxmlformats.org/officeDocument/2006/relationships/slide" Target="slides/slide108.xml"/><Relationship Id="rId111" Type="http://schemas.openxmlformats.org/officeDocument/2006/relationships/slide" Target="slides/slide107.xml"/><Relationship Id="rId110" Type="http://schemas.openxmlformats.org/officeDocument/2006/relationships/slide" Target="slides/slide106.xml"/><Relationship Id="rId11" Type="http://schemas.openxmlformats.org/officeDocument/2006/relationships/slide" Target="slides/slide7.xml"/><Relationship Id="rId109" Type="http://schemas.openxmlformats.org/officeDocument/2006/relationships/slide" Target="slides/slide105.xml"/><Relationship Id="rId108" Type="http://schemas.openxmlformats.org/officeDocument/2006/relationships/slide" Target="slides/slide104.xml"/><Relationship Id="rId107" Type="http://schemas.openxmlformats.org/officeDocument/2006/relationships/slide" Target="slides/slide103.xml"/><Relationship Id="rId106" Type="http://schemas.openxmlformats.org/officeDocument/2006/relationships/slide" Target="slides/slide102.xml"/><Relationship Id="rId105" Type="http://schemas.openxmlformats.org/officeDocument/2006/relationships/slide" Target="slides/slide101.xml"/><Relationship Id="rId104" Type="http://schemas.openxmlformats.org/officeDocument/2006/relationships/slide" Target="slides/slide100.xml"/><Relationship Id="rId103" Type="http://schemas.openxmlformats.org/officeDocument/2006/relationships/slide" Target="slides/slide99.xml"/><Relationship Id="rId102" Type="http://schemas.openxmlformats.org/officeDocument/2006/relationships/slide" Target="slides/slide98.xml"/><Relationship Id="rId101" Type="http://schemas.openxmlformats.org/officeDocument/2006/relationships/slide" Target="slides/slide97.xml"/><Relationship Id="rId100" Type="http://schemas.openxmlformats.org/officeDocument/2006/relationships/slide" Target="slides/slide96.xml"/><Relationship Id="rId10" Type="http://schemas.openxmlformats.org/officeDocument/2006/relationships/slide" Target="slides/slide6.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67.png"/></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74.png"/></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76.png"/></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77.png"/></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79.png"/></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80.png"/></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04.png"/></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07.png"/></Relationships>
</file>

<file path=ppt/drawings/_rels/vmlDrawing18.v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image" Target="../media/image108.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1.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3.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3.png"/></Relationships>
</file>

<file path=ppt/drawings/_rels/vmlDrawing5.vml.rels><?xml version="1.0" encoding="UTF-8" standalone="yes"?>
<Relationships xmlns="http://schemas.openxmlformats.org/package/2006/relationships"><Relationship Id="rId2" Type="http://schemas.openxmlformats.org/officeDocument/2006/relationships/image" Target="../media/image51.wmf"/><Relationship Id="rId1" Type="http://schemas.openxmlformats.org/officeDocument/2006/relationships/image" Target="../media/image50.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51.wmf"/><Relationship Id="rId1" Type="http://schemas.openxmlformats.org/officeDocument/2006/relationships/image" Target="../media/image50.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53.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61.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65.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fontAlgn="base"/>
            <a:endParaRPr lang="en-US" strike="noStrike" noProof="1"/>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fontAlgn="base"/>
            <a:fld id="{696C064A-D61B-4B21-B757-51A9B82445B8}" type="datetimeFigureOut">
              <a:rPr lang="en-US" strike="noStrike" noProof="1" smtClean="0">
                <a:latin typeface="Arial" panose="020B0604020202020204" pitchFamily="34" charset="0"/>
                <a:ea typeface="+mn-ea"/>
                <a:cs typeface="+mn-cs"/>
              </a:rPr>
            </a:fld>
            <a:endParaRPr lang="en-US" strike="noStrike" noProof="1"/>
          </a:p>
        </p:txBody>
      </p:sp>
      <p:sp>
        <p:nvSpPr>
          <p:cNvPr id="4" name="Footer Placeholder 3"/>
          <p:cNvSpPr>
            <a:spLocks noGrp="1"/>
          </p:cNvSpPr>
          <p:nvPr>
            <p:ph type="ftr" sz="quarter" idx="2"/>
          </p:nvPr>
        </p:nvSpPr>
        <p:spPr>
          <a:xfrm>
            <a:off x="0" y="8685213"/>
            <a:ext cx="2971800" cy="458788"/>
          </a:xfrm>
          <a:prstGeom prst="rect">
            <a:avLst/>
          </a:prstGeom>
        </p:spPr>
        <p:txBody>
          <a:bodyPr vert="horz" lIns="91440" tIns="45720" rIns="91440" bIns="45720" rtlCol="0" anchor="b"/>
          <a:lstStyle>
            <a:lvl1pPr algn="l">
              <a:defRPr sz="1200"/>
            </a:lvl1pPr>
          </a:lstStyle>
          <a:p>
            <a:pPr fontAlgn="base"/>
            <a:endParaRPr lang="en-US" strike="noStrike" noProof="1"/>
          </a:p>
        </p:txBody>
      </p:sp>
      <p:sp>
        <p:nvSpPr>
          <p:cNvPr id="5" name="Slide Number Placeholder 4"/>
          <p:cNvSpPr>
            <a:spLocks noGrp="1"/>
          </p:cNvSpPr>
          <p:nvPr>
            <p:ph type="sldNum" sz="quarter" idx="3"/>
          </p:nvPr>
        </p:nvSpPr>
        <p:spPr>
          <a:xfrm>
            <a:off x="3884613" y="8685213"/>
            <a:ext cx="2971800" cy="458788"/>
          </a:xfrm>
          <a:prstGeom prst="rect">
            <a:avLst/>
          </a:prstGeom>
        </p:spPr>
        <p:txBody>
          <a:bodyPr vert="horz" lIns="91440" tIns="45720" rIns="91440" bIns="45720" rtlCol="0" anchor="b"/>
          <a:lstStyle>
            <a:lvl1pPr algn="r">
              <a:defRPr sz="1200"/>
            </a:lvl1pPr>
          </a:lstStyle>
          <a:p>
            <a:pPr fontAlgn="base"/>
            <a:fld id="{50305E07-67EA-4042-A3F6-853A8AD8D209}" type="slidenum">
              <a:rPr lang="en-US" strike="noStrike" noProof="1" smtClean="0">
                <a:latin typeface="Arial" panose="020B0604020202020204" pitchFamily="34" charset="0"/>
                <a:ea typeface="+mn-ea"/>
                <a:cs typeface="+mn-cs"/>
              </a:rPr>
            </a:fld>
            <a:endParaRPr lang="en-US" strike="noStrike" noProof="1"/>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40962" name="Header Placeholder 40961"/>
          <p:cNvSpPr>
            <a:spLocks noGrp="1"/>
          </p:cNvSpPr>
          <p:nvPr>
            <p:ph type="hdr" sz="quarter"/>
          </p:nvPr>
        </p:nvSpPr>
        <p:spPr>
          <a:xfrm>
            <a:off x="0" y="0"/>
            <a:ext cx="2971800" cy="457200"/>
          </a:xfrm>
          <a:prstGeom prst="rect">
            <a:avLst/>
          </a:prstGeom>
          <a:noFill/>
          <a:ln w="9525">
            <a:noFill/>
          </a:ln>
        </p:spPr>
        <p:txBody>
          <a:bodyPr/>
          <a:p>
            <a:pPr lvl="0" fontAlgn="base"/>
            <a:endParaRPr lang="en-GB" sz="1200" strike="noStrike" noProof="1" dirty="0"/>
          </a:p>
        </p:txBody>
      </p:sp>
      <p:sp>
        <p:nvSpPr>
          <p:cNvPr id="40963" name="Date Placeholder 40962"/>
          <p:cNvSpPr>
            <a:spLocks noGrp="1"/>
          </p:cNvSpPr>
          <p:nvPr>
            <p:ph type="dt" idx="1"/>
          </p:nvPr>
        </p:nvSpPr>
        <p:spPr>
          <a:xfrm>
            <a:off x="3884613" y="0"/>
            <a:ext cx="2971800" cy="457200"/>
          </a:xfrm>
          <a:prstGeom prst="rect">
            <a:avLst/>
          </a:prstGeom>
          <a:noFill/>
          <a:ln w="9525">
            <a:noFill/>
          </a:ln>
        </p:spPr>
        <p:txBody>
          <a:bodyPr/>
          <a:p>
            <a:pPr lvl="0" algn="r" fontAlgn="base"/>
            <a:endParaRPr lang="en-GB" sz="1200" strike="noStrike" noProof="1" dirty="0"/>
          </a:p>
        </p:txBody>
      </p:sp>
      <p:sp>
        <p:nvSpPr>
          <p:cNvPr id="5124" name="Slide Image Placeholder 40963"/>
          <p:cNvSpPr>
            <a:spLocks noRot="1" noTextEdit="1"/>
          </p:cNvSpPr>
          <p:nvPr>
            <p:ph type="sldImg"/>
          </p:nvPr>
        </p:nvSpPr>
        <p:spPr>
          <a:xfrm>
            <a:off x="1143000" y="685800"/>
            <a:ext cx="4572000" cy="3429000"/>
          </a:xfrm>
          <a:prstGeom prst="rect">
            <a:avLst/>
          </a:prstGeom>
          <a:noFill/>
          <a:ln w="9525" cap="flat" cmpd="sng">
            <a:solidFill>
              <a:srgbClr val="000000"/>
            </a:solidFill>
            <a:prstDash val="solid"/>
            <a:miter/>
            <a:headEnd type="none" w="med" len="med"/>
            <a:tailEnd type="none" w="med" len="med"/>
          </a:ln>
        </p:spPr>
      </p:sp>
      <p:sp>
        <p:nvSpPr>
          <p:cNvPr id="5125" name="Text Placeholder 40964"/>
          <p:cNvSpPr>
            <a:spLocks noGrp="1"/>
          </p:cNvSpPr>
          <p:nvPr>
            <p:ph type="body" sz="quarter"/>
          </p:nvPr>
        </p:nvSpPr>
        <p:spPr>
          <a:xfrm>
            <a:off x="685800" y="4343400"/>
            <a:ext cx="5486400" cy="4114800"/>
          </a:xfrm>
          <a:prstGeom prst="rect">
            <a:avLst/>
          </a:prstGeom>
          <a:noFill/>
          <a:ln w="9525">
            <a:noFill/>
          </a:ln>
        </p:spPr>
        <p:txBody>
          <a:bodyPr anchor="t" anchorCtr="0"/>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40966" name="Footer Placeholder 40965"/>
          <p:cNvSpPr>
            <a:spLocks noGrp="1"/>
          </p:cNvSpPr>
          <p:nvPr>
            <p:ph type="ftr" sz="quarter" idx="4"/>
          </p:nvPr>
        </p:nvSpPr>
        <p:spPr>
          <a:xfrm>
            <a:off x="0" y="8685213"/>
            <a:ext cx="2971800" cy="457200"/>
          </a:xfrm>
          <a:prstGeom prst="rect">
            <a:avLst/>
          </a:prstGeom>
          <a:noFill/>
          <a:ln w="9525">
            <a:noFill/>
          </a:ln>
        </p:spPr>
        <p:txBody>
          <a:bodyPr anchor="b"/>
          <a:p>
            <a:pPr lvl="0" fontAlgn="base"/>
            <a:endParaRPr lang="en-GB" sz="1200" strike="noStrike" noProof="1" dirty="0"/>
          </a:p>
        </p:txBody>
      </p:sp>
      <p:sp>
        <p:nvSpPr>
          <p:cNvPr id="40967" name="Slide Number Placeholder 40966"/>
          <p:cNvSpPr>
            <a:spLocks noGrp="1"/>
          </p:cNvSpPr>
          <p:nvPr>
            <p:ph type="sldNum" sz="quarter" idx="5"/>
          </p:nvPr>
        </p:nvSpPr>
        <p:spPr>
          <a:xfrm>
            <a:off x="3884613" y="8685213"/>
            <a:ext cx="2971800" cy="457200"/>
          </a:xfrm>
          <a:prstGeom prst="rect">
            <a:avLst/>
          </a:prstGeom>
          <a:noFill/>
          <a:ln w="9525">
            <a:noFill/>
          </a:ln>
        </p:spPr>
        <p:txBody>
          <a:bodyPr anchor="b"/>
          <a:p>
            <a:pPr lvl="0" algn="r" fontAlgn="base"/>
            <a:fld id="{9A0DB2DC-4C9A-4742-B13C-FB6460FD3503}" type="slidenum">
              <a:rPr lang="en-GB" sz="1200" strike="noStrike" noProof="1" dirty="0">
                <a:latin typeface="Arial" panose="020B0604020202020204" pitchFamily="34" charset="0"/>
                <a:ea typeface="+mn-ea"/>
                <a:cs typeface="+mn-cs"/>
              </a:rPr>
            </a:fld>
            <a:endParaRPr lang="en-GB" sz="1200" strike="noStrike" noProof="1" dirty="0"/>
          </a:p>
        </p:txBody>
      </p:sp>
    </p:spTree>
  </p:cSld>
  <p:clrMap bg1="lt1" tx1="dk1" bg2="lt2" tx2="dk2" accent1="accent1" accent2="accent2" accent3="accent3" accent4="accent4" accent5="accent5" accent6="accent6" hlink="hlink" folHlink="folHlink"/>
  <p:hf sldNum="0" hdr="0" ftr="0" dt="0"/>
  <p:notesStyle>
    <a:lvl1pPr marL="0" lvl="0"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defRPr>
    </a:lvl2pPr>
    <a:lvl3pPr marL="914400" lvl="2"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defRPr>
    </a:lvl3pPr>
    <a:lvl4pPr marL="1371600" lvl="3"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defRPr>
    </a:lvl4pPr>
    <a:lvl5pPr marL="1828800" lvl="4"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defRPr>
    </a:lvl5pPr>
    <a:lvl6pPr marL="2286000" lvl="5"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defRPr>
    </a:lvl6pPr>
    <a:lvl7pPr marL="2743200" lvl="6"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defRPr>
    </a:lvl7pPr>
    <a:lvl8pPr marL="3200400" lvl="7"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defRPr>
    </a:lvl8pPr>
    <a:lvl9pPr marL="3657600" lvl="8"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0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9.xml"/></Relationships>
</file>

<file path=ppt/notesSlides/_rels/notesSlide10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0.xml"/></Relationships>
</file>

<file path=ppt/notesSlides/_rels/notesSlide10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1.xml"/></Relationships>
</file>

<file path=ppt/notesSlides/_rels/notesSlide10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2.xml"/></Relationships>
</file>

<file path=ppt/notesSlides/_rels/notesSlide10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3.xml"/></Relationships>
</file>

<file path=ppt/notesSlides/_rels/notesSlide10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4.xml"/></Relationships>
</file>

<file path=ppt/notesSlides/_rels/notesSlide10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5.xml"/></Relationships>
</file>

<file path=ppt/notesSlides/_rels/notesSlide10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6.xml"/></Relationships>
</file>

<file path=ppt/notesSlides/_rels/notesSlide10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7.xml"/></Relationships>
</file>

<file path=ppt/notesSlides/_rels/notesSlide10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8.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9.xml"/></Relationships>
</file>

<file path=ppt/notesSlides/_rels/notesSlide1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0.xml"/></Relationships>
</file>

<file path=ppt/notesSlides/_rels/notesSlide1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1.xml"/></Relationships>
</file>

<file path=ppt/notesSlides/_rels/notesSlide1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2.xml"/></Relationships>
</file>

<file path=ppt/notesSlides/_rels/notesSlide1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3.xml"/></Relationships>
</file>

<file path=ppt/notesSlides/_rels/notesSlide1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4.xml"/></Relationships>
</file>

<file path=ppt/notesSlides/_rels/notesSlide1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5.xml"/></Relationships>
</file>

<file path=ppt/notesSlides/_rels/notesSlide1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6.xml"/></Relationships>
</file>

<file path=ppt/notesSlides/_rels/notesSlide1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7.xml"/></Relationships>
</file>

<file path=ppt/notesSlides/_rels/notesSlide1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8.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9.xml"/></Relationships>
</file>

<file path=ppt/notesSlides/_rels/notesSlide1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0.xml"/></Relationships>
</file>

<file path=ppt/notesSlides/_rels/notesSlide1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1.xml"/></Relationships>
</file>

<file path=ppt/notesSlides/_rels/notesSlide1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2.xml"/></Relationships>
</file>

<file path=ppt/notesSlides/_rels/notesSlide1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3.xml"/></Relationships>
</file>

<file path=ppt/notesSlides/_rels/notesSlide1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4.xml"/></Relationships>
</file>

<file path=ppt/notesSlides/_rels/notesSlide1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5.xml"/></Relationships>
</file>

<file path=ppt/notesSlides/_rels/notesSlide1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6.xml"/></Relationships>
</file>

<file path=ppt/notesSlides/_rels/notesSlide1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7.xml"/></Relationships>
</file>

<file path=ppt/notesSlides/_rels/notesSlide1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8.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9.xml"/></Relationships>
</file>

<file path=ppt/notesSlides/_rels/notesSlide1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0.xml"/></Relationships>
</file>

<file path=ppt/notesSlides/_rels/notesSlide1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1.xml"/></Relationships>
</file>

<file path=ppt/notesSlides/_rels/notesSlide1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2.xml"/></Relationships>
</file>

<file path=ppt/notesSlides/_rels/notesSlide1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3.xml"/></Relationships>
</file>

<file path=ppt/notesSlides/_rels/notesSlide1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4.xml"/></Relationships>
</file>

<file path=ppt/notesSlides/_rels/notesSlide1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5.xml"/></Relationships>
</file>

<file path=ppt/notesSlides/_rels/notesSlide1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6.xml"/></Relationships>
</file>

<file path=ppt/notesSlides/_rels/notesSlide1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7.xml"/></Relationships>
</file>

<file path=ppt/notesSlides/_rels/notesSlide1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8.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5.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1.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3.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4.xml"/></Relationships>
</file>

<file path=ppt/notesSlides/_rels/notesSlide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5.xml"/></Relationships>
</file>

<file path=ppt/notesSlides/_rels/notesSlide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6.xml"/></Relationships>
</file>

<file path=ppt/notesSlides/_rels/notesSlide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7.xml"/></Relationships>
</file>

<file path=ppt/notesSlides/_rels/notesSlide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8.xml"/></Relationships>
</file>

<file path=ppt/notesSlides/_rels/notesSlide5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0.xml"/></Relationships>
</file>

<file path=ppt/notesSlides/_rels/notesSlide5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1.xml"/></Relationships>
</file>

<file path=ppt/notesSlides/_rels/notesSlide5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2.xml"/></Relationships>
</file>

<file path=ppt/notesSlides/_rels/notesSlide5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3.xml"/></Relationships>
</file>

<file path=ppt/notesSlides/_rels/notesSlide5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7.xml"/></Relationships>
</file>

<file path=ppt/notesSlides/_rels/notesSlide6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8.xml"/></Relationships>
</file>

<file path=ppt/notesSlides/_rels/notesSlide6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9.xml"/></Relationships>
</file>

<file path=ppt/notesSlides/_rels/notesSlide6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0.xml"/></Relationships>
</file>

<file path=ppt/notesSlides/_rels/notesSlide6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1.xml"/></Relationships>
</file>

<file path=ppt/notesSlides/_rels/notesSlide6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2.xml"/></Relationships>
</file>

<file path=ppt/notesSlides/_rels/notesSlide6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3.xml"/></Relationships>
</file>

<file path=ppt/notesSlides/_rels/notesSlide6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4.xml"/></Relationships>
</file>

<file path=ppt/notesSlides/_rels/notesSlide6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5.xml"/></Relationships>
</file>

<file path=ppt/notesSlides/_rels/notesSlide6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8.xml"/></Relationships>
</file>

<file path=ppt/notesSlides/_rels/notesSlide7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9.xml"/></Relationships>
</file>

<file path=ppt/notesSlides/_rels/notesSlide7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0.xml"/></Relationships>
</file>

<file path=ppt/notesSlides/_rels/notesSlide7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1.xml"/></Relationships>
</file>

<file path=ppt/notesSlides/_rels/notesSlide7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2.xml"/></Relationships>
</file>

<file path=ppt/notesSlides/_rels/notesSlide7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3.xml"/></Relationships>
</file>

<file path=ppt/notesSlides/_rels/notesSlide7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4.xml"/></Relationships>
</file>

<file path=ppt/notesSlides/_rels/notesSlide7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5.xml"/></Relationships>
</file>

<file path=ppt/notesSlides/_rels/notesSlide7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6.xml"/></Relationships>
</file>

<file path=ppt/notesSlides/_rels/notesSlide7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8.xml"/></Relationships>
</file>

<file path=ppt/notesSlides/_rels/notesSlide8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9.xml"/></Relationships>
</file>

<file path=ppt/notesSlides/_rels/notesSlide8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0.xml"/></Relationships>
</file>

<file path=ppt/notesSlides/_rels/notesSlide8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1.xml"/></Relationships>
</file>

<file path=ppt/notesSlides/_rels/notesSlide8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2.xml"/></Relationships>
</file>

<file path=ppt/notesSlides/_rels/notesSlide8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3.xml"/></Relationships>
</file>

<file path=ppt/notesSlides/_rels/notesSlide8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4.xml"/></Relationships>
</file>

<file path=ppt/notesSlides/_rels/notesSlide8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5.xml"/></Relationships>
</file>

<file path=ppt/notesSlides/_rels/notesSlide8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6.xml"/></Relationships>
</file>

<file path=ppt/notesSlides/_rels/notesSlide8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7.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9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8.xml"/></Relationships>
</file>

<file path=ppt/notesSlides/_rels/notesSlide9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9.xml"/></Relationships>
</file>

<file path=ppt/notesSlides/_rels/notesSlide9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0.xml"/></Relationships>
</file>

<file path=ppt/notesSlides/_rels/notesSlide9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1.xml"/></Relationships>
</file>

<file path=ppt/notesSlides/_rels/notesSlide9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0.xml"/></Relationships>
</file>

<file path=ppt/notesSlides/_rels/notesSlide9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1.xml"/></Relationships>
</file>

<file path=ppt/notesSlides/_rels/notesSlide9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2.xml"/></Relationships>
</file>

<file path=ppt/notesSlides/_rels/notesSlide9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6.xml"/></Relationships>
</file>

<file path=ppt/notesSlides/_rels/notesSlide9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7.xml"/></Relationships>
</file>

<file path=ppt/notesSlides/_rels/notesSlide9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169" name="Slide Image Placeholder 41985"/>
          <p:cNvSpPr>
            <a:spLocks noRot="1" noTextEdit="1"/>
          </p:cNvSpPr>
          <p:nvPr>
            <p:ph type="sldImg"/>
          </p:nvPr>
        </p:nvSpPr>
        <p:spPr/>
      </p:sp>
      <p:sp>
        <p:nvSpPr>
          <p:cNvPr id="7170" name="Text Placeholder 41986"/>
          <p:cNvSpPr>
            <a:spLocks noGrp="1"/>
          </p:cNvSpPr>
          <p:nvPr>
            <p:ph type="body"/>
          </p:nvPr>
        </p:nvSpPr>
        <p:spPr/>
        <p:txBody>
          <a:bodyPr anchor="t" anchorCtr="0"/>
          <a:p>
            <a:pPr lvl="0"/>
            <a:endParaRPr lang="en-US" altLang="zh-CN" dirty="0"/>
          </a:p>
        </p:txBody>
      </p:sp>
      <p:sp>
        <p:nvSpPr>
          <p:cNvPr id="7171"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28354" name="Slide Image Placeholder 228353"/>
          <p:cNvSpPr>
            <a:spLocks noRot="1" noTextEdit="1"/>
          </p:cNvSpPr>
          <p:nvPr>
            <p:ph type="sldImg"/>
          </p:nvPr>
        </p:nvSpPr>
        <p:spPr/>
      </p:sp>
      <p:sp>
        <p:nvSpPr>
          <p:cNvPr id="228355" name="Text Placeholder 228354"/>
          <p:cNvSpPr>
            <a:spLocks noGrp="1"/>
          </p:cNvSpPr>
          <p:nvPr>
            <p:ph type="body" idx="1"/>
          </p:nvPr>
        </p:nvSpPr>
        <p:spPr/>
        <p:txBody>
          <a:bodyPr/>
          <a:p>
            <a:pPr lvl="0"/>
            <a:endParaRPr dirty="0"/>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2226"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GB" sz="1200" dirty="0"/>
            </a:fld>
            <a:endParaRPr lang="en-GB" sz="1200" dirty="0"/>
          </a:p>
        </p:txBody>
      </p:sp>
      <p:sp>
        <p:nvSpPr>
          <p:cNvPr id="52227" name="Rectangle 2"/>
          <p:cNvSpPr>
            <a:spLocks noRot="1" noTextEdit="1"/>
          </p:cNvSpPr>
          <p:nvPr>
            <p:ph type="sldImg"/>
          </p:nvPr>
        </p:nvSpPr>
        <p:spPr/>
      </p:sp>
      <p:sp>
        <p:nvSpPr>
          <p:cNvPr id="52228" name="Rectangle 3"/>
          <p:cNvSpPr>
            <a:spLocks noGrp="1"/>
          </p:cNvSpPr>
          <p:nvPr>
            <p:ph type="body" idx="1"/>
          </p:nvPr>
        </p:nvSpPr>
        <p:spPr/>
        <p:txBody>
          <a:bodyPr wrap="square" lIns="91440" tIns="45720" rIns="91440" bIns="45720" anchor="t" anchorCtr="0"/>
          <a:p>
            <a:pPr lvl="0" eaLnBrk="1" hangingPunct="1"/>
            <a:endParaRPr lang="en-US" altLang="x-none" dirty="0"/>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3250"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GB" sz="1200" dirty="0"/>
            </a:fld>
            <a:endParaRPr lang="en-GB" sz="1200" dirty="0"/>
          </a:p>
        </p:txBody>
      </p:sp>
      <p:sp>
        <p:nvSpPr>
          <p:cNvPr id="53251" name="Rectangle 2"/>
          <p:cNvSpPr>
            <a:spLocks noRot="1" noTextEdit="1"/>
          </p:cNvSpPr>
          <p:nvPr>
            <p:ph type="sldImg"/>
          </p:nvPr>
        </p:nvSpPr>
        <p:spPr/>
      </p:sp>
      <p:sp>
        <p:nvSpPr>
          <p:cNvPr id="53252" name="Rectangle 3"/>
          <p:cNvSpPr>
            <a:spLocks noGrp="1"/>
          </p:cNvSpPr>
          <p:nvPr>
            <p:ph type="body" idx="1"/>
          </p:nvPr>
        </p:nvSpPr>
        <p:spPr/>
        <p:txBody>
          <a:bodyPr wrap="square" lIns="91440" tIns="45720" rIns="91440" bIns="45720" anchor="t" anchorCtr="0"/>
          <a:p>
            <a:pPr lvl="0" eaLnBrk="1" hangingPunct="1"/>
            <a:endParaRPr lang="en-US" altLang="x-none" dirty="0"/>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4274"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GB" sz="1200" dirty="0"/>
            </a:fld>
            <a:endParaRPr lang="en-GB" sz="1200" dirty="0"/>
          </a:p>
        </p:txBody>
      </p:sp>
      <p:sp>
        <p:nvSpPr>
          <p:cNvPr id="54275" name="Rectangle 2"/>
          <p:cNvSpPr>
            <a:spLocks noRot="1" noTextEdit="1"/>
          </p:cNvSpPr>
          <p:nvPr>
            <p:ph type="sldImg"/>
          </p:nvPr>
        </p:nvSpPr>
        <p:spPr/>
      </p:sp>
      <p:sp>
        <p:nvSpPr>
          <p:cNvPr id="54276" name="Rectangle 3"/>
          <p:cNvSpPr>
            <a:spLocks noGrp="1"/>
          </p:cNvSpPr>
          <p:nvPr>
            <p:ph type="body" idx="1"/>
          </p:nvPr>
        </p:nvSpPr>
        <p:spPr/>
        <p:txBody>
          <a:bodyPr wrap="square" lIns="91440" tIns="45720" rIns="91440" bIns="45720" anchor="t" anchorCtr="0"/>
          <a:p>
            <a:pPr lvl="0" eaLnBrk="1" hangingPunct="1"/>
            <a:endParaRPr lang="en-US" altLang="x-none" dirty="0"/>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5298"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GB" sz="1200" dirty="0"/>
            </a:fld>
            <a:endParaRPr lang="en-GB" sz="1200" dirty="0"/>
          </a:p>
        </p:txBody>
      </p:sp>
      <p:sp>
        <p:nvSpPr>
          <p:cNvPr id="55299" name="Rectangle 2"/>
          <p:cNvSpPr>
            <a:spLocks noRot="1" noTextEdit="1"/>
          </p:cNvSpPr>
          <p:nvPr>
            <p:ph type="sldImg"/>
          </p:nvPr>
        </p:nvSpPr>
        <p:spPr/>
      </p:sp>
      <p:sp>
        <p:nvSpPr>
          <p:cNvPr id="55300" name="Rectangle 3"/>
          <p:cNvSpPr>
            <a:spLocks noGrp="1"/>
          </p:cNvSpPr>
          <p:nvPr>
            <p:ph type="body" idx="1"/>
          </p:nvPr>
        </p:nvSpPr>
        <p:spPr/>
        <p:txBody>
          <a:bodyPr wrap="square" lIns="91440" tIns="45720" rIns="91440" bIns="45720" anchor="t" anchorCtr="0"/>
          <a:p>
            <a:pPr lvl="0" eaLnBrk="1" hangingPunct="1"/>
            <a:endParaRPr lang="en-US" altLang="x-none" dirty="0"/>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6322"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GB" sz="1200" dirty="0"/>
            </a:fld>
            <a:endParaRPr lang="en-GB" sz="1200" dirty="0"/>
          </a:p>
        </p:txBody>
      </p:sp>
      <p:sp>
        <p:nvSpPr>
          <p:cNvPr id="56323" name="Rectangle 2"/>
          <p:cNvSpPr>
            <a:spLocks noRot="1" noTextEdit="1"/>
          </p:cNvSpPr>
          <p:nvPr>
            <p:ph type="sldImg"/>
          </p:nvPr>
        </p:nvSpPr>
        <p:spPr/>
      </p:sp>
      <p:sp>
        <p:nvSpPr>
          <p:cNvPr id="56324" name="Rectangle 3"/>
          <p:cNvSpPr>
            <a:spLocks noGrp="1"/>
          </p:cNvSpPr>
          <p:nvPr>
            <p:ph type="body" idx="1"/>
          </p:nvPr>
        </p:nvSpPr>
        <p:spPr/>
        <p:txBody>
          <a:bodyPr wrap="square" lIns="91440" tIns="45720" rIns="91440" bIns="45720" anchor="t" anchorCtr="0"/>
          <a:p>
            <a:pPr lvl="0" eaLnBrk="1" hangingPunct="1"/>
            <a:endParaRPr lang="en-US" altLang="x-none" dirty="0"/>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7346"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GB" sz="1200" dirty="0"/>
            </a:fld>
            <a:endParaRPr lang="en-GB" sz="1200" dirty="0"/>
          </a:p>
        </p:txBody>
      </p:sp>
      <p:sp>
        <p:nvSpPr>
          <p:cNvPr id="57347" name="Rectangle 2"/>
          <p:cNvSpPr>
            <a:spLocks noRot="1" noTextEdit="1"/>
          </p:cNvSpPr>
          <p:nvPr>
            <p:ph type="sldImg"/>
          </p:nvPr>
        </p:nvSpPr>
        <p:spPr/>
      </p:sp>
      <p:sp>
        <p:nvSpPr>
          <p:cNvPr id="57348" name="Rectangle 3"/>
          <p:cNvSpPr>
            <a:spLocks noGrp="1"/>
          </p:cNvSpPr>
          <p:nvPr>
            <p:ph type="body" idx="1"/>
          </p:nvPr>
        </p:nvSpPr>
        <p:spPr/>
        <p:txBody>
          <a:bodyPr wrap="square" lIns="91440" tIns="45720" rIns="91440" bIns="45720" anchor="t" anchorCtr="0"/>
          <a:p>
            <a:pPr lvl="0" eaLnBrk="1" hangingPunct="1"/>
            <a:endParaRPr lang="en-US" altLang="x-none" dirty="0"/>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8370"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GB" sz="1200" dirty="0"/>
            </a:fld>
            <a:endParaRPr lang="en-GB" sz="1200" dirty="0"/>
          </a:p>
        </p:txBody>
      </p:sp>
      <p:sp>
        <p:nvSpPr>
          <p:cNvPr id="58371" name="Rectangle 2"/>
          <p:cNvSpPr>
            <a:spLocks noRot="1" noTextEdit="1"/>
          </p:cNvSpPr>
          <p:nvPr>
            <p:ph type="sldImg"/>
          </p:nvPr>
        </p:nvSpPr>
        <p:spPr/>
      </p:sp>
      <p:sp>
        <p:nvSpPr>
          <p:cNvPr id="58372" name="Rectangle 3"/>
          <p:cNvSpPr>
            <a:spLocks noGrp="1"/>
          </p:cNvSpPr>
          <p:nvPr>
            <p:ph type="body" idx="1"/>
          </p:nvPr>
        </p:nvSpPr>
        <p:spPr/>
        <p:txBody>
          <a:bodyPr wrap="square" lIns="91440" tIns="45720" rIns="91440" bIns="45720" anchor="t" anchorCtr="0"/>
          <a:p>
            <a:pPr lvl="0" eaLnBrk="1" hangingPunct="1"/>
            <a:endParaRPr lang="en-US" altLang="x-none" dirty="0"/>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9394"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GB" sz="1200" dirty="0"/>
            </a:fld>
            <a:endParaRPr lang="en-GB" sz="1200" dirty="0"/>
          </a:p>
        </p:txBody>
      </p:sp>
      <p:sp>
        <p:nvSpPr>
          <p:cNvPr id="59395" name="Rectangle 2"/>
          <p:cNvSpPr>
            <a:spLocks noRot="1" noTextEdit="1"/>
          </p:cNvSpPr>
          <p:nvPr>
            <p:ph type="sldImg"/>
          </p:nvPr>
        </p:nvSpPr>
        <p:spPr/>
      </p:sp>
      <p:sp>
        <p:nvSpPr>
          <p:cNvPr id="59396" name="Rectangle 3"/>
          <p:cNvSpPr>
            <a:spLocks noGrp="1"/>
          </p:cNvSpPr>
          <p:nvPr>
            <p:ph type="body" idx="1"/>
          </p:nvPr>
        </p:nvSpPr>
        <p:spPr/>
        <p:txBody>
          <a:bodyPr wrap="square" lIns="91440" tIns="45720" rIns="91440" bIns="45720" anchor="t" anchorCtr="0"/>
          <a:p>
            <a:pPr lvl="0" eaLnBrk="1" hangingPunct="1"/>
            <a:endParaRPr lang="en-US" altLang="x-none" dirty="0"/>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0418"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GB" sz="1200" dirty="0"/>
            </a:fld>
            <a:endParaRPr lang="en-GB" sz="1200" dirty="0"/>
          </a:p>
        </p:txBody>
      </p:sp>
      <p:sp>
        <p:nvSpPr>
          <p:cNvPr id="60419" name="Rectangle 2"/>
          <p:cNvSpPr>
            <a:spLocks noRot="1" noTextEdit="1"/>
          </p:cNvSpPr>
          <p:nvPr>
            <p:ph type="sldImg"/>
          </p:nvPr>
        </p:nvSpPr>
        <p:spPr/>
      </p:sp>
      <p:sp>
        <p:nvSpPr>
          <p:cNvPr id="60420" name="Rectangle 3"/>
          <p:cNvSpPr>
            <a:spLocks noGrp="1"/>
          </p:cNvSpPr>
          <p:nvPr>
            <p:ph type="body" idx="1"/>
          </p:nvPr>
        </p:nvSpPr>
        <p:spPr/>
        <p:txBody>
          <a:bodyPr wrap="square" lIns="91440" tIns="45720" rIns="91440" bIns="45720" anchor="t" anchorCtr="0"/>
          <a:p>
            <a:pPr lvl="0" eaLnBrk="1" hangingPunct="1"/>
            <a:endParaRPr lang="en-US" altLang="x-none" dirty="0"/>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1442"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GB" sz="1200" dirty="0"/>
            </a:fld>
            <a:endParaRPr lang="en-GB" sz="1200" dirty="0"/>
          </a:p>
        </p:txBody>
      </p:sp>
      <p:sp>
        <p:nvSpPr>
          <p:cNvPr id="61443" name="Rectangle 2"/>
          <p:cNvSpPr>
            <a:spLocks noRot="1" noTextEdit="1"/>
          </p:cNvSpPr>
          <p:nvPr>
            <p:ph type="sldImg"/>
          </p:nvPr>
        </p:nvSpPr>
        <p:spPr/>
      </p:sp>
      <p:sp>
        <p:nvSpPr>
          <p:cNvPr id="61444" name="Rectangle 3"/>
          <p:cNvSpPr>
            <a:spLocks noGrp="1"/>
          </p:cNvSpPr>
          <p:nvPr>
            <p:ph type="body" idx="1"/>
          </p:nvPr>
        </p:nvSpPr>
        <p:spPr/>
        <p:txBody>
          <a:bodyPr wrap="square" lIns="91440" tIns="45720" rIns="91440" bIns="45720" anchor="t" anchorCtr="0"/>
          <a:p>
            <a:pPr lvl="0" eaLnBrk="1" hangingPunct="1"/>
            <a:endParaRPr lang="en-US" altLang="x-none"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128002" name="Slide Image Placeholder 128001"/>
          <p:cNvSpPr>
            <a:spLocks noRot="1" noTextEdit="1"/>
          </p:cNvSpPr>
          <p:nvPr>
            <p:ph type="sldImg"/>
          </p:nvPr>
        </p:nvSpPr>
        <p:spPr/>
      </p:sp>
      <p:sp>
        <p:nvSpPr>
          <p:cNvPr id="128003" name="Text Placeholder 128002"/>
          <p:cNvSpPr>
            <a:spLocks noGrp="1"/>
          </p:cNvSpPr>
          <p:nvPr>
            <p:ph type="body" idx="1"/>
          </p:nvPr>
        </p:nvSpPr>
        <p:spPr>
          <a:xfrm>
            <a:off x="914400" y="4343400"/>
            <a:ext cx="5029200" cy="4114800"/>
          </a:xfrm>
        </p:spPr>
        <p:txBody>
          <a:bodyPr/>
          <a:p>
            <a:pPr lvl="0"/>
            <a:endParaRPr dirty="0"/>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2466"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GB" sz="1200" dirty="0"/>
            </a:fld>
            <a:endParaRPr lang="en-GB" sz="1200" dirty="0"/>
          </a:p>
        </p:txBody>
      </p:sp>
      <p:sp>
        <p:nvSpPr>
          <p:cNvPr id="62467" name="Rectangle 2"/>
          <p:cNvSpPr>
            <a:spLocks noRot="1" noTextEdit="1"/>
          </p:cNvSpPr>
          <p:nvPr>
            <p:ph type="sldImg"/>
          </p:nvPr>
        </p:nvSpPr>
        <p:spPr/>
      </p:sp>
      <p:sp>
        <p:nvSpPr>
          <p:cNvPr id="62468" name="Rectangle 3"/>
          <p:cNvSpPr>
            <a:spLocks noGrp="1"/>
          </p:cNvSpPr>
          <p:nvPr>
            <p:ph type="body" idx="1"/>
          </p:nvPr>
        </p:nvSpPr>
        <p:spPr/>
        <p:txBody>
          <a:bodyPr wrap="square" lIns="91440" tIns="45720" rIns="91440" bIns="45720" anchor="t" anchorCtr="0"/>
          <a:p>
            <a:pPr lvl="0" eaLnBrk="1" hangingPunct="1"/>
            <a:endParaRPr lang="en-US" altLang="x-none" dirty="0"/>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3490"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GB" sz="1200" dirty="0"/>
            </a:fld>
            <a:endParaRPr lang="en-GB" sz="1200" dirty="0"/>
          </a:p>
        </p:txBody>
      </p:sp>
      <p:sp>
        <p:nvSpPr>
          <p:cNvPr id="63491" name="Rectangle 2"/>
          <p:cNvSpPr>
            <a:spLocks noRot="1" noTextEdit="1"/>
          </p:cNvSpPr>
          <p:nvPr>
            <p:ph type="sldImg"/>
          </p:nvPr>
        </p:nvSpPr>
        <p:spPr/>
      </p:sp>
      <p:sp>
        <p:nvSpPr>
          <p:cNvPr id="63492" name="Rectangle 3"/>
          <p:cNvSpPr>
            <a:spLocks noGrp="1"/>
          </p:cNvSpPr>
          <p:nvPr>
            <p:ph type="body" idx="1"/>
          </p:nvPr>
        </p:nvSpPr>
        <p:spPr/>
        <p:txBody>
          <a:bodyPr wrap="square" lIns="91440" tIns="45720" rIns="91440" bIns="45720" anchor="t" anchorCtr="0"/>
          <a:p>
            <a:pPr lvl="0" eaLnBrk="1" hangingPunct="1"/>
            <a:endParaRPr lang="en-US" altLang="x-none" dirty="0"/>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4514"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GB" sz="1200" dirty="0"/>
            </a:fld>
            <a:endParaRPr lang="en-GB" sz="1200" dirty="0"/>
          </a:p>
        </p:txBody>
      </p:sp>
      <p:sp>
        <p:nvSpPr>
          <p:cNvPr id="64515" name="Rectangle 2"/>
          <p:cNvSpPr>
            <a:spLocks noRot="1" noTextEdit="1"/>
          </p:cNvSpPr>
          <p:nvPr>
            <p:ph type="sldImg"/>
          </p:nvPr>
        </p:nvSpPr>
        <p:spPr/>
      </p:sp>
      <p:sp>
        <p:nvSpPr>
          <p:cNvPr id="64516" name="Rectangle 3"/>
          <p:cNvSpPr>
            <a:spLocks noGrp="1"/>
          </p:cNvSpPr>
          <p:nvPr>
            <p:ph type="body" idx="1"/>
          </p:nvPr>
        </p:nvSpPr>
        <p:spPr/>
        <p:txBody>
          <a:bodyPr wrap="square" lIns="91440" tIns="45720" rIns="91440" bIns="45720" anchor="t" anchorCtr="0"/>
          <a:p>
            <a:pPr lvl="0" eaLnBrk="1" hangingPunct="1"/>
            <a:endParaRPr lang="en-US" altLang="x-none" dirty="0"/>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5538"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GB" sz="1200" dirty="0"/>
            </a:fld>
            <a:endParaRPr lang="en-GB" sz="1200" dirty="0"/>
          </a:p>
        </p:txBody>
      </p:sp>
      <p:sp>
        <p:nvSpPr>
          <p:cNvPr id="65539" name="Rectangle 2"/>
          <p:cNvSpPr>
            <a:spLocks noRot="1" noTextEdit="1"/>
          </p:cNvSpPr>
          <p:nvPr>
            <p:ph type="sldImg"/>
          </p:nvPr>
        </p:nvSpPr>
        <p:spPr/>
      </p:sp>
      <p:sp>
        <p:nvSpPr>
          <p:cNvPr id="65540" name="Rectangle 3"/>
          <p:cNvSpPr>
            <a:spLocks noGrp="1"/>
          </p:cNvSpPr>
          <p:nvPr>
            <p:ph type="body" idx="1"/>
          </p:nvPr>
        </p:nvSpPr>
        <p:spPr/>
        <p:txBody>
          <a:bodyPr wrap="square" lIns="91440" tIns="45720" rIns="91440" bIns="45720" anchor="t" anchorCtr="0"/>
          <a:p>
            <a:pPr lvl="0" eaLnBrk="1" hangingPunct="1"/>
            <a:endParaRPr lang="en-US" altLang="x-none" dirty="0"/>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6562"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GB" sz="1200" dirty="0"/>
            </a:fld>
            <a:endParaRPr lang="en-GB" sz="1200" dirty="0"/>
          </a:p>
        </p:txBody>
      </p:sp>
      <p:sp>
        <p:nvSpPr>
          <p:cNvPr id="66563" name="Rectangle 2"/>
          <p:cNvSpPr>
            <a:spLocks noRot="1" noTextEdit="1"/>
          </p:cNvSpPr>
          <p:nvPr>
            <p:ph type="sldImg"/>
          </p:nvPr>
        </p:nvSpPr>
        <p:spPr/>
      </p:sp>
      <p:sp>
        <p:nvSpPr>
          <p:cNvPr id="66564" name="Rectangle 3"/>
          <p:cNvSpPr>
            <a:spLocks noGrp="1"/>
          </p:cNvSpPr>
          <p:nvPr>
            <p:ph type="body" idx="1"/>
          </p:nvPr>
        </p:nvSpPr>
        <p:spPr/>
        <p:txBody>
          <a:bodyPr wrap="square" lIns="91440" tIns="45720" rIns="91440" bIns="45720" anchor="t" anchorCtr="0"/>
          <a:p>
            <a:pPr lvl="0" eaLnBrk="1" hangingPunct="1"/>
            <a:endParaRPr lang="en-US" altLang="x-none" dirty="0"/>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7586"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GB" sz="1200" dirty="0"/>
            </a:fld>
            <a:endParaRPr lang="en-GB" sz="1200" dirty="0"/>
          </a:p>
        </p:txBody>
      </p:sp>
      <p:sp>
        <p:nvSpPr>
          <p:cNvPr id="67587" name="Rectangle 2"/>
          <p:cNvSpPr>
            <a:spLocks noRot="1" noTextEdit="1"/>
          </p:cNvSpPr>
          <p:nvPr>
            <p:ph type="sldImg"/>
          </p:nvPr>
        </p:nvSpPr>
        <p:spPr/>
      </p:sp>
      <p:sp>
        <p:nvSpPr>
          <p:cNvPr id="67588" name="Rectangle 3"/>
          <p:cNvSpPr>
            <a:spLocks noGrp="1"/>
          </p:cNvSpPr>
          <p:nvPr>
            <p:ph type="body" idx="1"/>
          </p:nvPr>
        </p:nvSpPr>
        <p:spPr/>
        <p:txBody>
          <a:bodyPr wrap="square" lIns="91440" tIns="45720" rIns="91440" bIns="45720" anchor="t" anchorCtr="0"/>
          <a:p>
            <a:pPr lvl="0" eaLnBrk="1" hangingPunct="1"/>
            <a:endParaRPr lang="en-US" altLang="x-none" dirty="0"/>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8610"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GB" sz="1200" dirty="0"/>
            </a:fld>
            <a:endParaRPr lang="en-GB" sz="1200" dirty="0"/>
          </a:p>
        </p:txBody>
      </p:sp>
      <p:sp>
        <p:nvSpPr>
          <p:cNvPr id="68611" name="Rectangle 2"/>
          <p:cNvSpPr>
            <a:spLocks noRot="1" noTextEdit="1"/>
          </p:cNvSpPr>
          <p:nvPr>
            <p:ph type="sldImg"/>
          </p:nvPr>
        </p:nvSpPr>
        <p:spPr/>
      </p:sp>
      <p:sp>
        <p:nvSpPr>
          <p:cNvPr id="68612" name="Rectangle 3"/>
          <p:cNvSpPr>
            <a:spLocks noGrp="1"/>
          </p:cNvSpPr>
          <p:nvPr>
            <p:ph type="body" idx="1"/>
          </p:nvPr>
        </p:nvSpPr>
        <p:spPr/>
        <p:txBody>
          <a:bodyPr wrap="square" lIns="91440" tIns="45720" rIns="91440" bIns="45720" anchor="t" anchorCtr="0"/>
          <a:p>
            <a:pPr lvl="0" eaLnBrk="1" hangingPunct="1"/>
            <a:endParaRPr lang="en-US" altLang="x-none" dirty="0"/>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9634"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GB" sz="1200" dirty="0"/>
            </a:fld>
            <a:endParaRPr lang="en-GB" sz="1200" dirty="0"/>
          </a:p>
        </p:txBody>
      </p:sp>
      <p:sp>
        <p:nvSpPr>
          <p:cNvPr id="69635" name="Rectangle 2"/>
          <p:cNvSpPr>
            <a:spLocks noRot="1" noTextEdit="1"/>
          </p:cNvSpPr>
          <p:nvPr>
            <p:ph type="sldImg"/>
          </p:nvPr>
        </p:nvSpPr>
        <p:spPr/>
      </p:sp>
      <p:sp>
        <p:nvSpPr>
          <p:cNvPr id="69636" name="Rectangle 3"/>
          <p:cNvSpPr>
            <a:spLocks noGrp="1"/>
          </p:cNvSpPr>
          <p:nvPr>
            <p:ph type="body" idx="1"/>
          </p:nvPr>
        </p:nvSpPr>
        <p:spPr/>
        <p:txBody>
          <a:bodyPr wrap="square" lIns="91440" tIns="45720" rIns="91440" bIns="45720" anchor="t" anchorCtr="0"/>
          <a:p>
            <a:pPr lvl="0" eaLnBrk="1" hangingPunct="1"/>
            <a:endParaRPr lang="en-US" altLang="x-none" dirty="0"/>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0658"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GB" sz="1200" dirty="0"/>
            </a:fld>
            <a:endParaRPr lang="en-GB" sz="1200" dirty="0"/>
          </a:p>
        </p:txBody>
      </p:sp>
      <p:sp>
        <p:nvSpPr>
          <p:cNvPr id="70659" name="Rectangle 2"/>
          <p:cNvSpPr>
            <a:spLocks noRot="1" noTextEdit="1"/>
          </p:cNvSpPr>
          <p:nvPr>
            <p:ph type="sldImg"/>
          </p:nvPr>
        </p:nvSpPr>
        <p:spPr/>
      </p:sp>
      <p:sp>
        <p:nvSpPr>
          <p:cNvPr id="70660" name="Rectangle 3"/>
          <p:cNvSpPr>
            <a:spLocks noGrp="1"/>
          </p:cNvSpPr>
          <p:nvPr>
            <p:ph type="body" idx="1"/>
          </p:nvPr>
        </p:nvSpPr>
        <p:spPr/>
        <p:txBody>
          <a:bodyPr wrap="square" lIns="91440" tIns="45720" rIns="91440" bIns="45720" anchor="t" anchorCtr="0"/>
          <a:p>
            <a:pPr lvl="0" eaLnBrk="1" hangingPunct="1"/>
            <a:endParaRPr lang="en-US" altLang="x-none" dirty="0"/>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1682"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GB" sz="1200" dirty="0"/>
            </a:fld>
            <a:endParaRPr lang="en-GB" sz="1200" dirty="0"/>
          </a:p>
        </p:txBody>
      </p:sp>
      <p:sp>
        <p:nvSpPr>
          <p:cNvPr id="71683" name="Rectangle 2"/>
          <p:cNvSpPr>
            <a:spLocks noRot="1" noTextEdit="1"/>
          </p:cNvSpPr>
          <p:nvPr>
            <p:ph type="sldImg"/>
          </p:nvPr>
        </p:nvSpPr>
        <p:spPr/>
      </p:sp>
      <p:sp>
        <p:nvSpPr>
          <p:cNvPr id="71684" name="Rectangle 3"/>
          <p:cNvSpPr>
            <a:spLocks noGrp="1"/>
          </p:cNvSpPr>
          <p:nvPr>
            <p:ph type="body" idx="1"/>
          </p:nvPr>
        </p:nvSpPr>
        <p:spPr/>
        <p:txBody>
          <a:bodyPr wrap="square" lIns="91440" tIns="45720" rIns="91440" bIns="45720" anchor="t" anchorCtr="0"/>
          <a:p>
            <a:pPr lvl="0" eaLnBrk="1" hangingPunct="1"/>
            <a:endParaRPr lang="en-US" altLang="x-none"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87042" name="Slide Image Placeholder 87041"/>
          <p:cNvSpPr>
            <a:spLocks noRot="1" noTextEdit="1"/>
          </p:cNvSpPr>
          <p:nvPr>
            <p:ph type="sldImg"/>
          </p:nvPr>
        </p:nvSpPr>
        <p:spPr/>
      </p:sp>
      <p:sp>
        <p:nvSpPr>
          <p:cNvPr id="87043" name="Text Placeholder 87042"/>
          <p:cNvSpPr>
            <a:spLocks noGrp="1"/>
          </p:cNvSpPr>
          <p:nvPr>
            <p:ph type="body" idx="1"/>
          </p:nvPr>
        </p:nvSpPr>
        <p:spPr/>
        <p:txBody>
          <a:bodyPr/>
          <a:p>
            <a:pPr lvl="0"/>
            <a:endParaRPr dirty="0"/>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2706"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GB" sz="1200" dirty="0"/>
            </a:fld>
            <a:endParaRPr lang="en-GB" sz="1200" dirty="0"/>
          </a:p>
        </p:txBody>
      </p:sp>
      <p:sp>
        <p:nvSpPr>
          <p:cNvPr id="72707" name="Rectangle 2"/>
          <p:cNvSpPr>
            <a:spLocks noRot="1" noTextEdit="1"/>
          </p:cNvSpPr>
          <p:nvPr>
            <p:ph type="sldImg"/>
          </p:nvPr>
        </p:nvSpPr>
        <p:spPr/>
      </p:sp>
      <p:sp>
        <p:nvSpPr>
          <p:cNvPr id="72708" name="Rectangle 3"/>
          <p:cNvSpPr>
            <a:spLocks noGrp="1"/>
          </p:cNvSpPr>
          <p:nvPr>
            <p:ph type="body" idx="1"/>
          </p:nvPr>
        </p:nvSpPr>
        <p:spPr/>
        <p:txBody>
          <a:bodyPr wrap="square" lIns="91440" tIns="45720" rIns="91440" bIns="45720" anchor="t" anchorCtr="0"/>
          <a:p>
            <a:pPr lvl="0" eaLnBrk="1" hangingPunct="1"/>
            <a:endParaRPr lang="en-US" altLang="x-none" dirty="0"/>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3730"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GB" sz="1200" dirty="0"/>
            </a:fld>
            <a:endParaRPr lang="en-GB" sz="1200" dirty="0"/>
          </a:p>
        </p:txBody>
      </p:sp>
      <p:sp>
        <p:nvSpPr>
          <p:cNvPr id="73731" name="Rectangle 2"/>
          <p:cNvSpPr>
            <a:spLocks noRot="1" noTextEdit="1"/>
          </p:cNvSpPr>
          <p:nvPr>
            <p:ph type="sldImg"/>
          </p:nvPr>
        </p:nvSpPr>
        <p:spPr/>
      </p:sp>
      <p:sp>
        <p:nvSpPr>
          <p:cNvPr id="73732" name="Rectangle 3"/>
          <p:cNvSpPr>
            <a:spLocks noGrp="1"/>
          </p:cNvSpPr>
          <p:nvPr>
            <p:ph type="body" idx="1"/>
          </p:nvPr>
        </p:nvSpPr>
        <p:spPr/>
        <p:txBody>
          <a:bodyPr wrap="square" lIns="91440" tIns="45720" rIns="91440" bIns="45720" anchor="t" anchorCtr="0"/>
          <a:p>
            <a:pPr lvl="0" eaLnBrk="1" hangingPunct="1"/>
            <a:endParaRPr lang="en-US" altLang="x-none" dirty="0"/>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4754"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GB" sz="1200" dirty="0"/>
            </a:fld>
            <a:endParaRPr lang="en-GB" sz="1200" dirty="0"/>
          </a:p>
        </p:txBody>
      </p:sp>
      <p:sp>
        <p:nvSpPr>
          <p:cNvPr id="74755" name="Rectangle 2"/>
          <p:cNvSpPr>
            <a:spLocks noRot="1" noTextEdit="1"/>
          </p:cNvSpPr>
          <p:nvPr>
            <p:ph type="sldImg"/>
          </p:nvPr>
        </p:nvSpPr>
        <p:spPr/>
      </p:sp>
      <p:sp>
        <p:nvSpPr>
          <p:cNvPr id="74756" name="Rectangle 3"/>
          <p:cNvSpPr>
            <a:spLocks noGrp="1"/>
          </p:cNvSpPr>
          <p:nvPr>
            <p:ph type="body" idx="1"/>
          </p:nvPr>
        </p:nvSpPr>
        <p:spPr/>
        <p:txBody>
          <a:bodyPr wrap="square" lIns="91440" tIns="45720" rIns="91440" bIns="45720" anchor="t" anchorCtr="0"/>
          <a:p>
            <a:pPr lvl="0" eaLnBrk="1" hangingPunct="1"/>
            <a:endParaRPr lang="en-US" altLang="x-none" dirty="0"/>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5778"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GB" sz="1200" dirty="0"/>
            </a:fld>
            <a:endParaRPr lang="en-GB" sz="1200" dirty="0"/>
          </a:p>
        </p:txBody>
      </p:sp>
      <p:sp>
        <p:nvSpPr>
          <p:cNvPr id="75779" name="Rectangle 2"/>
          <p:cNvSpPr>
            <a:spLocks noRot="1" noTextEdit="1"/>
          </p:cNvSpPr>
          <p:nvPr>
            <p:ph type="sldImg"/>
          </p:nvPr>
        </p:nvSpPr>
        <p:spPr/>
      </p:sp>
      <p:sp>
        <p:nvSpPr>
          <p:cNvPr id="75780" name="Rectangle 3"/>
          <p:cNvSpPr>
            <a:spLocks noGrp="1"/>
          </p:cNvSpPr>
          <p:nvPr>
            <p:ph type="body" idx="1"/>
          </p:nvPr>
        </p:nvSpPr>
        <p:spPr/>
        <p:txBody>
          <a:bodyPr wrap="square" lIns="91440" tIns="45720" rIns="91440" bIns="45720" anchor="t" anchorCtr="0"/>
          <a:p>
            <a:pPr lvl="0" eaLnBrk="1" hangingPunct="1"/>
            <a:endParaRPr lang="en-US" altLang="x-none" dirty="0"/>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6802"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GB" sz="1200" dirty="0"/>
            </a:fld>
            <a:endParaRPr lang="en-GB" sz="1200" dirty="0"/>
          </a:p>
        </p:txBody>
      </p:sp>
      <p:sp>
        <p:nvSpPr>
          <p:cNvPr id="76803" name="Rectangle 2"/>
          <p:cNvSpPr>
            <a:spLocks noRot="1" noTextEdit="1"/>
          </p:cNvSpPr>
          <p:nvPr>
            <p:ph type="sldImg"/>
          </p:nvPr>
        </p:nvSpPr>
        <p:spPr/>
      </p:sp>
      <p:sp>
        <p:nvSpPr>
          <p:cNvPr id="76804" name="Rectangle 3"/>
          <p:cNvSpPr>
            <a:spLocks noGrp="1"/>
          </p:cNvSpPr>
          <p:nvPr>
            <p:ph type="body" idx="1"/>
          </p:nvPr>
        </p:nvSpPr>
        <p:spPr/>
        <p:txBody>
          <a:bodyPr wrap="square" lIns="91440" tIns="45720" rIns="91440" bIns="45720" anchor="t" anchorCtr="0"/>
          <a:p>
            <a:pPr lvl="0" eaLnBrk="1" hangingPunct="1"/>
            <a:endParaRPr lang="en-US" altLang="x-none" dirty="0"/>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7826"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GB" sz="1200" dirty="0"/>
            </a:fld>
            <a:endParaRPr lang="en-GB" sz="1200" dirty="0"/>
          </a:p>
        </p:txBody>
      </p:sp>
      <p:sp>
        <p:nvSpPr>
          <p:cNvPr id="77827" name="Rectangle 2"/>
          <p:cNvSpPr>
            <a:spLocks noRot="1" noTextEdit="1"/>
          </p:cNvSpPr>
          <p:nvPr>
            <p:ph type="sldImg"/>
          </p:nvPr>
        </p:nvSpPr>
        <p:spPr/>
      </p:sp>
      <p:sp>
        <p:nvSpPr>
          <p:cNvPr id="77828" name="Rectangle 3"/>
          <p:cNvSpPr>
            <a:spLocks noGrp="1"/>
          </p:cNvSpPr>
          <p:nvPr>
            <p:ph type="body" idx="1"/>
          </p:nvPr>
        </p:nvSpPr>
        <p:spPr/>
        <p:txBody>
          <a:bodyPr wrap="square" lIns="91440" tIns="45720" rIns="91440" bIns="45720" anchor="t" anchorCtr="0"/>
          <a:p>
            <a:pPr lvl="0" eaLnBrk="1" hangingPunct="1"/>
            <a:endParaRPr lang="en-US" altLang="x-none" dirty="0"/>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8850"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GB" sz="1200" dirty="0"/>
            </a:fld>
            <a:endParaRPr lang="en-GB" sz="1200" dirty="0"/>
          </a:p>
        </p:txBody>
      </p:sp>
      <p:sp>
        <p:nvSpPr>
          <p:cNvPr id="78851" name="Rectangle 2"/>
          <p:cNvSpPr>
            <a:spLocks noRot="1" noTextEdit="1"/>
          </p:cNvSpPr>
          <p:nvPr>
            <p:ph type="sldImg"/>
          </p:nvPr>
        </p:nvSpPr>
        <p:spPr/>
      </p:sp>
      <p:sp>
        <p:nvSpPr>
          <p:cNvPr id="78852" name="Rectangle 3"/>
          <p:cNvSpPr>
            <a:spLocks noGrp="1"/>
          </p:cNvSpPr>
          <p:nvPr>
            <p:ph type="body" idx="1"/>
          </p:nvPr>
        </p:nvSpPr>
        <p:spPr/>
        <p:txBody>
          <a:bodyPr wrap="square" lIns="91440" tIns="45720" rIns="91440" bIns="45720" anchor="t" anchorCtr="0"/>
          <a:p>
            <a:pPr lvl="0" eaLnBrk="1" hangingPunct="1"/>
            <a:endParaRPr lang="en-US" altLang="x-none" dirty="0"/>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9874"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GB" sz="1200" dirty="0"/>
            </a:fld>
            <a:endParaRPr lang="en-GB" sz="1200" dirty="0"/>
          </a:p>
        </p:txBody>
      </p:sp>
      <p:sp>
        <p:nvSpPr>
          <p:cNvPr id="79875" name="Rectangle 2"/>
          <p:cNvSpPr>
            <a:spLocks noRot="1" noTextEdit="1"/>
          </p:cNvSpPr>
          <p:nvPr>
            <p:ph type="sldImg"/>
          </p:nvPr>
        </p:nvSpPr>
        <p:spPr/>
      </p:sp>
      <p:sp>
        <p:nvSpPr>
          <p:cNvPr id="79876" name="Rectangle 3"/>
          <p:cNvSpPr>
            <a:spLocks noGrp="1"/>
          </p:cNvSpPr>
          <p:nvPr>
            <p:ph type="body" idx="1"/>
          </p:nvPr>
        </p:nvSpPr>
        <p:spPr/>
        <p:txBody>
          <a:bodyPr wrap="square" lIns="91440" tIns="45720" rIns="91440" bIns="45720" anchor="t" anchorCtr="0"/>
          <a:p>
            <a:pPr lvl="0" eaLnBrk="1" hangingPunct="1"/>
            <a:endParaRPr lang="en-US" altLang="x-none" dirty="0"/>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80898"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GB" sz="1200" dirty="0"/>
            </a:fld>
            <a:endParaRPr lang="en-GB" sz="1200" dirty="0"/>
          </a:p>
        </p:txBody>
      </p:sp>
      <p:sp>
        <p:nvSpPr>
          <p:cNvPr id="80899" name="Rectangle 2"/>
          <p:cNvSpPr>
            <a:spLocks noRot="1" noTextEdit="1"/>
          </p:cNvSpPr>
          <p:nvPr>
            <p:ph type="sldImg"/>
          </p:nvPr>
        </p:nvSpPr>
        <p:spPr/>
      </p:sp>
      <p:sp>
        <p:nvSpPr>
          <p:cNvPr id="80900" name="Rectangle 3"/>
          <p:cNvSpPr>
            <a:spLocks noGrp="1"/>
          </p:cNvSpPr>
          <p:nvPr>
            <p:ph type="body" idx="1"/>
          </p:nvPr>
        </p:nvSpPr>
        <p:spPr/>
        <p:txBody>
          <a:bodyPr wrap="square" lIns="91440" tIns="45720" rIns="91440" bIns="45720" anchor="t" anchorCtr="0"/>
          <a:p>
            <a:pPr lvl="0" eaLnBrk="1" hangingPunct="1"/>
            <a:endParaRPr lang="en-US" altLang="x-none" dirty="0"/>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81922"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GB" sz="1200" dirty="0"/>
            </a:fld>
            <a:endParaRPr lang="en-GB" sz="1200" dirty="0"/>
          </a:p>
        </p:txBody>
      </p:sp>
      <p:sp>
        <p:nvSpPr>
          <p:cNvPr id="81923" name="Rectangle 2"/>
          <p:cNvSpPr>
            <a:spLocks noRot="1" noTextEdit="1"/>
          </p:cNvSpPr>
          <p:nvPr>
            <p:ph type="sldImg"/>
          </p:nvPr>
        </p:nvSpPr>
        <p:spPr/>
      </p:sp>
      <p:sp>
        <p:nvSpPr>
          <p:cNvPr id="81924" name="Rectangle 3"/>
          <p:cNvSpPr>
            <a:spLocks noGrp="1"/>
          </p:cNvSpPr>
          <p:nvPr>
            <p:ph type="body" idx="1"/>
          </p:nvPr>
        </p:nvSpPr>
        <p:spPr/>
        <p:txBody>
          <a:bodyPr wrap="square" lIns="91440" tIns="45720" rIns="91440" bIns="45720" anchor="t" anchorCtr="0"/>
          <a:p>
            <a:pPr lvl="0" eaLnBrk="1" hangingPunct="1"/>
            <a:endParaRPr lang="en-US" altLang="x-none"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169" name="Slide Image Placeholder 41985"/>
          <p:cNvSpPr>
            <a:spLocks noRot="1" noTextEdit="1"/>
          </p:cNvSpPr>
          <p:nvPr>
            <p:ph type="sldImg"/>
          </p:nvPr>
        </p:nvSpPr>
        <p:spPr/>
      </p:sp>
      <p:sp>
        <p:nvSpPr>
          <p:cNvPr id="7170" name="Text Placeholder 41986"/>
          <p:cNvSpPr>
            <a:spLocks noGrp="1"/>
          </p:cNvSpPr>
          <p:nvPr>
            <p:ph type="body"/>
          </p:nvPr>
        </p:nvSpPr>
        <p:spPr/>
        <p:txBody>
          <a:bodyPr anchor="t" anchorCtr="0"/>
          <a:p>
            <a:pPr lvl="0"/>
            <a:endParaRPr lang="en-US" altLang="zh-CN" dirty="0"/>
          </a:p>
        </p:txBody>
      </p:sp>
      <p:sp>
        <p:nvSpPr>
          <p:cNvPr id="7171"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82946"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GB" sz="1200" dirty="0"/>
            </a:fld>
            <a:endParaRPr lang="en-GB" sz="1200" dirty="0"/>
          </a:p>
        </p:txBody>
      </p:sp>
      <p:sp>
        <p:nvSpPr>
          <p:cNvPr id="82947" name="Rectangle 2"/>
          <p:cNvSpPr>
            <a:spLocks noRot="1" noTextEdit="1"/>
          </p:cNvSpPr>
          <p:nvPr>
            <p:ph type="sldImg"/>
          </p:nvPr>
        </p:nvSpPr>
        <p:spPr/>
      </p:sp>
      <p:sp>
        <p:nvSpPr>
          <p:cNvPr id="82948" name="Rectangle 3"/>
          <p:cNvSpPr>
            <a:spLocks noGrp="1"/>
          </p:cNvSpPr>
          <p:nvPr>
            <p:ph type="body" idx="1"/>
          </p:nvPr>
        </p:nvSpPr>
        <p:spPr/>
        <p:txBody>
          <a:bodyPr wrap="square" lIns="91440" tIns="45720" rIns="91440" bIns="45720" anchor="t" anchorCtr="0"/>
          <a:p>
            <a:pPr lvl="0" eaLnBrk="1" hangingPunct="1"/>
            <a:endParaRPr lang="en-US" altLang="x-none" dirty="0"/>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83970"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GB" sz="1200" dirty="0"/>
            </a:fld>
            <a:endParaRPr lang="en-GB" sz="1200" dirty="0"/>
          </a:p>
        </p:txBody>
      </p:sp>
      <p:sp>
        <p:nvSpPr>
          <p:cNvPr id="83971" name="Rectangle 2"/>
          <p:cNvSpPr>
            <a:spLocks noRot="1" noTextEdit="1"/>
          </p:cNvSpPr>
          <p:nvPr>
            <p:ph type="sldImg"/>
          </p:nvPr>
        </p:nvSpPr>
        <p:spPr/>
      </p:sp>
      <p:sp>
        <p:nvSpPr>
          <p:cNvPr id="83972" name="Rectangle 3"/>
          <p:cNvSpPr>
            <a:spLocks noGrp="1"/>
          </p:cNvSpPr>
          <p:nvPr>
            <p:ph type="body" idx="1"/>
          </p:nvPr>
        </p:nvSpPr>
        <p:spPr/>
        <p:txBody>
          <a:bodyPr wrap="square" lIns="91440" tIns="45720" rIns="91440" bIns="45720" anchor="t" anchorCtr="0"/>
          <a:p>
            <a:pPr lvl="0" eaLnBrk="1" hangingPunct="1"/>
            <a:endParaRPr lang="en-US" altLang="x-none" dirty="0"/>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84994"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GB" sz="1200" dirty="0"/>
            </a:fld>
            <a:endParaRPr lang="en-GB" sz="1200" dirty="0"/>
          </a:p>
        </p:txBody>
      </p:sp>
      <p:sp>
        <p:nvSpPr>
          <p:cNvPr id="84995" name="Rectangle 2"/>
          <p:cNvSpPr>
            <a:spLocks noRot="1" noTextEdit="1"/>
          </p:cNvSpPr>
          <p:nvPr>
            <p:ph type="sldImg"/>
          </p:nvPr>
        </p:nvSpPr>
        <p:spPr/>
      </p:sp>
      <p:sp>
        <p:nvSpPr>
          <p:cNvPr id="84996" name="Rectangle 3"/>
          <p:cNvSpPr>
            <a:spLocks noGrp="1"/>
          </p:cNvSpPr>
          <p:nvPr>
            <p:ph type="body" idx="1"/>
          </p:nvPr>
        </p:nvSpPr>
        <p:spPr/>
        <p:txBody>
          <a:bodyPr wrap="square" lIns="91440" tIns="45720" rIns="91440" bIns="45720" anchor="t" anchorCtr="0"/>
          <a:p>
            <a:pPr lvl="0" eaLnBrk="1" hangingPunct="1"/>
            <a:endParaRPr lang="en-US" altLang="x-none" dirty="0"/>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86018"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GB" sz="1200" dirty="0"/>
            </a:fld>
            <a:endParaRPr lang="en-GB" sz="1200" dirty="0"/>
          </a:p>
        </p:txBody>
      </p:sp>
      <p:sp>
        <p:nvSpPr>
          <p:cNvPr id="86019" name="Rectangle 2"/>
          <p:cNvSpPr>
            <a:spLocks noRot="1" noTextEdit="1"/>
          </p:cNvSpPr>
          <p:nvPr>
            <p:ph type="sldImg"/>
          </p:nvPr>
        </p:nvSpPr>
        <p:spPr/>
      </p:sp>
      <p:sp>
        <p:nvSpPr>
          <p:cNvPr id="86020" name="Rectangle 3"/>
          <p:cNvSpPr>
            <a:spLocks noGrp="1"/>
          </p:cNvSpPr>
          <p:nvPr>
            <p:ph type="body" idx="1"/>
          </p:nvPr>
        </p:nvSpPr>
        <p:spPr/>
        <p:txBody>
          <a:bodyPr wrap="square" lIns="91440" tIns="45720" rIns="91440" bIns="45720" anchor="t" anchorCtr="0"/>
          <a:p>
            <a:pPr lvl="0" eaLnBrk="1" hangingPunct="1"/>
            <a:endParaRPr lang="en-US" altLang="x-none" dirty="0"/>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87042"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GB" sz="1200" dirty="0"/>
            </a:fld>
            <a:endParaRPr lang="en-GB" sz="1200" dirty="0"/>
          </a:p>
        </p:txBody>
      </p:sp>
      <p:sp>
        <p:nvSpPr>
          <p:cNvPr id="87043" name="Rectangle 2"/>
          <p:cNvSpPr>
            <a:spLocks noRot="1" noTextEdit="1"/>
          </p:cNvSpPr>
          <p:nvPr>
            <p:ph type="sldImg"/>
          </p:nvPr>
        </p:nvSpPr>
        <p:spPr/>
      </p:sp>
      <p:sp>
        <p:nvSpPr>
          <p:cNvPr id="87044" name="Rectangle 3"/>
          <p:cNvSpPr>
            <a:spLocks noGrp="1"/>
          </p:cNvSpPr>
          <p:nvPr>
            <p:ph type="body" idx="1"/>
          </p:nvPr>
        </p:nvSpPr>
        <p:spPr/>
        <p:txBody>
          <a:bodyPr wrap="square" lIns="91440" tIns="45720" rIns="91440" bIns="45720" anchor="t" anchorCtr="0"/>
          <a:p>
            <a:pPr lvl="0" eaLnBrk="1" hangingPunct="1"/>
            <a:endParaRPr lang="en-US" altLang="x-none" dirty="0"/>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88066"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GB" sz="1200" dirty="0"/>
            </a:fld>
            <a:endParaRPr lang="en-GB" sz="1200" dirty="0"/>
          </a:p>
        </p:txBody>
      </p:sp>
      <p:sp>
        <p:nvSpPr>
          <p:cNvPr id="88067" name="Rectangle 2"/>
          <p:cNvSpPr>
            <a:spLocks noRot="1" noTextEdit="1"/>
          </p:cNvSpPr>
          <p:nvPr>
            <p:ph type="sldImg"/>
          </p:nvPr>
        </p:nvSpPr>
        <p:spPr/>
      </p:sp>
      <p:sp>
        <p:nvSpPr>
          <p:cNvPr id="88068" name="Rectangle 3"/>
          <p:cNvSpPr>
            <a:spLocks noGrp="1"/>
          </p:cNvSpPr>
          <p:nvPr>
            <p:ph type="body" idx="1"/>
          </p:nvPr>
        </p:nvSpPr>
        <p:spPr/>
        <p:txBody>
          <a:bodyPr wrap="square" lIns="91440" tIns="45720" rIns="91440" bIns="45720" anchor="t" anchorCtr="0"/>
          <a:p>
            <a:pPr lvl="0" eaLnBrk="1" hangingPunct="1"/>
            <a:endParaRPr lang="en-US" altLang="x-none" dirty="0"/>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89090"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GB" sz="1200" dirty="0"/>
            </a:fld>
            <a:endParaRPr lang="en-GB" sz="1200" dirty="0"/>
          </a:p>
        </p:txBody>
      </p:sp>
      <p:sp>
        <p:nvSpPr>
          <p:cNvPr id="89091" name="Rectangle 2"/>
          <p:cNvSpPr>
            <a:spLocks noRot="1" noTextEdit="1"/>
          </p:cNvSpPr>
          <p:nvPr>
            <p:ph type="sldImg"/>
          </p:nvPr>
        </p:nvSpPr>
        <p:spPr/>
      </p:sp>
      <p:sp>
        <p:nvSpPr>
          <p:cNvPr id="89092" name="Rectangle 3"/>
          <p:cNvSpPr>
            <a:spLocks noGrp="1"/>
          </p:cNvSpPr>
          <p:nvPr>
            <p:ph type="body" idx="1"/>
          </p:nvPr>
        </p:nvSpPr>
        <p:spPr/>
        <p:txBody>
          <a:bodyPr wrap="square" lIns="91440" tIns="45720" rIns="91440" bIns="45720" anchor="t" anchorCtr="0"/>
          <a:p>
            <a:pPr lvl="0" eaLnBrk="1" hangingPunct="1"/>
            <a:endParaRPr lang="en-US" altLang="x-none" dirty="0"/>
          </a:p>
        </p:txBody>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90114"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GB" sz="1200" dirty="0"/>
            </a:fld>
            <a:endParaRPr lang="en-GB" sz="1200" dirty="0"/>
          </a:p>
        </p:txBody>
      </p:sp>
      <p:sp>
        <p:nvSpPr>
          <p:cNvPr id="90115" name="Rectangle 2"/>
          <p:cNvSpPr>
            <a:spLocks noRot="1" noTextEdit="1"/>
          </p:cNvSpPr>
          <p:nvPr>
            <p:ph type="sldImg"/>
          </p:nvPr>
        </p:nvSpPr>
        <p:spPr/>
      </p:sp>
      <p:sp>
        <p:nvSpPr>
          <p:cNvPr id="90116" name="Rectangle 3"/>
          <p:cNvSpPr>
            <a:spLocks noGrp="1"/>
          </p:cNvSpPr>
          <p:nvPr>
            <p:ph type="body" idx="1"/>
          </p:nvPr>
        </p:nvSpPr>
        <p:spPr/>
        <p:txBody>
          <a:bodyPr wrap="square" lIns="91440" tIns="45720" rIns="91440" bIns="45720" anchor="t" anchorCtr="0"/>
          <a:p>
            <a:pPr lvl="0" eaLnBrk="1" hangingPunct="1"/>
            <a:endParaRPr lang="en-US" altLang="x-none" dirty="0"/>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91138"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GB" sz="1200" dirty="0"/>
            </a:fld>
            <a:endParaRPr lang="en-GB" sz="1200" dirty="0"/>
          </a:p>
        </p:txBody>
      </p:sp>
      <p:sp>
        <p:nvSpPr>
          <p:cNvPr id="91139" name="Rectangle 2"/>
          <p:cNvSpPr>
            <a:spLocks noRot="1" noTextEdit="1"/>
          </p:cNvSpPr>
          <p:nvPr>
            <p:ph type="sldImg"/>
          </p:nvPr>
        </p:nvSpPr>
        <p:spPr/>
      </p:sp>
      <p:sp>
        <p:nvSpPr>
          <p:cNvPr id="91140" name="Rectangle 3"/>
          <p:cNvSpPr>
            <a:spLocks noGrp="1"/>
          </p:cNvSpPr>
          <p:nvPr>
            <p:ph type="body" idx="1"/>
          </p:nvPr>
        </p:nvSpPr>
        <p:spPr/>
        <p:txBody>
          <a:bodyPr wrap="square" lIns="91440" tIns="45720" rIns="91440" bIns="45720" anchor="t" anchorCtr="0"/>
          <a:p>
            <a:pPr lvl="0" eaLnBrk="1" hangingPunct="1"/>
            <a:endParaRPr lang="en-US" altLang="x-none" dirty="0"/>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92162"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GB" sz="1200" dirty="0"/>
            </a:fld>
            <a:endParaRPr lang="en-GB" sz="1200" dirty="0"/>
          </a:p>
        </p:txBody>
      </p:sp>
      <p:sp>
        <p:nvSpPr>
          <p:cNvPr id="92163" name="Rectangle 2"/>
          <p:cNvSpPr>
            <a:spLocks noRot="1" noTextEdit="1"/>
          </p:cNvSpPr>
          <p:nvPr>
            <p:ph type="sldImg"/>
          </p:nvPr>
        </p:nvSpPr>
        <p:spPr/>
      </p:sp>
      <p:sp>
        <p:nvSpPr>
          <p:cNvPr id="92164" name="Rectangle 3"/>
          <p:cNvSpPr>
            <a:spLocks noGrp="1"/>
          </p:cNvSpPr>
          <p:nvPr>
            <p:ph type="body" idx="1"/>
          </p:nvPr>
        </p:nvSpPr>
        <p:spPr/>
        <p:txBody>
          <a:bodyPr wrap="square" lIns="91440" tIns="45720" rIns="91440" bIns="45720" anchor="t" anchorCtr="0"/>
          <a:p>
            <a:pPr lvl="0" eaLnBrk="1" hangingPunct="1"/>
            <a:endParaRPr lang="en-US" altLang="x-none"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29378" name="Slide Image Placeholder 229377"/>
          <p:cNvSpPr>
            <a:spLocks noRot="1" noTextEdit="1"/>
          </p:cNvSpPr>
          <p:nvPr>
            <p:ph type="sldImg"/>
          </p:nvPr>
        </p:nvSpPr>
        <p:spPr/>
      </p:sp>
      <p:sp>
        <p:nvSpPr>
          <p:cNvPr id="229379" name="Text Placeholder 229378"/>
          <p:cNvSpPr>
            <a:spLocks noGrp="1"/>
          </p:cNvSpPr>
          <p:nvPr>
            <p:ph type="body" idx="1"/>
          </p:nvPr>
        </p:nvSpPr>
        <p:spPr/>
        <p:txBody>
          <a:bodyPr/>
          <a:p>
            <a:pPr lvl="0"/>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30402" name="Slide Image Placeholder 230401"/>
          <p:cNvSpPr>
            <a:spLocks noRot="1" noTextEdit="1"/>
          </p:cNvSpPr>
          <p:nvPr>
            <p:ph type="sldImg"/>
          </p:nvPr>
        </p:nvSpPr>
        <p:spPr/>
      </p:sp>
      <p:sp>
        <p:nvSpPr>
          <p:cNvPr id="230403" name="Text Placeholder 230402"/>
          <p:cNvSpPr>
            <a:spLocks noGrp="1"/>
          </p:cNvSpPr>
          <p:nvPr>
            <p:ph type="body" idx="1"/>
          </p:nvPr>
        </p:nvSpPr>
        <p:spPr/>
        <p:txBody>
          <a:bodyPr/>
          <a:p>
            <a:pPr lvl="0"/>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8673"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a:fld>
            <a:endParaRPr lang="en-GB" altLang="en-US" sz="1200"/>
          </a:p>
        </p:txBody>
      </p:sp>
      <p:sp>
        <p:nvSpPr>
          <p:cNvPr id="28674" name="Slide Image Placeholder 424961"/>
          <p:cNvSpPr>
            <a:spLocks noRot="1" noTextEdit="1"/>
          </p:cNvSpPr>
          <p:nvPr>
            <p:ph type="sldImg"/>
          </p:nvPr>
        </p:nvSpPr>
        <p:spPr/>
      </p:sp>
      <p:sp>
        <p:nvSpPr>
          <p:cNvPr id="28675" name="Text Placeholder 424962"/>
          <p:cNvSpPr>
            <a:spLocks noGrp="1"/>
          </p:cNvSpPr>
          <p:nvPr>
            <p:ph type="body"/>
          </p:nvPr>
        </p:nvSpPr>
        <p:spPr/>
        <p:txBody>
          <a:bodyPr anchor="t" anchorCtr="0"/>
          <a:p>
            <a:pPr lvl="0"/>
            <a:endParaRPr lang="en-US" altLang="zh-CN"/>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02754" name="Slide Image Placeholder 202753"/>
          <p:cNvSpPr>
            <a:spLocks noRot="1" noTextEdit="1"/>
          </p:cNvSpPr>
          <p:nvPr>
            <p:ph type="sldImg"/>
          </p:nvPr>
        </p:nvSpPr>
        <p:spPr/>
      </p:sp>
      <p:sp>
        <p:nvSpPr>
          <p:cNvPr id="202755" name="Text Placeholder 202754"/>
          <p:cNvSpPr>
            <a:spLocks noGrp="1"/>
          </p:cNvSpPr>
          <p:nvPr>
            <p:ph type="body" idx="1"/>
          </p:nvPr>
        </p:nvSpPr>
        <p:spPr/>
        <p:txBody>
          <a:bodyPr/>
          <a:p>
            <a:pPr lvl="0"/>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02754" name="Slide Image Placeholder 202753"/>
          <p:cNvSpPr>
            <a:spLocks noRot="1" noTextEdit="1"/>
          </p:cNvSpPr>
          <p:nvPr>
            <p:ph type="sldImg"/>
          </p:nvPr>
        </p:nvSpPr>
        <p:spPr/>
      </p:sp>
      <p:sp>
        <p:nvSpPr>
          <p:cNvPr id="202755" name="Text Placeholder 202754"/>
          <p:cNvSpPr>
            <a:spLocks noGrp="1"/>
          </p:cNvSpPr>
          <p:nvPr>
            <p:ph type="body" idx="1"/>
          </p:nvPr>
        </p:nvSpPr>
        <p:spPr/>
        <p:txBody>
          <a:bodyPr/>
          <a:p>
            <a:pPr lvl="0"/>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04802" name="Slide Image Placeholder 204801"/>
          <p:cNvSpPr>
            <a:spLocks noRot="1" noTextEdit="1"/>
          </p:cNvSpPr>
          <p:nvPr>
            <p:ph type="sldImg"/>
          </p:nvPr>
        </p:nvSpPr>
        <p:spPr/>
      </p:sp>
      <p:sp>
        <p:nvSpPr>
          <p:cNvPr id="204803" name="Text Placeholder 204802"/>
          <p:cNvSpPr>
            <a:spLocks noGrp="1"/>
          </p:cNvSpPr>
          <p:nvPr>
            <p:ph type="body" idx="1"/>
          </p:nvPr>
        </p:nvSpPr>
        <p:spPr>
          <a:xfrm>
            <a:off x="914400" y="4343400"/>
            <a:ext cx="5029200" cy="4114800"/>
          </a:xfrm>
        </p:spPr>
        <p:txBody>
          <a:bodyPr/>
          <a:p>
            <a:pPr lvl="0"/>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103426" name="Slide Image Placeholder 103425"/>
          <p:cNvSpPr>
            <a:spLocks noRot="1" noTextEdit="1"/>
          </p:cNvSpPr>
          <p:nvPr>
            <p:ph type="sldImg"/>
          </p:nvPr>
        </p:nvSpPr>
        <p:spPr/>
      </p:sp>
      <p:sp>
        <p:nvSpPr>
          <p:cNvPr id="103427" name="Text Placeholder 103426"/>
          <p:cNvSpPr>
            <a:spLocks noGrp="1"/>
          </p:cNvSpPr>
          <p:nvPr>
            <p:ph type="body" idx="1"/>
          </p:nvPr>
        </p:nvSpPr>
        <p:spPr/>
        <p:txBody>
          <a:bodyPr/>
          <a:p>
            <a:pPr lvl="0"/>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93186" name="Slide Image Placeholder 93185"/>
          <p:cNvSpPr>
            <a:spLocks noRot="1" noTextEdit="1"/>
          </p:cNvSpPr>
          <p:nvPr>
            <p:ph type="sldImg"/>
          </p:nvPr>
        </p:nvSpPr>
        <p:spPr/>
      </p:sp>
      <p:sp>
        <p:nvSpPr>
          <p:cNvPr id="93187" name="Text Placeholder 93186"/>
          <p:cNvSpPr>
            <a:spLocks noGrp="1"/>
          </p:cNvSpPr>
          <p:nvPr>
            <p:ph type="body" idx="1"/>
          </p:nvPr>
        </p:nvSpPr>
        <p:spPr/>
        <p:txBody>
          <a:bodyPr/>
          <a:p>
            <a:pPr lvl="0"/>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169" name="Slide Image Placeholder 41985"/>
          <p:cNvSpPr>
            <a:spLocks noRot="1" noTextEdit="1"/>
          </p:cNvSpPr>
          <p:nvPr>
            <p:ph type="sldImg"/>
          </p:nvPr>
        </p:nvSpPr>
        <p:spPr/>
      </p:sp>
      <p:sp>
        <p:nvSpPr>
          <p:cNvPr id="7170" name="Text Placeholder 41986"/>
          <p:cNvSpPr>
            <a:spLocks noGrp="1"/>
          </p:cNvSpPr>
          <p:nvPr>
            <p:ph type="body"/>
          </p:nvPr>
        </p:nvSpPr>
        <p:spPr/>
        <p:txBody>
          <a:bodyPr anchor="t" anchorCtr="0"/>
          <a:p>
            <a:pPr lvl="0"/>
            <a:endParaRPr lang="en-US" altLang="zh-CN" dirty="0"/>
          </a:p>
        </p:txBody>
      </p:sp>
      <p:sp>
        <p:nvSpPr>
          <p:cNvPr id="7171"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93186" name="Slide Image Placeholder 93185"/>
          <p:cNvSpPr>
            <a:spLocks noRot="1" noTextEdit="1"/>
          </p:cNvSpPr>
          <p:nvPr>
            <p:ph type="sldImg"/>
          </p:nvPr>
        </p:nvSpPr>
        <p:spPr/>
      </p:sp>
      <p:sp>
        <p:nvSpPr>
          <p:cNvPr id="93187" name="Text Placeholder 93186"/>
          <p:cNvSpPr>
            <a:spLocks noGrp="1"/>
          </p:cNvSpPr>
          <p:nvPr>
            <p:ph type="body" idx="1"/>
          </p:nvPr>
        </p:nvSpPr>
        <p:spPr/>
        <p:txBody>
          <a:bodyPr/>
          <a:p>
            <a:pPr lvl="0"/>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169" name="Slide Image Placeholder 41985"/>
          <p:cNvSpPr>
            <a:spLocks noRot="1" noTextEdit="1"/>
          </p:cNvSpPr>
          <p:nvPr>
            <p:ph type="sldImg"/>
          </p:nvPr>
        </p:nvSpPr>
        <p:spPr/>
      </p:sp>
      <p:sp>
        <p:nvSpPr>
          <p:cNvPr id="7170" name="Text Placeholder 41986"/>
          <p:cNvSpPr>
            <a:spLocks noGrp="1"/>
          </p:cNvSpPr>
          <p:nvPr>
            <p:ph type="body"/>
          </p:nvPr>
        </p:nvSpPr>
        <p:spPr/>
        <p:txBody>
          <a:bodyPr anchor="t" anchorCtr="0"/>
          <a:p>
            <a:pPr lvl="0"/>
            <a:endParaRPr lang="en-US" altLang="zh-CN" dirty="0"/>
          </a:p>
        </p:txBody>
      </p:sp>
      <p:sp>
        <p:nvSpPr>
          <p:cNvPr id="7171"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46785" name="Slide Image Placeholder 41985"/>
          <p:cNvSpPr>
            <a:spLocks noRot="1" noTextEdit="1"/>
          </p:cNvSpPr>
          <p:nvPr>
            <p:ph type="sldImg"/>
          </p:nvPr>
        </p:nvSpPr>
        <p:spPr/>
      </p:sp>
      <p:sp>
        <p:nvSpPr>
          <p:cNvPr id="246786" name="Text Placeholder 41986"/>
          <p:cNvSpPr>
            <a:spLocks noGrp="1"/>
          </p:cNvSpPr>
          <p:nvPr>
            <p:ph type="body"/>
          </p:nvPr>
        </p:nvSpPr>
        <p:spPr/>
        <p:txBody>
          <a:bodyPr anchor="t" anchorCtr="0"/>
          <a:p>
            <a:pPr lvl="0"/>
            <a:endParaRPr lang="en-US" altLang="zh-CN" dirty="0"/>
          </a:p>
        </p:txBody>
      </p:sp>
      <p:sp>
        <p:nvSpPr>
          <p:cNvPr id="246787"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31426" name="Slide Image Placeholder 231425"/>
          <p:cNvSpPr>
            <a:spLocks noRot="1" noTextEdit="1"/>
          </p:cNvSpPr>
          <p:nvPr>
            <p:ph type="sldImg"/>
          </p:nvPr>
        </p:nvSpPr>
        <p:spPr/>
      </p:sp>
      <p:sp>
        <p:nvSpPr>
          <p:cNvPr id="231427" name="Text Placeholder 231426"/>
          <p:cNvSpPr>
            <a:spLocks noGrp="1"/>
          </p:cNvSpPr>
          <p:nvPr>
            <p:ph type="body" idx="1"/>
          </p:nvPr>
        </p:nvSpPr>
        <p:spPr/>
        <p:txBody>
          <a:bodyPr/>
          <a:p>
            <a:pPr lvl="0"/>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32450" name="Slide Image Placeholder 232449"/>
          <p:cNvSpPr>
            <a:spLocks noRot="1" noTextEdit="1"/>
          </p:cNvSpPr>
          <p:nvPr>
            <p:ph type="sldImg"/>
          </p:nvPr>
        </p:nvSpPr>
        <p:spPr/>
      </p:sp>
      <p:sp>
        <p:nvSpPr>
          <p:cNvPr id="232451" name="Text Placeholder 232450"/>
          <p:cNvSpPr>
            <a:spLocks noGrp="1"/>
          </p:cNvSpPr>
          <p:nvPr>
            <p:ph type="body" idx="1"/>
          </p:nvPr>
        </p:nvSpPr>
        <p:spPr/>
        <p:txBody>
          <a:bodyPr/>
          <a:p>
            <a:pPr lvl="0"/>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32450" name="Slide Image Placeholder 232449"/>
          <p:cNvSpPr>
            <a:spLocks noRot="1" noTextEdit="1"/>
          </p:cNvSpPr>
          <p:nvPr>
            <p:ph type="sldImg"/>
          </p:nvPr>
        </p:nvSpPr>
        <p:spPr/>
      </p:sp>
      <p:sp>
        <p:nvSpPr>
          <p:cNvPr id="232451" name="Text Placeholder 232450"/>
          <p:cNvSpPr>
            <a:spLocks noGrp="1"/>
          </p:cNvSpPr>
          <p:nvPr>
            <p:ph type="body" idx="1"/>
          </p:nvPr>
        </p:nvSpPr>
        <p:spPr/>
        <p:txBody>
          <a:bodyPr/>
          <a:p>
            <a:pPr lvl="0"/>
            <a:endParaRP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33474" name="Slide Image Placeholder 233473"/>
          <p:cNvSpPr>
            <a:spLocks noRot="1" noTextEdit="1"/>
          </p:cNvSpPr>
          <p:nvPr>
            <p:ph type="sldImg"/>
          </p:nvPr>
        </p:nvSpPr>
        <p:spPr/>
      </p:sp>
      <p:sp>
        <p:nvSpPr>
          <p:cNvPr id="233475" name="Text Placeholder 233474"/>
          <p:cNvSpPr>
            <a:spLocks noGrp="1"/>
          </p:cNvSpPr>
          <p:nvPr>
            <p:ph type="body" idx="1"/>
          </p:nvPr>
        </p:nvSpPr>
        <p:spPr/>
        <p:txBody>
          <a:bodyPr/>
          <a:p>
            <a:pPr lvl="0"/>
            <a:endParaRP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46785" name="Slide Image Placeholder 41985"/>
          <p:cNvSpPr>
            <a:spLocks noRot="1" noTextEdit="1"/>
          </p:cNvSpPr>
          <p:nvPr>
            <p:ph type="sldImg"/>
          </p:nvPr>
        </p:nvSpPr>
        <p:spPr/>
      </p:sp>
      <p:sp>
        <p:nvSpPr>
          <p:cNvPr id="246786" name="Text Placeholder 41986"/>
          <p:cNvSpPr>
            <a:spLocks noGrp="1"/>
          </p:cNvSpPr>
          <p:nvPr>
            <p:ph type="body"/>
          </p:nvPr>
        </p:nvSpPr>
        <p:spPr/>
        <p:txBody>
          <a:bodyPr anchor="t" anchorCtr="0"/>
          <a:p>
            <a:pPr lvl="0"/>
            <a:endParaRPr lang="en-US" altLang="zh-CN" dirty="0"/>
          </a:p>
        </p:txBody>
      </p:sp>
      <p:sp>
        <p:nvSpPr>
          <p:cNvPr id="246787"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103426" name="Slide Image Placeholder 103425"/>
          <p:cNvSpPr>
            <a:spLocks noRot="1" noTextEdit="1"/>
          </p:cNvSpPr>
          <p:nvPr>
            <p:ph type="sldImg"/>
          </p:nvPr>
        </p:nvSpPr>
        <p:spPr/>
      </p:sp>
      <p:sp>
        <p:nvSpPr>
          <p:cNvPr id="103427" name="Text Placeholder 103426"/>
          <p:cNvSpPr>
            <a:spLocks noGrp="1"/>
          </p:cNvSpPr>
          <p:nvPr>
            <p:ph type="body" idx="1"/>
          </p:nvPr>
        </p:nvSpPr>
        <p:spPr/>
        <p:txBody>
          <a:bodyPr/>
          <a:p>
            <a:pPr lvl="0"/>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6385"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a:latin typeface="Arial" panose="020B0604020202020204" pitchFamily="34" charset="0"/>
              </a:rPr>
            </a:fld>
            <a:endParaRPr lang="en-GB" altLang="en-US" sz="1200">
              <a:latin typeface="Arial" panose="020B0604020202020204" pitchFamily="34" charset="0"/>
            </a:endParaRPr>
          </a:p>
        </p:txBody>
      </p:sp>
      <p:sp>
        <p:nvSpPr>
          <p:cNvPr id="16386" name="Slide Image Placeholder 419841"/>
          <p:cNvSpPr>
            <a:spLocks noRot="1" noTextEdit="1"/>
          </p:cNvSpPr>
          <p:nvPr>
            <p:ph type="sldImg"/>
          </p:nvPr>
        </p:nvSpPr>
        <p:spPr/>
      </p:sp>
      <p:sp>
        <p:nvSpPr>
          <p:cNvPr id="16387" name="Text Placeholder 419842"/>
          <p:cNvSpPr>
            <a:spLocks noGrp="1"/>
          </p:cNvSpPr>
          <p:nvPr>
            <p:ph type="body"/>
          </p:nvPr>
        </p:nvSpPr>
        <p:spPr/>
        <p:txBody>
          <a:bodyPr anchor="t" anchorCtr="0"/>
          <a:p>
            <a:pPr lvl="0"/>
            <a:endParaRPr lang="en-US" altLang="zh-CN"/>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6385"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a:latin typeface="Arial" panose="020B0604020202020204" pitchFamily="34" charset="0"/>
              </a:rPr>
            </a:fld>
            <a:endParaRPr lang="en-GB" altLang="en-US" sz="1200">
              <a:latin typeface="Arial" panose="020B0604020202020204" pitchFamily="34" charset="0"/>
            </a:endParaRPr>
          </a:p>
        </p:txBody>
      </p:sp>
      <p:sp>
        <p:nvSpPr>
          <p:cNvPr id="16386" name="Slide Image Placeholder 419841"/>
          <p:cNvSpPr>
            <a:spLocks noRot="1" noTextEdit="1"/>
          </p:cNvSpPr>
          <p:nvPr>
            <p:ph type="sldImg"/>
          </p:nvPr>
        </p:nvSpPr>
        <p:spPr/>
      </p:sp>
      <p:sp>
        <p:nvSpPr>
          <p:cNvPr id="16387" name="Text Placeholder 419842"/>
          <p:cNvSpPr>
            <a:spLocks noGrp="1"/>
          </p:cNvSpPr>
          <p:nvPr>
            <p:ph type="body"/>
          </p:nvPr>
        </p:nvSpPr>
        <p:spPr/>
        <p:txBody>
          <a:bodyPr anchor="t" anchorCtr="0"/>
          <a:p>
            <a:pPr lvl="0"/>
            <a:endParaRPr lang="en-US" altLang="zh-CN"/>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8433"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a:latin typeface="Arial" panose="020B0604020202020204" pitchFamily="34" charset="0"/>
              </a:rPr>
            </a:fld>
            <a:endParaRPr lang="en-GB" altLang="en-US" sz="1200">
              <a:latin typeface="Arial" panose="020B0604020202020204" pitchFamily="34" charset="0"/>
            </a:endParaRPr>
          </a:p>
        </p:txBody>
      </p:sp>
      <p:sp>
        <p:nvSpPr>
          <p:cNvPr id="18434" name="Slide Image Placeholder 422913"/>
          <p:cNvSpPr>
            <a:spLocks noRot="1" noTextEdit="1"/>
          </p:cNvSpPr>
          <p:nvPr>
            <p:ph type="sldImg"/>
          </p:nvPr>
        </p:nvSpPr>
        <p:spPr/>
      </p:sp>
      <p:sp>
        <p:nvSpPr>
          <p:cNvPr id="18435" name="Text Placeholder 422914"/>
          <p:cNvSpPr>
            <a:spLocks noGrp="1"/>
          </p:cNvSpPr>
          <p:nvPr>
            <p:ph type="body"/>
          </p:nvPr>
        </p:nvSpPr>
        <p:spPr/>
        <p:txBody>
          <a:bodyPr anchor="t" anchorCtr="0"/>
          <a:p>
            <a:pPr lvl="0"/>
            <a:endParaRPr lang="en-US" altLang="zh-CN"/>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0481"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a:latin typeface="Arial" panose="020B0604020202020204" pitchFamily="34" charset="0"/>
              </a:rPr>
            </a:fld>
            <a:endParaRPr lang="en-GB" altLang="en-US" sz="1200">
              <a:latin typeface="Arial" panose="020B0604020202020204" pitchFamily="34" charset="0"/>
            </a:endParaRPr>
          </a:p>
        </p:txBody>
      </p:sp>
      <p:sp>
        <p:nvSpPr>
          <p:cNvPr id="20482" name="Slide Image Placeholder 415745"/>
          <p:cNvSpPr>
            <a:spLocks noRot="1" noTextEdit="1"/>
          </p:cNvSpPr>
          <p:nvPr>
            <p:ph type="sldImg"/>
          </p:nvPr>
        </p:nvSpPr>
        <p:spPr/>
      </p:sp>
      <p:sp>
        <p:nvSpPr>
          <p:cNvPr id="20483" name="Text Placeholder 415746"/>
          <p:cNvSpPr>
            <a:spLocks noGrp="1"/>
          </p:cNvSpPr>
          <p:nvPr>
            <p:ph type="body"/>
          </p:nvPr>
        </p:nvSpPr>
        <p:spPr/>
        <p:txBody>
          <a:bodyPr anchor="t" anchorCtr="0"/>
          <a:p>
            <a:pPr lvl="0"/>
            <a:endParaRPr lang="en-US" altLang="zh-CN"/>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6865"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a:latin typeface="Arial" panose="020B0604020202020204" pitchFamily="34" charset="0"/>
              </a:rPr>
            </a:fld>
            <a:endParaRPr lang="en-GB" altLang="en-US" sz="1200">
              <a:latin typeface="Arial" panose="020B0604020202020204" pitchFamily="34" charset="0"/>
            </a:endParaRPr>
          </a:p>
        </p:txBody>
      </p:sp>
      <p:sp>
        <p:nvSpPr>
          <p:cNvPr id="36866" name="Slide Image Placeholder 432129"/>
          <p:cNvSpPr>
            <a:spLocks noRot="1" noTextEdit="1"/>
          </p:cNvSpPr>
          <p:nvPr>
            <p:ph type="sldImg"/>
          </p:nvPr>
        </p:nvSpPr>
        <p:spPr/>
      </p:sp>
      <p:sp>
        <p:nvSpPr>
          <p:cNvPr id="36867" name="Text Placeholder 432130"/>
          <p:cNvSpPr>
            <a:spLocks noGrp="1"/>
          </p:cNvSpPr>
          <p:nvPr>
            <p:ph type="body"/>
          </p:nvPr>
        </p:nvSpPr>
        <p:spPr/>
        <p:txBody>
          <a:bodyPr anchor="t" anchorCtr="0"/>
          <a:p>
            <a:pPr lvl="0"/>
            <a:endParaRPr lang="en-US" altLang="zh-CN"/>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8913"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a:latin typeface="Arial" panose="020B0604020202020204" pitchFamily="34" charset="0"/>
              </a:rPr>
            </a:fld>
            <a:endParaRPr lang="en-GB" altLang="en-US" sz="1200">
              <a:latin typeface="Arial" panose="020B0604020202020204" pitchFamily="34" charset="0"/>
            </a:endParaRPr>
          </a:p>
        </p:txBody>
      </p:sp>
      <p:sp>
        <p:nvSpPr>
          <p:cNvPr id="38914" name="Slide Image Placeholder 434177"/>
          <p:cNvSpPr>
            <a:spLocks noRot="1" noTextEdit="1"/>
          </p:cNvSpPr>
          <p:nvPr>
            <p:ph type="sldImg"/>
          </p:nvPr>
        </p:nvSpPr>
        <p:spPr/>
      </p:sp>
      <p:sp>
        <p:nvSpPr>
          <p:cNvPr id="38915" name="Text Placeholder 434178"/>
          <p:cNvSpPr>
            <a:spLocks noGrp="1"/>
          </p:cNvSpPr>
          <p:nvPr>
            <p:ph type="body"/>
          </p:nvPr>
        </p:nvSpPr>
        <p:spPr/>
        <p:txBody>
          <a:bodyPr anchor="t" anchorCtr="0"/>
          <a:p>
            <a:pPr lvl="0"/>
            <a:endParaRPr lang="en-US" altLang="zh-CN"/>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0961"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a:latin typeface="Arial" panose="020B0604020202020204" pitchFamily="34" charset="0"/>
              </a:rPr>
            </a:fld>
            <a:endParaRPr lang="en-GB" altLang="en-US" sz="1200">
              <a:latin typeface="Arial" panose="020B0604020202020204" pitchFamily="34" charset="0"/>
            </a:endParaRPr>
          </a:p>
        </p:txBody>
      </p:sp>
      <p:sp>
        <p:nvSpPr>
          <p:cNvPr id="40962" name="Slide Image Placeholder 450561"/>
          <p:cNvSpPr>
            <a:spLocks noRot="1" noTextEdit="1"/>
          </p:cNvSpPr>
          <p:nvPr>
            <p:ph type="sldImg"/>
          </p:nvPr>
        </p:nvSpPr>
        <p:spPr/>
      </p:sp>
      <p:sp>
        <p:nvSpPr>
          <p:cNvPr id="40963" name="Text Placeholder 450562"/>
          <p:cNvSpPr>
            <a:spLocks noGrp="1"/>
          </p:cNvSpPr>
          <p:nvPr>
            <p:ph type="body"/>
          </p:nvPr>
        </p:nvSpPr>
        <p:spPr>
          <a:xfrm>
            <a:off x="914400" y="4343400"/>
            <a:ext cx="5029200" cy="4114800"/>
          </a:xfrm>
        </p:spPr>
        <p:txBody>
          <a:bodyPr anchor="t" anchorCtr="0"/>
          <a:p>
            <a:pPr lvl="0"/>
            <a:endParaRPr lang="en-US" altLang="zh-CN"/>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91138" name="Slide Image Placeholder 91137"/>
          <p:cNvSpPr>
            <a:spLocks noRot="1" noTextEdit="1"/>
          </p:cNvSpPr>
          <p:nvPr>
            <p:ph type="sldImg"/>
          </p:nvPr>
        </p:nvSpPr>
        <p:spPr/>
      </p:sp>
      <p:sp>
        <p:nvSpPr>
          <p:cNvPr id="91139" name="Text Placeholder 91138"/>
          <p:cNvSpPr>
            <a:spLocks noGrp="1"/>
          </p:cNvSpPr>
          <p:nvPr>
            <p:ph type="body" idx="1"/>
          </p:nvPr>
        </p:nvSpPr>
        <p:spPr/>
        <p:txBody>
          <a:bodyPr/>
          <a:p>
            <a:pPr lvl="0"/>
            <a:endParaRPr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46785" name="Slide Image Placeholder 41985"/>
          <p:cNvSpPr>
            <a:spLocks noRot="1" noTextEdit="1"/>
          </p:cNvSpPr>
          <p:nvPr>
            <p:ph type="sldImg"/>
          </p:nvPr>
        </p:nvSpPr>
        <p:spPr/>
      </p:sp>
      <p:sp>
        <p:nvSpPr>
          <p:cNvPr id="246786" name="Text Placeholder 41986"/>
          <p:cNvSpPr>
            <a:spLocks noGrp="1"/>
          </p:cNvSpPr>
          <p:nvPr>
            <p:ph type="body"/>
          </p:nvPr>
        </p:nvSpPr>
        <p:spPr/>
        <p:txBody>
          <a:bodyPr anchor="t" anchorCtr="0"/>
          <a:p>
            <a:pPr lvl="0"/>
            <a:endParaRPr lang="en-US" altLang="zh-CN" dirty="0"/>
          </a:p>
        </p:txBody>
      </p:sp>
      <p:sp>
        <p:nvSpPr>
          <p:cNvPr id="246787"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3009"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a:latin typeface="Arial" panose="020B0604020202020204" pitchFamily="34" charset="0"/>
              </a:rPr>
            </a:fld>
            <a:endParaRPr lang="en-GB" altLang="en-US" sz="1200">
              <a:latin typeface="Arial" panose="020B0604020202020204" pitchFamily="34" charset="0"/>
            </a:endParaRPr>
          </a:p>
        </p:txBody>
      </p:sp>
      <p:sp>
        <p:nvSpPr>
          <p:cNvPr id="43010" name="Rectangle 7"/>
          <p:cNvSpPr txBox="1">
            <a:spLocks noGrp="1"/>
          </p:cNvSpP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a:latin typeface="Arial" panose="020B0604020202020204" pitchFamily="34" charset="0"/>
              </a:rPr>
            </a:fld>
            <a:endParaRPr lang="en-GB" altLang="en-US" sz="1200">
              <a:latin typeface="Arial" panose="020B0604020202020204" pitchFamily="34" charset="0"/>
            </a:endParaRPr>
          </a:p>
        </p:txBody>
      </p:sp>
      <p:sp>
        <p:nvSpPr>
          <p:cNvPr id="43011" name="Rectangle 2"/>
          <p:cNvSpPr>
            <a:spLocks noRot="1" noTextEdit="1"/>
          </p:cNvSpPr>
          <p:nvPr>
            <p:ph type="sldImg"/>
          </p:nvPr>
        </p:nvSpPr>
        <p:spPr/>
      </p:sp>
      <p:sp>
        <p:nvSpPr>
          <p:cNvPr id="43012" name="Rectangle 3"/>
          <p:cNvSpPr>
            <a:spLocks noGrp="1"/>
          </p:cNvSpPr>
          <p:nvPr>
            <p:ph type="body"/>
          </p:nvPr>
        </p:nvSpPr>
        <p:spPr/>
        <p:txBody>
          <a:bodyPr vert="horz" wrap="square" lIns="91440" tIns="45720" rIns="91440" bIns="45720" anchor="t" anchorCtr="0"/>
          <a:p>
            <a:pPr lvl="0"/>
            <a:endParaRPr lang="en-US" altLang="x-non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105474" name="Slide Image Placeholder 105473"/>
          <p:cNvSpPr>
            <a:spLocks noRot="1" noTextEdit="1"/>
          </p:cNvSpPr>
          <p:nvPr>
            <p:ph type="sldImg"/>
          </p:nvPr>
        </p:nvSpPr>
        <p:spPr/>
      </p:sp>
      <p:sp>
        <p:nvSpPr>
          <p:cNvPr id="105475" name="Text Placeholder 105474"/>
          <p:cNvSpPr>
            <a:spLocks noGrp="1"/>
          </p:cNvSpPr>
          <p:nvPr>
            <p:ph type="body" idx="1"/>
          </p:nvPr>
        </p:nvSpPr>
        <p:spPr/>
        <p:txBody>
          <a:bodyPr/>
          <a:p>
            <a:pPr lvl="0"/>
            <a:endParaRPr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3009"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a:latin typeface="Arial" panose="020B0604020202020204" pitchFamily="34" charset="0"/>
              </a:rPr>
            </a:fld>
            <a:endParaRPr lang="en-GB" altLang="en-US" sz="1200">
              <a:latin typeface="Arial" panose="020B0604020202020204" pitchFamily="34" charset="0"/>
            </a:endParaRPr>
          </a:p>
        </p:txBody>
      </p:sp>
      <p:sp>
        <p:nvSpPr>
          <p:cNvPr id="43010" name="Rectangle 7"/>
          <p:cNvSpPr txBox="1">
            <a:spLocks noGrp="1"/>
          </p:cNvSpP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a:latin typeface="Arial" panose="020B0604020202020204" pitchFamily="34" charset="0"/>
              </a:rPr>
            </a:fld>
            <a:endParaRPr lang="en-GB" altLang="en-US" sz="1200">
              <a:latin typeface="Arial" panose="020B0604020202020204" pitchFamily="34" charset="0"/>
            </a:endParaRPr>
          </a:p>
        </p:txBody>
      </p:sp>
      <p:sp>
        <p:nvSpPr>
          <p:cNvPr id="43011" name="Rectangle 2"/>
          <p:cNvSpPr>
            <a:spLocks noRot="1" noTextEdit="1"/>
          </p:cNvSpPr>
          <p:nvPr>
            <p:ph type="sldImg"/>
          </p:nvPr>
        </p:nvSpPr>
        <p:spPr/>
      </p:sp>
      <p:sp>
        <p:nvSpPr>
          <p:cNvPr id="43012" name="Rectangle 3"/>
          <p:cNvSpPr>
            <a:spLocks noGrp="1"/>
          </p:cNvSpPr>
          <p:nvPr>
            <p:ph type="body"/>
          </p:nvPr>
        </p:nvSpPr>
        <p:spPr/>
        <p:txBody>
          <a:bodyPr vert="horz" wrap="square" lIns="91440" tIns="45720" rIns="91440" bIns="45720" anchor="t" anchorCtr="0"/>
          <a:p>
            <a:pPr lvl="0"/>
            <a:endParaRPr lang="en-US" altLang="x-none"/>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5057"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a:latin typeface="Arial" panose="020B0604020202020204" pitchFamily="34" charset="0"/>
              </a:rPr>
            </a:fld>
            <a:endParaRPr lang="en-GB" altLang="en-US" sz="1200">
              <a:latin typeface="Arial" panose="020B0604020202020204" pitchFamily="34" charset="0"/>
            </a:endParaRPr>
          </a:p>
        </p:txBody>
      </p:sp>
      <p:sp>
        <p:nvSpPr>
          <p:cNvPr id="45058" name="Rectangle 7"/>
          <p:cNvSpPr txBox="1">
            <a:spLocks noGrp="1"/>
          </p:cNvSpP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a:latin typeface="Arial" panose="020B0604020202020204" pitchFamily="34" charset="0"/>
              </a:rPr>
            </a:fld>
            <a:endParaRPr lang="en-GB" altLang="en-US" sz="1200">
              <a:latin typeface="Arial" panose="020B0604020202020204" pitchFamily="34" charset="0"/>
            </a:endParaRPr>
          </a:p>
        </p:txBody>
      </p:sp>
      <p:sp>
        <p:nvSpPr>
          <p:cNvPr id="45059" name="Rectangle 2"/>
          <p:cNvSpPr>
            <a:spLocks noRot="1" noTextEdit="1"/>
          </p:cNvSpPr>
          <p:nvPr>
            <p:ph type="sldImg"/>
          </p:nvPr>
        </p:nvSpPr>
        <p:spPr/>
      </p:sp>
      <p:sp>
        <p:nvSpPr>
          <p:cNvPr id="45060" name="Rectangle 3"/>
          <p:cNvSpPr>
            <a:spLocks noGrp="1"/>
          </p:cNvSpPr>
          <p:nvPr>
            <p:ph type="body"/>
          </p:nvPr>
        </p:nvSpPr>
        <p:spPr/>
        <p:txBody>
          <a:bodyPr vert="horz" wrap="square" lIns="91440" tIns="45720" rIns="91440" bIns="45720" anchor="t" anchorCtr="0"/>
          <a:p>
            <a:pPr lvl="0"/>
            <a:endParaRPr lang="en-US" altLang="x-none"/>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7105"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a:latin typeface="Arial" panose="020B0604020202020204" pitchFamily="34" charset="0"/>
              </a:rPr>
            </a:fld>
            <a:endParaRPr lang="en-GB" altLang="en-US" sz="1200">
              <a:latin typeface="Arial" panose="020B0604020202020204" pitchFamily="34" charset="0"/>
            </a:endParaRPr>
          </a:p>
        </p:txBody>
      </p:sp>
      <p:sp>
        <p:nvSpPr>
          <p:cNvPr id="47106" name="Rectangle 7"/>
          <p:cNvSpPr txBox="1">
            <a:spLocks noGrp="1"/>
          </p:cNvSpP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a:latin typeface="Arial" panose="020B0604020202020204" pitchFamily="34" charset="0"/>
              </a:rPr>
            </a:fld>
            <a:endParaRPr lang="en-GB" altLang="en-US" sz="1200">
              <a:latin typeface="Arial" panose="020B0604020202020204" pitchFamily="34" charset="0"/>
            </a:endParaRPr>
          </a:p>
        </p:txBody>
      </p:sp>
      <p:sp>
        <p:nvSpPr>
          <p:cNvPr id="47107" name="Rectangle 2"/>
          <p:cNvSpPr>
            <a:spLocks noRot="1" noTextEdit="1"/>
          </p:cNvSpPr>
          <p:nvPr>
            <p:ph type="sldImg"/>
          </p:nvPr>
        </p:nvSpPr>
        <p:spPr/>
      </p:sp>
      <p:sp>
        <p:nvSpPr>
          <p:cNvPr id="47108" name="Rectangle 3"/>
          <p:cNvSpPr>
            <a:spLocks noGrp="1"/>
          </p:cNvSpPr>
          <p:nvPr>
            <p:ph type="body"/>
          </p:nvPr>
        </p:nvSpPr>
        <p:spPr/>
        <p:txBody>
          <a:bodyPr vert="horz" wrap="square" lIns="91440" tIns="45720" rIns="91440" bIns="45720" anchor="t" anchorCtr="0"/>
          <a:p>
            <a:pPr lvl="0"/>
            <a:endParaRPr lang="en-US" altLang="x-none"/>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9153"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a:latin typeface="Arial" panose="020B0604020202020204" pitchFamily="34" charset="0"/>
              </a:rPr>
            </a:fld>
            <a:endParaRPr lang="en-GB" altLang="en-US" sz="1200">
              <a:latin typeface="Arial" panose="020B0604020202020204" pitchFamily="34" charset="0"/>
            </a:endParaRPr>
          </a:p>
        </p:txBody>
      </p:sp>
      <p:sp>
        <p:nvSpPr>
          <p:cNvPr id="49154" name="Rectangle 7"/>
          <p:cNvSpPr txBox="1">
            <a:spLocks noGrp="1"/>
          </p:cNvSpP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a:latin typeface="Arial" panose="020B0604020202020204" pitchFamily="34" charset="0"/>
              </a:rPr>
            </a:fld>
            <a:endParaRPr lang="en-GB" altLang="en-US" sz="1200">
              <a:latin typeface="Arial" panose="020B0604020202020204" pitchFamily="34" charset="0"/>
            </a:endParaRPr>
          </a:p>
        </p:txBody>
      </p:sp>
      <p:sp>
        <p:nvSpPr>
          <p:cNvPr id="49155" name="Rectangle 2"/>
          <p:cNvSpPr>
            <a:spLocks noRot="1" noTextEdit="1"/>
          </p:cNvSpPr>
          <p:nvPr>
            <p:ph type="sldImg"/>
          </p:nvPr>
        </p:nvSpPr>
        <p:spPr/>
      </p:sp>
      <p:sp>
        <p:nvSpPr>
          <p:cNvPr id="49156" name="Rectangle 3"/>
          <p:cNvSpPr>
            <a:spLocks noGrp="1"/>
          </p:cNvSpPr>
          <p:nvPr>
            <p:ph type="body"/>
          </p:nvPr>
        </p:nvSpPr>
        <p:spPr/>
        <p:txBody>
          <a:bodyPr vert="horz" wrap="square" lIns="91440" tIns="45720" rIns="91440" bIns="45720" anchor="t" anchorCtr="0"/>
          <a:p>
            <a:pPr lvl="0"/>
            <a:endParaRPr lang="en-US" altLang="x-none"/>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1201"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a:latin typeface="Arial" panose="020B0604020202020204" pitchFamily="34" charset="0"/>
              </a:rPr>
            </a:fld>
            <a:endParaRPr lang="en-GB" altLang="en-US" sz="1200">
              <a:latin typeface="Arial" panose="020B0604020202020204" pitchFamily="34" charset="0"/>
            </a:endParaRPr>
          </a:p>
        </p:txBody>
      </p:sp>
      <p:sp>
        <p:nvSpPr>
          <p:cNvPr id="51202" name="Rectangle 7"/>
          <p:cNvSpPr txBox="1">
            <a:spLocks noGrp="1"/>
          </p:cNvSpP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a:latin typeface="Arial" panose="020B0604020202020204" pitchFamily="34" charset="0"/>
              </a:rPr>
            </a:fld>
            <a:endParaRPr lang="en-GB" altLang="en-US" sz="1200">
              <a:latin typeface="Arial" panose="020B0604020202020204" pitchFamily="34" charset="0"/>
            </a:endParaRPr>
          </a:p>
        </p:txBody>
      </p:sp>
      <p:sp>
        <p:nvSpPr>
          <p:cNvPr id="51203" name="Rectangle 2"/>
          <p:cNvSpPr>
            <a:spLocks noRot="1" noTextEdit="1"/>
          </p:cNvSpPr>
          <p:nvPr>
            <p:ph type="sldImg"/>
          </p:nvPr>
        </p:nvSpPr>
        <p:spPr/>
      </p:sp>
      <p:sp>
        <p:nvSpPr>
          <p:cNvPr id="51204" name="Rectangle 3"/>
          <p:cNvSpPr>
            <a:spLocks noGrp="1"/>
          </p:cNvSpPr>
          <p:nvPr>
            <p:ph type="body"/>
          </p:nvPr>
        </p:nvSpPr>
        <p:spPr/>
        <p:txBody>
          <a:bodyPr vert="horz" wrap="square" lIns="91440" tIns="45720" rIns="91440" bIns="45720" anchor="t" anchorCtr="0"/>
          <a:p>
            <a:pPr lvl="0"/>
            <a:endParaRPr lang="en-US" altLang="x-none"/>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169" name="Slide Image Placeholder 41985"/>
          <p:cNvSpPr>
            <a:spLocks noRot="1" noTextEdit="1"/>
          </p:cNvSpPr>
          <p:nvPr>
            <p:ph type="sldImg"/>
          </p:nvPr>
        </p:nvSpPr>
        <p:spPr/>
      </p:sp>
      <p:sp>
        <p:nvSpPr>
          <p:cNvPr id="7170" name="Text Placeholder 41986"/>
          <p:cNvSpPr>
            <a:spLocks noGrp="1"/>
          </p:cNvSpPr>
          <p:nvPr>
            <p:ph type="body"/>
          </p:nvPr>
        </p:nvSpPr>
        <p:spPr/>
        <p:txBody>
          <a:bodyPr anchor="t" anchorCtr="0"/>
          <a:p>
            <a:pPr lvl="0"/>
            <a:endParaRPr lang="en-US" altLang="zh-CN" dirty="0"/>
          </a:p>
        </p:txBody>
      </p:sp>
      <p:sp>
        <p:nvSpPr>
          <p:cNvPr id="7171"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34498" name="Slide Image Placeholder 234497"/>
          <p:cNvSpPr>
            <a:spLocks noRot="1" noTextEdit="1"/>
          </p:cNvSpPr>
          <p:nvPr>
            <p:ph type="sldImg"/>
          </p:nvPr>
        </p:nvSpPr>
        <p:spPr/>
      </p:sp>
      <p:sp>
        <p:nvSpPr>
          <p:cNvPr id="234499" name="Text Placeholder 234498"/>
          <p:cNvSpPr>
            <a:spLocks noGrp="1"/>
          </p:cNvSpPr>
          <p:nvPr>
            <p:ph type="body" idx="1"/>
          </p:nvPr>
        </p:nvSpPr>
        <p:spPr/>
        <p:txBody>
          <a:bodyPr/>
          <a:p>
            <a:pPr lvl="0"/>
            <a:endParaRPr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35522" name="Slide Image Placeholder 235521"/>
          <p:cNvSpPr>
            <a:spLocks noRot="1" noTextEdit="1"/>
          </p:cNvSpPr>
          <p:nvPr>
            <p:ph type="sldImg"/>
          </p:nvPr>
        </p:nvSpPr>
        <p:spPr/>
      </p:sp>
      <p:sp>
        <p:nvSpPr>
          <p:cNvPr id="235523" name="Text Placeholder 235522"/>
          <p:cNvSpPr>
            <a:spLocks noGrp="1"/>
          </p:cNvSpPr>
          <p:nvPr>
            <p:ph type="body" idx="1"/>
          </p:nvPr>
        </p:nvSpPr>
        <p:spPr/>
        <p:txBody>
          <a:bodyPr/>
          <a:p>
            <a:pPr lvl="0"/>
            <a:endParaRPr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36546" name="Slide Image Placeholder 236545"/>
          <p:cNvSpPr>
            <a:spLocks noRot="1" noTextEdit="1"/>
          </p:cNvSpPr>
          <p:nvPr>
            <p:ph type="sldImg"/>
          </p:nvPr>
        </p:nvSpPr>
        <p:spPr/>
      </p:sp>
      <p:sp>
        <p:nvSpPr>
          <p:cNvPr id="236547" name="Text Placeholder 236546"/>
          <p:cNvSpPr>
            <a:spLocks noGrp="1"/>
          </p:cNvSpPr>
          <p:nvPr>
            <p:ph type="body" idx="1"/>
          </p:nvPr>
        </p:nvSpPr>
        <p:spPr/>
        <p:txBody>
          <a:bodyPr/>
          <a:p>
            <a:pPr lvl="0"/>
            <a:endParaRPr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37570" name="Slide Image Placeholder 237569"/>
          <p:cNvSpPr>
            <a:spLocks noRot="1" noTextEdit="1"/>
          </p:cNvSpPr>
          <p:nvPr>
            <p:ph type="sldImg"/>
          </p:nvPr>
        </p:nvSpPr>
        <p:spPr/>
      </p:sp>
      <p:sp>
        <p:nvSpPr>
          <p:cNvPr id="237571" name="Text Placeholder 237570"/>
          <p:cNvSpPr>
            <a:spLocks noGrp="1"/>
          </p:cNvSpPr>
          <p:nvPr>
            <p:ph type="body" idx="1"/>
          </p:nvPr>
        </p:nvSpPr>
        <p:spPr/>
        <p:txBody>
          <a:bodyPr/>
          <a:p>
            <a:pPr lvl="0"/>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46785" name="Slide Image Placeholder 41985"/>
          <p:cNvSpPr>
            <a:spLocks noRot="1" noTextEdit="1"/>
          </p:cNvSpPr>
          <p:nvPr>
            <p:ph type="sldImg"/>
          </p:nvPr>
        </p:nvSpPr>
        <p:spPr/>
      </p:sp>
      <p:sp>
        <p:nvSpPr>
          <p:cNvPr id="246786" name="Text Placeholder 41986"/>
          <p:cNvSpPr>
            <a:spLocks noGrp="1"/>
          </p:cNvSpPr>
          <p:nvPr>
            <p:ph type="body"/>
          </p:nvPr>
        </p:nvSpPr>
        <p:spPr/>
        <p:txBody>
          <a:bodyPr anchor="t" anchorCtr="0"/>
          <a:p>
            <a:pPr lvl="0"/>
            <a:endParaRPr lang="en-US" altLang="zh-CN" dirty="0"/>
          </a:p>
        </p:txBody>
      </p:sp>
      <p:sp>
        <p:nvSpPr>
          <p:cNvPr id="246787"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37570" name="Slide Image Placeholder 237569"/>
          <p:cNvSpPr>
            <a:spLocks noRot="1" noTextEdit="1"/>
          </p:cNvSpPr>
          <p:nvPr>
            <p:ph type="sldImg"/>
          </p:nvPr>
        </p:nvSpPr>
        <p:spPr/>
      </p:sp>
      <p:sp>
        <p:nvSpPr>
          <p:cNvPr id="237571" name="Text Placeholder 237570"/>
          <p:cNvSpPr>
            <a:spLocks noGrp="1"/>
          </p:cNvSpPr>
          <p:nvPr>
            <p:ph type="body" idx="1"/>
          </p:nvPr>
        </p:nvSpPr>
        <p:spPr/>
        <p:txBody>
          <a:bodyPr/>
          <a:p>
            <a:pPr lvl="0"/>
            <a:endParaRPr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38594" name="Slide Image Placeholder 238593"/>
          <p:cNvSpPr>
            <a:spLocks noRot="1" noTextEdit="1"/>
          </p:cNvSpPr>
          <p:nvPr>
            <p:ph type="sldImg"/>
          </p:nvPr>
        </p:nvSpPr>
        <p:spPr/>
      </p:sp>
      <p:sp>
        <p:nvSpPr>
          <p:cNvPr id="238595" name="Text Placeholder 238594"/>
          <p:cNvSpPr>
            <a:spLocks noGrp="1"/>
          </p:cNvSpPr>
          <p:nvPr>
            <p:ph type="body" idx="1"/>
          </p:nvPr>
        </p:nvSpPr>
        <p:spPr/>
        <p:txBody>
          <a:bodyPr/>
          <a:p>
            <a:pPr lvl="0"/>
            <a:endParaRPr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38594" name="Slide Image Placeholder 238593"/>
          <p:cNvSpPr>
            <a:spLocks noRot="1" noTextEdit="1"/>
          </p:cNvSpPr>
          <p:nvPr>
            <p:ph type="sldImg"/>
          </p:nvPr>
        </p:nvSpPr>
        <p:spPr/>
      </p:sp>
      <p:sp>
        <p:nvSpPr>
          <p:cNvPr id="238595" name="Text Placeholder 238594"/>
          <p:cNvSpPr>
            <a:spLocks noGrp="1"/>
          </p:cNvSpPr>
          <p:nvPr>
            <p:ph type="body" idx="1"/>
          </p:nvPr>
        </p:nvSpPr>
        <p:spPr/>
        <p:txBody>
          <a:bodyPr/>
          <a:p>
            <a:pPr lvl="0"/>
            <a:endParaRPr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38594" name="Slide Image Placeholder 238593"/>
          <p:cNvSpPr>
            <a:spLocks noRot="1" noTextEdit="1"/>
          </p:cNvSpPr>
          <p:nvPr>
            <p:ph type="sldImg"/>
          </p:nvPr>
        </p:nvSpPr>
        <p:spPr/>
      </p:sp>
      <p:sp>
        <p:nvSpPr>
          <p:cNvPr id="238595" name="Text Placeholder 238594"/>
          <p:cNvSpPr>
            <a:spLocks noGrp="1"/>
          </p:cNvSpPr>
          <p:nvPr>
            <p:ph type="body" idx="1"/>
          </p:nvPr>
        </p:nvSpPr>
        <p:spPr/>
        <p:txBody>
          <a:bodyPr/>
          <a:p>
            <a:pPr lvl="0"/>
            <a:endParaRPr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38594" name="Slide Image Placeholder 238593"/>
          <p:cNvSpPr>
            <a:spLocks noRot="1" noTextEdit="1"/>
          </p:cNvSpPr>
          <p:nvPr>
            <p:ph type="sldImg"/>
          </p:nvPr>
        </p:nvSpPr>
        <p:spPr/>
      </p:sp>
      <p:sp>
        <p:nvSpPr>
          <p:cNvPr id="238595" name="Text Placeholder 238594"/>
          <p:cNvSpPr>
            <a:spLocks noGrp="1"/>
          </p:cNvSpPr>
          <p:nvPr>
            <p:ph type="body" idx="1"/>
          </p:nvPr>
        </p:nvSpPr>
        <p:spPr/>
        <p:txBody>
          <a:bodyPr/>
          <a:p>
            <a:pPr lvl="0"/>
            <a:endParaRPr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40642" name="Slide Image Placeholder 240641"/>
          <p:cNvSpPr>
            <a:spLocks noRot="1" noTextEdit="1"/>
          </p:cNvSpPr>
          <p:nvPr>
            <p:ph type="sldImg"/>
          </p:nvPr>
        </p:nvSpPr>
        <p:spPr/>
      </p:sp>
      <p:sp>
        <p:nvSpPr>
          <p:cNvPr id="240643" name="Text Placeholder 240642"/>
          <p:cNvSpPr>
            <a:spLocks noGrp="1"/>
          </p:cNvSpPr>
          <p:nvPr>
            <p:ph type="body" idx="1"/>
          </p:nvPr>
        </p:nvSpPr>
        <p:spPr/>
        <p:txBody>
          <a:bodyPr/>
          <a:p>
            <a:pPr lvl="0"/>
            <a:endParaRPr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39618" name="Slide Image Placeholder 239617"/>
          <p:cNvSpPr>
            <a:spLocks noRot="1" noTextEdit="1"/>
          </p:cNvSpPr>
          <p:nvPr>
            <p:ph type="sldImg"/>
          </p:nvPr>
        </p:nvSpPr>
        <p:spPr/>
      </p:sp>
      <p:sp>
        <p:nvSpPr>
          <p:cNvPr id="239619" name="Text Placeholder 239618"/>
          <p:cNvSpPr>
            <a:spLocks noGrp="1"/>
          </p:cNvSpPr>
          <p:nvPr>
            <p:ph type="body" idx="1"/>
          </p:nvPr>
        </p:nvSpPr>
        <p:spPr/>
        <p:txBody>
          <a:bodyPr/>
          <a:p>
            <a:pPr lvl="0"/>
            <a:endParaRPr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134146" name="Slide Image Placeholder 134145"/>
          <p:cNvSpPr>
            <a:spLocks noRot="1" noTextEdit="1"/>
          </p:cNvSpPr>
          <p:nvPr>
            <p:ph type="sldImg"/>
          </p:nvPr>
        </p:nvSpPr>
        <p:spPr/>
      </p:sp>
      <p:sp>
        <p:nvSpPr>
          <p:cNvPr id="134147" name="Text Placeholder 134146"/>
          <p:cNvSpPr>
            <a:spLocks noGrp="1"/>
          </p:cNvSpPr>
          <p:nvPr>
            <p:ph type="body" idx="1"/>
          </p:nvPr>
        </p:nvSpPr>
        <p:spPr>
          <a:xfrm>
            <a:off x="914400" y="4343400"/>
            <a:ext cx="5029200" cy="4114800"/>
          </a:xfrm>
        </p:spPr>
        <p:txBody>
          <a:bodyPr/>
          <a:p>
            <a:pPr lvl="0"/>
            <a:endParaRPr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89090" name="Slide Image Placeholder 89089"/>
          <p:cNvSpPr>
            <a:spLocks noRot="1" noTextEdit="1"/>
          </p:cNvSpPr>
          <p:nvPr>
            <p:ph type="sldImg"/>
          </p:nvPr>
        </p:nvSpPr>
        <p:spPr/>
      </p:sp>
      <p:sp>
        <p:nvSpPr>
          <p:cNvPr id="89091" name="Text Placeholder 89090"/>
          <p:cNvSpPr>
            <a:spLocks noGrp="1"/>
          </p:cNvSpPr>
          <p:nvPr>
            <p:ph type="body" idx="1"/>
          </p:nvPr>
        </p:nvSpPr>
        <p:spPr/>
        <p:txBody>
          <a:bodyPr/>
          <a:p>
            <a:pPr lvl="0"/>
            <a:endParaRPr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169" name="Slide Image Placeholder 41985"/>
          <p:cNvSpPr>
            <a:spLocks noRot="1" noTextEdit="1"/>
          </p:cNvSpPr>
          <p:nvPr>
            <p:ph type="sldImg"/>
          </p:nvPr>
        </p:nvSpPr>
        <p:spPr/>
      </p:sp>
      <p:sp>
        <p:nvSpPr>
          <p:cNvPr id="7170" name="Text Placeholder 41986"/>
          <p:cNvSpPr>
            <a:spLocks noGrp="1"/>
          </p:cNvSpPr>
          <p:nvPr>
            <p:ph type="body"/>
          </p:nvPr>
        </p:nvSpPr>
        <p:spPr/>
        <p:txBody>
          <a:bodyPr anchor="t" anchorCtr="0"/>
          <a:p>
            <a:pPr lvl="0"/>
            <a:endParaRPr lang="en-US" altLang="zh-CN" dirty="0"/>
          </a:p>
        </p:txBody>
      </p:sp>
      <p:sp>
        <p:nvSpPr>
          <p:cNvPr id="7171"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25282" name="Slide Image Placeholder 225281"/>
          <p:cNvSpPr>
            <a:spLocks noRot="1" noTextEdit="1"/>
          </p:cNvSpPr>
          <p:nvPr>
            <p:ph type="sldImg"/>
          </p:nvPr>
        </p:nvSpPr>
        <p:spPr/>
      </p:sp>
      <p:sp>
        <p:nvSpPr>
          <p:cNvPr id="225283" name="Text Placeholder 225282"/>
          <p:cNvSpPr>
            <a:spLocks noGrp="1"/>
          </p:cNvSpPr>
          <p:nvPr>
            <p:ph type="body" idx="1"/>
          </p:nvPr>
        </p:nvSpPr>
        <p:spPr/>
        <p:txBody>
          <a:bodyPr/>
          <a:p>
            <a:pPr lvl="0"/>
            <a:endParaRPr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9393"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a:latin typeface="Arial" panose="020B0604020202020204" pitchFamily="34" charset="0"/>
              </a:rPr>
            </a:fld>
            <a:endParaRPr lang="en-GB" altLang="en-US" sz="1200">
              <a:latin typeface="Arial" panose="020B0604020202020204" pitchFamily="34" charset="0"/>
            </a:endParaRPr>
          </a:p>
        </p:txBody>
      </p:sp>
      <p:sp>
        <p:nvSpPr>
          <p:cNvPr id="59394" name="Slide Image Placeholder 326657"/>
          <p:cNvSpPr>
            <a:spLocks noRot="1" noTextEdit="1"/>
          </p:cNvSpPr>
          <p:nvPr>
            <p:ph type="sldImg"/>
          </p:nvPr>
        </p:nvSpPr>
        <p:spPr/>
      </p:sp>
      <p:sp>
        <p:nvSpPr>
          <p:cNvPr id="59395" name="Text Placeholder 326658"/>
          <p:cNvSpPr>
            <a:spLocks noGrp="1"/>
          </p:cNvSpPr>
          <p:nvPr>
            <p:ph type="body"/>
          </p:nvPr>
        </p:nvSpPr>
        <p:spPr/>
        <p:txBody>
          <a:bodyPr anchor="t" anchorCtr="0"/>
          <a:p>
            <a:pPr lvl="0"/>
            <a:endParaRPr lang="en-US" altLang="zh-CN"/>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1441"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a:latin typeface="Arial" panose="020B0604020202020204" pitchFamily="34" charset="0"/>
              </a:rPr>
            </a:fld>
            <a:endParaRPr lang="en-GB" altLang="en-US" sz="1200">
              <a:latin typeface="Arial" panose="020B0604020202020204" pitchFamily="34" charset="0"/>
            </a:endParaRPr>
          </a:p>
        </p:txBody>
      </p:sp>
      <p:sp>
        <p:nvSpPr>
          <p:cNvPr id="61442" name="Slide Image Placeholder 328705"/>
          <p:cNvSpPr>
            <a:spLocks noRot="1" noTextEdit="1"/>
          </p:cNvSpPr>
          <p:nvPr>
            <p:ph type="sldImg"/>
          </p:nvPr>
        </p:nvSpPr>
        <p:spPr/>
      </p:sp>
      <p:sp>
        <p:nvSpPr>
          <p:cNvPr id="61443" name="Text Placeholder 328706"/>
          <p:cNvSpPr>
            <a:spLocks noGrp="1"/>
          </p:cNvSpPr>
          <p:nvPr>
            <p:ph type="body"/>
          </p:nvPr>
        </p:nvSpPr>
        <p:spPr/>
        <p:txBody>
          <a:bodyPr anchor="t" anchorCtr="0"/>
          <a:p>
            <a:pPr lvl="0"/>
            <a:endParaRPr lang="en-US" altLang="zh-CN"/>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3489"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a:latin typeface="Arial" panose="020B0604020202020204" pitchFamily="34" charset="0"/>
              </a:rPr>
            </a:fld>
            <a:endParaRPr lang="en-GB" altLang="en-US" sz="1200">
              <a:latin typeface="Arial" panose="020B0604020202020204" pitchFamily="34" charset="0"/>
            </a:endParaRPr>
          </a:p>
        </p:txBody>
      </p:sp>
      <p:sp>
        <p:nvSpPr>
          <p:cNvPr id="63490" name="Slide Image Placeholder 330753"/>
          <p:cNvSpPr>
            <a:spLocks noRot="1" noTextEdit="1"/>
          </p:cNvSpPr>
          <p:nvPr>
            <p:ph type="sldImg"/>
          </p:nvPr>
        </p:nvSpPr>
        <p:spPr/>
      </p:sp>
      <p:sp>
        <p:nvSpPr>
          <p:cNvPr id="63491" name="Text Placeholder 330754"/>
          <p:cNvSpPr>
            <a:spLocks noGrp="1"/>
          </p:cNvSpPr>
          <p:nvPr>
            <p:ph type="body"/>
          </p:nvPr>
        </p:nvSpPr>
        <p:spPr/>
        <p:txBody>
          <a:bodyPr anchor="t" anchorCtr="0"/>
          <a:p>
            <a:pPr lvl="0"/>
            <a:endParaRPr lang="en-US" altLang="zh-CN"/>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196610" name="Slide Image Placeholder 196609"/>
          <p:cNvSpPr>
            <a:spLocks noRot="1" noTextEdit="1"/>
          </p:cNvSpPr>
          <p:nvPr>
            <p:ph type="sldImg"/>
          </p:nvPr>
        </p:nvSpPr>
        <p:spPr/>
      </p:sp>
      <p:sp>
        <p:nvSpPr>
          <p:cNvPr id="196611" name="Text Placeholder 196610"/>
          <p:cNvSpPr>
            <a:spLocks noGrp="1"/>
          </p:cNvSpPr>
          <p:nvPr>
            <p:ph type="body" idx="1"/>
          </p:nvPr>
        </p:nvSpPr>
        <p:spPr/>
        <p:txBody>
          <a:bodyPr/>
          <a:p>
            <a:pPr lvl="0"/>
            <a:endParaRPr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5537"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a:latin typeface="Arial" panose="020B0604020202020204" pitchFamily="34" charset="0"/>
              </a:rPr>
            </a:fld>
            <a:endParaRPr lang="en-GB" altLang="en-US" sz="1200">
              <a:latin typeface="Arial" panose="020B0604020202020204" pitchFamily="34" charset="0"/>
            </a:endParaRPr>
          </a:p>
        </p:txBody>
      </p:sp>
      <p:sp>
        <p:nvSpPr>
          <p:cNvPr id="65538" name="Slide Image Placeholder 334849"/>
          <p:cNvSpPr>
            <a:spLocks noRot="1" noTextEdit="1"/>
          </p:cNvSpPr>
          <p:nvPr>
            <p:ph type="sldImg"/>
          </p:nvPr>
        </p:nvSpPr>
        <p:spPr/>
      </p:sp>
      <p:sp>
        <p:nvSpPr>
          <p:cNvPr id="65539" name="Text Placeholder 334850"/>
          <p:cNvSpPr>
            <a:spLocks noGrp="1"/>
          </p:cNvSpPr>
          <p:nvPr>
            <p:ph type="body"/>
          </p:nvPr>
        </p:nvSpPr>
        <p:spPr>
          <a:xfrm>
            <a:off x="914400" y="4343400"/>
            <a:ext cx="5029200" cy="4114800"/>
          </a:xfrm>
        </p:spPr>
        <p:txBody>
          <a:bodyPr anchor="t" anchorCtr="0"/>
          <a:p>
            <a:pPr lvl="0"/>
            <a:endParaRPr lang="en-US" altLang="zh-CN"/>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9633"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a:latin typeface="Arial" panose="020B0604020202020204" pitchFamily="34" charset="0"/>
              </a:rPr>
            </a:fld>
            <a:endParaRPr lang="en-GB" altLang="en-US" sz="1200">
              <a:latin typeface="Arial" panose="020B0604020202020204" pitchFamily="34" charset="0"/>
            </a:endParaRPr>
          </a:p>
        </p:txBody>
      </p:sp>
      <p:sp>
        <p:nvSpPr>
          <p:cNvPr id="69634" name="Slide Image Placeholder 80897"/>
          <p:cNvSpPr>
            <a:spLocks noRot="1" noTextEdit="1"/>
          </p:cNvSpPr>
          <p:nvPr>
            <p:ph type="sldImg"/>
          </p:nvPr>
        </p:nvSpPr>
        <p:spPr/>
      </p:sp>
      <p:sp>
        <p:nvSpPr>
          <p:cNvPr id="69635" name="Text Placeholder 80898"/>
          <p:cNvSpPr>
            <a:spLocks noGrp="1"/>
          </p:cNvSpPr>
          <p:nvPr>
            <p:ph type="body"/>
          </p:nvPr>
        </p:nvSpPr>
        <p:spPr/>
        <p:txBody>
          <a:bodyPr anchor="t" anchorCtr="0"/>
          <a:p>
            <a:pPr lvl="0"/>
            <a:endParaRPr lang="en-US" altLang="zh-CN"/>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7585"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a:latin typeface="Arial" panose="020B0604020202020204" pitchFamily="34" charset="0"/>
              </a:rPr>
            </a:fld>
            <a:endParaRPr lang="en-GB" altLang="en-US" sz="1200">
              <a:latin typeface="Arial" panose="020B0604020202020204" pitchFamily="34" charset="0"/>
            </a:endParaRPr>
          </a:p>
        </p:txBody>
      </p:sp>
      <p:sp>
        <p:nvSpPr>
          <p:cNvPr id="67586" name="Slide Image Placeholder 104449"/>
          <p:cNvSpPr>
            <a:spLocks noRot="1" noTextEdit="1"/>
          </p:cNvSpPr>
          <p:nvPr>
            <p:ph type="sldImg"/>
          </p:nvPr>
        </p:nvSpPr>
        <p:spPr/>
      </p:sp>
      <p:sp>
        <p:nvSpPr>
          <p:cNvPr id="67587" name="Text Placeholder 104450"/>
          <p:cNvSpPr>
            <a:spLocks noGrp="1"/>
          </p:cNvSpPr>
          <p:nvPr>
            <p:ph type="body"/>
          </p:nvPr>
        </p:nvSpPr>
        <p:spPr>
          <a:xfrm>
            <a:off x="914400" y="4343400"/>
            <a:ext cx="5029200" cy="4114800"/>
          </a:xfrm>
        </p:spPr>
        <p:txBody>
          <a:bodyPr anchor="t" anchorCtr="0"/>
          <a:p>
            <a:pPr lvl="0"/>
            <a:endParaRPr lang="en-US" altLang="zh-CN"/>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169" name="Slide Image Placeholder 41985"/>
          <p:cNvSpPr>
            <a:spLocks noRot="1" noTextEdit="1"/>
          </p:cNvSpPr>
          <p:nvPr>
            <p:ph type="sldImg"/>
          </p:nvPr>
        </p:nvSpPr>
        <p:spPr/>
      </p:sp>
      <p:sp>
        <p:nvSpPr>
          <p:cNvPr id="7170" name="Text Placeholder 41986"/>
          <p:cNvSpPr>
            <a:spLocks noGrp="1"/>
          </p:cNvSpPr>
          <p:nvPr>
            <p:ph type="body"/>
          </p:nvPr>
        </p:nvSpPr>
        <p:spPr/>
        <p:txBody>
          <a:bodyPr anchor="t" anchorCtr="0"/>
          <a:p>
            <a:pPr lvl="0"/>
            <a:endParaRPr lang="en-US" altLang="zh-CN" dirty="0"/>
          </a:p>
        </p:txBody>
      </p:sp>
      <p:sp>
        <p:nvSpPr>
          <p:cNvPr id="7171"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197634" name="Slide Image Placeholder 197633"/>
          <p:cNvSpPr>
            <a:spLocks noRot="1" noTextEdit="1"/>
          </p:cNvSpPr>
          <p:nvPr>
            <p:ph type="sldImg"/>
          </p:nvPr>
        </p:nvSpPr>
        <p:spPr/>
      </p:sp>
      <p:sp>
        <p:nvSpPr>
          <p:cNvPr id="197635" name="Text Placeholder 197634"/>
          <p:cNvSpPr>
            <a:spLocks noGrp="1"/>
          </p:cNvSpPr>
          <p:nvPr>
            <p:ph type="body" idx="1"/>
          </p:nvPr>
        </p:nvSpPr>
        <p:spPr/>
        <p:txBody>
          <a:bodyPr/>
          <a:p>
            <a:pPr lvl="0"/>
            <a:endParaRPr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198658" name="Slide Image Placeholder 198657"/>
          <p:cNvSpPr>
            <a:spLocks noRot="1" noTextEdit="1"/>
          </p:cNvSpPr>
          <p:nvPr>
            <p:ph type="sldImg"/>
          </p:nvPr>
        </p:nvSpPr>
        <p:spPr/>
      </p:sp>
      <p:sp>
        <p:nvSpPr>
          <p:cNvPr id="198659" name="Text Placeholder 198658"/>
          <p:cNvSpPr>
            <a:spLocks noGrp="1"/>
          </p:cNvSpPr>
          <p:nvPr>
            <p:ph type="body" idx="1"/>
          </p:nvPr>
        </p:nvSpPr>
        <p:spPr/>
        <p:txBody>
          <a:bodyPr/>
          <a:p>
            <a:pPr lvl="0"/>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46785" name="Slide Image Placeholder 41985"/>
          <p:cNvSpPr>
            <a:spLocks noRot="1" noTextEdit="1"/>
          </p:cNvSpPr>
          <p:nvPr>
            <p:ph type="sldImg"/>
          </p:nvPr>
        </p:nvSpPr>
        <p:spPr/>
      </p:sp>
      <p:sp>
        <p:nvSpPr>
          <p:cNvPr id="246786" name="Text Placeholder 41986"/>
          <p:cNvSpPr>
            <a:spLocks noGrp="1"/>
          </p:cNvSpPr>
          <p:nvPr>
            <p:ph type="body"/>
          </p:nvPr>
        </p:nvSpPr>
        <p:spPr/>
        <p:txBody>
          <a:bodyPr anchor="t" anchorCtr="0"/>
          <a:p>
            <a:pPr lvl="0"/>
            <a:endParaRPr lang="en-US" altLang="zh-CN" dirty="0"/>
          </a:p>
        </p:txBody>
      </p:sp>
      <p:sp>
        <p:nvSpPr>
          <p:cNvPr id="246787"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199682" name="Slide Image Placeholder 199681"/>
          <p:cNvSpPr>
            <a:spLocks noRot="1" noTextEdit="1"/>
          </p:cNvSpPr>
          <p:nvPr>
            <p:ph type="sldImg"/>
          </p:nvPr>
        </p:nvSpPr>
        <p:spPr/>
      </p:sp>
      <p:sp>
        <p:nvSpPr>
          <p:cNvPr id="199683" name="Text Placeholder 199682"/>
          <p:cNvSpPr>
            <a:spLocks noGrp="1"/>
          </p:cNvSpPr>
          <p:nvPr>
            <p:ph type="body" idx="1"/>
          </p:nvPr>
        </p:nvSpPr>
        <p:spPr/>
        <p:txBody>
          <a:bodyPr/>
          <a:p>
            <a:pPr lvl="0"/>
            <a:endParaRPr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00706" name="Slide Image Placeholder 200705"/>
          <p:cNvSpPr>
            <a:spLocks noRot="1" noTextEdit="1"/>
          </p:cNvSpPr>
          <p:nvPr>
            <p:ph type="sldImg"/>
          </p:nvPr>
        </p:nvSpPr>
        <p:spPr/>
      </p:sp>
      <p:sp>
        <p:nvSpPr>
          <p:cNvPr id="200707" name="Text Placeholder 200706"/>
          <p:cNvSpPr>
            <a:spLocks noGrp="1"/>
          </p:cNvSpPr>
          <p:nvPr>
            <p:ph type="body" idx="1"/>
          </p:nvPr>
        </p:nvSpPr>
        <p:spPr/>
        <p:txBody>
          <a:bodyPr/>
          <a:p>
            <a:pPr lvl="0"/>
            <a:endParaRPr dirty="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01730" name="Slide Image Placeholder 201729"/>
          <p:cNvSpPr>
            <a:spLocks noRot="1" noTextEdit="1"/>
          </p:cNvSpPr>
          <p:nvPr>
            <p:ph type="sldImg"/>
          </p:nvPr>
        </p:nvSpPr>
        <p:spPr/>
      </p:sp>
      <p:sp>
        <p:nvSpPr>
          <p:cNvPr id="201731" name="Text Placeholder 201730"/>
          <p:cNvSpPr>
            <a:spLocks noGrp="1"/>
          </p:cNvSpPr>
          <p:nvPr>
            <p:ph type="body" idx="1"/>
          </p:nvPr>
        </p:nvSpPr>
        <p:spPr/>
        <p:txBody>
          <a:bodyPr/>
          <a:p>
            <a:pPr lvl="0"/>
            <a:endParaRPr dirty="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02754" name="Slide Image Placeholder 202753"/>
          <p:cNvSpPr>
            <a:spLocks noRot="1" noTextEdit="1"/>
          </p:cNvSpPr>
          <p:nvPr>
            <p:ph type="sldImg"/>
          </p:nvPr>
        </p:nvSpPr>
        <p:spPr/>
      </p:sp>
      <p:sp>
        <p:nvSpPr>
          <p:cNvPr id="202755" name="Text Placeholder 202754"/>
          <p:cNvSpPr>
            <a:spLocks noGrp="1"/>
          </p:cNvSpPr>
          <p:nvPr>
            <p:ph type="body" idx="1"/>
          </p:nvPr>
        </p:nvSpPr>
        <p:spPr/>
        <p:txBody>
          <a:bodyPr/>
          <a:p>
            <a:pPr lvl="0"/>
            <a:endParaRPr dirty="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03778" name="Slide Image Placeholder 203777"/>
          <p:cNvSpPr>
            <a:spLocks noRot="1" noTextEdit="1"/>
          </p:cNvSpPr>
          <p:nvPr>
            <p:ph type="sldImg"/>
          </p:nvPr>
        </p:nvSpPr>
        <p:spPr/>
      </p:sp>
      <p:sp>
        <p:nvSpPr>
          <p:cNvPr id="203779" name="Text Placeholder 203778"/>
          <p:cNvSpPr>
            <a:spLocks noGrp="1"/>
          </p:cNvSpPr>
          <p:nvPr>
            <p:ph type="body" idx="1"/>
          </p:nvPr>
        </p:nvSpPr>
        <p:spPr/>
        <p:txBody>
          <a:bodyPr/>
          <a:p>
            <a:pPr lvl="0"/>
            <a:endParaRPr dirty="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04802" name="Slide Image Placeholder 204801"/>
          <p:cNvSpPr>
            <a:spLocks noRot="1" noTextEdit="1"/>
          </p:cNvSpPr>
          <p:nvPr>
            <p:ph type="sldImg"/>
          </p:nvPr>
        </p:nvSpPr>
        <p:spPr/>
      </p:sp>
      <p:sp>
        <p:nvSpPr>
          <p:cNvPr id="204803" name="Text Placeholder 204802"/>
          <p:cNvSpPr>
            <a:spLocks noGrp="1"/>
          </p:cNvSpPr>
          <p:nvPr>
            <p:ph type="body" idx="1"/>
          </p:nvPr>
        </p:nvSpPr>
        <p:spPr/>
        <p:txBody>
          <a:bodyPr/>
          <a:p>
            <a:pPr lvl="0"/>
            <a:endParaRPr dirty="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05826" name="Slide Image Placeholder 205825"/>
          <p:cNvSpPr>
            <a:spLocks noRot="1" noTextEdit="1"/>
          </p:cNvSpPr>
          <p:nvPr>
            <p:ph type="sldImg"/>
          </p:nvPr>
        </p:nvSpPr>
        <p:spPr/>
      </p:sp>
      <p:sp>
        <p:nvSpPr>
          <p:cNvPr id="205827" name="Text Placeholder 205826"/>
          <p:cNvSpPr>
            <a:spLocks noGrp="1"/>
          </p:cNvSpPr>
          <p:nvPr>
            <p:ph type="body" idx="1"/>
          </p:nvPr>
        </p:nvSpPr>
        <p:spPr/>
        <p:txBody>
          <a:bodyPr/>
          <a:p>
            <a:pPr lvl="0"/>
            <a:endParaRPr dirty="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12994" name="Slide Image Placeholder 212993"/>
          <p:cNvSpPr>
            <a:spLocks noRot="1" noTextEdit="1"/>
          </p:cNvSpPr>
          <p:nvPr>
            <p:ph type="sldImg"/>
          </p:nvPr>
        </p:nvSpPr>
        <p:spPr/>
      </p:sp>
      <p:sp>
        <p:nvSpPr>
          <p:cNvPr id="212995" name="Text Placeholder 212994"/>
          <p:cNvSpPr>
            <a:spLocks noGrp="1"/>
          </p:cNvSpPr>
          <p:nvPr>
            <p:ph type="body" idx="1"/>
          </p:nvPr>
        </p:nvSpPr>
        <p:spPr/>
        <p:txBody>
          <a:bodyPr/>
          <a:p>
            <a:pPr lvl="0"/>
            <a:endParaRPr dirty="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187394" name="Slide Image Placeholder 187393"/>
          <p:cNvSpPr>
            <a:spLocks noRot="1" noTextEdit="1"/>
          </p:cNvSpPr>
          <p:nvPr>
            <p:ph type="sldImg"/>
          </p:nvPr>
        </p:nvSpPr>
        <p:spPr/>
      </p:sp>
      <p:sp>
        <p:nvSpPr>
          <p:cNvPr id="187395" name="Text Placeholder 187394"/>
          <p:cNvSpPr>
            <a:spLocks noGrp="1"/>
          </p:cNvSpPr>
          <p:nvPr>
            <p:ph type="body" idx="1"/>
          </p:nvPr>
        </p:nvSpPr>
        <p:spPr/>
        <p:txBody>
          <a:bodyPr/>
          <a:p>
            <a:pPr lvl="0"/>
            <a:endParaRPr dirty="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06850" name="Slide Image Placeholder 206849"/>
          <p:cNvSpPr>
            <a:spLocks noRot="1" noTextEdit="1"/>
          </p:cNvSpPr>
          <p:nvPr>
            <p:ph type="sldImg"/>
          </p:nvPr>
        </p:nvSpPr>
        <p:spPr/>
      </p:sp>
      <p:sp>
        <p:nvSpPr>
          <p:cNvPr id="206851" name="Text Placeholder 206850"/>
          <p:cNvSpPr>
            <a:spLocks noGrp="1"/>
          </p:cNvSpPr>
          <p:nvPr>
            <p:ph type="body" idx="1"/>
          </p:nvPr>
        </p:nvSpPr>
        <p:spPr/>
        <p:txBody>
          <a:bodyPr/>
          <a:p>
            <a:pPr lvl="0"/>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26306" name="Slide Image Placeholder 226305"/>
          <p:cNvSpPr>
            <a:spLocks noRot="1" noTextEdit="1"/>
          </p:cNvSpPr>
          <p:nvPr>
            <p:ph type="sldImg"/>
          </p:nvPr>
        </p:nvSpPr>
        <p:spPr/>
      </p:sp>
      <p:sp>
        <p:nvSpPr>
          <p:cNvPr id="226307" name="Text Placeholder 226306"/>
          <p:cNvSpPr>
            <a:spLocks noGrp="1"/>
          </p:cNvSpPr>
          <p:nvPr>
            <p:ph type="body" idx="1"/>
          </p:nvPr>
        </p:nvSpPr>
        <p:spPr/>
        <p:txBody>
          <a:bodyPr/>
          <a:p>
            <a:pPr lvl="0"/>
            <a:endParaRPr dirty="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07874" name="Slide Image Placeholder 207873"/>
          <p:cNvSpPr>
            <a:spLocks noRot="1" noTextEdit="1"/>
          </p:cNvSpPr>
          <p:nvPr>
            <p:ph type="sldImg"/>
          </p:nvPr>
        </p:nvSpPr>
        <p:spPr/>
      </p:sp>
      <p:sp>
        <p:nvSpPr>
          <p:cNvPr id="207875" name="Text Placeholder 207874"/>
          <p:cNvSpPr>
            <a:spLocks noGrp="1"/>
          </p:cNvSpPr>
          <p:nvPr>
            <p:ph type="body" idx="1"/>
          </p:nvPr>
        </p:nvSpPr>
        <p:spPr/>
        <p:txBody>
          <a:bodyPr/>
          <a:p>
            <a:pPr lvl="0"/>
            <a:endParaRPr dirty="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08898" name="Slide Image Placeholder 208897"/>
          <p:cNvSpPr>
            <a:spLocks noRot="1" noTextEdit="1"/>
          </p:cNvSpPr>
          <p:nvPr>
            <p:ph type="sldImg"/>
          </p:nvPr>
        </p:nvSpPr>
        <p:spPr/>
      </p:sp>
      <p:sp>
        <p:nvSpPr>
          <p:cNvPr id="208899" name="Text Placeholder 208898"/>
          <p:cNvSpPr>
            <a:spLocks noGrp="1"/>
          </p:cNvSpPr>
          <p:nvPr>
            <p:ph type="body" idx="1"/>
          </p:nvPr>
        </p:nvSpPr>
        <p:spPr/>
        <p:txBody>
          <a:bodyPr/>
          <a:p>
            <a:pPr lvl="0"/>
            <a:endParaRPr dirty="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09922" name="Slide Image Placeholder 209921"/>
          <p:cNvSpPr>
            <a:spLocks noRot="1" noTextEdit="1"/>
          </p:cNvSpPr>
          <p:nvPr>
            <p:ph type="sldImg"/>
          </p:nvPr>
        </p:nvSpPr>
        <p:spPr/>
      </p:sp>
      <p:sp>
        <p:nvSpPr>
          <p:cNvPr id="209923" name="Text Placeholder 209922"/>
          <p:cNvSpPr>
            <a:spLocks noGrp="1"/>
          </p:cNvSpPr>
          <p:nvPr>
            <p:ph type="body" idx="1"/>
          </p:nvPr>
        </p:nvSpPr>
        <p:spPr/>
        <p:txBody>
          <a:bodyPr/>
          <a:p>
            <a:pPr lvl="0"/>
            <a:endParaRPr dirty="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10946" name="Slide Image Placeholder 210945"/>
          <p:cNvSpPr>
            <a:spLocks noRot="1" noTextEdit="1"/>
          </p:cNvSpPr>
          <p:nvPr>
            <p:ph type="sldImg"/>
          </p:nvPr>
        </p:nvSpPr>
        <p:spPr/>
      </p:sp>
      <p:sp>
        <p:nvSpPr>
          <p:cNvPr id="210947" name="Text Placeholder 210946"/>
          <p:cNvSpPr>
            <a:spLocks noGrp="1"/>
          </p:cNvSpPr>
          <p:nvPr>
            <p:ph type="body" idx="1"/>
          </p:nvPr>
        </p:nvSpPr>
        <p:spPr/>
        <p:txBody>
          <a:bodyPr/>
          <a:p>
            <a:pPr lvl="0"/>
            <a:endParaRPr dirty="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11970" name="Slide Image Placeholder 211969"/>
          <p:cNvSpPr>
            <a:spLocks noRot="1" noTextEdit="1"/>
          </p:cNvSpPr>
          <p:nvPr>
            <p:ph type="sldImg"/>
          </p:nvPr>
        </p:nvSpPr>
        <p:spPr/>
      </p:sp>
      <p:sp>
        <p:nvSpPr>
          <p:cNvPr id="211971" name="Text Placeholder 211970"/>
          <p:cNvSpPr>
            <a:spLocks noGrp="1"/>
          </p:cNvSpPr>
          <p:nvPr>
            <p:ph type="body" idx="1"/>
          </p:nvPr>
        </p:nvSpPr>
        <p:spPr/>
        <p:txBody>
          <a:bodyPr/>
          <a:p>
            <a:pPr lvl="0"/>
            <a:endParaRPr dirty="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190466" name="Slide Image Placeholder 190465"/>
          <p:cNvSpPr>
            <a:spLocks noRot="1" noTextEdit="1"/>
          </p:cNvSpPr>
          <p:nvPr>
            <p:ph type="sldImg"/>
          </p:nvPr>
        </p:nvSpPr>
        <p:spPr/>
      </p:sp>
      <p:sp>
        <p:nvSpPr>
          <p:cNvPr id="190467" name="Text Placeholder 190466"/>
          <p:cNvSpPr>
            <a:spLocks noGrp="1"/>
          </p:cNvSpPr>
          <p:nvPr>
            <p:ph type="body" idx="1"/>
          </p:nvPr>
        </p:nvSpPr>
        <p:spPr>
          <a:xfrm>
            <a:off x="914400" y="4343400"/>
            <a:ext cx="5029200" cy="4114800"/>
          </a:xfrm>
        </p:spPr>
        <p:txBody>
          <a:bodyPr/>
          <a:p>
            <a:pPr lvl="0"/>
            <a:endParaRPr dirty="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56322" name="Slide Image Placeholder 56321"/>
          <p:cNvSpPr>
            <a:spLocks noRot="1" noTextEdit="1"/>
          </p:cNvSpPr>
          <p:nvPr>
            <p:ph type="sldImg"/>
          </p:nvPr>
        </p:nvSpPr>
        <p:spPr/>
      </p:sp>
      <p:sp>
        <p:nvSpPr>
          <p:cNvPr id="56323" name="Text Placeholder 56322"/>
          <p:cNvSpPr>
            <a:spLocks noGrp="1"/>
          </p:cNvSpPr>
          <p:nvPr>
            <p:ph type="body" idx="1"/>
          </p:nvPr>
        </p:nvSpPr>
        <p:spPr/>
        <p:txBody>
          <a:bodyPr/>
          <a:p>
            <a:pPr lvl="0"/>
            <a:endParaRPr dirty="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14018" name="Slide Image Placeholder 214017"/>
          <p:cNvSpPr>
            <a:spLocks noRot="1" noTextEdit="1"/>
          </p:cNvSpPr>
          <p:nvPr>
            <p:ph type="sldImg"/>
          </p:nvPr>
        </p:nvSpPr>
        <p:spPr/>
      </p:sp>
      <p:sp>
        <p:nvSpPr>
          <p:cNvPr id="214019" name="Text Placeholder 214018"/>
          <p:cNvSpPr>
            <a:spLocks noGrp="1"/>
          </p:cNvSpPr>
          <p:nvPr>
            <p:ph type="body" idx="1"/>
          </p:nvPr>
        </p:nvSpPr>
        <p:spPr/>
        <p:txBody>
          <a:bodyPr/>
          <a:p>
            <a:pPr lvl="0"/>
            <a:endParaRPr dirty="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15042" name="Slide Image Placeholder 215041"/>
          <p:cNvSpPr>
            <a:spLocks noRot="1" noTextEdit="1"/>
          </p:cNvSpPr>
          <p:nvPr>
            <p:ph type="sldImg"/>
          </p:nvPr>
        </p:nvSpPr>
        <p:spPr/>
      </p:sp>
      <p:sp>
        <p:nvSpPr>
          <p:cNvPr id="215043" name="Text Placeholder 215042"/>
          <p:cNvSpPr>
            <a:spLocks noGrp="1"/>
          </p:cNvSpPr>
          <p:nvPr>
            <p:ph type="body" idx="1"/>
          </p:nvPr>
        </p:nvSpPr>
        <p:spPr/>
        <p:txBody>
          <a:bodyPr/>
          <a:p>
            <a:pPr lvl="0"/>
            <a:endParaRPr dirty="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16066" name="Slide Image Placeholder 216065"/>
          <p:cNvSpPr>
            <a:spLocks noRot="1" noTextEdit="1"/>
          </p:cNvSpPr>
          <p:nvPr>
            <p:ph type="sldImg"/>
          </p:nvPr>
        </p:nvSpPr>
        <p:spPr/>
      </p:sp>
      <p:sp>
        <p:nvSpPr>
          <p:cNvPr id="216067" name="Text Placeholder 216066"/>
          <p:cNvSpPr>
            <a:spLocks noGrp="1"/>
          </p:cNvSpPr>
          <p:nvPr>
            <p:ph type="body" idx="1"/>
          </p:nvPr>
        </p:nvSpPr>
        <p:spPr/>
        <p:txBody>
          <a:bodyPr/>
          <a:p>
            <a:pPr lvl="0"/>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27330" name="Slide Image Placeholder 227329"/>
          <p:cNvSpPr>
            <a:spLocks noRot="1" noTextEdit="1"/>
          </p:cNvSpPr>
          <p:nvPr>
            <p:ph type="sldImg"/>
          </p:nvPr>
        </p:nvSpPr>
        <p:spPr/>
      </p:sp>
      <p:sp>
        <p:nvSpPr>
          <p:cNvPr id="227331" name="Text Placeholder 227330"/>
          <p:cNvSpPr>
            <a:spLocks noGrp="1"/>
          </p:cNvSpPr>
          <p:nvPr>
            <p:ph type="body" idx="1"/>
          </p:nvPr>
        </p:nvSpPr>
        <p:spPr/>
        <p:txBody>
          <a:bodyPr/>
          <a:p>
            <a:pPr lvl="0"/>
            <a:endParaRPr dirty="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144386" name="Slide Image Placeholder 144385"/>
          <p:cNvSpPr>
            <a:spLocks noRot="1" noTextEdit="1"/>
          </p:cNvSpPr>
          <p:nvPr>
            <p:ph type="sldImg"/>
          </p:nvPr>
        </p:nvSpPr>
        <p:spPr/>
      </p:sp>
      <p:sp>
        <p:nvSpPr>
          <p:cNvPr id="144387" name="Text Placeholder 144386"/>
          <p:cNvSpPr>
            <a:spLocks noGrp="1"/>
          </p:cNvSpPr>
          <p:nvPr>
            <p:ph type="body" idx="1"/>
          </p:nvPr>
        </p:nvSpPr>
        <p:spPr>
          <a:xfrm>
            <a:off x="914400" y="4343400"/>
            <a:ext cx="5029200" cy="4114800"/>
          </a:xfrm>
        </p:spPr>
        <p:txBody>
          <a:bodyPr/>
          <a:p>
            <a:pPr lvl="0"/>
            <a:endParaRPr dirty="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62466" name="Slide Image Placeholder 62465"/>
          <p:cNvSpPr>
            <a:spLocks noRot="1" noTextEdit="1"/>
          </p:cNvSpPr>
          <p:nvPr>
            <p:ph type="sldImg"/>
          </p:nvPr>
        </p:nvSpPr>
        <p:spPr/>
      </p:sp>
      <p:sp>
        <p:nvSpPr>
          <p:cNvPr id="62467" name="Text Placeholder 62466"/>
          <p:cNvSpPr>
            <a:spLocks noGrp="1"/>
          </p:cNvSpPr>
          <p:nvPr>
            <p:ph type="body" idx="1"/>
          </p:nvPr>
        </p:nvSpPr>
        <p:spPr/>
        <p:txBody>
          <a:bodyPr/>
          <a:p>
            <a:pPr lvl="0"/>
            <a:endParaRPr dirty="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17090" name="Slide Image Placeholder 217089"/>
          <p:cNvSpPr>
            <a:spLocks noRot="1" noTextEdit="1"/>
          </p:cNvSpPr>
          <p:nvPr>
            <p:ph type="sldImg"/>
          </p:nvPr>
        </p:nvSpPr>
        <p:spPr/>
      </p:sp>
      <p:sp>
        <p:nvSpPr>
          <p:cNvPr id="217091" name="Text Placeholder 217090"/>
          <p:cNvSpPr>
            <a:spLocks noGrp="1"/>
          </p:cNvSpPr>
          <p:nvPr>
            <p:ph type="body" idx="1"/>
          </p:nvPr>
        </p:nvSpPr>
        <p:spPr/>
        <p:txBody>
          <a:bodyPr/>
          <a:p>
            <a:pPr lvl="0"/>
            <a:endParaRPr dirty="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GB" sz="1200" dirty="0"/>
            </a:fld>
            <a:endParaRPr lang="en-GB" sz="1200" dirty="0"/>
          </a:p>
        </p:txBody>
      </p:sp>
      <p:sp>
        <p:nvSpPr>
          <p:cNvPr id="218114" name="Slide Image Placeholder 218113"/>
          <p:cNvSpPr>
            <a:spLocks noRot="1" noTextEdit="1"/>
          </p:cNvSpPr>
          <p:nvPr>
            <p:ph type="sldImg"/>
          </p:nvPr>
        </p:nvSpPr>
        <p:spPr/>
      </p:sp>
      <p:sp>
        <p:nvSpPr>
          <p:cNvPr id="218115" name="Text Placeholder 218114"/>
          <p:cNvSpPr>
            <a:spLocks noGrp="1"/>
          </p:cNvSpPr>
          <p:nvPr>
            <p:ph type="body" idx="1"/>
          </p:nvPr>
        </p:nvSpPr>
        <p:spPr/>
        <p:txBody>
          <a:bodyPr/>
          <a:p>
            <a:pPr lvl="0"/>
            <a:endParaRPr dirty="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46785" name="Slide Image Placeholder 41985"/>
          <p:cNvSpPr>
            <a:spLocks noRot="1" noTextEdit="1"/>
          </p:cNvSpPr>
          <p:nvPr>
            <p:ph type="sldImg"/>
          </p:nvPr>
        </p:nvSpPr>
        <p:spPr/>
      </p:sp>
      <p:sp>
        <p:nvSpPr>
          <p:cNvPr id="246786" name="Text Placeholder 41986"/>
          <p:cNvSpPr>
            <a:spLocks noGrp="1"/>
          </p:cNvSpPr>
          <p:nvPr>
            <p:ph type="body"/>
          </p:nvPr>
        </p:nvSpPr>
        <p:spPr/>
        <p:txBody>
          <a:bodyPr anchor="t" anchorCtr="0"/>
          <a:p>
            <a:pPr lvl="0"/>
            <a:endParaRPr lang="en-US" altLang="zh-CN" dirty="0"/>
          </a:p>
        </p:txBody>
      </p:sp>
      <p:sp>
        <p:nvSpPr>
          <p:cNvPr id="246787"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latin typeface="Arial" panose="020B0604020202020204" pitchFamily="34" charset="0"/>
              </a:rPr>
            </a:fld>
            <a:endParaRPr lang="en-GB" altLang="en-US" sz="1200" dirty="0">
              <a:latin typeface="Arial" panose="020B0604020202020204" pitchFamily="34" charset="0"/>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10273" name="Slide Image Placeholder 334849"/>
          <p:cNvSpPr>
            <a:spLocks noRot="1" noTextEdit="1"/>
          </p:cNvSpPr>
          <p:nvPr>
            <p:ph type="sldImg"/>
          </p:nvPr>
        </p:nvSpPr>
        <p:spPr/>
      </p:sp>
      <p:sp>
        <p:nvSpPr>
          <p:cNvPr id="310274" name="Text Placeholder 334850"/>
          <p:cNvSpPr>
            <a:spLocks noGrp="1"/>
          </p:cNvSpPr>
          <p:nvPr>
            <p:ph type="body"/>
          </p:nvPr>
        </p:nvSpPr>
        <p:spPr/>
        <p:txBody>
          <a:bodyPr anchor="t" anchorCtr="0"/>
          <a:p>
            <a:pPr lvl="0"/>
            <a:endParaRPr lang="en-US" altLang="zh-CN" dirty="0"/>
          </a:p>
        </p:txBody>
      </p:sp>
      <p:sp>
        <p:nvSpPr>
          <p:cNvPr id="310275" name="Slide Number Placeholder 1"/>
          <p:cNvSpPr/>
          <p:nvPr>
            <p:ph type="sldNum" sz="quarter"/>
          </p:nvPr>
        </p:nvSpPr>
        <p:spPr>
          <a:xfrm>
            <a:off x="3884613" y="8685213"/>
            <a:ext cx="2971800" cy="457200"/>
          </a:xfrm>
          <a:prstGeom prst="rect">
            <a:avLst/>
          </a:prstGeom>
          <a:noFill/>
          <a:ln w="9525">
            <a:noFill/>
          </a:ln>
        </p:spPr>
        <p:txBody>
          <a:bodyPr anchor="b" anchorCtr="0"/>
          <a:p>
            <a:pPr lvl="0" algn="r"/>
            <a:fld id="{9A0DB2DC-4C9A-4742-B13C-FB6460FD3503}" type="slidenum">
              <a:rPr lang="en-GB" altLang="en-US" sz="1200" dirty="0"/>
            </a:fld>
            <a:endParaRPr lang="en-GB" altLang="en-US" sz="1200" dirty="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8130" name="Rectangle 7"/>
          <p:cNvSpPr txBox="1">
            <a:spLocks noGrp="1"/>
          </p:cNvSpPr>
          <p:nvPr>
            <p:ph type="sldNum" sz="quarter"/>
          </p:nvPr>
        </p:nvSpPr>
        <p:spPr>
          <a:xfrm>
            <a:off x="3886200" y="8686800"/>
            <a:ext cx="2971800" cy="457200"/>
          </a:xfrm>
          <a:prstGeom prst="rect">
            <a:avLst/>
          </a:prstGeom>
          <a:noFill/>
          <a:ln w="9525">
            <a:noFill/>
          </a:ln>
        </p:spPr>
        <p:txBody>
          <a:bodyPr anchor="b" anchorCtr="0"/>
          <a:p>
            <a:pPr lvl="0" algn="r" eaLnBrk="1" hangingPunct="1"/>
            <a:fld id="{9A0DB2DC-4C9A-4742-B13C-FB6460FD3503}" type="slidenum">
              <a:rPr lang="en-US" altLang="en-US" sz="1200" dirty="0"/>
            </a:fld>
            <a:endParaRPr lang="en-US" altLang="en-US" sz="1200" dirty="0"/>
          </a:p>
        </p:txBody>
      </p:sp>
      <p:sp>
        <p:nvSpPr>
          <p:cNvPr id="48131" name="Rectangle 2"/>
          <p:cNvSpPr>
            <a:spLocks noTextEdit="1"/>
          </p:cNvSpPr>
          <p:nvPr>
            <p:ph type="sldImg"/>
          </p:nvPr>
        </p:nvSpPr>
        <p:spPr/>
      </p:sp>
      <p:sp>
        <p:nvSpPr>
          <p:cNvPr id="48132" name="Rectangle 3"/>
          <p:cNvSpPr>
            <a:spLocks noGrp="1"/>
          </p:cNvSpPr>
          <p:nvPr>
            <p:ph type="body" idx="1"/>
          </p:nvPr>
        </p:nvSpPr>
        <p:spPr/>
        <p:txBody>
          <a:bodyPr wrap="square" lIns="91440" tIns="45720" rIns="91440" bIns="45720" anchor="t" anchorCtr="0"/>
          <a:p>
            <a:pPr lvl="0" eaLnBrk="1" hangingPunct="1"/>
            <a:r>
              <a:rPr lang="en-US" altLang="en-US" dirty="0">
                <a:latin typeface="Verdana" panose="020B0604030504040204" pitchFamily="34" charset="0"/>
              </a:rPr>
              <a:t>"At sea level a plane must exceed 741 mph to break the sound barrier, or the speed at which sound travels.</a:t>
            </a:r>
            <a:br>
              <a:rPr lang="en-US" altLang="en-US" dirty="0">
                <a:latin typeface="Verdana" panose="020B0604030504040204" pitchFamily="34" charset="0"/>
              </a:rPr>
            </a:br>
            <a:br>
              <a:rPr lang="en-US" altLang="en-US" dirty="0">
                <a:latin typeface="Verdana" panose="020B0604030504040204" pitchFamily="34" charset="0"/>
              </a:rPr>
            </a:br>
            <a:r>
              <a:rPr lang="en-US" altLang="en-US" dirty="0">
                <a:latin typeface="Verdana" panose="020B0604030504040204" pitchFamily="34" charset="0"/>
              </a:rPr>
              <a:t>The change in pressure as the plane outruns all of the pressure and sound waves in front of it is heard on the ground as an explosion or sonic boom. The pressure change condenses the water in the air as the jet passes these waves. Altitude, wind speed, humidity, the shape and trajectory of the plane - all of these affect the breaking of this barrier. The slightest drag or atmospheric pull on the plane shatters the vapor oval like fireworks as the plane passes through," </a:t>
            </a:r>
            <a:endParaRPr lang="en-US" altLang="en-US" dirty="0">
              <a:latin typeface="Verdana" panose="020B0604030504040204" pitchFamily="34" charset="0"/>
            </a:endParaRPr>
          </a:p>
          <a:p>
            <a:pPr lvl="0" eaLnBrk="1" hangingPunct="1"/>
            <a:endParaRPr lang="en-US" altLang="en-US" dirty="0"/>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8130"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GB" sz="1200" dirty="0"/>
            </a:fld>
            <a:endParaRPr lang="en-GB" sz="1200" dirty="0"/>
          </a:p>
        </p:txBody>
      </p:sp>
      <p:sp>
        <p:nvSpPr>
          <p:cNvPr id="48131" name="Rectangle 2"/>
          <p:cNvSpPr>
            <a:spLocks noRot="1" noTextEdit="1"/>
          </p:cNvSpPr>
          <p:nvPr>
            <p:ph type="sldImg"/>
          </p:nvPr>
        </p:nvSpPr>
        <p:spPr/>
      </p:sp>
      <p:sp>
        <p:nvSpPr>
          <p:cNvPr id="48132" name="Rectangle 3"/>
          <p:cNvSpPr>
            <a:spLocks noGrp="1"/>
          </p:cNvSpPr>
          <p:nvPr>
            <p:ph type="body" idx="1"/>
          </p:nvPr>
        </p:nvSpPr>
        <p:spPr/>
        <p:txBody>
          <a:bodyPr wrap="square" lIns="91440" tIns="45720" rIns="91440" bIns="45720" anchor="t" anchorCtr="0"/>
          <a:p>
            <a:pPr lvl="0" eaLnBrk="1" hangingPunct="1"/>
            <a:endParaRPr lang="en-US" altLang="x-none" dirty="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0178"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GB" sz="1200" dirty="0"/>
            </a:fld>
            <a:endParaRPr lang="en-GB" sz="1200" dirty="0"/>
          </a:p>
        </p:txBody>
      </p:sp>
      <p:sp>
        <p:nvSpPr>
          <p:cNvPr id="50179" name="Rectangle 2"/>
          <p:cNvSpPr>
            <a:spLocks noRot="1" noTextEdit="1"/>
          </p:cNvSpPr>
          <p:nvPr>
            <p:ph type="sldImg"/>
          </p:nvPr>
        </p:nvSpPr>
        <p:spPr/>
      </p:sp>
      <p:sp>
        <p:nvSpPr>
          <p:cNvPr id="50180" name="Rectangle 3"/>
          <p:cNvSpPr>
            <a:spLocks noGrp="1"/>
          </p:cNvSpPr>
          <p:nvPr>
            <p:ph type="body" idx="1"/>
          </p:nvPr>
        </p:nvSpPr>
        <p:spPr/>
        <p:txBody>
          <a:bodyPr wrap="square" lIns="91440" tIns="45720" rIns="91440" bIns="45720" anchor="t" anchorCtr="0"/>
          <a:p>
            <a:pPr lvl="0" eaLnBrk="1" hangingPunct="1"/>
            <a:endParaRPr lang="en-US" altLang="x-none" dirty="0"/>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1202" name="Rectangle 7"/>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GB" sz="1200" dirty="0"/>
            </a:fld>
            <a:endParaRPr lang="en-GB" sz="1200" dirty="0"/>
          </a:p>
        </p:txBody>
      </p:sp>
      <p:sp>
        <p:nvSpPr>
          <p:cNvPr id="51203" name="Rectangle 2"/>
          <p:cNvSpPr>
            <a:spLocks noRot="1" noTextEdit="1"/>
          </p:cNvSpPr>
          <p:nvPr>
            <p:ph type="sldImg"/>
          </p:nvPr>
        </p:nvSpPr>
        <p:spPr/>
      </p:sp>
      <p:sp>
        <p:nvSpPr>
          <p:cNvPr id="51204" name="Rectangle 3"/>
          <p:cNvSpPr>
            <a:spLocks noGrp="1"/>
          </p:cNvSpPr>
          <p:nvPr>
            <p:ph type="body" idx="1"/>
          </p:nvPr>
        </p:nvSpPr>
        <p:spPr/>
        <p:txBody>
          <a:bodyPr wrap="square" lIns="91440" tIns="45720" rIns="91440" bIns="45720" anchor="t" anchorCtr="0"/>
          <a:p>
            <a:pPr lvl="0" eaLnBrk="1" hangingPunct="1"/>
            <a:endParaRPr lang="en-US" altLang="x-none"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solidFill>
            <a:srgbClr val="002060"/>
          </a:solidFill>
        </p:spPr>
        <p:txBody>
          <a:bodyPr anchor="ctr" anchorCtr="0"/>
          <a:lstStyle>
            <a:lvl1pPr algn="ctr">
              <a:defRPr sz="4500" b="1">
                <a:solidFill>
                  <a:schemeClr val="bg1"/>
                </a:solidFill>
              </a:defRPr>
            </a:lvl1pPr>
          </a:lstStyle>
          <a:p>
            <a:pPr fontAlgn="base"/>
            <a:r>
              <a:rPr lang="en-US" strike="noStrike" noProof="1" smtClean="0"/>
              <a:t>Click to edit Master title style</a:t>
            </a:r>
            <a:endParaRPr lang="en-US" strike="noStrike" noProof="1"/>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fontAlgn="base"/>
            <a:r>
              <a:rPr lang="en-US" strike="noStrike" noProof="1" smtClean="0"/>
              <a:t>Click to edit Master subtitle style</a:t>
            </a:r>
            <a:endParaRPr lang="en-US" strike="noStrike" noProof="1"/>
          </a:p>
        </p:txBody>
      </p:sp>
      <p:sp>
        <p:nvSpPr>
          <p:cNvPr id="4" name="Date Placeholder 3"/>
          <p:cNvSpPr>
            <a:spLocks noGrp="1"/>
          </p:cNvSpPr>
          <p:nvPr>
            <p:ph type="dt" sz="half" idx="10"/>
          </p:nvPr>
        </p:nvSpPr>
        <p:spPr/>
        <p:txBody>
          <a:bodyPr/>
          <a:p>
            <a:pPr lvl="0" fontAlgn="base"/>
            <a:endParaRPr lang="en-GB" strike="noStrike" noProof="1" dirty="0"/>
          </a:p>
        </p:txBody>
      </p:sp>
      <p:sp>
        <p:nvSpPr>
          <p:cNvPr id="5" name="Footer Placeholder 4"/>
          <p:cNvSpPr>
            <a:spLocks noGrp="1"/>
          </p:cNvSpPr>
          <p:nvPr>
            <p:ph type="ftr" sz="quarter" idx="11"/>
          </p:nvPr>
        </p:nvSpPr>
        <p:spPr/>
        <p:txBody>
          <a:bodyPr/>
          <a:p>
            <a:pPr lvl="0" fontAlgn="base"/>
            <a:endParaRPr lang="en-GB"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lvl="0" fontAlgn="base"/>
            <a:endParaRPr lang="en-GB" strike="noStrike" noProof="1" dirty="0"/>
          </a:p>
        </p:txBody>
      </p:sp>
      <p:sp>
        <p:nvSpPr>
          <p:cNvPr id="5" name="Footer Placeholder 4"/>
          <p:cNvSpPr>
            <a:spLocks noGrp="1"/>
          </p:cNvSpPr>
          <p:nvPr>
            <p:ph type="ftr" sz="quarter" idx="11"/>
          </p:nvPr>
        </p:nvSpPr>
        <p:spPr/>
        <p:txBody>
          <a:bodyPr/>
          <a:p>
            <a:pPr lvl="0" fontAlgn="base"/>
            <a:endParaRPr lang="en-GB"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pPr fontAlgn="base"/>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a:xfrm>
            <a:off x="457200" y="274638"/>
            <a:ext cx="6052930" cy="5851525"/>
          </a:xfrm>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lvl="0" fontAlgn="base"/>
            <a:endParaRPr lang="en-GB" strike="noStrike" noProof="1" dirty="0"/>
          </a:p>
        </p:txBody>
      </p:sp>
      <p:sp>
        <p:nvSpPr>
          <p:cNvPr id="5" name="Footer Placeholder 4"/>
          <p:cNvSpPr>
            <a:spLocks noGrp="1"/>
          </p:cNvSpPr>
          <p:nvPr>
            <p:ph type="ftr" sz="quarter" idx="11"/>
          </p:nvPr>
        </p:nvSpPr>
        <p:spPr/>
        <p:txBody>
          <a:bodyPr/>
          <a:p>
            <a:pPr lvl="0" fontAlgn="base"/>
            <a:endParaRPr lang="en-GB"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sz="half" idx="1"/>
          </p:nvPr>
        </p:nvSpPr>
        <p:spPr>
          <a:xfrm>
            <a:off x="628650" y="1825625"/>
            <a:ext cx="3886200" cy="435133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Content Placeholder 3"/>
          <p:cNvSpPr>
            <a:spLocks noGrp="1"/>
          </p:cNvSpPr>
          <p:nvPr>
            <p:ph sz="half" idx="2"/>
          </p:nvPr>
        </p:nvSpPr>
        <p:spPr>
          <a:xfrm>
            <a:off x="4629150" y="1825625"/>
            <a:ext cx="3886200" cy="435133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Date Placeholder 4"/>
          <p:cNvSpPr>
            <a:spLocks noGrp="1"/>
          </p:cNvSpPr>
          <p:nvPr>
            <p:ph type="dt" sz="half" idx="10"/>
          </p:nvPr>
        </p:nvSpPr>
        <p:spPr/>
        <p:txBody>
          <a:bodyPr/>
          <a:p>
            <a:pPr lvl="0" fontAlgn="base"/>
            <a:endParaRPr lang="en-GB" strike="noStrike" noProof="1" dirty="0"/>
          </a:p>
        </p:txBody>
      </p:sp>
      <p:sp>
        <p:nvSpPr>
          <p:cNvPr id="6" name="Footer Placeholder 5"/>
          <p:cNvSpPr>
            <a:spLocks noGrp="1"/>
          </p:cNvSpPr>
          <p:nvPr>
            <p:ph type="ftr" sz="quarter" idx="11"/>
          </p:nvPr>
        </p:nvSpPr>
        <p:spPr/>
        <p:txBody>
          <a:bodyPr/>
          <a:p>
            <a:pPr lvl="0" fontAlgn="base"/>
            <a:endParaRPr lang="en-GB"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sz="half" idx="1"/>
          </p:nvPr>
        </p:nvSpPr>
        <p:spPr>
          <a:xfrm>
            <a:off x="628650" y="1825625"/>
            <a:ext cx="3886200" cy="435133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Content Placeholder 3"/>
          <p:cNvSpPr>
            <a:spLocks noGrp="1"/>
          </p:cNvSpPr>
          <p:nvPr>
            <p:ph sz="quarter" idx="2"/>
          </p:nvPr>
        </p:nvSpPr>
        <p:spPr>
          <a:xfrm>
            <a:off x="4629150" y="1825625"/>
            <a:ext cx="3886200" cy="2098675"/>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Content Placeholder 4"/>
          <p:cNvSpPr>
            <a:spLocks noGrp="1"/>
          </p:cNvSpPr>
          <p:nvPr>
            <p:ph sz="quarter" idx="3"/>
          </p:nvPr>
        </p:nvSpPr>
        <p:spPr>
          <a:xfrm>
            <a:off x="4629150" y="4076700"/>
            <a:ext cx="3886200" cy="2100263"/>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6" name="Date Placeholder 5"/>
          <p:cNvSpPr>
            <a:spLocks noGrp="1"/>
          </p:cNvSpPr>
          <p:nvPr>
            <p:ph type="dt" sz="half" idx="10"/>
          </p:nvPr>
        </p:nvSpPr>
        <p:spPr/>
        <p:txBody>
          <a:bodyPr/>
          <a:p>
            <a:pPr lvl="0" fontAlgn="base"/>
            <a:endParaRPr lang="en-GB" strike="noStrike" noProof="1" dirty="0"/>
          </a:p>
        </p:txBody>
      </p:sp>
      <p:sp>
        <p:nvSpPr>
          <p:cNvPr id="7" name="Footer Placeholder 6"/>
          <p:cNvSpPr>
            <a:spLocks noGrp="1"/>
          </p:cNvSpPr>
          <p:nvPr>
            <p:ph type="ftr" sz="quarter" idx="11"/>
          </p:nvPr>
        </p:nvSpPr>
        <p:spPr/>
        <p:txBody>
          <a:bodyPr/>
          <a:p>
            <a:pPr lvl="0" fontAlgn="base"/>
            <a:endParaRPr lang="en-GB" strike="noStrike" noProof="1" dirty="0"/>
          </a:p>
        </p:txBody>
      </p:sp>
      <p:sp>
        <p:nvSpPr>
          <p:cNvPr id="8" name="Slide Number Placeholder 7"/>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p:txBody>
          <a:bodyPr/>
          <a:lstStyle/>
          <a:p>
            <a:pPr fontAlgn="base"/>
            <a:r>
              <a:rPr lang="en-US" strike="noStrike" noProof="1" smtClean="0"/>
              <a:t>Click to edit Master title style</a:t>
            </a:r>
            <a:endParaRPr lang="en-US" strike="noStrike" noProof="1"/>
          </a:p>
        </p:txBody>
      </p:sp>
      <p:sp>
        <p:nvSpPr>
          <p:cNvPr id="3" name="Content Placeholder 2"/>
          <p:cNvSpPr>
            <a:spLocks noGrp="1"/>
          </p:cNvSpPr>
          <p:nvPr>
            <p:ph sz="quarter" idx="1"/>
          </p:nvPr>
        </p:nvSpPr>
        <p:spPr>
          <a:xfrm>
            <a:off x="628650" y="1825625"/>
            <a:ext cx="3886200" cy="2098675"/>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Content Placeholder 3"/>
          <p:cNvSpPr>
            <a:spLocks noGrp="1"/>
          </p:cNvSpPr>
          <p:nvPr>
            <p:ph sz="quarter" idx="2"/>
          </p:nvPr>
        </p:nvSpPr>
        <p:spPr>
          <a:xfrm>
            <a:off x="4629150" y="1825625"/>
            <a:ext cx="3886200" cy="2098675"/>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Content Placeholder 4"/>
          <p:cNvSpPr>
            <a:spLocks noGrp="1"/>
          </p:cNvSpPr>
          <p:nvPr>
            <p:ph sz="quarter" idx="3"/>
          </p:nvPr>
        </p:nvSpPr>
        <p:spPr>
          <a:xfrm>
            <a:off x="628650" y="4076700"/>
            <a:ext cx="3886200" cy="2100263"/>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6" name="Content Placeholder 5"/>
          <p:cNvSpPr>
            <a:spLocks noGrp="1"/>
          </p:cNvSpPr>
          <p:nvPr>
            <p:ph sz="quarter" idx="4"/>
          </p:nvPr>
        </p:nvSpPr>
        <p:spPr>
          <a:xfrm>
            <a:off x="4629150" y="4076700"/>
            <a:ext cx="3886200" cy="2100263"/>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7" name="Date Placeholder 6"/>
          <p:cNvSpPr>
            <a:spLocks noGrp="1"/>
          </p:cNvSpPr>
          <p:nvPr>
            <p:ph type="dt" sz="half" idx="10"/>
          </p:nvPr>
        </p:nvSpPr>
        <p:spPr/>
        <p:txBody>
          <a:bodyPr/>
          <a:p>
            <a:pPr lvl="0" fontAlgn="base"/>
            <a:endParaRPr lang="en-GB" strike="noStrike" noProof="1" dirty="0"/>
          </a:p>
        </p:txBody>
      </p:sp>
      <p:sp>
        <p:nvSpPr>
          <p:cNvPr id="8" name="Footer Placeholder 7"/>
          <p:cNvSpPr>
            <a:spLocks noGrp="1"/>
          </p:cNvSpPr>
          <p:nvPr>
            <p:ph type="ftr" sz="quarter" idx="11"/>
          </p:nvPr>
        </p:nvSpPr>
        <p:spPr/>
        <p:txBody>
          <a:bodyPr/>
          <a:p>
            <a:pPr lvl="0" fontAlgn="base"/>
            <a:endParaRPr lang="en-GB" strike="noStrike" noProof="1" dirty="0"/>
          </a:p>
        </p:txBody>
      </p:sp>
      <p:sp>
        <p:nvSpPr>
          <p:cNvPr id="9" name="Slide Number Placeholder 8"/>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Table Placeholder 2"/>
          <p:cNvSpPr>
            <a:spLocks noGrp="1"/>
          </p:cNvSpPr>
          <p:nvPr>
            <p:ph type="tbl" idx="1"/>
          </p:nvPr>
        </p:nvSpPr>
        <p:spPr/>
        <p:txBody>
          <a:bodyPr/>
          <a:lstStyle/>
          <a:p>
            <a:pPr fontAlgn="base"/>
            <a:endParaRPr lang="en-US" strike="noStrike" noProof="1"/>
          </a:p>
        </p:txBody>
      </p:sp>
      <p:sp>
        <p:nvSpPr>
          <p:cNvPr id="4" name="Date Placeholder 3"/>
          <p:cNvSpPr>
            <a:spLocks noGrp="1"/>
          </p:cNvSpPr>
          <p:nvPr>
            <p:ph type="dt" sz="half" idx="10"/>
          </p:nvPr>
        </p:nvSpPr>
        <p:spPr/>
        <p:txBody>
          <a:bodyPr/>
          <a:p>
            <a:pPr lvl="0" fontAlgn="base"/>
            <a:endParaRPr lang="en-GB" strike="noStrike" noProof="1" dirty="0"/>
          </a:p>
        </p:txBody>
      </p:sp>
      <p:sp>
        <p:nvSpPr>
          <p:cNvPr id="5" name="Footer Placeholder 4"/>
          <p:cNvSpPr>
            <a:spLocks noGrp="1"/>
          </p:cNvSpPr>
          <p:nvPr>
            <p:ph type="ftr" sz="quarter" idx="11"/>
          </p:nvPr>
        </p:nvSpPr>
        <p:spPr/>
        <p:txBody>
          <a:bodyPr/>
          <a:p>
            <a:pPr lvl="0" fontAlgn="base"/>
            <a:endParaRPr lang="en-GB"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pPr fontAlgn="base"/>
            <a:r>
              <a:rPr lang="en-US" strike="noStrike" noProof="1" smtClean="0"/>
              <a:t>Click to edit Master title style</a:t>
            </a:r>
            <a:endParaRPr lang="en-GB" strike="noStrike" noProof="1"/>
          </a:p>
        </p:txBody>
      </p:sp>
      <p:sp>
        <p:nvSpPr>
          <p:cNvPr id="3" name="Content Placeholder 2"/>
          <p:cNvSpPr>
            <a:spLocks noGrp="1"/>
          </p:cNvSpPr>
          <p:nvPr>
            <p:ph sz="half" idx="1"/>
          </p:nvPr>
        </p:nvSpPr>
        <p:spPr>
          <a:xfrm>
            <a:off x="457200" y="1600200"/>
            <a:ext cx="4038600" cy="4525963"/>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GB" strike="noStrike" noProof="1"/>
          </a:p>
        </p:txBody>
      </p:sp>
      <p:sp>
        <p:nvSpPr>
          <p:cNvPr id="4" name="Content Placeholder 3"/>
          <p:cNvSpPr>
            <a:spLocks noGrp="1"/>
          </p:cNvSpPr>
          <p:nvPr>
            <p:ph sz="quarter" idx="2"/>
          </p:nvPr>
        </p:nvSpPr>
        <p:spPr>
          <a:xfrm>
            <a:off x="4648200" y="1600200"/>
            <a:ext cx="4038600" cy="218598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GB" strike="noStrike" noProof="1"/>
          </a:p>
        </p:txBody>
      </p:sp>
      <p:sp>
        <p:nvSpPr>
          <p:cNvPr id="5" name="Content Placeholder 4"/>
          <p:cNvSpPr>
            <a:spLocks noGrp="1"/>
          </p:cNvSpPr>
          <p:nvPr>
            <p:ph sz="quarter" idx="3"/>
          </p:nvPr>
        </p:nvSpPr>
        <p:spPr>
          <a:xfrm>
            <a:off x="4648200" y="3938588"/>
            <a:ext cx="4038600" cy="2187575"/>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GB" strike="noStrike" noProof="1"/>
          </a:p>
        </p:txBody>
      </p:sp>
      <p:sp>
        <p:nvSpPr>
          <p:cNvPr id="6" name="Date Placeholder 5"/>
          <p:cNvSpPr>
            <a:spLocks noGrp="1"/>
          </p:cNvSpPr>
          <p:nvPr>
            <p:ph type="dt" sz="half" idx="10"/>
          </p:nvPr>
        </p:nvSpPr>
        <p:spPr/>
        <p:txBody>
          <a:bodyPr/>
          <a:p>
            <a:pPr lvl="0" fontAlgn="base"/>
            <a:endParaRPr lang="en-GB" strike="noStrike" noProof="1" dirty="0"/>
          </a:p>
        </p:txBody>
      </p:sp>
      <p:sp>
        <p:nvSpPr>
          <p:cNvPr id="7" name="Footer Placeholder 6"/>
          <p:cNvSpPr>
            <a:spLocks noGrp="1"/>
          </p:cNvSpPr>
          <p:nvPr>
            <p:ph type="ftr" sz="quarter" idx="11"/>
          </p:nvPr>
        </p:nvSpPr>
        <p:spPr/>
        <p:txBody>
          <a:bodyPr/>
          <a:p>
            <a:pPr lvl="0" fontAlgn="base"/>
            <a:endParaRPr lang="en-GB" strike="noStrike" noProof="1" dirty="0"/>
          </a:p>
        </p:txBody>
      </p:sp>
      <p:sp>
        <p:nvSpPr>
          <p:cNvPr id="8" name="Slide Number Placeholder 7"/>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609600"/>
            <a:ext cx="7772400" cy="54864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3" name="Date Placeholder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GB" sz="14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sp>
        <p:nvSpPr>
          <p:cNvPr id="4" name="Footer Placeholder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4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sp>
        <p:nvSpPr>
          <p:cNvPr id="5" name="Slide Number Placeholder 4"/>
          <p:cNvSpPr>
            <a:spLocks noGrp="1"/>
          </p:cNvSpPr>
          <p:nvPr>
            <p:ph type="sldNum" sz="quarter" idx="12"/>
          </p:nvPr>
        </p:nvSpPr>
        <p:spPr/>
        <p:txBody>
          <a:bodyPr/>
          <a:p>
            <a:pPr lvl="0" eaLnBrk="1" hangingPunct="1">
              <a:buNone/>
            </a:pPr>
            <a:fld id="{9A0DB2DC-4C9A-4742-B13C-FB6460FD3503}" type="slidenum">
              <a:rPr lang="en-GB" dirty="0">
                <a:latin typeface="Times New Roman" panose="02020603050405020304" pitchFamily="18" charset="0"/>
              </a:rPr>
            </a:fld>
            <a:endParaRPr lang="en-GB" dirty="0">
              <a:latin typeface="Times New Roman" panose="02020603050405020304" pitchFamily="18" charset="0"/>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solidFill>
            <a:srgbClr val="002060"/>
          </a:solidFill>
        </p:spPr>
        <p:txBody>
          <a:bodyPr anchor="ctr" anchorCtr="0"/>
          <a:lstStyle>
            <a:lvl1pPr algn="ctr">
              <a:defRPr sz="4500" b="1">
                <a:solidFill>
                  <a:schemeClr val="bg1"/>
                </a:solidFill>
              </a:defRPr>
            </a:lvl1pPr>
          </a:lstStyle>
          <a:p>
            <a:pPr fontAlgn="base"/>
            <a:r>
              <a:rPr lang="en-US" strike="noStrike" noProof="1" smtClean="0"/>
              <a:t>Click to edit Master title style</a:t>
            </a:r>
            <a:endParaRPr lang="en-US" strike="noStrike" noProof="1"/>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fontAlgn="base"/>
            <a:r>
              <a:rPr lang="en-US" strike="noStrike" noProof="1" smtClean="0"/>
              <a:t>Click to edit Master subtitle style</a:t>
            </a:r>
            <a:endParaRPr lang="en-US" strike="noStrike" noProof="1"/>
          </a:p>
        </p:txBody>
      </p:sp>
      <p:sp>
        <p:nvSpPr>
          <p:cNvPr id="4" name="Date Placeholder 3"/>
          <p:cNvSpPr>
            <a:spLocks noGrp="1"/>
          </p:cNvSpPr>
          <p:nvPr>
            <p:ph type="dt" sz="half" idx="10"/>
          </p:nvPr>
        </p:nvSpPr>
        <p:spPr/>
        <p:txBody>
          <a:bodyPr/>
          <a:p>
            <a:pPr lvl="0" fontAlgn="base"/>
            <a:endParaRPr lang="en-GB" strike="noStrike" noProof="1" dirty="0"/>
          </a:p>
        </p:txBody>
      </p:sp>
      <p:sp>
        <p:nvSpPr>
          <p:cNvPr id="5" name="Footer Placeholder 4"/>
          <p:cNvSpPr>
            <a:spLocks noGrp="1"/>
          </p:cNvSpPr>
          <p:nvPr>
            <p:ph type="ftr" sz="quarter" idx="11"/>
          </p:nvPr>
        </p:nvSpPr>
        <p:spPr/>
        <p:txBody>
          <a:bodyPr/>
          <a:p>
            <a:pPr lvl="0" fontAlgn="base"/>
            <a:endParaRPr lang="en-GB"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685" y="13335"/>
            <a:ext cx="9127490" cy="517525"/>
          </a:xfrm>
          <a:solidFill>
            <a:srgbClr val="002060"/>
          </a:solidFill>
        </p:spPr>
        <p:txBody>
          <a:bodyPr/>
          <a:lstStyle>
            <a:lvl1pPr>
              <a:defRPr sz="3600" b="1">
                <a:solidFill>
                  <a:schemeClr val="bg1"/>
                </a:solidFill>
              </a:defRPr>
            </a:lvl1pPr>
          </a:lstStyle>
          <a:p>
            <a:pPr fontAlgn="base"/>
            <a:r>
              <a:rPr lang="en-US" strike="noStrike" noProof="1" smtClean="0"/>
              <a:t>Click to edit Master title style</a:t>
            </a:r>
            <a:endParaRPr lang="en-US" strike="noStrike" noProof="1"/>
          </a:p>
        </p:txBody>
      </p:sp>
      <p:sp>
        <p:nvSpPr>
          <p:cNvPr id="3" name="Content Placeholder 2"/>
          <p:cNvSpPr>
            <a:spLocks noGrp="1"/>
          </p:cNvSpPr>
          <p:nvPr>
            <p:ph idx="1"/>
          </p:nvPr>
        </p:nvSpPr>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lvl="0" fontAlgn="base"/>
            <a:endParaRPr lang="en-GB" strike="noStrike" noProof="1" dirty="0"/>
          </a:p>
        </p:txBody>
      </p:sp>
      <p:sp>
        <p:nvSpPr>
          <p:cNvPr id="5" name="Footer Placeholder 4"/>
          <p:cNvSpPr>
            <a:spLocks noGrp="1"/>
          </p:cNvSpPr>
          <p:nvPr>
            <p:ph type="ftr" sz="quarter" idx="11"/>
          </p:nvPr>
        </p:nvSpPr>
        <p:spPr/>
        <p:txBody>
          <a:bodyPr/>
          <a:p>
            <a:pPr lvl="0" fontAlgn="base"/>
            <a:endParaRPr lang="en-GB"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685" y="13335"/>
            <a:ext cx="9127490" cy="517525"/>
          </a:xfrm>
          <a:solidFill>
            <a:srgbClr val="002060"/>
          </a:solidFill>
        </p:spPr>
        <p:txBody>
          <a:bodyPr/>
          <a:lstStyle>
            <a:lvl1pPr>
              <a:defRPr sz="3600" b="1">
                <a:solidFill>
                  <a:schemeClr val="bg1"/>
                </a:solidFill>
              </a:defRPr>
            </a:lvl1pPr>
          </a:lstStyle>
          <a:p>
            <a:pPr fontAlgn="base"/>
            <a:r>
              <a:rPr lang="en-US" strike="noStrike" noProof="1" smtClean="0"/>
              <a:t>Click to edit Master title style</a:t>
            </a:r>
            <a:endParaRPr lang="en-US" strike="noStrike" noProof="1"/>
          </a:p>
        </p:txBody>
      </p:sp>
      <p:sp>
        <p:nvSpPr>
          <p:cNvPr id="3" name="Content Placeholder 2"/>
          <p:cNvSpPr>
            <a:spLocks noGrp="1"/>
          </p:cNvSpPr>
          <p:nvPr>
            <p:ph idx="1"/>
          </p:nvPr>
        </p:nvSpPr>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lvl="0" fontAlgn="base"/>
            <a:endParaRPr lang="en-GB" strike="noStrike" noProof="1" dirty="0"/>
          </a:p>
        </p:txBody>
      </p:sp>
      <p:sp>
        <p:nvSpPr>
          <p:cNvPr id="5" name="Footer Placeholder 4"/>
          <p:cNvSpPr>
            <a:spLocks noGrp="1"/>
          </p:cNvSpPr>
          <p:nvPr>
            <p:ph type="ftr" sz="quarter" idx="11"/>
          </p:nvPr>
        </p:nvSpPr>
        <p:spPr/>
        <p:txBody>
          <a:bodyPr/>
          <a:p>
            <a:pPr lvl="0" fontAlgn="base"/>
            <a:endParaRPr lang="en-GB"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4500"/>
            </a:lvl1p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en-US" strike="noStrike" noProof="1" smtClean="0"/>
              <a:t>Click to edit Master text styles</a:t>
            </a:r>
            <a:endParaRPr lang="en-US" strike="noStrike" noProof="1" smtClean="0"/>
          </a:p>
        </p:txBody>
      </p:sp>
      <p:sp>
        <p:nvSpPr>
          <p:cNvPr id="4" name="Date Placeholder 3"/>
          <p:cNvSpPr>
            <a:spLocks noGrp="1"/>
          </p:cNvSpPr>
          <p:nvPr>
            <p:ph type="dt" sz="half" idx="10"/>
          </p:nvPr>
        </p:nvSpPr>
        <p:spPr/>
        <p:txBody>
          <a:bodyPr/>
          <a:p>
            <a:pPr lvl="0" fontAlgn="base"/>
            <a:endParaRPr lang="en-GB" strike="noStrike" noProof="1" dirty="0"/>
          </a:p>
        </p:txBody>
      </p:sp>
      <p:sp>
        <p:nvSpPr>
          <p:cNvPr id="5" name="Footer Placeholder 4"/>
          <p:cNvSpPr>
            <a:spLocks noGrp="1"/>
          </p:cNvSpPr>
          <p:nvPr>
            <p:ph type="ftr" sz="quarter" idx="11"/>
          </p:nvPr>
        </p:nvSpPr>
        <p:spPr/>
        <p:txBody>
          <a:bodyPr/>
          <a:p>
            <a:pPr lvl="0" fontAlgn="base"/>
            <a:endParaRPr lang="en-GB"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 y="635"/>
            <a:ext cx="9117330" cy="555625"/>
          </a:xfrm>
          <a:solidFill>
            <a:srgbClr val="002060"/>
          </a:solidFill>
        </p:spPr>
        <p:txBody>
          <a:bodyPr/>
          <a:lstStyle>
            <a:lvl1pPr>
              <a:defRPr sz="3600" b="1">
                <a:solidFill>
                  <a:schemeClr val="bg1"/>
                </a:solidFill>
              </a:defRPr>
            </a:lvl1pPr>
          </a:lstStyle>
          <a:p>
            <a:pPr fontAlgn="base"/>
            <a:r>
              <a:rPr lang="en-US" strike="noStrike" noProof="1" smtClean="0"/>
              <a:t>Click to edit Master title style</a:t>
            </a:r>
            <a:endParaRPr lang="en-US" strike="noStrike" noProof="1"/>
          </a:p>
        </p:txBody>
      </p:sp>
      <p:sp>
        <p:nvSpPr>
          <p:cNvPr id="3" name="Content Placeholder 2"/>
          <p:cNvSpPr>
            <a:spLocks noGrp="1"/>
          </p:cNvSpPr>
          <p:nvPr>
            <p:ph sz="half" idx="1"/>
          </p:nvPr>
        </p:nvSpPr>
        <p:spPr>
          <a:xfrm>
            <a:off x="457200" y="1600200"/>
            <a:ext cx="4032504" cy="4525963"/>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Content Placeholder 3"/>
          <p:cNvSpPr>
            <a:spLocks noGrp="1"/>
          </p:cNvSpPr>
          <p:nvPr>
            <p:ph sz="half" idx="2"/>
          </p:nvPr>
        </p:nvSpPr>
        <p:spPr>
          <a:xfrm>
            <a:off x="4654296" y="1600200"/>
            <a:ext cx="4032504" cy="4525963"/>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Date Placeholder 4"/>
          <p:cNvSpPr>
            <a:spLocks noGrp="1"/>
          </p:cNvSpPr>
          <p:nvPr>
            <p:ph type="dt" sz="half" idx="10"/>
          </p:nvPr>
        </p:nvSpPr>
        <p:spPr/>
        <p:txBody>
          <a:bodyPr/>
          <a:p>
            <a:pPr lvl="0" fontAlgn="base"/>
            <a:endParaRPr lang="en-GB" strike="noStrike" noProof="1" dirty="0"/>
          </a:p>
        </p:txBody>
      </p:sp>
      <p:sp>
        <p:nvSpPr>
          <p:cNvPr id="6" name="Footer Placeholder 5"/>
          <p:cNvSpPr>
            <a:spLocks noGrp="1"/>
          </p:cNvSpPr>
          <p:nvPr>
            <p:ph type="ftr" sz="quarter" idx="11"/>
          </p:nvPr>
        </p:nvSpPr>
        <p:spPr/>
        <p:txBody>
          <a:bodyPr/>
          <a:p>
            <a:pPr lvl="0" fontAlgn="base"/>
            <a:endParaRPr lang="en-GB"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9685" y="4445"/>
            <a:ext cx="9147810" cy="513715"/>
          </a:xfrm>
          <a:solidFill>
            <a:srgbClr val="002060"/>
          </a:solidFill>
        </p:spPr>
        <p:txBody>
          <a:bodyPr/>
          <a:lstStyle>
            <a:lvl1pPr>
              <a:defRPr sz="3600" b="1">
                <a:solidFill>
                  <a:schemeClr val="bg1"/>
                </a:solidFill>
              </a:defRPr>
            </a:lvl1p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629841"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fontAlgn="base"/>
            <a:r>
              <a:rPr lang="en-US" strike="noStrike" noProof="1" smtClean="0"/>
              <a:t>Click to edit Master text styles</a:t>
            </a:r>
            <a:endParaRPr lang="en-US" strike="noStrike" noProof="1" smtClean="0"/>
          </a:p>
        </p:txBody>
      </p:sp>
      <p:sp>
        <p:nvSpPr>
          <p:cNvPr id="4" name="Content Placeholder 3"/>
          <p:cNvSpPr>
            <a:spLocks noGrp="1"/>
          </p:cNvSpPr>
          <p:nvPr>
            <p:ph sz="half" idx="2"/>
          </p:nvPr>
        </p:nvSpPr>
        <p:spPr>
          <a:xfrm>
            <a:off x="629841" y="2505075"/>
            <a:ext cx="3868340" cy="368458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fontAlgn="base"/>
            <a:r>
              <a:rPr lang="en-US" strike="noStrike" noProof="1" smtClean="0"/>
              <a:t>Click to edit Master text styles</a:t>
            </a:r>
            <a:endParaRPr lang="en-US" strike="noStrike" noProof="1" smtClean="0"/>
          </a:p>
        </p:txBody>
      </p:sp>
      <p:sp>
        <p:nvSpPr>
          <p:cNvPr id="6" name="Content Placeholder 5"/>
          <p:cNvSpPr>
            <a:spLocks noGrp="1"/>
          </p:cNvSpPr>
          <p:nvPr>
            <p:ph sz="quarter" idx="4"/>
          </p:nvPr>
        </p:nvSpPr>
        <p:spPr>
          <a:xfrm>
            <a:off x="4629150" y="2505075"/>
            <a:ext cx="3887391" cy="368458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7" name="Date Placeholder 6"/>
          <p:cNvSpPr>
            <a:spLocks noGrp="1"/>
          </p:cNvSpPr>
          <p:nvPr>
            <p:ph type="dt" sz="half" idx="10"/>
          </p:nvPr>
        </p:nvSpPr>
        <p:spPr/>
        <p:txBody>
          <a:bodyPr/>
          <a:p>
            <a:pPr lvl="0" fontAlgn="base"/>
            <a:endParaRPr lang="en-GB" strike="noStrike" noProof="1" dirty="0"/>
          </a:p>
        </p:txBody>
      </p:sp>
      <p:sp>
        <p:nvSpPr>
          <p:cNvPr id="8" name="Footer Placeholder 7"/>
          <p:cNvSpPr>
            <a:spLocks noGrp="1"/>
          </p:cNvSpPr>
          <p:nvPr>
            <p:ph type="ftr" sz="quarter" idx="11"/>
          </p:nvPr>
        </p:nvSpPr>
        <p:spPr/>
        <p:txBody>
          <a:bodyPr/>
          <a:p>
            <a:pPr lvl="0" fontAlgn="base"/>
            <a:endParaRPr lang="en-GB" strike="noStrike" noProof="1" dirty="0"/>
          </a:p>
        </p:txBody>
      </p:sp>
      <p:sp>
        <p:nvSpPr>
          <p:cNvPr id="9" name="Slide Number Placeholder 8"/>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Date Placeholder 2"/>
          <p:cNvSpPr>
            <a:spLocks noGrp="1"/>
          </p:cNvSpPr>
          <p:nvPr>
            <p:ph type="dt" sz="half" idx="10"/>
          </p:nvPr>
        </p:nvSpPr>
        <p:spPr/>
        <p:txBody>
          <a:bodyPr/>
          <a:p>
            <a:pPr lvl="0" fontAlgn="base"/>
            <a:endParaRPr lang="en-GB" strike="noStrike" noProof="1" dirty="0"/>
          </a:p>
        </p:txBody>
      </p:sp>
      <p:sp>
        <p:nvSpPr>
          <p:cNvPr id="4" name="Footer Placeholder 3"/>
          <p:cNvSpPr>
            <a:spLocks noGrp="1"/>
          </p:cNvSpPr>
          <p:nvPr>
            <p:ph type="ftr" sz="quarter" idx="11"/>
          </p:nvPr>
        </p:nvSpPr>
        <p:spPr/>
        <p:txBody>
          <a:bodyPr/>
          <a:p>
            <a:pPr lvl="0" fontAlgn="base"/>
            <a:endParaRPr lang="en-GB" strike="noStrike" noProof="1" dirty="0"/>
          </a:p>
        </p:txBody>
      </p:sp>
      <p:sp>
        <p:nvSpPr>
          <p:cNvPr id="5" name="Slide Number Placeholder 4"/>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pPr lvl="0" fontAlgn="base"/>
            <a:endParaRPr lang="en-GB" strike="noStrike" noProof="1" dirty="0"/>
          </a:p>
        </p:txBody>
      </p:sp>
      <p:sp>
        <p:nvSpPr>
          <p:cNvPr id="3" name="Footer Placeholder 2"/>
          <p:cNvSpPr>
            <a:spLocks noGrp="1"/>
          </p:cNvSpPr>
          <p:nvPr>
            <p:ph type="ftr" sz="quarter" idx="11"/>
          </p:nvPr>
        </p:nvSpPr>
        <p:spPr/>
        <p:txBody>
          <a:bodyPr/>
          <a:p>
            <a:pPr lvl="0" fontAlgn="base"/>
            <a:endParaRPr lang="en-GB" strike="noStrike" noProof="1" dirty="0"/>
          </a:p>
        </p:txBody>
      </p:sp>
      <p:sp>
        <p:nvSpPr>
          <p:cNvPr id="4" name="Slide Number Placeholder 3"/>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pPr fontAlgn="base"/>
            <a:r>
              <a:rPr lang="en-US" strike="noStrike" noProof="1" smtClean="0"/>
              <a:t>Click to edit Master title style</a:t>
            </a:r>
            <a:endParaRPr lang="en-US" strike="noStrike" noProof="1"/>
          </a:p>
        </p:txBody>
      </p:sp>
      <p:sp>
        <p:nvSpPr>
          <p:cNvPr id="3" name="Content Placeholder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p:txBody>
          <a:bodyPr/>
          <a:p>
            <a:pPr lvl="0" fontAlgn="base"/>
            <a:endParaRPr lang="en-GB" strike="noStrike" noProof="1" dirty="0"/>
          </a:p>
        </p:txBody>
      </p:sp>
      <p:sp>
        <p:nvSpPr>
          <p:cNvPr id="6" name="Footer Placeholder 5"/>
          <p:cNvSpPr>
            <a:spLocks noGrp="1"/>
          </p:cNvSpPr>
          <p:nvPr>
            <p:ph type="ftr" sz="quarter" idx="11"/>
          </p:nvPr>
        </p:nvSpPr>
        <p:spPr/>
        <p:txBody>
          <a:bodyPr/>
          <a:p>
            <a:pPr lvl="0" fontAlgn="base"/>
            <a:endParaRPr lang="en-GB"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pPr fontAlgn="base"/>
            <a:r>
              <a:rPr lang="en-US" strike="noStrike" noProof="1" smtClean="0"/>
              <a:t>Click to edit Master title style</a:t>
            </a:r>
            <a:endParaRPr lang="en-US" strike="noStrike" noProof="1"/>
          </a:p>
        </p:txBody>
      </p:sp>
      <p:sp>
        <p:nvSpPr>
          <p:cNvPr id="3" name="Picture Placeholder 2"/>
          <p:cNvSpPr>
            <a:spLocks noGrp="1"/>
          </p:cNvSpPr>
          <p:nvPr>
            <p:ph type="pic" idx="1"/>
          </p:nvPr>
        </p:nvSpPr>
        <p:spPr>
          <a:xfrm>
            <a:off x="3887391" y="987425"/>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fontAlgn="base"/>
            <a:endParaRPr lang="en-US" strike="noStrike" noProof="1"/>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p:txBody>
          <a:bodyPr/>
          <a:p>
            <a:pPr lvl="0" fontAlgn="base"/>
            <a:endParaRPr lang="en-GB" strike="noStrike" noProof="1" dirty="0"/>
          </a:p>
        </p:txBody>
      </p:sp>
      <p:sp>
        <p:nvSpPr>
          <p:cNvPr id="6" name="Footer Placeholder 5"/>
          <p:cNvSpPr>
            <a:spLocks noGrp="1"/>
          </p:cNvSpPr>
          <p:nvPr>
            <p:ph type="ftr" sz="quarter" idx="11"/>
          </p:nvPr>
        </p:nvSpPr>
        <p:spPr/>
        <p:txBody>
          <a:bodyPr/>
          <a:p>
            <a:pPr lvl="0" fontAlgn="base"/>
            <a:endParaRPr lang="en-GB"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lvl="0" fontAlgn="base"/>
            <a:endParaRPr lang="en-GB" strike="noStrike" noProof="1" dirty="0"/>
          </a:p>
        </p:txBody>
      </p:sp>
      <p:sp>
        <p:nvSpPr>
          <p:cNvPr id="5" name="Footer Placeholder 4"/>
          <p:cNvSpPr>
            <a:spLocks noGrp="1"/>
          </p:cNvSpPr>
          <p:nvPr>
            <p:ph type="ftr" sz="quarter" idx="11"/>
          </p:nvPr>
        </p:nvSpPr>
        <p:spPr/>
        <p:txBody>
          <a:bodyPr/>
          <a:p>
            <a:pPr lvl="0" fontAlgn="base"/>
            <a:endParaRPr lang="en-GB"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pPr fontAlgn="base"/>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a:xfrm>
            <a:off x="457200" y="274638"/>
            <a:ext cx="6052930" cy="5851525"/>
          </a:xfrm>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lvl="0" fontAlgn="base"/>
            <a:endParaRPr lang="en-GB" strike="noStrike" noProof="1" dirty="0"/>
          </a:p>
        </p:txBody>
      </p:sp>
      <p:sp>
        <p:nvSpPr>
          <p:cNvPr id="5" name="Footer Placeholder 4"/>
          <p:cNvSpPr>
            <a:spLocks noGrp="1"/>
          </p:cNvSpPr>
          <p:nvPr>
            <p:ph type="ftr" sz="quarter" idx="11"/>
          </p:nvPr>
        </p:nvSpPr>
        <p:spPr/>
        <p:txBody>
          <a:bodyPr/>
          <a:p>
            <a:pPr lvl="0" fontAlgn="base"/>
            <a:endParaRPr lang="en-GB"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sz="half" idx="1"/>
          </p:nvPr>
        </p:nvSpPr>
        <p:spPr>
          <a:xfrm>
            <a:off x="628650" y="1825625"/>
            <a:ext cx="3886200" cy="435133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Content Placeholder 3"/>
          <p:cNvSpPr>
            <a:spLocks noGrp="1"/>
          </p:cNvSpPr>
          <p:nvPr>
            <p:ph sz="half" idx="2"/>
          </p:nvPr>
        </p:nvSpPr>
        <p:spPr>
          <a:xfrm>
            <a:off x="4629150" y="1825625"/>
            <a:ext cx="3886200" cy="435133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Date Placeholder 4"/>
          <p:cNvSpPr>
            <a:spLocks noGrp="1"/>
          </p:cNvSpPr>
          <p:nvPr>
            <p:ph type="dt" sz="half" idx="10"/>
          </p:nvPr>
        </p:nvSpPr>
        <p:spPr/>
        <p:txBody>
          <a:bodyPr/>
          <a:p>
            <a:pPr lvl="0" fontAlgn="base"/>
            <a:endParaRPr lang="en-GB" strike="noStrike" noProof="1" dirty="0"/>
          </a:p>
        </p:txBody>
      </p:sp>
      <p:sp>
        <p:nvSpPr>
          <p:cNvPr id="6" name="Footer Placeholder 5"/>
          <p:cNvSpPr>
            <a:spLocks noGrp="1"/>
          </p:cNvSpPr>
          <p:nvPr>
            <p:ph type="ftr" sz="quarter" idx="11"/>
          </p:nvPr>
        </p:nvSpPr>
        <p:spPr/>
        <p:txBody>
          <a:bodyPr/>
          <a:p>
            <a:pPr lvl="0" fontAlgn="base"/>
            <a:endParaRPr lang="en-GB"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4500"/>
            </a:lvl1p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en-US" strike="noStrike" noProof="1" smtClean="0"/>
              <a:t>Click to edit Master text styles</a:t>
            </a:r>
            <a:endParaRPr lang="en-US" strike="noStrike" noProof="1" smtClean="0"/>
          </a:p>
        </p:txBody>
      </p:sp>
      <p:sp>
        <p:nvSpPr>
          <p:cNvPr id="4" name="Date Placeholder 3"/>
          <p:cNvSpPr>
            <a:spLocks noGrp="1"/>
          </p:cNvSpPr>
          <p:nvPr>
            <p:ph type="dt" sz="half" idx="10"/>
          </p:nvPr>
        </p:nvSpPr>
        <p:spPr/>
        <p:txBody>
          <a:bodyPr/>
          <a:p>
            <a:pPr lvl="0" fontAlgn="base"/>
            <a:endParaRPr lang="en-GB" strike="noStrike" noProof="1" dirty="0"/>
          </a:p>
        </p:txBody>
      </p:sp>
      <p:sp>
        <p:nvSpPr>
          <p:cNvPr id="5" name="Footer Placeholder 4"/>
          <p:cNvSpPr>
            <a:spLocks noGrp="1"/>
          </p:cNvSpPr>
          <p:nvPr>
            <p:ph type="ftr" sz="quarter" idx="11"/>
          </p:nvPr>
        </p:nvSpPr>
        <p:spPr/>
        <p:txBody>
          <a:bodyPr/>
          <a:p>
            <a:pPr lvl="0" fontAlgn="base"/>
            <a:endParaRPr lang="en-GB"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sz="half" idx="1"/>
          </p:nvPr>
        </p:nvSpPr>
        <p:spPr>
          <a:xfrm>
            <a:off x="628650" y="1825625"/>
            <a:ext cx="3886200" cy="435133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Content Placeholder 3"/>
          <p:cNvSpPr>
            <a:spLocks noGrp="1"/>
          </p:cNvSpPr>
          <p:nvPr>
            <p:ph sz="quarter" idx="2"/>
          </p:nvPr>
        </p:nvSpPr>
        <p:spPr>
          <a:xfrm>
            <a:off x="4629150" y="1825625"/>
            <a:ext cx="3886200" cy="2098675"/>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Content Placeholder 4"/>
          <p:cNvSpPr>
            <a:spLocks noGrp="1"/>
          </p:cNvSpPr>
          <p:nvPr>
            <p:ph sz="quarter" idx="3"/>
          </p:nvPr>
        </p:nvSpPr>
        <p:spPr>
          <a:xfrm>
            <a:off x="4629150" y="4076700"/>
            <a:ext cx="3886200" cy="2100263"/>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6" name="Date Placeholder 5"/>
          <p:cNvSpPr>
            <a:spLocks noGrp="1"/>
          </p:cNvSpPr>
          <p:nvPr>
            <p:ph type="dt" sz="half" idx="10"/>
          </p:nvPr>
        </p:nvSpPr>
        <p:spPr/>
        <p:txBody>
          <a:bodyPr/>
          <a:p>
            <a:pPr lvl="0" fontAlgn="base"/>
            <a:endParaRPr lang="en-GB" strike="noStrike" noProof="1" dirty="0"/>
          </a:p>
        </p:txBody>
      </p:sp>
      <p:sp>
        <p:nvSpPr>
          <p:cNvPr id="7" name="Footer Placeholder 6"/>
          <p:cNvSpPr>
            <a:spLocks noGrp="1"/>
          </p:cNvSpPr>
          <p:nvPr>
            <p:ph type="ftr" sz="quarter" idx="11"/>
          </p:nvPr>
        </p:nvSpPr>
        <p:spPr/>
        <p:txBody>
          <a:bodyPr/>
          <a:p>
            <a:pPr lvl="0" fontAlgn="base"/>
            <a:endParaRPr lang="en-GB" strike="noStrike" noProof="1" dirty="0"/>
          </a:p>
        </p:txBody>
      </p:sp>
      <p:sp>
        <p:nvSpPr>
          <p:cNvPr id="8" name="Slide Number Placeholder 7"/>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p:txBody>
          <a:bodyPr/>
          <a:lstStyle/>
          <a:p>
            <a:pPr fontAlgn="base"/>
            <a:r>
              <a:rPr lang="en-US" strike="noStrike" noProof="1" smtClean="0"/>
              <a:t>Click to edit Master title style</a:t>
            </a:r>
            <a:endParaRPr lang="en-US" strike="noStrike" noProof="1"/>
          </a:p>
        </p:txBody>
      </p:sp>
      <p:sp>
        <p:nvSpPr>
          <p:cNvPr id="3" name="Content Placeholder 2"/>
          <p:cNvSpPr>
            <a:spLocks noGrp="1"/>
          </p:cNvSpPr>
          <p:nvPr>
            <p:ph sz="quarter" idx="1"/>
          </p:nvPr>
        </p:nvSpPr>
        <p:spPr>
          <a:xfrm>
            <a:off x="628650" y="1825625"/>
            <a:ext cx="3886200" cy="2098675"/>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Content Placeholder 3"/>
          <p:cNvSpPr>
            <a:spLocks noGrp="1"/>
          </p:cNvSpPr>
          <p:nvPr>
            <p:ph sz="quarter" idx="2"/>
          </p:nvPr>
        </p:nvSpPr>
        <p:spPr>
          <a:xfrm>
            <a:off x="4629150" y="1825625"/>
            <a:ext cx="3886200" cy="2098675"/>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Content Placeholder 4"/>
          <p:cNvSpPr>
            <a:spLocks noGrp="1"/>
          </p:cNvSpPr>
          <p:nvPr>
            <p:ph sz="quarter" idx="3"/>
          </p:nvPr>
        </p:nvSpPr>
        <p:spPr>
          <a:xfrm>
            <a:off x="628650" y="4076700"/>
            <a:ext cx="3886200" cy="2100263"/>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6" name="Content Placeholder 5"/>
          <p:cNvSpPr>
            <a:spLocks noGrp="1"/>
          </p:cNvSpPr>
          <p:nvPr>
            <p:ph sz="quarter" idx="4"/>
          </p:nvPr>
        </p:nvSpPr>
        <p:spPr>
          <a:xfrm>
            <a:off x="4629150" y="4076700"/>
            <a:ext cx="3886200" cy="2100263"/>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7" name="Date Placeholder 6"/>
          <p:cNvSpPr>
            <a:spLocks noGrp="1"/>
          </p:cNvSpPr>
          <p:nvPr>
            <p:ph type="dt" sz="half" idx="10"/>
          </p:nvPr>
        </p:nvSpPr>
        <p:spPr/>
        <p:txBody>
          <a:bodyPr/>
          <a:p>
            <a:pPr lvl="0" fontAlgn="base"/>
            <a:endParaRPr lang="en-GB" strike="noStrike" noProof="1" dirty="0"/>
          </a:p>
        </p:txBody>
      </p:sp>
      <p:sp>
        <p:nvSpPr>
          <p:cNvPr id="8" name="Footer Placeholder 7"/>
          <p:cNvSpPr>
            <a:spLocks noGrp="1"/>
          </p:cNvSpPr>
          <p:nvPr>
            <p:ph type="ftr" sz="quarter" idx="11"/>
          </p:nvPr>
        </p:nvSpPr>
        <p:spPr/>
        <p:txBody>
          <a:bodyPr/>
          <a:p>
            <a:pPr lvl="0" fontAlgn="base"/>
            <a:endParaRPr lang="en-GB" strike="noStrike" noProof="1" dirty="0"/>
          </a:p>
        </p:txBody>
      </p:sp>
      <p:sp>
        <p:nvSpPr>
          <p:cNvPr id="9" name="Slide Number Placeholder 8"/>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Table Placeholder 2"/>
          <p:cNvSpPr>
            <a:spLocks noGrp="1"/>
          </p:cNvSpPr>
          <p:nvPr>
            <p:ph type="tbl" idx="1"/>
          </p:nvPr>
        </p:nvSpPr>
        <p:spPr/>
        <p:txBody>
          <a:bodyPr/>
          <a:lstStyle/>
          <a:p>
            <a:pPr fontAlgn="base"/>
            <a:endParaRPr lang="en-US" strike="noStrike" noProof="1"/>
          </a:p>
        </p:txBody>
      </p:sp>
      <p:sp>
        <p:nvSpPr>
          <p:cNvPr id="4" name="Date Placeholder 3"/>
          <p:cNvSpPr>
            <a:spLocks noGrp="1"/>
          </p:cNvSpPr>
          <p:nvPr>
            <p:ph type="dt" sz="half" idx="10"/>
          </p:nvPr>
        </p:nvSpPr>
        <p:spPr/>
        <p:txBody>
          <a:bodyPr/>
          <a:p>
            <a:pPr lvl="0" fontAlgn="base"/>
            <a:endParaRPr lang="en-GB" strike="noStrike" noProof="1" dirty="0"/>
          </a:p>
        </p:txBody>
      </p:sp>
      <p:sp>
        <p:nvSpPr>
          <p:cNvPr id="5" name="Footer Placeholder 4"/>
          <p:cNvSpPr>
            <a:spLocks noGrp="1"/>
          </p:cNvSpPr>
          <p:nvPr>
            <p:ph type="ftr" sz="quarter" idx="11"/>
          </p:nvPr>
        </p:nvSpPr>
        <p:spPr/>
        <p:txBody>
          <a:bodyPr/>
          <a:p>
            <a:pPr lvl="0" fontAlgn="base"/>
            <a:endParaRPr lang="en-GB" strike="noStrike" noProof="1" dirty="0"/>
          </a:p>
        </p:txBody>
      </p:sp>
      <p:sp>
        <p:nvSpPr>
          <p:cNvPr id="6" name="Slide Number Placeholder 5"/>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pPr fontAlgn="base"/>
            <a:r>
              <a:rPr lang="en-US" strike="noStrike" noProof="1" smtClean="0"/>
              <a:t>Click to edit Master title style</a:t>
            </a:r>
            <a:endParaRPr lang="en-GB" strike="noStrike" noProof="1"/>
          </a:p>
        </p:txBody>
      </p:sp>
      <p:sp>
        <p:nvSpPr>
          <p:cNvPr id="3" name="Content Placeholder 2"/>
          <p:cNvSpPr>
            <a:spLocks noGrp="1"/>
          </p:cNvSpPr>
          <p:nvPr>
            <p:ph sz="half" idx="1"/>
          </p:nvPr>
        </p:nvSpPr>
        <p:spPr>
          <a:xfrm>
            <a:off x="457200" y="1600200"/>
            <a:ext cx="4038600" cy="4525963"/>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GB" strike="noStrike" noProof="1"/>
          </a:p>
        </p:txBody>
      </p:sp>
      <p:sp>
        <p:nvSpPr>
          <p:cNvPr id="4" name="Content Placeholder 3"/>
          <p:cNvSpPr>
            <a:spLocks noGrp="1"/>
          </p:cNvSpPr>
          <p:nvPr>
            <p:ph sz="quarter" idx="2"/>
          </p:nvPr>
        </p:nvSpPr>
        <p:spPr>
          <a:xfrm>
            <a:off x="4648200" y="1600200"/>
            <a:ext cx="4038600" cy="218598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GB" strike="noStrike" noProof="1"/>
          </a:p>
        </p:txBody>
      </p:sp>
      <p:sp>
        <p:nvSpPr>
          <p:cNvPr id="5" name="Content Placeholder 4"/>
          <p:cNvSpPr>
            <a:spLocks noGrp="1"/>
          </p:cNvSpPr>
          <p:nvPr>
            <p:ph sz="quarter" idx="3"/>
          </p:nvPr>
        </p:nvSpPr>
        <p:spPr>
          <a:xfrm>
            <a:off x="4648200" y="3938588"/>
            <a:ext cx="4038600" cy="2187575"/>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GB" strike="noStrike" noProof="1"/>
          </a:p>
        </p:txBody>
      </p:sp>
      <p:sp>
        <p:nvSpPr>
          <p:cNvPr id="6" name="Date Placeholder 5"/>
          <p:cNvSpPr>
            <a:spLocks noGrp="1"/>
          </p:cNvSpPr>
          <p:nvPr>
            <p:ph type="dt" sz="half" idx="10"/>
          </p:nvPr>
        </p:nvSpPr>
        <p:spPr/>
        <p:txBody>
          <a:bodyPr/>
          <a:p>
            <a:pPr lvl="0" fontAlgn="base"/>
            <a:endParaRPr lang="en-GB" strike="noStrike" noProof="1" dirty="0"/>
          </a:p>
        </p:txBody>
      </p:sp>
      <p:sp>
        <p:nvSpPr>
          <p:cNvPr id="7" name="Footer Placeholder 6"/>
          <p:cNvSpPr>
            <a:spLocks noGrp="1"/>
          </p:cNvSpPr>
          <p:nvPr>
            <p:ph type="ftr" sz="quarter" idx="11"/>
          </p:nvPr>
        </p:nvSpPr>
        <p:spPr/>
        <p:txBody>
          <a:bodyPr/>
          <a:p>
            <a:pPr lvl="0" fontAlgn="base"/>
            <a:endParaRPr lang="en-GB" strike="noStrike" noProof="1" dirty="0"/>
          </a:p>
        </p:txBody>
      </p:sp>
      <p:sp>
        <p:nvSpPr>
          <p:cNvPr id="8" name="Slide Number Placeholder 7"/>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609600"/>
            <a:ext cx="7772400" cy="54864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3" name="Date Placeholder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GB" sz="14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sp>
        <p:nvSpPr>
          <p:cNvPr id="4" name="Footer Placeholder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4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sp>
        <p:nvSpPr>
          <p:cNvPr id="5" name="Slide Number Placeholder 4"/>
          <p:cNvSpPr>
            <a:spLocks noGrp="1"/>
          </p:cNvSpPr>
          <p:nvPr>
            <p:ph type="sldNum" sz="quarter" idx="12"/>
          </p:nvPr>
        </p:nvSpPr>
        <p:spPr/>
        <p:txBody>
          <a:bodyPr/>
          <a:p>
            <a:pPr lvl="0" eaLnBrk="1" hangingPunct="1">
              <a:buNone/>
            </a:pPr>
            <a:fld id="{9A0DB2DC-4C9A-4742-B13C-FB6460FD3503}" type="slidenum">
              <a:rPr lang="en-GB" dirty="0">
                <a:latin typeface="Times New Roman" panose="02020603050405020304" pitchFamily="18" charset="0"/>
              </a:rPr>
            </a:fld>
            <a:endParaRPr lang="en-GB" dirty="0">
              <a:latin typeface="Times New Roman" panose="02020603050405020304" pitchFamily="18" charset="0"/>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Text Placeholder 3"/>
          <p:cNvSpPr>
            <a:spLocks noGrp="1"/>
          </p:cNvSpPr>
          <p:nvPr>
            <p:ph type="body" sz="half" idx="2"/>
          </p:nvPr>
        </p:nvSpPr>
        <p:spPr>
          <a:xfrm>
            <a:off x="4648200" y="1600200"/>
            <a:ext cx="4038600"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5" name="Date Placeholder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GB"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GB"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p>
            <a:pPr lvl="0" eaLnBrk="1" hangingPunct="1">
              <a:buNone/>
            </a:pPr>
            <a:fld id="{9A0DB2DC-4C9A-4742-B13C-FB6460FD3503}" type="slidenum">
              <a:rPr lang="en-GB" dirty="0">
                <a:latin typeface="Arial" panose="020B0604020202020204" pitchFamily="34" charset="0"/>
              </a:rPr>
            </a:fld>
            <a:endParaRPr lang="en-GB" dirty="0">
              <a:latin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 y="635"/>
            <a:ext cx="9117330" cy="555625"/>
          </a:xfrm>
          <a:solidFill>
            <a:srgbClr val="002060"/>
          </a:solidFill>
        </p:spPr>
        <p:txBody>
          <a:bodyPr/>
          <a:lstStyle>
            <a:lvl1pPr>
              <a:defRPr sz="3600" b="1">
                <a:solidFill>
                  <a:schemeClr val="bg1"/>
                </a:solidFill>
              </a:defRPr>
            </a:lvl1pPr>
          </a:lstStyle>
          <a:p>
            <a:pPr fontAlgn="base"/>
            <a:r>
              <a:rPr lang="en-US" strike="noStrike" noProof="1" smtClean="0"/>
              <a:t>Click to edit Master title style</a:t>
            </a:r>
            <a:endParaRPr lang="en-US" strike="noStrike" noProof="1"/>
          </a:p>
        </p:txBody>
      </p:sp>
      <p:sp>
        <p:nvSpPr>
          <p:cNvPr id="3" name="Content Placeholder 2"/>
          <p:cNvSpPr>
            <a:spLocks noGrp="1"/>
          </p:cNvSpPr>
          <p:nvPr>
            <p:ph sz="half" idx="1"/>
          </p:nvPr>
        </p:nvSpPr>
        <p:spPr>
          <a:xfrm>
            <a:off x="457200" y="1600200"/>
            <a:ext cx="4032504" cy="4525963"/>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Content Placeholder 3"/>
          <p:cNvSpPr>
            <a:spLocks noGrp="1"/>
          </p:cNvSpPr>
          <p:nvPr>
            <p:ph sz="half" idx="2"/>
          </p:nvPr>
        </p:nvSpPr>
        <p:spPr>
          <a:xfrm>
            <a:off x="4654296" y="1600200"/>
            <a:ext cx="4032504" cy="4525963"/>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Date Placeholder 4"/>
          <p:cNvSpPr>
            <a:spLocks noGrp="1"/>
          </p:cNvSpPr>
          <p:nvPr>
            <p:ph type="dt" sz="half" idx="10"/>
          </p:nvPr>
        </p:nvSpPr>
        <p:spPr/>
        <p:txBody>
          <a:bodyPr/>
          <a:p>
            <a:pPr lvl="0" fontAlgn="base"/>
            <a:endParaRPr lang="en-GB" strike="noStrike" noProof="1" dirty="0"/>
          </a:p>
        </p:txBody>
      </p:sp>
      <p:sp>
        <p:nvSpPr>
          <p:cNvPr id="6" name="Footer Placeholder 5"/>
          <p:cNvSpPr>
            <a:spLocks noGrp="1"/>
          </p:cNvSpPr>
          <p:nvPr>
            <p:ph type="ftr" sz="quarter" idx="11"/>
          </p:nvPr>
        </p:nvSpPr>
        <p:spPr/>
        <p:txBody>
          <a:bodyPr/>
          <a:p>
            <a:pPr lvl="0" fontAlgn="base"/>
            <a:endParaRPr lang="en-GB"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9685" y="4445"/>
            <a:ext cx="9147810" cy="513715"/>
          </a:xfrm>
          <a:solidFill>
            <a:srgbClr val="002060"/>
          </a:solidFill>
        </p:spPr>
        <p:txBody>
          <a:bodyPr/>
          <a:lstStyle>
            <a:lvl1pPr>
              <a:defRPr sz="3600" b="1">
                <a:solidFill>
                  <a:schemeClr val="bg1"/>
                </a:solidFill>
              </a:defRPr>
            </a:lvl1p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629841"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fontAlgn="base"/>
            <a:r>
              <a:rPr lang="en-US" strike="noStrike" noProof="1" smtClean="0"/>
              <a:t>Click to edit Master text styles</a:t>
            </a:r>
            <a:endParaRPr lang="en-US" strike="noStrike" noProof="1" smtClean="0"/>
          </a:p>
        </p:txBody>
      </p:sp>
      <p:sp>
        <p:nvSpPr>
          <p:cNvPr id="4" name="Content Placeholder 3"/>
          <p:cNvSpPr>
            <a:spLocks noGrp="1"/>
          </p:cNvSpPr>
          <p:nvPr>
            <p:ph sz="half" idx="2"/>
          </p:nvPr>
        </p:nvSpPr>
        <p:spPr>
          <a:xfrm>
            <a:off x="629841" y="2505075"/>
            <a:ext cx="3868340" cy="368458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fontAlgn="base"/>
            <a:r>
              <a:rPr lang="en-US" strike="noStrike" noProof="1" smtClean="0"/>
              <a:t>Click to edit Master text styles</a:t>
            </a:r>
            <a:endParaRPr lang="en-US" strike="noStrike" noProof="1" smtClean="0"/>
          </a:p>
        </p:txBody>
      </p:sp>
      <p:sp>
        <p:nvSpPr>
          <p:cNvPr id="6" name="Content Placeholder 5"/>
          <p:cNvSpPr>
            <a:spLocks noGrp="1"/>
          </p:cNvSpPr>
          <p:nvPr>
            <p:ph sz="quarter" idx="4"/>
          </p:nvPr>
        </p:nvSpPr>
        <p:spPr>
          <a:xfrm>
            <a:off x="4629150" y="2505075"/>
            <a:ext cx="3887391" cy="3684588"/>
          </a:xfrm>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7" name="Date Placeholder 6"/>
          <p:cNvSpPr>
            <a:spLocks noGrp="1"/>
          </p:cNvSpPr>
          <p:nvPr>
            <p:ph type="dt" sz="half" idx="10"/>
          </p:nvPr>
        </p:nvSpPr>
        <p:spPr/>
        <p:txBody>
          <a:bodyPr/>
          <a:p>
            <a:pPr lvl="0" fontAlgn="base"/>
            <a:endParaRPr lang="en-GB" strike="noStrike" noProof="1" dirty="0"/>
          </a:p>
        </p:txBody>
      </p:sp>
      <p:sp>
        <p:nvSpPr>
          <p:cNvPr id="8" name="Footer Placeholder 7"/>
          <p:cNvSpPr>
            <a:spLocks noGrp="1"/>
          </p:cNvSpPr>
          <p:nvPr>
            <p:ph type="ftr" sz="quarter" idx="11"/>
          </p:nvPr>
        </p:nvSpPr>
        <p:spPr/>
        <p:txBody>
          <a:bodyPr/>
          <a:p>
            <a:pPr lvl="0" fontAlgn="base"/>
            <a:endParaRPr lang="en-GB" strike="noStrike" noProof="1" dirty="0"/>
          </a:p>
        </p:txBody>
      </p:sp>
      <p:sp>
        <p:nvSpPr>
          <p:cNvPr id="9" name="Slide Number Placeholder 8"/>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Date Placeholder 2"/>
          <p:cNvSpPr>
            <a:spLocks noGrp="1"/>
          </p:cNvSpPr>
          <p:nvPr>
            <p:ph type="dt" sz="half" idx="10"/>
          </p:nvPr>
        </p:nvSpPr>
        <p:spPr/>
        <p:txBody>
          <a:bodyPr/>
          <a:p>
            <a:pPr lvl="0" fontAlgn="base"/>
            <a:endParaRPr lang="en-GB" strike="noStrike" noProof="1" dirty="0"/>
          </a:p>
        </p:txBody>
      </p:sp>
      <p:sp>
        <p:nvSpPr>
          <p:cNvPr id="4" name="Footer Placeholder 3"/>
          <p:cNvSpPr>
            <a:spLocks noGrp="1"/>
          </p:cNvSpPr>
          <p:nvPr>
            <p:ph type="ftr" sz="quarter" idx="11"/>
          </p:nvPr>
        </p:nvSpPr>
        <p:spPr/>
        <p:txBody>
          <a:bodyPr/>
          <a:p>
            <a:pPr lvl="0" fontAlgn="base"/>
            <a:endParaRPr lang="en-GB" strike="noStrike" noProof="1" dirty="0"/>
          </a:p>
        </p:txBody>
      </p:sp>
      <p:sp>
        <p:nvSpPr>
          <p:cNvPr id="5" name="Slide Number Placeholder 4"/>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pPr lvl="0" fontAlgn="base"/>
            <a:endParaRPr lang="en-GB" strike="noStrike" noProof="1" dirty="0"/>
          </a:p>
        </p:txBody>
      </p:sp>
      <p:sp>
        <p:nvSpPr>
          <p:cNvPr id="3" name="Footer Placeholder 2"/>
          <p:cNvSpPr>
            <a:spLocks noGrp="1"/>
          </p:cNvSpPr>
          <p:nvPr>
            <p:ph type="ftr" sz="quarter" idx="11"/>
          </p:nvPr>
        </p:nvSpPr>
        <p:spPr/>
        <p:txBody>
          <a:bodyPr/>
          <a:p>
            <a:pPr lvl="0" fontAlgn="base"/>
            <a:endParaRPr lang="en-GB" strike="noStrike" noProof="1" dirty="0"/>
          </a:p>
        </p:txBody>
      </p:sp>
      <p:sp>
        <p:nvSpPr>
          <p:cNvPr id="4" name="Slide Number Placeholder 3"/>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pPr fontAlgn="base"/>
            <a:r>
              <a:rPr lang="en-US" strike="noStrike" noProof="1" smtClean="0"/>
              <a:t>Click to edit Master title style</a:t>
            </a:r>
            <a:endParaRPr lang="en-US" strike="noStrike" noProof="1"/>
          </a:p>
        </p:txBody>
      </p:sp>
      <p:sp>
        <p:nvSpPr>
          <p:cNvPr id="3" name="Content Placeholder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p:txBody>
          <a:bodyPr/>
          <a:p>
            <a:pPr lvl="0" fontAlgn="base"/>
            <a:endParaRPr lang="en-GB" strike="noStrike" noProof="1" dirty="0"/>
          </a:p>
        </p:txBody>
      </p:sp>
      <p:sp>
        <p:nvSpPr>
          <p:cNvPr id="6" name="Footer Placeholder 5"/>
          <p:cNvSpPr>
            <a:spLocks noGrp="1"/>
          </p:cNvSpPr>
          <p:nvPr>
            <p:ph type="ftr" sz="quarter" idx="11"/>
          </p:nvPr>
        </p:nvSpPr>
        <p:spPr/>
        <p:txBody>
          <a:bodyPr/>
          <a:p>
            <a:pPr lvl="0" fontAlgn="base"/>
            <a:endParaRPr lang="en-GB"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pPr fontAlgn="base"/>
            <a:r>
              <a:rPr lang="en-US" strike="noStrike" noProof="1" smtClean="0"/>
              <a:t>Click to edit Master title style</a:t>
            </a:r>
            <a:endParaRPr lang="en-US" strike="noStrike" noProof="1"/>
          </a:p>
        </p:txBody>
      </p:sp>
      <p:sp>
        <p:nvSpPr>
          <p:cNvPr id="3" name="Picture Placeholder 2"/>
          <p:cNvSpPr>
            <a:spLocks noGrp="1"/>
          </p:cNvSpPr>
          <p:nvPr>
            <p:ph type="pic" idx="1"/>
          </p:nvPr>
        </p:nvSpPr>
        <p:spPr>
          <a:xfrm>
            <a:off x="3887391" y="987425"/>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fontAlgn="base"/>
            <a:endParaRPr lang="en-US" strike="noStrike" noProof="1"/>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p:txBody>
          <a:bodyPr/>
          <a:p>
            <a:pPr lvl="0" fontAlgn="base"/>
            <a:endParaRPr lang="en-GB" strike="noStrike" noProof="1" dirty="0"/>
          </a:p>
        </p:txBody>
      </p:sp>
      <p:sp>
        <p:nvSpPr>
          <p:cNvPr id="6" name="Footer Placeholder 5"/>
          <p:cNvSpPr>
            <a:spLocks noGrp="1"/>
          </p:cNvSpPr>
          <p:nvPr>
            <p:ph type="ftr" sz="quarter" idx="11"/>
          </p:nvPr>
        </p:nvSpPr>
        <p:spPr/>
        <p:txBody>
          <a:bodyPr/>
          <a:p>
            <a:pPr lvl="0" fontAlgn="base"/>
            <a:endParaRPr lang="en-GB" strike="noStrike" noProof="1" dirty="0"/>
          </a:p>
        </p:txBody>
      </p:sp>
      <p:sp>
        <p:nvSpPr>
          <p:cNvPr id="7" name="Slide Number Placeholder 6"/>
          <p:cNvSpPr>
            <a:spLocks noGrp="1"/>
          </p:cNvSpPr>
          <p:nvPr>
            <p:ph type="sldNum" sz="quarter" idx="12"/>
          </p:nvPr>
        </p:nvSpPr>
        <p:spPr/>
        <p:txBody>
          <a:bodyPr/>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6.xml"/><Relationship Id="rId8" Type="http://schemas.openxmlformats.org/officeDocument/2006/relationships/slideLayout" Target="../slideLayouts/slideLayout25.xml"/><Relationship Id="rId7" Type="http://schemas.openxmlformats.org/officeDocument/2006/relationships/slideLayout" Target="../slideLayouts/slideLayout24.xml"/><Relationship Id="rId6" Type="http://schemas.openxmlformats.org/officeDocument/2006/relationships/slideLayout" Target="../slideLayouts/slideLayout23.xml"/><Relationship Id="rId5" Type="http://schemas.openxmlformats.org/officeDocument/2006/relationships/slideLayout" Target="../slideLayouts/slideLayout22.xml"/><Relationship Id="rId4" Type="http://schemas.openxmlformats.org/officeDocument/2006/relationships/slideLayout" Target="../slideLayouts/slideLayout21.xml"/><Relationship Id="rId3" Type="http://schemas.openxmlformats.org/officeDocument/2006/relationships/slideLayout" Target="../slideLayouts/slideLayout20.xml"/><Relationship Id="rId2" Type="http://schemas.openxmlformats.org/officeDocument/2006/relationships/slideLayout" Target="../slideLayouts/slideLayout19.xml"/><Relationship Id="rId19" Type="http://schemas.openxmlformats.org/officeDocument/2006/relationships/theme" Target="../theme/theme2.xml"/><Relationship Id="rId18" Type="http://schemas.openxmlformats.org/officeDocument/2006/relationships/slideLayout" Target="../slideLayouts/slideLayout35.xml"/><Relationship Id="rId17" Type="http://schemas.openxmlformats.org/officeDocument/2006/relationships/slideLayout" Target="../slideLayouts/slideLayout34.xml"/><Relationship Id="rId16" Type="http://schemas.openxmlformats.org/officeDocument/2006/relationships/slideLayout" Target="../slideLayouts/slideLayout33.xml"/><Relationship Id="rId15" Type="http://schemas.openxmlformats.org/officeDocument/2006/relationships/slideLayout" Target="../slideLayouts/slideLayout32.xml"/><Relationship Id="rId14" Type="http://schemas.openxmlformats.org/officeDocument/2006/relationships/slideLayout" Target="../slideLayouts/slideLayout31.xml"/><Relationship Id="rId13" Type="http://schemas.openxmlformats.org/officeDocument/2006/relationships/slideLayout" Target="../slideLayouts/slideLayout30.xml"/><Relationship Id="rId12" Type="http://schemas.openxmlformats.org/officeDocument/2006/relationships/slideLayout" Target="../slideLayouts/slideLayout29.xml"/><Relationship Id="rId11" Type="http://schemas.openxmlformats.org/officeDocument/2006/relationships/slideLayout" Target="../slideLayouts/slideLayout28.xml"/><Relationship Id="rId10" Type="http://schemas.openxmlformats.org/officeDocument/2006/relationships/slideLayout" Target="../slideLayouts/slideLayout27.xml"/><Relationship Id="rId1"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026" name="Title 1025"/>
          <p:cNvSpPr>
            <a:spLocks noGrp="1"/>
          </p:cNvSpPr>
          <p:nvPr>
            <p:ph type="title"/>
          </p:nvPr>
        </p:nvSpPr>
        <p:spPr>
          <a:xfrm>
            <a:off x="457200" y="274638"/>
            <a:ext cx="8229600" cy="1143000"/>
          </a:xfrm>
          <a:prstGeom prst="rect">
            <a:avLst/>
          </a:prstGeom>
          <a:noFill/>
          <a:ln w="9525">
            <a:noFill/>
          </a:ln>
        </p:spPr>
        <p:txBody>
          <a:bodyPr anchor="ctr" anchorCtr="0"/>
          <a:p>
            <a:pPr lvl="0"/>
            <a:r>
              <a:rPr lang="en-US" altLang="zh-CN" dirty="0"/>
              <a:t>Click to edit Master title style</a:t>
            </a:r>
            <a:endParaRPr lang="en-US" altLang="zh-CN" dirty="0"/>
          </a:p>
        </p:txBody>
      </p:sp>
      <p:sp>
        <p:nvSpPr>
          <p:cNvPr id="1027" name="Text Placeholder 1026"/>
          <p:cNvSpPr>
            <a:spLocks noGrp="1"/>
          </p:cNvSpPr>
          <p:nvPr>
            <p:ph type="body"/>
          </p:nvPr>
        </p:nvSpPr>
        <p:spPr>
          <a:xfrm>
            <a:off x="457200" y="1600200"/>
            <a:ext cx="8229600" cy="4525963"/>
          </a:xfrm>
          <a:prstGeom prst="rect">
            <a:avLst/>
          </a:prstGeom>
          <a:noFill/>
          <a:ln w="9525">
            <a:noFill/>
          </a:ln>
        </p:spPr>
        <p:txBody>
          <a:bodyPr anchor="t" anchorCtr="0"/>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1028" name="Date Placeholder 1027"/>
          <p:cNvSpPr>
            <a:spLocks noGrp="1"/>
          </p:cNvSpPr>
          <p:nvPr>
            <p:ph type="dt" sz="half" idx="2"/>
          </p:nvPr>
        </p:nvSpPr>
        <p:spPr>
          <a:xfrm>
            <a:off x="457200" y="6245225"/>
            <a:ext cx="2133600" cy="476250"/>
          </a:xfrm>
          <a:prstGeom prst="rect">
            <a:avLst/>
          </a:prstGeom>
          <a:noFill/>
          <a:ln w="9525">
            <a:noFill/>
          </a:ln>
        </p:spPr>
        <p:txBody>
          <a:bodyPr/>
          <a:lstStyle>
            <a:lvl1pPr>
              <a:defRPr sz="1400"/>
            </a:lvl1pPr>
          </a:lstStyle>
          <a:p>
            <a:pPr lvl="0" fontAlgn="base"/>
            <a:endParaRPr lang="en-GB" strike="noStrike" noProof="1" dirty="0"/>
          </a:p>
        </p:txBody>
      </p:sp>
      <p:sp>
        <p:nvSpPr>
          <p:cNvPr id="1029" name="Footer Placeholder 1028"/>
          <p:cNvSpPr>
            <a:spLocks noGrp="1"/>
          </p:cNvSpPr>
          <p:nvPr>
            <p:ph type="ftr" sz="quarter" idx="3"/>
          </p:nvPr>
        </p:nvSpPr>
        <p:spPr>
          <a:xfrm>
            <a:off x="3124200" y="6245225"/>
            <a:ext cx="2895600" cy="476250"/>
          </a:xfrm>
          <a:prstGeom prst="rect">
            <a:avLst/>
          </a:prstGeom>
          <a:noFill/>
          <a:ln w="9525">
            <a:noFill/>
          </a:ln>
        </p:spPr>
        <p:txBody>
          <a:bodyPr/>
          <a:lstStyle>
            <a:lvl1pPr algn="ctr">
              <a:defRPr sz="1400"/>
            </a:lvl1pPr>
          </a:lstStyle>
          <a:p>
            <a:pPr lvl="0" fontAlgn="base"/>
            <a:endParaRPr lang="en-GB" strike="noStrike" noProof="1" dirty="0"/>
          </a:p>
        </p:txBody>
      </p:sp>
      <p:sp>
        <p:nvSpPr>
          <p:cNvPr id="1030" name="Slide Number Placeholder 1029"/>
          <p:cNvSpPr>
            <a:spLocks noGrp="1"/>
          </p:cNvSpPr>
          <p:nvPr>
            <p:ph type="sldNum" sz="quarter" idx="4"/>
          </p:nvPr>
        </p:nvSpPr>
        <p:spPr>
          <a:xfrm>
            <a:off x="6553200" y="6245225"/>
            <a:ext cx="2133600" cy="476250"/>
          </a:xfrm>
          <a:prstGeom prst="rect">
            <a:avLst/>
          </a:prstGeom>
          <a:noFill/>
          <a:ln w="9525">
            <a:noFill/>
          </a:ln>
        </p:spPr>
        <p:txBody>
          <a:bodyPr/>
          <a:lstStyle>
            <a:lvl1pPr algn="r">
              <a:defRPr sz="1400"/>
            </a:lvl1pPr>
          </a:lstStyle>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7">
                                            <p:txEl>
                                              <p:charRg st="0" end="33"/>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27">
                                            <p:txEl>
                                              <p:charRg st="33" end="46"/>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27">
                                            <p:txEl>
                                              <p:charRg st="46" end="58"/>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27">
                                            <p:txEl>
                                              <p:charRg st="58" end="7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27">
                                            <p:txEl>
                                              <p:charRg st="71" end="8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bldLst>
  </p:timing>
  <p:hf sldNum="0" hdr="0" ftr="0" dt="0"/>
  <p:txStyles>
    <p:titleStyle>
      <a:lvl1pPr marL="0" lvl="0" indent="0" algn="ctr" defTabSz="914400" rtl="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026" name="Title 1025"/>
          <p:cNvSpPr>
            <a:spLocks noGrp="1"/>
          </p:cNvSpPr>
          <p:nvPr>
            <p:ph type="title"/>
          </p:nvPr>
        </p:nvSpPr>
        <p:spPr>
          <a:xfrm>
            <a:off x="457200" y="274638"/>
            <a:ext cx="8229600" cy="1143000"/>
          </a:xfrm>
          <a:prstGeom prst="rect">
            <a:avLst/>
          </a:prstGeom>
          <a:noFill/>
          <a:ln w="9525">
            <a:noFill/>
          </a:ln>
        </p:spPr>
        <p:txBody>
          <a:bodyPr anchor="ctr" anchorCtr="0"/>
          <a:p>
            <a:pPr lvl="0"/>
            <a:r>
              <a:rPr lang="en-US" altLang="zh-CN" dirty="0"/>
              <a:t>Click to edit Master title style</a:t>
            </a:r>
            <a:endParaRPr lang="en-US" altLang="zh-CN" dirty="0"/>
          </a:p>
        </p:txBody>
      </p:sp>
      <p:sp>
        <p:nvSpPr>
          <p:cNvPr id="1027" name="Text Placeholder 1026"/>
          <p:cNvSpPr>
            <a:spLocks noGrp="1"/>
          </p:cNvSpPr>
          <p:nvPr>
            <p:ph type="body"/>
          </p:nvPr>
        </p:nvSpPr>
        <p:spPr>
          <a:xfrm>
            <a:off x="457200" y="1600200"/>
            <a:ext cx="8229600" cy="4525963"/>
          </a:xfrm>
          <a:prstGeom prst="rect">
            <a:avLst/>
          </a:prstGeom>
          <a:noFill/>
          <a:ln w="9525">
            <a:noFill/>
          </a:ln>
        </p:spPr>
        <p:txBody>
          <a:bodyPr anchor="t" anchorCtr="0"/>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1028" name="Date Placeholder 1027"/>
          <p:cNvSpPr>
            <a:spLocks noGrp="1"/>
          </p:cNvSpPr>
          <p:nvPr>
            <p:ph type="dt" sz="half" idx="2"/>
          </p:nvPr>
        </p:nvSpPr>
        <p:spPr>
          <a:xfrm>
            <a:off x="457200" y="6245225"/>
            <a:ext cx="2133600" cy="476250"/>
          </a:xfrm>
          <a:prstGeom prst="rect">
            <a:avLst/>
          </a:prstGeom>
          <a:noFill/>
          <a:ln w="9525">
            <a:noFill/>
          </a:ln>
        </p:spPr>
        <p:txBody>
          <a:bodyPr/>
          <a:lstStyle>
            <a:lvl1pPr>
              <a:defRPr sz="1400"/>
            </a:lvl1pPr>
          </a:lstStyle>
          <a:p>
            <a:pPr lvl="0" fontAlgn="base"/>
            <a:endParaRPr lang="en-GB" strike="noStrike" noProof="1" dirty="0"/>
          </a:p>
        </p:txBody>
      </p:sp>
      <p:sp>
        <p:nvSpPr>
          <p:cNvPr id="1029" name="Footer Placeholder 1028"/>
          <p:cNvSpPr>
            <a:spLocks noGrp="1"/>
          </p:cNvSpPr>
          <p:nvPr>
            <p:ph type="ftr" sz="quarter" idx="3"/>
          </p:nvPr>
        </p:nvSpPr>
        <p:spPr>
          <a:xfrm>
            <a:off x="3124200" y="6245225"/>
            <a:ext cx="2895600" cy="476250"/>
          </a:xfrm>
          <a:prstGeom prst="rect">
            <a:avLst/>
          </a:prstGeom>
          <a:noFill/>
          <a:ln w="9525">
            <a:noFill/>
          </a:ln>
        </p:spPr>
        <p:txBody>
          <a:bodyPr/>
          <a:lstStyle>
            <a:lvl1pPr algn="ctr">
              <a:defRPr sz="1400"/>
            </a:lvl1pPr>
          </a:lstStyle>
          <a:p>
            <a:pPr lvl="0" fontAlgn="base"/>
            <a:endParaRPr lang="en-GB" strike="noStrike" noProof="1" dirty="0"/>
          </a:p>
        </p:txBody>
      </p:sp>
      <p:sp>
        <p:nvSpPr>
          <p:cNvPr id="1030" name="Slide Number Placeholder 1029"/>
          <p:cNvSpPr>
            <a:spLocks noGrp="1"/>
          </p:cNvSpPr>
          <p:nvPr>
            <p:ph type="sldNum" sz="quarter" idx="4"/>
          </p:nvPr>
        </p:nvSpPr>
        <p:spPr>
          <a:xfrm>
            <a:off x="6553200" y="6245225"/>
            <a:ext cx="2133600" cy="476250"/>
          </a:xfrm>
          <a:prstGeom prst="rect">
            <a:avLst/>
          </a:prstGeom>
          <a:noFill/>
          <a:ln w="9525">
            <a:noFill/>
          </a:ln>
        </p:spPr>
        <p:txBody>
          <a:bodyPr/>
          <a:lstStyle>
            <a:lvl1pPr algn="r">
              <a:defRPr sz="1400"/>
            </a:lvl1pPr>
          </a:lstStyle>
          <a:p>
            <a:pPr lvl="0" fontAlgn="base"/>
            <a:fld id="{9A0DB2DC-4C9A-4742-B13C-FB6460FD3503}" type="slidenum">
              <a:rPr lang="en-GB" strike="noStrike" noProof="1" dirty="0">
                <a:latin typeface="Arial" panose="020B0604020202020204" pitchFamily="34" charset="0"/>
                <a:ea typeface="+mn-ea"/>
                <a:cs typeface="+mn-cs"/>
              </a:rPr>
            </a:fld>
            <a:endParaRPr lang="en-GB" strike="noStrike" noProof="1" dirty="0"/>
          </a:p>
        </p:txBody>
      </p:sp>
    </p:spTree>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 id="2147483684" r:id="rId18"/>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7">
                                            <p:txEl>
                                              <p:charRg st="0" end="33"/>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27">
                                            <p:txEl>
                                              <p:charRg st="33" end="46"/>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27">
                                            <p:txEl>
                                              <p:charRg st="46" end="58"/>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27">
                                            <p:txEl>
                                              <p:charRg st="58" end="7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27">
                                            <p:txEl>
                                              <p:charRg st="71" end="8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bldLst>
  </p:timing>
  <p:hf sldNum="0" hdr="0" ftr="0" dt="0"/>
  <p:txStyles>
    <p:titleStyle>
      <a:lvl1pPr marL="0" lvl="0" indent="0" algn="ctr" defTabSz="914400" rtl="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5" Type="http://schemas.openxmlformats.org/officeDocument/2006/relationships/notesSlide" Target="../notesSlides/notesSlide82.xml"/><Relationship Id="rId4" Type="http://schemas.openxmlformats.org/officeDocument/2006/relationships/vmlDrawing" Target="../drawings/vmlDrawing12.vml"/><Relationship Id="rId3" Type="http://schemas.openxmlformats.org/officeDocument/2006/relationships/slideLayout" Target="../slideLayouts/slideLayout2.xml"/><Relationship Id="rId2" Type="http://schemas.openxmlformats.org/officeDocument/2006/relationships/image" Target="../media/image76.png"/><Relationship Id="rId1" Type="http://schemas.openxmlformats.org/officeDocument/2006/relationships/oleObject" Target="../embeddings/oleObject14.bin"/></Relationships>
</file>

<file path=ppt/slides/_rels/slide101.xml.rels><?xml version="1.0" encoding="UTF-8" standalone="yes"?>
<Relationships xmlns="http://schemas.openxmlformats.org/package/2006/relationships"><Relationship Id="rId5" Type="http://schemas.openxmlformats.org/officeDocument/2006/relationships/notesSlide" Target="../notesSlides/notesSlide83.xml"/><Relationship Id="rId4" Type="http://schemas.openxmlformats.org/officeDocument/2006/relationships/vmlDrawing" Target="../drawings/vmlDrawing13.vml"/><Relationship Id="rId3" Type="http://schemas.openxmlformats.org/officeDocument/2006/relationships/slideLayout" Target="../slideLayouts/slideLayout2.xml"/><Relationship Id="rId2" Type="http://schemas.openxmlformats.org/officeDocument/2006/relationships/image" Target="../media/image77.png"/><Relationship Id="rId1" Type="http://schemas.openxmlformats.org/officeDocument/2006/relationships/oleObject" Target="../embeddings/oleObject15.bin"/></Relationships>
</file>

<file path=ppt/slides/_rels/slide102.xml.rels><?xml version="1.0" encoding="UTF-8" standalone="yes"?>
<Relationships xmlns="http://schemas.openxmlformats.org/package/2006/relationships"><Relationship Id="rId3" Type="http://schemas.openxmlformats.org/officeDocument/2006/relationships/notesSlide" Target="../notesSlides/notesSlide84.xml"/><Relationship Id="rId2" Type="http://schemas.openxmlformats.org/officeDocument/2006/relationships/slideLayout" Target="../slideLayouts/slideLayout2.xml"/><Relationship Id="rId1" Type="http://schemas.openxmlformats.org/officeDocument/2006/relationships/image" Target="../media/image78.png"/></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5" Type="http://schemas.openxmlformats.org/officeDocument/2006/relationships/notesSlide" Target="../notesSlides/notesSlide87.xml"/><Relationship Id="rId4" Type="http://schemas.openxmlformats.org/officeDocument/2006/relationships/vmlDrawing" Target="../drawings/vmlDrawing14.vml"/><Relationship Id="rId3" Type="http://schemas.openxmlformats.org/officeDocument/2006/relationships/slideLayout" Target="../slideLayouts/slideLayout2.xml"/><Relationship Id="rId2" Type="http://schemas.openxmlformats.org/officeDocument/2006/relationships/image" Target="../media/image79.png"/><Relationship Id="rId1" Type="http://schemas.openxmlformats.org/officeDocument/2006/relationships/oleObject" Target="../embeddings/oleObject16.bin"/></Relationships>
</file>

<file path=ppt/slides/_rels/slide106.xml.rels><?xml version="1.0" encoding="UTF-8" standalone="yes"?>
<Relationships xmlns="http://schemas.openxmlformats.org/package/2006/relationships"><Relationship Id="rId4" Type="http://schemas.openxmlformats.org/officeDocument/2006/relationships/notesSlide" Target="../notesSlides/notesSlide88.xml"/><Relationship Id="rId3" Type="http://schemas.openxmlformats.org/officeDocument/2006/relationships/slideLayout" Target="../slideLayouts/slideLayout2.xml"/><Relationship Id="rId2" Type="http://schemas.openxmlformats.org/officeDocument/2006/relationships/image" Target="NULL" TargetMode="External"/><Relationship Id="rId1" Type="http://schemas.openxmlformats.org/officeDocument/2006/relationships/image" Target="../media/image75.jpeg"/></Relationships>
</file>

<file path=ppt/slides/_rels/slide107.xml.rels><?xml version="1.0" encoding="UTF-8" standalone="yes"?>
<Relationships xmlns="http://schemas.openxmlformats.org/package/2006/relationships"><Relationship Id="rId5" Type="http://schemas.openxmlformats.org/officeDocument/2006/relationships/notesSlide" Target="../notesSlides/notesSlide89.xml"/><Relationship Id="rId4" Type="http://schemas.openxmlformats.org/officeDocument/2006/relationships/vmlDrawing" Target="../drawings/vmlDrawing15.vml"/><Relationship Id="rId3" Type="http://schemas.openxmlformats.org/officeDocument/2006/relationships/slideLayout" Target="../slideLayouts/slideLayout2.xml"/><Relationship Id="rId2" Type="http://schemas.openxmlformats.org/officeDocument/2006/relationships/image" Target="../media/image80.png"/><Relationship Id="rId1" Type="http://schemas.openxmlformats.org/officeDocument/2006/relationships/oleObject" Target="../embeddings/oleObject17.bin"/></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1.png"/></Relationships>
</file>

<file path=ppt/slides/_rels/slide1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BBC&#65288;The%20Big%20Bang%20&#65289;.flv" TargetMode="External"/></Relationships>
</file>

<file path=ppt/slides/_rels/slide1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2.pn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3.jpeg"/></Relationships>
</file>

<file path=ppt/slides/_rels/slide1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4.jpeg"/></Relationships>
</file>

<file path=ppt/slides/_rels/slide1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5.GIF"/></Relationships>
</file>

<file path=ppt/slides/_rels/slide1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7.jpeg"/><Relationship Id="rId1" Type="http://schemas.openxmlformats.org/officeDocument/2006/relationships/image" Target="../media/image86.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8.xml"/></Relationships>
</file>

<file path=ppt/slides/_rels/slide121.xml.rels><?xml version="1.0" encoding="UTF-8" standalone="yes"?>
<Relationships xmlns="http://schemas.openxmlformats.org/package/2006/relationships"><Relationship Id="rId9" Type="http://schemas.openxmlformats.org/officeDocument/2006/relationships/image" Target="../media/image96.GIF"/><Relationship Id="rId8" Type="http://schemas.openxmlformats.org/officeDocument/2006/relationships/image" Target="../media/image95.GIF"/><Relationship Id="rId7" Type="http://schemas.openxmlformats.org/officeDocument/2006/relationships/image" Target="../media/image94.png"/><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91.png"/><Relationship Id="rId3" Type="http://schemas.openxmlformats.org/officeDocument/2006/relationships/image" Target="../media/image90.png"/><Relationship Id="rId2" Type="http://schemas.openxmlformats.org/officeDocument/2006/relationships/image" Target="../media/image89.png"/><Relationship Id="rId12" Type="http://schemas.openxmlformats.org/officeDocument/2006/relationships/notesSlide" Target="../notesSlides/notesSlide95.xml"/><Relationship Id="rId11" Type="http://schemas.openxmlformats.org/officeDocument/2006/relationships/slideLayout" Target="../slideLayouts/slideLayout19.xml"/><Relationship Id="rId10" Type="http://schemas.openxmlformats.org/officeDocument/2006/relationships/image" Target="../media/image97.GIF"/><Relationship Id="rId1" Type="http://schemas.openxmlformats.org/officeDocument/2006/relationships/image" Target="../media/image88.png"/></Relationships>
</file>

<file path=ppt/slides/_rels/slide122.xml.rels><?xml version="1.0" encoding="UTF-8" standalone="yes"?>
<Relationships xmlns="http://schemas.openxmlformats.org/package/2006/relationships"><Relationship Id="rId3" Type="http://schemas.openxmlformats.org/officeDocument/2006/relationships/notesSlide" Target="../notesSlides/notesSlide96.xml"/><Relationship Id="rId2" Type="http://schemas.openxmlformats.org/officeDocument/2006/relationships/slideLayout" Target="../slideLayouts/slideLayout23.xml"/><Relationship Id="rId1" Type="http://schemas.openxmlformats.org/officeDocument/2006/relationships/image" Target="../media/image98.jpeg"/></Relationships>
</file>

<file path=ppt/slides/_rels/slide123.xml.rels><?xml version="1.0" encoding="UTF-8" standalone="yes"?>
<Relationships xmlns="http://schemas.openxmlformats.org/package/2006/relationships"><Relationship Id="rId2" Type="http://schemas.openxmlformats.org/officeDocument/2006/relationships/slideLayout" Target="../slideLayouts/slideLayout23.xml"/><Relationship Id="rId1" Type="http://schemas.openxmlformats.org/officeDocument/2006/relationships/image" Target="../media/image99.png"/></Relationships>
</file>

<file path=ppt/slides/_rels/slide124.xml.rels><?xml version="1.0" encoding="UTF-8" standalone="yes"?>
<Relationships xmlns="http://schemas.openxmlformats.org/package/2006/relationships"><Relationship Id="rId2" Type="http://schemas.openxmlformats.org/officeDocument/2006/relationships/slideLayout" Target="../slideLayouts/slideLayout23.xml"/><Relationship Id="rId1" Type="http://schemas.openxmlformats.org/officeDocument/2006/relationships/image" Target="../media/image100.png"/></Relationships>
</file>

<file path=ppt/slides/_rels/slide125.xml.rels><?xml version="1.0" encoding="UTF-8" standalone="yes"?>
<Relationships xmlns="http://schemas.openxmlformats.org/package/2006/relationships"><Relationship Id="rId2" Type="http://schemas.openxmlformats.org/officeDocument/2006/relationships/slideLayout" Target="../slideLayouts/slideLayout23.xml"/><Relationship Id="rId1" Type="http://schemas.openxmlformats.org/officeDocument/2006/relationships/image" Target="../media/image101.jpeg"/></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18.xml"/></Relationships>
</file>

<file path=ppt/slides/_rels/slide127.xml.rels><?xml version="1.0" encoding="UTF-8" standalone="yes"?>
<Relationships xmlns="http://schemas.openxmlformats.org/package/2006/relationships"><Relationship Id="rId6" Type="http://schemas.openxmlformats.org/officeDocument/2006/relationships/notesSlide" Target="../notesSlides/notesSlide98.xml"/><Relationship Id="rId5" Type="http://schemas.openxmlformats.org/officeDocument/2006/relationships/slideLayout" Target="../slideLayouts/slideLayout31.xml"/><Relationship Id="rId4" Type="http://schemas.openxmlformats.org/officeDocument/2006/relationships/image" Target="../media/image103.png"/><Relationship Id="rId3" Type="http://schemas.openxmlformats.org/officeDocument/2006/relationships/audio" Target="../media/audio1.wav"/><Relationship Id="rId2" Type="http://schemas.openxmlformats.org/officeDocument/2006/relationships/image" Target="../media/image102.jpeg"/><Relationship Id="rId1" Type="http://schemas.openxmlformats.org/officeDocument/2006/relationships/hyperlink" Target="http://images.google.co.uk/imgres?imgurl=http://dclips.fundraw.com/thumbdir/ambulanza.jpg&amp;imgrefurl=http://www.fundraw.com/clipart/categories/Science_And_Medicine/00000076&amp;usg=__pecNotminQ323G-5HpRyzL-JSH4=&amp;h=94&amp;w=94&amp;sz=7&amp;hl=en&amp;start=22&amp;tbnid=LxKHcPY0yauW_M:&amp;tbnh=80&amp;tbnw=80&amp;prev=/images%3Fq%3DAmbulance%2Bclip%2Bart%26gbv%3D2%26ndsp%3D18%26hl%3Den%26sa%3DN%26start%3D18" TargetMode="External"/></Relationships>
</file>

<file path=ppt/slides/_rels/slide128.xml.rels><?xml version="1.0" encoding="UTF-8" standalone="yes"?>
<Relationships xmlns="http://schemas.openxmlformats.org/package/2006/relationships"><Relationship Id="rId5" Type="http://schemas.openxmlformats.org/officeDocument/2006/relationships/notesSlide" Target="../notesSlides/notesSlide99.xml"/><Relationship Id="rId4" Type="http://schemas.openxmlformats.org/officeDocument/2006/relationships/vmlDrawing" Target="../drawings/vmlDrawing16.vml"/><Relationship Id="rId3" Type="http://schemas.openxmlformats.org/officeDocument/2006/relationships/slideLayout" Target="../slideLayouts/slideLayout21.xml"/><Relationship Id="rId2" Type="http://schemas.openxmlformats.org/officeDocument/2006/relationships/image" Target="../media/image104.png"/><Relationship Id="rId1" Type="http://schemas.openxmlformats.org/officeDocument/2006/relationships/oleObject" Target="../embeddings/oleObject18.bin"/></Relationships>
</file>

<file path=ppt/slides/_rels/slide129.xml.rels><?xml version="1.0" encoding="UTF-8" standalone="yes"?>
<Relationships xmlns="http://schemas.openxmlformats.org/package/2006/relationships"><Relationship Id="rId4" Type="http://schemas.openxmlformats.org/officeDocument/2006/relationships/notesSlide" Target="../notesSlides/notesSlide100.xml"/><Relationship Id="rId3" Type="http://schemas.openxmlformats.org/officeDocument/2006/relationships/slideLayout" Target="../slideLayouts/slideLayout29.xml"/><Relationship Id="rId2" Type="http://schemas.openxmlformats.org/officeDocument/2006/relationships/image" Target="../media/image105.jpeg"/><Relationship Id="rId1" Type="http://schemas.openxmlformats.org/officeDocument/2006/relationships/hyperlink" Target="http://images.google.co.uk/imgres?imgurl=http://printables.scholastic.com/content/media/products/76/0439393876_rgb9_sm.jpg&amp;imgrefurl=http://printables.scholastic.com/printables/search/%3FNe%3D1652%26N%3D47%2B407%2B1739%26Nty%3D0%26_N%3D47%26No%3D24&amp;usg=__Qx4wJSD1OSJTv5nCX3dzFgNzFAA=&amp;h=85&amp;w=110&amp;sz=3&amp;hl=en&amp;start=8&amp;tbnid=2V5oqrymYn1uLM:&amp;tbnh=66&amp;tbnw=85&amp;prev=/images%3Fq%3Dgalaxy%2Bclip%2Bart%26gbv%3D2%26ndsp%3D18%26hl%3Den%26sa%3DN"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19.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19.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1.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1.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1.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32.xml"/></Relationships>
</file>

<file path=ppt/slides/_rels/slide136.xml.rels><?xml version="1.0" encoding="UTF-8" standalone="yes"?>
<Relationships xmlns="http://schemas.openxmlformats.org/package/2006/relationships"><Relationship Id="rId6" Type="http://schemas.openxmlformats.org/officeDocument/2006/relationships/notesSlide" Target="../notesSlides/notesSlide107.xml"/><Relationship Id="rId5" Type="http://schemas.openxmlformats.org/officeDocument/2006/relationships/vmlDrawing" Target="../drawings/vmlDrawing17.vml"/><Relationship Id="rId4" Type="http://schemas.openxmlformats.org/officeDocument/2006/relationships/slideLayout" Target="../slideLayouts/slideLayout33.xml"/><Relationship Id="rId3" Type="http://schemas.openxmlformats.org/officeDocument/2006/relationships/image" Target="../media/image107.png"/><Relationship Id="rId2" Type="http://schemas.openxmlformats.org/officeDocument/2006/relationships/oleObject" Target="../embeddings/oleObject19.bin"/><Relationship Id="rId1" Type="http://schemas.openxmlformats.org/officeDocument/2006/relationships/image" Target="../media/image106.png"/></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1.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19.xml"/></Relationships>
</file>

<file path=ppt/slides/_rels/slide139.xml.rels><?xml version="1.0" encoding="UTF-8" standalone="yes"?>
<Relationships xmlns="http://schemas.openxmlformats.org/package/2006/relationships"><Relationship Id="rId9" Type="http://schemas.openxmlformats.org/officeDocument/2006/relationships/notesSlide" Target="../notesSlides/notesSlide110.xml"/><Relationship Id="rId8" Type="http://schemas.openxmlformats.org/officeDocument/2006/relationships/vmlDrawing" Target="../drawings/vmlDrawing18.vml"/><Relationship Id="rId7" Type="http://schemas.openxmlformats.org/officeDocument/2006/relationships/slideLayout" Target="../slideLayouts/slideLayout21.xml"/><Relationship Id="rId6" Type="http://schemas.openxmlformats.org/officeDocument/2006/relationships/oleObject" Target="../embeddings/oleObject23.bin"/><Relationship Id="rId5" Type="http://schemas.openxmlformats.org/officeDocument/2006/relationships/oleObject" Target="../embeddings/oleObject22.bin"/><Relationship Id="rId4" Type="http://schemas.openxmlformats.org/officeDocument/2006/relationships/image" Target="../media/image109.png"/><Relationship Id="rId3" Type="http://schemas.openxmlformats.org/officeDocument/2006/relationships/oleObject" Target="../embeddings/oleObject21.bin"/><Relationship Id="rId2" Type="http://schemas.openxmlformats.org/officeDocument/2006/relationships/image" Target="../media/image108.png"/><Relationship Id="rId1" Type="http://schemas.openxmlformats.org/officeDocument/2006/relationships/oleObject" Target="../embeddings/oleObject20.bin"/></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1.xml"/></Relationships>
</file>

<file path=ppt/slides/_rels/slide141.xml.rels><?xml version="1.0" encoding="UTF-8" standalone="yes"?>
<Relationships xmlns="http://schemas.openxmlformats.org/package/2006/relationships"><Relationship Id="rId4" Type="http://schemas.openxmlformats.org/officeDocument/2006/relationships/notesSlide" Target="../notesSlides/notesSlide112.xml"/><Relationship Id="rId3" Type="http://schemas.openxmlformats.org/officeDocument/2006/relationships/slideLayout" Target="../slideLayouts/slideLayout19.xml"/><Relationship Id="rId2" Type="http://schemas.openxmlformats.org/officeDocument/2006/relationships/image" Target="../media/image111.png"/><Relationship Id="rId1" Type="http://schemas.openxmlformats.org/officeDocument/2006/relationships/image" Target="../media/image110.png"/></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35.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19.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19.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19.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19.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19.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19.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19.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19.xml"/></Relationships>
</file>

<file path=ppt/slides/_rels/slide152.xml.rels><?xml version="1.0" encoding="UTF-8" standalone="yes"?>
<Relationships xmlns="http://schemas.openxmlformats.org/package/2006/relationships"><Relationship Id="rId4" Type="http://schemas.openxmlformats.org/officeDocument/2006/relationships/notesSlide" Target="../notesSlides/notesSlide123.xml"/><Relationship Id="rId3" Type="http://schemas.openxmlformats.org/officeDocument/2006/relationships/slideLayout" Target="../slideLayouts/slideLayout19.xml"/><Relationship Id="rId2" Type="http://schemas.openxmlformats.org/officeDocument/2006/relationships/image" Target="../media/image113.jpeg"/><Relationship Id="rId1" Type="http://schemas.openxmlformats.org/officeDocument/2006/relationships/image" Target="../media/image112.png"/></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19.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1.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19.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1.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19.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19.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4" Type="http://schemas.openxmlformats.org/officeDocument/2006/relationships/notesSlide" Target="../notesSlides/notesSlide131.xml"/><Relationship Id="rId3" Type="http://schemas.openxmlformats.org/officeDocument/2006/relationships/slideLayout" Target="../slideLayouts/slideLayout19.xml"/><Relationship Id="rId2" Type="http://schemas.openxmlformats.org/officeDocument/2006/relationships/image" Target="../media/image115.png"/><Relationship Id="rId1" Type="http://schemas.openxmlformats.org/officeDocument/2006/relationships/image" Target="../media/image114.png"/></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19.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21.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19.xml"/></Relationships>
</file>

<file path=ppt/slides/_rels/slide164.xml.rels><?xml version="1.0" encoding="UTF-8" standalone="yes"?>
<Relationships xmlns="http://schemas.openxmlformats.org/package/2006/relationships"><Relationship Id="rId9" Type="http://schemas.openxmlformats.org/officeDocument/2006/relationships/hyperlink" Target="http://www.phy.ntnu.edu.tw/ntnujava/viewtopic.php?t=38" TargetMode="External"/><Relationship Id="rId8" Type="http://schemas.openxmlformats.org/officeDocument/2006/relationships/hyperlink" Target="http://www.ionaphysics.org/lab/DopplerDemo.htm" TargetMode="External"/><Relationship Id="rId7" Type="http://schemas.openxmlformats.org/officeDocument/2006/relationships/hyperlink" Target="http://www.ionaphysics.org/lab/Explore/dswmedia/soundwav.htm" TargetMode="External"/><Relationship Id="rId6" Type="http://schemas.openxmlformats.org/officeDocument/2006/relationships/hyperlink" Target="http://www.ionaphysics.org/lab/Doppler/index.html" TargetMode="External"/><Relationship Id="rId5" Type="http://schemas.openxmlformats.org/officeDocument/2006/relationships/hyperlink" Target="http://galileo.phys.virginia.edu/classes/109N/more_stuff/flashlets/doppler.htm" TargetMode="External"/><Relationship Id="rId4" Type="http://schemas.openxmlformats.org/officeDocument/2006/relationships/hyperlink" Target="http://resources.schoolscience.co.uk/PPARC/bang/bang.htm" TargetMode="External"/><Relationship Id="rId3" Type="http://schemas.openxmlformats.org/officeDocument/2006/relationships/hyperlink" Target="http://www.7stones.com/Homepage/Publisher/GR.html" TargetMode="External"/><Relationship Id="rId2" Type="http://schemas.openxmlformats.org/officeDocument/2006/relationships/hyperlink" Target="http://www.phy.ntnu.edu.tw/ntnujava/index.php?topic=297.0" TargetMode="External"/><Relationship Id="rId12" Type="http://schemas.openxmlformats.org/officeDocument/2006/relationships/notesSlide" Target="../notesSlides/notesSlide135.xml"/><Relationship Id="rId11" Type="http://schemas.openxmlformats.org/officeDocument/2006/relationships/slideLayout" Target="../slideLayouts/slideLayout19.xml"/><Relationship Id="rId10" Type="http://schemas.openxmlformats.org/officeDocument/2006/relationships/hyperlink" Target="http://www.walter-fendt.de/ph11e/dopplereff.htm" TargetMode="External"/><Relationship Id="rId1" Type="http://schemas.openxmlformats.org/officeDocument/2006/relationships/hyperlink" Target="http://subscription.echalk.co.uk/index.htm" TargetMode="Externa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21.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19.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19.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jpeg"/></Relationships>
</file>

<file path=ppt/slides/_rels/slide22.xml.rels><?xml version="1.0" encoding="UTF-8" standalone="yes"?>
<Relationships xmlns="http://schemas.openxmlformats.org/package/2006/relationships"><Relationship Id="rId4" Type="http://schemas.openxmlformats.org/officeDocument/2006/relationships/vmlDrawing" Target="../drawings/vmlDrawing1.vml"/><Relationship Id="rId3" Type="http://schemas.openxmlformats.org/officeDocument/2006/relationships/slideLayout" Target="../slideLayouts/slideLayout2.xml"/><Relationship Id="rId2" Type="http://schemas.openxmlformats.org/officeDocument/2006/relationships/image" Target="../media/image5.png"/><Relationship Id="rId1" Type="http://schemas.openxmlformats.org/officeDocument/2006/relationships/oleObject" Target="../embeddings/oleObject1.bin"/></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8.GIF"/><Relationship Id="rId2" Type="http://schemas.openxmlformats.org/officeDocument/2006/relationships/image" Target="../media/image7.jpeg"/><Relationship Id="rId1" Type="http://schemas.openxmlformats.org/officeDocument/2006/relationships/hyperlink" Target="http://www.physicscentral.com/action/action-01-5-print.html"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32.xml.rels><?xml version="1.0" encoding="UTF-8" standalone="yes"?>
<Relationships xmlns="http://schemas.openxmlformats.org/package/2006/relationships"><Relationship Id="rId4" Type="http://schemas.openxmlformats.org/officeDocument/2006/relationships/notesSlide" Target="../notesSlides/notesSlide25.xml"/><Relationship Id="rId3" Type="http://schemas.openxmlformats.org/officeDocument/2006/relationships/slideLayout" Target="../slideLayouts/slideLayout2.xml"/><Relationship Id="rId2" Type="http://schemas.openxmlformats.org/officeDocument/2006/relationships/image" Target="../media/image10.jpeg"/><Relationship Id="rId1" Type="http://schemas.openxmlformats.org/officeDocument/2006/relationships/hyperlink" Target="http://images.google.co.uk/imgres?imgurl=http://www.freeclipartnow.com/d/39552-2/earth-clip-art-2.jpg&amp;imgrefurl=http://www.freeclipartnow.com/science/space-astronomy/earth/&amp;usg=__E_ajQ6C_KcoKKkaPcHH2yVvOPL8=&amp;h=195&amp;w=200&amp;sz=9&amp;hl=en&amp;start=8&amp;itbs=1&amp;tbnid=oexvGKE0ZrMIcM:&amp;tbnh=101&amp;tbnw=104&amp;prev=/images%3Fq%3Dearth%26hl%3Den%26tbo%3D1%26gbv%3D2%26imgtype%3Dclipart%26tbs%3Disch:1" TargetMode="External"/></Relationships>
</file>

<file path=ppt/slides/_rels/slide33.xml.rels><?xml version="1.0" encoding="UTF-8" standalone="yes"?>
<Relationships xmlns="http://schemas.openxmlformats.org/package/2006/relationships"><Relationship Id="rId4" Type="http://schemas.openxmlformats.org/officeDocument/2006/relationships/notesSlide" Target="../notesSlides/notesSlide26.xml"/><Relationship Id="rId3" Type="http://schemas.openxmlformats.org/officeDocument/2006/relationships/slideLayout" Target="../slideLayouts/slideLayout2.xml"/><Relationship Id="rId2" Type="http://schemas.openxmlformats.org/officeDocument/2006/relationships/image" Target="../media/image10.jpeg"/><Relationship Id="rId1" Type="http://schemas.openxmlformats.org/officeDocument/2006/relationships/hyperlink" Target="http://images.google.co.uk/imgres?imgurl=http://www.freeclipartnow.com/d/39552-2/earth-clip-art-2.jpg&amp;imgrefurl=http://www.freeclipartnow.com/science/space-astronomy/earth/&amp;usg=__E_ajQ6C_KcoKKkaPcHH2yVvOPL8=&amp;h=195&amp;w=200&amp;sz=9&amp;hl=en&amp;start=8&amp;itbs=1&amp;tbnid=oexvGKE0ZrMIcM:&amp;tbnh=101&amp;tbnw=104&amp;prev=/images%3Fq%3Dearth%26hl%3Den%26tbo%3D1%26gbv%3D2%26imgtype%3Dclipart%26tbs%3Disch:1" TargetMode="External"/></Relationships>
</file>

<file path=ppt/slides/_rels/slide34.xml.rels><?xml version="1.0" encoding="UTF-8" standalone="yes"?>
<Relationships xmlns="http://schemas.openxmlformats.org/package/2006/relationships"><Relationship Id="rId4" Type="http://schemas.openxmlformats.org/officeDocument/2006/relationships/notesSlide" Target="../notesSlides/notesSlide27.xml"/><Relationship Id="rId3" Type="http://schemas.openxmlformats.org/officeDocument/2006/relationships/slideLayout" Target="../slideLayouts/slideLayout2.xml"/><Relationship Id="rId2" Type="http://schemas.openxmlformats.org/officeDocument/2006/relationships/image" Target="../media/image12.png"/><Relationship Id="rId1" Type="http://schemas.openxmlformats.org/officeDocument/2006/relationships/image" Target="../media/image11.png"/></Relationships>
</file>

<file path=ppt/slides/_rels/slide35.xml.rels><?xml version="1.0" encoding="UTF-8" standalone="yes"?>
<Relationships xmlns="http://schemas.openxmlformats.org/package/2006/relationships"><Relationship Id="rId9" Type="http://schemas.openxmlformats.org/officeDocument/2006/relationships/hyperlink" Target="http://images.google.co.uk/imgres?imgurl=http://www.school-clipart.com/_thumbs/0512-0708-3012-2909.jpg&amp;imgrefurl=http://www.school-clipart.com/_search_terms/pd_school_1.html&amp;usg=__X-60Xs0zJ19GDpT165w5NJz8mXg=&amp;h=88&amp;w=88&amp;sz=27&amp;hl=en&amp;start=13&amp;itbs=1&amp;tbnid=8MuiavZzTaDocM:&amp;tbnh=77&amp;tbnw=77&amp;prev=/images%3Fq%3Djupiter%26hl%3Den%26tbo%3D1%26gbv%3D2%26imgtbs%3Dt%26imgtype%3Dclipart%26tbs%3Disch:1" TargetMode="External"/><Relationship Id="rId8" Type="http://schemas.openxmlformats.org/officeDocument/2006/relationships/image" Target="../media/image15.jpeg"/><Relationship Id="rId7" Type="http://schemas.openxmlformats.org/officeDocument/2006/relationships/hyperlink" Target="http://images.google.co.uk/imgres?imgurl=http://www.dorlingkindersley-uk.co.uk/static/clipart/uk/dk/space/image_space012.jpg&amp;imgrefurl=http://www.dorlingkindersley-uk.co.uk/nf/ClipArt/Image/0,,239051_1584688_,00.html&amp;usg=__m3crTJm7n6VMf-qnaFqeAuYcujk=&amp;h=298&amp;w=464&amp;sz=29&amp;hl=en&amp;start=2&amp;itbs=1&amp;tbnid=6Q5IdkEPFjH3RM:&amp;tbnh=82&amp;tbnw=128&amp;prev=/images%3Fq%3Dmars%26hl%3Den%26tbo%3D1%26gbv%3D2%26imgtbs%3Dt%26imgtype%3Dclipart%26tbs%3Disch:1" TargetMode="External"/><Relationship Id="rId6" Type="http://schemas.openxmlformats.org/officeDocument/2006/relationships/image" Target="../media/image10.jpeg"/><Relationship Id="rId5" Type="http://schemas.openxmlformats.org/officeDocument/2006/relationships/hyperlink" Target="http://images.google.co.uk/imgres?imgurl=http://www.freeclipartnow.com/d/39552-2/earth-clip-art-2.jpg&amp;imgrefurl=http://www.freeclipartnow.com/science/space-astronomy/earth/&amp;usg=__E_ajQ6C_KcoKKkaPcHH2yVvOPL8=&amp;h=195&amp;w=200&amp;sz=9&amp;hl=en&amp;start=8&amp;itbs=1&amp;tbnid=oexvGKE0ZrMIcM:&amp;tbnh=101&amp;tbnw=104&amp;prev=/images%3Fq%3Dearth%26hl%3Den%26tbo%3D1%26gbv%3D2%26imgtype%3Dclipart%26tbs%3Disch:1" TargetMode="External"/><Relationship Id="rId4" Type="http://schemas.openxmlformats.org/officeDocument/2006/relationships/image" Target="../media/image14.jpeg"/><Relationship Id="rId3" Type="http://schemas.openxmlformats.org/officeDocument/2006/relationships/hyperlink" Target="http://images.google.co.uk/imgres?imgurl=http://www.clker.com/cliparts/5/2/e/f/11949897301533444569venus_dan_gerhards_01.svg.thumb.png&amp;imgrefurl=http://www.clker.com/clipart-12129.html&amp;usg=__wRVDMGF18v1Oq5IAfxmJyk8NjyE=&amp;h=100&amp;w=100&amp;sz=16&amp;hl=en&amp;start=12&amp;itbs=1&amp;tbnid=s3WjbB2XBXcJ-M:&amp;tbnh=82&amp;tbnw=82&amp;prev=/images%3Fq%3Dvenus%26hl%3Den%26tbo%3D1%26gbv%3D2%26imgtbs%3Dt%26imgtype%3Dclipart%26tbs%3Disch:1" TargetMode="External"/><Relationship Id="rId2" Type="http://schemas.openxmlformats.org/officeDocument/2006/relationships/image" Target="../media/image13.jpeg"/><Relationship Id="rId18" Type="http://schemas.openxmlformats.org/officeDocument/2006/relationships/notesSlide" Target="../notesSlides/notesSlide28.xml"/><Relationship Id="rId17" Type="http://schemas.openxmlformats.org/officeDocument/2006/relationships/slideLayout" Target="../slideLayouts/slideLayout2.xml"/><Relationship Id="rId16" Type="http://schemas.openxmlformats.org/officeDocument/2006/relationships/image" Target="../media/image19.jpeg"/><Relationship Id="rId15" Type="http://schemas.openxmlformats.org/officeDocument/2006/relationships/hyperlink" Target="http://images.google.co.uk/imgres?imgurl=http://www.webweaver.nu/clipart/img/nature/planets/uranus.png&amp;imgrefurl=http://www.webweaver.nu/clipart/space/&amp;usg=__RjU-ksE4RqU9-L_OKzy4_BhZ9bM=&amp;h=76&amp;w=76&amp;sz=4&amp;hl=en&amp;start=9&amp;um=1&amp;itbs=1&amp;tbnid=LZcIEcD4uAVceM:&amp;tbnh=72&amp;tbnw=72&amp;prev=/images%3Fq%3Duranus%26um%3D1%26hl%3Den%26sa%3DN%26tbo%3D1%26gbv%3D2%26imgtype%3Dclipart%26ndsp%3D20%26imgtbs%3Dt%26tbs%3Disch:1" TargetMode="External"/><Relationship Id="rId14" Type="http://schemas.openxmlformats.org/officeDocument/2006/relationships/image" Target="../media/image18.jpeg"/><Relationship Id="rId13" Type="http://schemas.openxmlformats.org/officeDocument/2006/relationships/hyperlink" Target="http://images.google.co.uk/imgres?imgurl=http://www.clipartreview.com/_gallery/_TN/r_257.gif&amp;imgrefurl=http://www.clipartreview.com/_gallery/_search_term_pages/astronomy.html&amp;usg=__EaQqWnGViVNV6G2f1r8d6smoNsI=&amp;h=76&amp;w=75&amp;sz=5&amp;hl=en&amp;start=11&amp;itbs=1&amp;tbnid=ECd-rfAyxk5Z9M:&amp;tbnh=72&amp;tbnw=71&amp;prev=/images%3Fq%3Dneptune%26hl%3Den%26tbo%3D1%26gbv%3D2%26imgtbs%3Dt%26imgtype%3Dclipart%26tbs%3Disch:1" TargetMode="External"/><Relationship Id="rId12" Type="http://schemas.openxmlformats.org/officeDocument/2006/relationships/image" Target="../media/image17.jpeg"/><Relationship Id="rId11" Type="http://schemas.openxmlformats.org/officeDocument/2006/relationships/hyperlink" Target="http://images.google.co.uk/imgres?imgurl=http://www.clipartreview.com/_gallery/_TN/r_255.gif&amp;imgrefurl=http://www.clipartreview.com/_gallery/_search_term_pages/astronomy.html&amp;usg=__H5e1acCzlBNzkSVLIM9GyZ_28cY=&amp;h=108&amp;w=150&amp;sz=8&amp;hl=en&amp;start=16&amp;itbs=1&amp;tbnid=mzyXggoPSsdNdM:&amp;tbnh=69&amp;tbnw=96&amp;prev=/images%3Fq%3Dsaturn%26hl%3Den%26tbo%3D1%26gbv%3D2%26imgtbs%3Dt%26imgtype%3Dclipart%26tbs%3Disch:1" TargetMode="External"/><Relationship Id="rId10" Type="http://schemas.openxmlformats.org/officeDocument/2006/relationships/image" Target="../media/image16.jpeg"/><Relationship Id="rId1" Type="http://schemas.openxmlformats.org/officeDocument/2006/relationships/hyperlink" Target="http://images.google.co.uk/imgres?imgurl=http://www.dorlingkindersley-uk.co.uk/static/clipart/uk/dk/space/image_space009.jpg&amp;imgrefurl=http://www.dorlingkindersley-uk.co.uk/nf/ClipArt/Image/0,,239051_1584685_,00.html&amp;usg=__HctrgmgKnf0_-hTEPD7bgMDW970=&amp;h=298&amp;w=464&amp;sz=29&amp;hl=en&amp;start=4&amp;itbs=1&amp;tbnid=rHldAAWuxNUxAM:&amp;tbnh=82&amp;tbnw=128&amp;prev=/images%3Fq%3Dmercury%26hl%3Den%26tbo%3D1%26gbv%3D2%26imgtbs%3Dt%26imgtype%3Dclipart%26tbs%3Disch:1" TargetMode="Externa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0.jpeg"/></Relationships>
</file>

<file path=ppt/slides/_rels/slide38.xml.rels><?xml version="1.0" encoding="UTF-8" standalone="yes"?>
<Relationships xmlns="http://schemas.openxmlformats.org/package/2006/relationships"><Relationship Id="rId5" Type="http://schemas.openxmlformats.org/officeDocument/2006/relationships/notesSlide" Target="../notesSlides/notesSlide30.xml"/><Relationship Id="rId4" Type="http://schemas.openxmlformats.org/officeDocument/2006/relationships/vmlDrawing" Target="../drawings/vmlDrawing2.vml"/><Relationship Id="rId3" Type="http://schemas.openxmlformats.org/officeDocument/2006/relationships/slideLayout" Target="../slideLayouts/slideLayout2.xml"/><Relationship Id="rId2" Type="http://schemas.openxmlformats.org/officeDocument/2006/relationships/image" Target="../media/image21.png"/><Relationship Id="rId1" Type="http://schemas.openxmlformats.org/officeDocument/2006/relationships/oleObject" Target="../embeddings/oleObject2.bin"/></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image" Target="../media/image2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5" Type="http://schemas.openxmlformats.org/officeDocument/2006/relationships/notesSlide" Target="../notesSlides/notesSlide32.xml"/><Relationship Id="rId4" Type="http://schemas.openxmlformats.org/officeDocument/2006/relationships/vmlDrawing" Target="../drawings/vmlDrawing3.vml"/><Relationship Id="rId3" Type="http://schemas.openxmlformats.org/officeDocument/2006/relationships/slideLayout" Target="../slideLayouts/slideLayout2.xml"/><Relationship Id="rId2" Type="http://schemas.openxmlformats.org/officeDocument/2006/relationships/image" Target="../media/image23.png"/><Relationship Id="rId1" Type="http://schemas.openxmlformats.org/officeDocument/2006/relationships/oleObject" Target="../embeddings/oleObject3.bin"/></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4.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image" Target="../media/image25.GIF"/></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6.GIF"/></Relationships>
</file>

<file path=ppt/slides/_rels/slide44.xml.rels><?xml version="1.0" encoding="UTF-8" standalone="yes"?>
<Relationships xmlns="http://schemas.openxmlformats.org/package/2006/relationships"><Relationship Id="rId6" Type="http://schemas.openxmlformats.org/officeDocument/2006/relationships/notesSlide" Target="../notesSlides/notesSlide34.xml"/><Relationship Id="rId5" Type="http://schemas.openxmlformats.org/officeDocument/2006/relationships/slideLayout" Target="../slideLayouts/slideLayout2.xml"/><Relationship Id="rId4" Type="http://schemas.openxmlformats.org/officeDocument/2006/relationships/image" Target="../media/image28.GIF"/><Relationship Id="rId3" Type="http://schemas.openxmlformats.org/officeDocument/2006/relationships/image" Target="../media/image27.png"/><Relationship Id="rId2" Type="http://schemas.openxmlformats.org/officeDocument/2006/relationships/image" Target="../media/image10.jpeg"/><Relationship Id="rId1" Type="http://schemas.openxmlformats.org/officeDocument/2006/relationships/hyperlink" Target="http://images.google.co.uk/imgres?imgurl=http://www.freeclipartnow.com/d/39552-2/earth-clip-art-2.jpg&amp;imgrefurl=http://www.freeclipartnow.com/science/space-astronomy/earth/&amp;usg=__E_ajQ6C_KcoKKkaPcHH2yVvOPL8=&amp;h=195&amp;w=200&amp;sz=9&amp;hl=en&amp;start=8&amp;itbs=1&amp;tbnid=oexvGKE0ZrMIcM:&amp;tbnh=101&amp;tbnw=104&amp;prev=/images%3Fq%3Dearth%26hl%3Den%26tbo%3D1%26gbv%3D2%26imgtype%3Dclipart%26tbs%3Disch:1" TargetMode="Externa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image" Target="../media/image29.png"/></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0.jpe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image" Target="../media/image31.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xml"/><Relationship Id="rId1" Type="http://schemas.openxmlformats.org/officeDocument/2006/relationships/image" Target="../media/image32.GIF"/></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5" Type="http://schemas.openxmlformats.org/officeDocument/2006/relationships/notesSlide" Target="../notesSlides/notesSlide46.xml"/><Relationship Id="rId4" Type="http://schemas.openxmlformats.org/officeDocument/2006/relationships/vmlDrawing" Target="../drawings/vmlDrawing4.vml"/><Relationship Id="rId3" Type="http://schemas.openxmlformats.org/officeDocument/2006/relationships/slideLayout" Target="../slideLayouts/slideLayout2.xml"/><Relationship Id="rId2" Type="http://schemas.openxmlformats.org/officeDocument/2006/relationships/image" Target="../media/image33.png"/><Relationship Id="rId1" Type="http://schemas.openxmlformats.org/officeDocument/2006/relationships/oleObject" Target="../embeddings/oleObject4.bin"/></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4.jpeg"/></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6.png"/><Relationship Id="rId1" Type="http://schemas.openxmlformats.org/officeDocument/2006/relationships/image" Target="../media/image3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4" Type="http://schemas.openxmlformats.org/officeDocument/2006/relationships/notesSlide" Target="../notesSlides/notesSlide47.xml"/><Relationship Id="rId3" Type="http://schemas.openxmlformats.org/officeDocument/2006/relationships/slideLayout" Target="../slideLayouts/slideLayout2.xml"/><Relationship Id="rId2" Type="http://schemas.openxmlformats.org/officeDocument/2006/relationships/image" Target="../media/image37.jpeg"/><Relationship Id="rId1" Type="http://schemas.openxmlformats.org/officeDocument/2006/relationships/hyperlink" Target="http://images.google.co.uk/imgres?imgurl=http://www.clker.com/cliparts/3/1/b/a/11971488211294199438barretr_Earth.svg.hi.png&amp;imgrefurl=http://www.clker.com/clipart-15842.html&amp;usg=__A6wBEPJ4wFqESrduz8g5-OOkzHE=&amp;h=600&amp;w=600&amp;sz=142&amp;hl=en&amp;start=33&amp;um=1&amp;itbs=1&amp;tbnid=ZsxysQ2hngWG2M:&amp;tbnh=135&amp;tbnw=135&amp;prev=/images%3Fq%3Dearth%26start%3D20%26um%3D1%26hl%3Den%26sa%3DG%26tbo%3D1%26gbv%3D2%26imgtbs%3Dt%26imgtype%3Dclipart%26ndsp%3D20%26tbs%3Disch:1" TargetMode="Externa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2.xml"/><Relationship Id="rId1" Type="http://schemas.openxmlformats.org/officeDocument/2006/relationships/image" Target="../media/image38.pn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2.xml"/><Relationship Id="rId1" Type="http://schemas.openxmlformats.org/officeDocument/2006/relationships/image" Target="../media/image39.png"/></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2.xml"/><Relationship Id="rId1" Type="http://schemas.openxmlformats.org/officeDocument/2006/relationships/image" Target="../media/image40.png"/></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2.xml"/><Relationship Id="rId1" Type="http://schemas.openxmlformats.org/officeDocument/2006/relationships/image" Target="../media/image41.GIF"/></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2.xml"/><Relationship Id="rId1" Type="http://schemas.openxmlformats.org/officeDocument/2006/relationships/image" Target="../media/image42.png"/></Relationships>
</file>

<file path=ppt/slides/_rels/slide6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3.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8" Type="http://schemas.openxmlformats.org/officeDocument/2006/relationships/notesSlide" Target="../notesSlides/notesSlide55.xml"/><Relationship Id="rId7"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image" Target="../media/image44.png"/></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6" Type="http://schemas.openxmlformats.org/officeDocument/2006/relationships/vmlDrawing" Target="../drawings/vmlDrawing5.vml"/><Relationship Id="rId5" Type="http://schemas.openxmlformats.org/officeDocument/2006/relationships/slideLayout" Target="../slideLayouts/slideLayout2.xml"/><Relationship Id="rId4" Type="http://schemas.openxmlformats.org/officeDocument/2006/relationships/image" Target="../media/image51.wmf"/><Relationship Id="rId3" Type="http://schemas.openxmlformats.org/officeDocument/2006/relationships/oleObject" Target="../embeddings/oleObject6.bin"/><Relationship Id="rId2" Type="http://schemas.openxmlformats.org/officeDocument/2006/relationships/image" Target="../media/image50.wmf"/><Relationship Id="rId1" Type="http://schemas.openxmlformats.org/officeDocument/2006/relationships/oleObject" Target="../embeddings/oleObject5.bin"/></Relationships>
</file>

<file path=ppt/slides/_rels/slide75.xml.rels><?xml version="1.0" encoding="UTF-8" standalone="yes"?>
<Relationships xmlns="http://schemas.openxmlformats.org/package/2006/relationships"><Relationship Id="rId7" Type="http://schemas.openxmlformats.org/officeDocument/2006/relationships/vmlDrawing" Target="../drawings/vmlDrawing6.vml"/><Relationship Id="rId6" Type="http://schemas.openxmlformats.org/officeDocument/2006/relationships/slideLayout" Target="../slideLayouts/slideLayout2.xml"/><Relationship Id="rId5" Type="http://schemas.openxmlformats.org/officeDocument/2006/relationships/image" Target="../media/image52.jpeg"/><Relationship Id="rId4" Type="http://schemas.openxmlformats.org/officeDocument/2006/relationships/image" Target="../media/image51.wmf"/><Relationship Id="rId3" Type="http://schemas.openxmlformats.org/officeDocument/2006/relationships/oleObject" Target="../embeddings/oleObject8.bin"/><Relationship Id="rId2" Type="http://schemas.openxmlformats.org/officeDocument/2006/relationships/image" Target="../media/image50.wmf"/><Relationship Id="rId1" Type="http://schemas.openxmlformats.org/officeDocument/2006/relationships/oleObject" Target="../embeddings/oleObject7.bin"/></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5" Type="http://schemas.openxmlformats.org/officeDocument/2006/relationships/notesSlide" Target="../notesSlides/notesSlide60.xml"/><Relationship Id="rId4" Type="http://schemas.openxmlformats.org/officeDocument/2006/relationships/vmlDrawing" Target="../drawings/vmlDrawing7.vml"/><Relationship Id="rId3" Type="http://schemas.openxmlformats.org/officeDocument/2006/relationships/slideLayout" Target="../slideLayouts/slideLayout2.xml"/><Relationship Id="rId2" Type="http://schemas.openxmlformats.org/officeDocument/2006/relationships/image" Target="../media/image53.png"/><Relationship Id="rId1" Type="http://schemas.openxmlformats.org/officeDocument/2006/relationships/oleObject" Target="../embeddings/oleObject9.bin"/></Relationships>
</file>

<file path=ppt/slides/_rels/slide78.xml.rels><?xml version="1.0" encoding="UTF-8" standalone="yes"?>
<Relationships xmlns="http://schemas.openxmlformats.org/package/2006/relationships"><Relationship Id="rId5" Type="http://schemas.openxmlformats.org/officeDocument/2006/relationships/notesSlide" Target="../notesSlides/notesSlide61.xml"/><Relationship Id="rId4" Type="http://schemas.openxmlformats.org/officeDocument/2006/relationships/slideLayout" Target="../slideLayouts/slideLayout2.xml"/><Relationship Id="rId3" Type="http://schemas.openxmlformats.org/officeDocument/2006/relationships/image" Target="NULL" TargetMode="External"/><Relationship Id="rId2" Type="http://schemas.openxmlformats.org/officeDocument/2006/relationships/image" Target="../media/image55.png"/><Relationship Id="rId1" Type="http://schemas.openxmlformats.org/officeDocument/2006/relationships/image" Target="../media/image54.png"/></Relationships>
</file>

<file path=ppt/slides/_rels/slide79.xml.rels><?xml version="1.0" encoding="UTF-8" standalone="yes"?>
<Relationships xmlns="http://schemas.openxmlformats.org/package/2006/relationships"><Relationship Id="rId7" Type="http://schemas.openxmlformats.org/officeDocument/2006/relationships/notesSlide" Target="../notesSlides/notesSlide62.xml"/><Relationship Id="rId6" Type="http://schemas.openxmlformats.org/officeDocument/2006/relationships/slideLayout" Target="../slideLayouts/slideLayout2.xml"/><Relationship Id="rId5" Type="http://schemas.openxmlformats.org/officeDocument/2006/relationships/image" Target="../media/image59.jpeg"/><Relationship Id="rId4" Type="http://schemas.openxmlformats.org/officeDocument/2006/relationships/image" Target="../media/image58.png"/><Relationship Id="rId3" Type="http://schemas.openxmlformats.org/officeDocument/2006/relationships/image" Target="../media/image57.jpeg"/><Relationship Id="rId2" Type="http://schemas.openxmlformats.org/officeDocument/2006/relationships/image" Target="NULL" TargetMode="External"/><Relationship Id="rId1" Type="http://schemas.openxmlformats.org/officeDocument/2006/relationships/image" Target="../media/image56.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80.xml.rels><?xml version="1.0" encoding="UTF-8" standalone="yes"?>
<Relationships xmlns="http://schemas.openxmlformats.org/package/2006/relationships"><Relationship Id="rId4" Type="http://schemas.openxmlformats.org/officeDocument/2006/relationships/notesSlide" Target="../notesSlides/notesSlide63.xml"/><Relationship Id="rId3" Type="http://schemas.openxmlformats.org/officeDocument/2006/relationships/slideLayout" Target="../slideLayouts/slideLayout2.xml"/><Relationship Id="rId2" Type="http://schemas.openxmlformats.org/officeDocument/2006/relationships/image" Target="NULL" TargetMode="External"/><Relationship Id="rId1" Type="http://schemas.openxmlformats.org/officeDocument/2006/relationships/image" Target="../media/image60.jpeg"/></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9" Type="http://schemas.openxmlformats.org/officeDocument/2006/relationships/hyperlink" Target="http://www.ktaggart.co.uk/physics/Games/SequencePlanetOrder.doc" TargetMode="External"/><Relationship Id="rId8" Type="http://schemas.openxmlformats.org/officeDocument/2006/relationships/hyperlink" Target="http://www.ktaggart.co.uk/physics/Games/SelectionSmallerPlanets.doc" TargetMode="External"/><Relationship Id="rId7" Type="http://schemas.openxmlformats.org/officeDocument/2006/relationships/hyperlink" Target="http://www.ktaggart.co.uk/physics/Games/SelectionAtmospheres.doc" TargetMode="External"/><Relationship Id="rId6" Type="http://schemas.openxmlformats.org/officeDocument/2006/relationships/hyperlink" Target="http://www.ktaggart.co.uk/physics/Games/PairsPlanetFacts.doc" TargetMode="External"/><Relationship Id="rId5" Type="http://schemas.openxmlformats.org/officeDocument/2006/relationships/hyperlink" Target="http://www.echalk.co.uk/Science/Physics/solarSystem/SolarSystemGames.swf" TargetMode="External"/><Relationship Id="rId4" Type="http://schemas.openxmlformats.org/officeDocument/2006/relationships/hyperlink" Target="http://www.ktaggart.co.uk/physics/PowerPoint/DistancesInSpace.ppt" TargetMode="External"/><Relationship Id="rId30" Type="http://schemas.openxmlformats.org/officeDocument/2006/relationships/notesSlide" Target="../notesSlides/notesSlide66.xml"/><Relationship Id="rId3" Type="http://schemas.openxmlformats.org/officeDocument/2006/relationships/hyperlink" Target="http://www.walter-fendt.de/ph14e/keplerlaw1.htm" TargetMode="External"/><Relationship Id="rId29" Type="http://schemas.openxmlformats.org/officeDocument/2006/relationships/slideLayout" Target="../slideLayouts/slideLayout2.xml"/><Relationship Id="rId28" Type="http://schemas.openxmlformats.org/officeDocument/2006/relationships/hyperlink" Target="http://www.bbc.co.uk/schools/ks3bitesize/science/environment_earth_universe/astronomy_space/revise7.shtml" TargetMode="External"/><Relationship Id="rId27" Type="http://schemas.openxmlformats.org/officeDocument/2006/relationships/hyperlink" Target="http://www.bbc.co.uk/schools/ks3bitesize/science/environment_earth_universe/astronomy_space/revise6.shtml" TargetMode="External"/><Relationship Id="rId26" Type="http://schemas.openxmlformats.org/officeDocument/2006/relationships/hyperlink" Target="http://www.bbc.co.uk/schools/ks3bitesize/science/environment_earth_universe/astronomy_space/revise5.shtml" TargetMode="External"/><Relationship Id="rId25" Type="http://schemas.openxmlformats.org/officeDocument/2006/relationships/hyperlink" Target="http://www.bbc.co.uk/schools/ks3bitesize/science/environment_earth_universe/astronomy_space/revise4.shtml" TargetMode="External"/><Relationship Id="rId24" Type="http://schemas.openxmlformats.org/officeDocument/2006/relationships/hyperlink" Target="http://www.bbc.co.uk/schools/ks3bitesize/science/environment_earth_universe/astronomy_space/revise3.shtml" TargetMode="External"/><Relationship Id="rId23" Type="http://schemas.openxmlformats.org/officeDocument/2006/relationships/hyperlink" Target="http://www.bbc.co.uk/schools/ks3bitesize/science/environment_earth_universe/astronomy_space/revise2.shtml" TargetMode="External"/><Relationship Id="rId22" Type="http://schemas.openxmlformats.org/officeDocument/2006/relationships/hyperlink" Target="http://arachnoid.com/gravitation/" TargetMode="External"/><Relationship Id="rId21" Type="http://schemas.openxmlformats.org/officeDocument/2006/relationships/hyperlink" Target="http://www.7stones.com/Homepage/Publisher/Vec05.html" TargetMode="External"/><Relationship Id="rId20" Type="http://schemas.openxmlformats.org/officeDocument/2006/relationships/hyperlink" Target="http://www.walter-fendt.de/ph14e/keplerlaw2.htm" TargetMode="External"/><Relationship Id="rId2" Type="http://schemas.openxmlformats.org/officeDocument/2006/relationships/hyperlink" Target="http://www.7stones.com/Homepage/Publisher/grav.html" TargetMode="External"/><Relationship Id="rId19" Type="http://schemas.openxmlformats.org/officeDocument/2006/relationships/hyperlink" Target="http://www.phy.ntnu.edu.tw/ntnujava/index.php?topic=9.0" TargetMode="External"/><Relationship Id="rId18" Type="http://schemas.openxmlformats.org/officeDocument/2006/relationships/hyperlink" Target="http://www.phys.virginia.edu/Scripts/personal.asp?UID=mf1i" TargetMode="External"/><Relationship Id="rId17" Type="http://schemas.openxmlformats.org/officeDocument/2006/relationships/hyperlink" Target="http://galileo.phys.virginia.edu/classes/109N/more_stuff/Applets/newt/newtmtn.html" TargetMode="External"/><Relationship Id="rId16" Type="http://schemas.openxmlformats.org/officeDocument/2006/relationships/hyperlink" Target="http://www.phy.ntnu.edu.tw/ntnujava/index.php?topic=398.0" TargetMode="External"/><Relationship Id="rId15" Type="http://schemas.openxmlformats.org/officeDocument/2006/relationships/hyperlink" Target="http://phet.colorado.edu/en/simulation/gravity-and-orbits" TargetMode="External"/><Relationship Id="rId14" Type="http://schemas.openxmlformats.org/officeDocument/2006/relationships/hyperlink" Target="http://www.freezeray.com/flashFiles/seasons.htm" TargetMode="External"/><Relationship Id="rId13" Type="http://schemas.openxmlformats.org/officeDocument/2006/relationships/hyperlink" Target="http://subscription.echalk.co.uk/index.htm" TargetMode="External"/><Relationship Id="rId12" Type="http://schemas.openxmlformats.org/officeDocument/2006/relationships/hyperlink" Target="http://www.freezeray.com/flashFiles/moonphase.htm" TargetMode="External"/><Relationship Id="rId11" Type="http://schemas.openxmlformats.org/officeDocument/2006/relationships/hyperlink" Target="http://galileo.phys.virginia.edu/classes/109N/more_stuff/flashlets/eclipse3.htm" TargetMode="External"/><Relationship Id="rId10" Type="http://schemas.openxmlformats.org/officeDocument/2006/relationships/hyperlink" Target="http://www.ktaggart.co.uk/physics/Games/SequencePlanetSize.doc" TargetMode="External"/><Relationship Id="rId1" Type="http://schemas.openxmlformats.org/officeDocument/2006/relationships/hyperlink" Target="http://phet.colorado.edu/new/simulations/sims.php?sim=My_Solar_System" TargetMode="Externa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6" Type="http://schemas.openxmlformats.org/officeDocument/2006/relationships/notesSlide" Target="../notesSlides/notesSlide68.xml"/><Relationship Id="rId5" Type="http://schemas.openxmlformats.org/officeDocument/2006/relationships/vmlDrawing" Target="../drawings/vmlDrawing8.vml"/><Relationship Id="rId4" Type="http://schemas.openxmlformats.org/officeDocument/2006/relationships/slideLayout" Target="../slideLayouts/slideLayout2.xml"/><Relationship Id="rId3" Type="http://schemas.openxmlformats.org/officeDocument/2006/relationships/image" Target="../media/image62.GIF"/><Relationship Id="rId2" Type="http://schemas.openxmlformats.org/officeDocument/2006/relationships/image" Target="../media/image61.png"/><Relationship Id="rId1" Type="http://schemas.openxmlformats.org/officeDocument/2006/relationships/oleObject" Target="../embeddings/oleObject10.bin"/></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2.xml"/><Relationship Id="rId1" Type="http://schemas.openxmlformats.org/officeDocument/2006/relationships/image" Target="../media/image63.png"/></Relationships>
</file>

<file path=ppt/slides/_rels/slide8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4.png"/></Relationships>
</file>

<file path=ppt/slides/_rels/slide88.xml.rels><?xml version="1.0" encoding="UTF-8" standalone="yes"?>
<Relationships xmlns="http://schemas.openxmlformats.org/package/2006/relationships"><Relationship Id="rId5" Type="http://schemas.openxmlformats.org/officeDocument/2006/relationships/notesSlide" Target="../notesSlides/notesSlide70.xml"/><Relationship Id="rId4" Type="http://schemas.openxmlformats.org/officeDocument/2006/relationships/vmlDrawing" Target="../drawings/vmlDrawing9.vml"/><Relationship Id="rId3" Type="http://schemas.openxmlformats.org/officeDocument/2006/relationships/slideLayout" Target="../slideLayouts/slideLayout2.xml"/><Relationship Id="rId2" Type="http://schemas.openxmlformats.org/officeDocument/2006/relationships/image" Target="../media/image65.png"/><Relationship Id="rId1" Type="http://schemas.openxmlformats.org/officeDocument/2006/relationships/oleObject" Target="../embeddings/oleObject11.bin"/></Relationships>
</file>

<file path=ppt/slides/_rels/slide89.xml.rels><?xml version="1.0" encoding="UTF-8" standalone="yes"?>
<Relationships xmlns="http://schemas.openxmlformats.org/package/2006/relationships"><Relationship Id="rId4" Type="http://schemas.openxmlformats.org/officeDocument/2006/relationships/notesSlide" Target="../notesSlides/notesSlide71.xml"/><Relationship Id="rId3" Type="http://schemas.openxmlformats.org/officeDocument/2006/relationships/slideLayout" Target="../slideLayouts/slideLayout2.xml"/><Relationship Id="rId2" Type="http://schemas.openxmlformats.org/officeDocument/2006/relationships/image" Target="../media/image66.jpeg"/><Relationship Id="rId1" Type="http://schemas.openxmlformats.org/officeDocument/2006/relationships/hyperlink" Target="http://en.wikipedia.org/wiki/File:123107main_image_feature_371_ys_4.jpg" TargetMode="Externa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90.xml.rels><?xml version="1.0" encoding="UTF-8" standalone="yes"?>
<Relationships xmlns="http://schemas.openxmlformats.org/package/2006/relationships"><Relationship Id="rId5" Type="http://schemas.openxmlformats.org/officeDocument/2006/relationships/notesSlide" Target="../notesSlides/notesSlide72.xml"/><Relationship Id="rId4" Type="http://schemas.openxmlformats.org/officeDocument/2006/relationships/vmlDrawing" Target="../drawings/vmlDrawing10.vml"/><Relationship Id="rId3" Type="http://schemas.openxmlformats.org/officeDocument/2006/relationships/slideLayout" Target="../slideLayouts/slideLayout2.xml"/><Relationship Id="rId2" Type="http://schemas.openxmlformats.org/officeDocument/2006/relationships/image" Target="../media/image67.png"/><Relationship Id="rId1" Type="http://schemas.openxmlformats.org/officeDocument/2006/relationships/oleObject" Target="../embeddings/oleObject12.bin"/></Relationships>
</file>

<file path=ppt/slides/_rels/slide91.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2.xml"/><Relationship Id="rId1" Type="http://schemas.openxmlformats.org/officeDocument/2006/relationships/image" Target="../media/image68.jpeg"/></Relationships>
</file>

<file path=ppt/slides/_rels/slide92.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2.xml"/><Relationship Id="rId1" Type="http://schemas.openxmlformats.org/officeDocument/2006/relationships/image" Target="../media/image69.jpeg"/></Relationships>
</file>

<file path=ppt/slides/_rels/slide93.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2.xml"/><Relationship Id="rId1" Type="http://schemas.openxmlformats.org/officeDocument/2006/relationships/image" Target="../media/image70.jpeg"/></Relationships>
</file>

<file path=ppt/slides/_rels/slide94.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2.xml"/><Relationship Id="rId1" Type="http://schemas.openxmlformats.org/officeDocument/2006/relationships/image" Target="../media/image71.jpeg"/></Relationships>
</file>

<file path=ppt/slides/_rels/slide95.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2.xml"/><Relationship Id="rId1" Type="http://schemas.openxmlformats.org/officeDocument/2006/relationships/image" Target="../media/image72.png"/></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4" Type="http://schemas.openxmlformats.org/officeDocument/2006/relationships/notesSlide" Target="../notesSlides/notesSlide79.xml"/><Relationship Id="rId3" Type="http://schemas.openxmlformats.org/officeDocument/2006/relationships/slideLayout" Target="../slideLayouts/slideLayout2.xml"/><Relationship Id="rId2" Type="http://schemas.openxmlformats.org/officeDocument/2006/relationships/image" Target="../media/image73.jpeg"/><Relationship Id="rId1" Type="http://schemas.openxmlformats.org/officeDocument/2006/relationships/hyperlink" Target="http://en.wikipedia.org/wiki/File:RedDwarfNASA.jpg" TargetMode="External"/></Relationships>
</file>

<file path=ppt/slides/_rels/slide98.xml.rels><?xml version="1.0" encoding="UTF-8" standalone="yes"?>
<Relationships xmlns="http://schemas.openxmlformats.org/package/2006/relationships"><Relationship Id="rId5" Type="http://schemas.openxmlformats.org/officeDocument/2006/relationships/notesSlide" Target="../notesSlides/notesSlide80.xml"/><Relationship Id="rId4" Type="http://schemas.openxmlformats.org/officeDocument/2006/relationships/vmlDrawing" Target="../drawings/vmlDrawing11.vml"/><Relationship Id="rId3" Type="http://schemas.openxmlformats.org/officeDocument/2006/relationships/slideLayout" Target="../slideLayouts/slideLayout2.xml"/><Relationship Id="rId2" Type="http://schemas.openxmlformats.org/officeDocument/2006/relationships/image" Target="../media/image74.png"/><Relationship Id="rId1" Type="http://schemas.openxmlformats.org/officeDocument/2006/relationships/oleObject" Target="../embeddings/oleObject13.bin"/></Relationships>
</file>

<file path=ppt/slides/_rels/slide99.xml.rels><?xml version="1.0" encoding="UTF-8" standalone="yes"?>
<Relationships xmlns="http://schemas.openxmlformats.org/package/2006/relationships"><Relationship Id="rId4" Type="http://schemas.openxmlformats.org/officeDocument/2006/relationships/notesSlide" Target="../notesSlides/notesSlide81.xml"/><Relationship Id="rId3" Type="http://schemas.openxmlformats.org/officeDocument/2006/relationships/slideLayout" Target="../slideLayouts/slideLayout2.xml"/><Relationship Id="rId2" Type="http://schemas.openxmlformats.org/officeDocument/2006/relationships/image" Target="NULL" TargetMode="External"/><Relationship Id="rId1" Type="http://schemas.openxmlformats.org/officeDocument/2006/relationships/image" Target="../media/image7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145" name="Title 2049"/>
          <p:cNvSpPr>
            <a:spLocks noGrp="1"/>
          </p:cNvSpPr>
          <p:nvPr>
            <p:ph type="ctrTitle"/>
          </p:nvPr>
        </p:nvSpPr>
        <p:spPr>
          <a:xfrm>
            <a:off x="563880" y="1463675"/>
            <a:ext cx="7772400" cy="2841625"/>
          </a:xfrm>
        </p:spPr>
        <p:txBody>
          <a:bodyPr anchor="ctr" anchorCtr="0"/>
          <a:p>
            <a:pPr defTabSz="914400">
              <a:buNone/>
            </a:pPr>
            <a:r>
              <a:rPr sz="6600">
                <a:latin typeface="Arial" panose="020B0604020202020204" pitchFamily="34" charset="0"/>
                <a:sym typeface="+mn-ea"/>
              </a:rPr>
              <a:t>Circular Motion</a:t>
            </a:r>
            <a:endParaRPr lang="en-US" altLang="zh-CN" sz="6600" kern="1200" baseline="0" dirty="0">
              <a:latin typeface="+mj-lt"/>
              <a:ea typeface="+mj-ea"/>
              <a:cs typeface="+mj-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4562" name="Title 194561"/>
          <p:cNvSpPr>
            <a:spLocks noGrp="1"/>
          </p:cNvSpPr>
          <p:nvPr>
            <p:ph type="title"/>
          </p:nvPr>
        </p:nvSpPr>
        <p:spPr/>
        <p:txBody>
          <a:bodyPr anchor="ctr" anchorCtr="0"/>
          <a:p>
            <a:r>
              <a:rPr lang="en-US" sz="4000"/>
              <a:t>C</a:t>
            </a:r>
            <a:r>
              <a:rPr sz="4000"/>
              <a:t>entripetal force</a:t>
            </a:r>
            <a:endParaRPr sz="4000"/>
          </a:p>
        </p:txBody>
      </p:sp>
      <p:graphicFrame>
        <p:nvGraphicFramePr>
          <p:cNvPr id="194597" name="Content Placeholder 194596"/>
          <p:cNvGraphicFramePr/>
          <p:nvPr>
            <p:ph idx="1"/>
          </p:nvPr>
        </p:nvGraphicFramePr>
        <p:xfrm>
          <a:off x="457200" y="1600200"/>
          <a:ext cx="8229600" cy="3815715"/>
        </p:xfrm>
        <a:graphic>
          <a:graphicData uri="http://schemas.openxmlformats.org/drawingml/2006/table">
            <a:tbl>
              <a:tblPr/>
              <a:tblGrid>
                <a:gridCol w="4115435"/>
                <a:gridCol w="4114165"/>
              </a:tblGrid>
              <a:tr h="685800">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2400" b="1"/>
                        <a:t>Situation</a:t>
                      </a:r>
                      <a:endParaRPr lang="en-US" sz="2400" b="1"/>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2400" b="1"/>
                        <a:t>Centripetal force</a:t>
                      </a:r>
                      <a:endParaRPr lang="en-US" sz="2400" b="1"/>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685800">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buNone/>
                      </a:pPr>
                      <a:r>
                        <a:rPr sz="2400">
                          <a:solidFill>
                            <a:srgbClr val="FF0000"/>
                          </a:solidFill>
                        </a:rPr>
                        <a:t>Earth orbiting the Sun</a:t>
                      </a:r>
                      <a:endParaRPr lang="en-US" sz="2400">
                        <a:solidFill>
                          <a:srgbClr val="FF0000"/>
                        </a:solidFill>
                      </a:endParaRPr>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buNone/>
                      </a:pPr>
                      <a:r>
                        <a:rPr sz="2400">
                          <a:solidFill>
                            <a:srgbClr val="FF0000"/>
                          </a:solidFill>
                        </a:rPr>
                        <a:t>GRAVITY of the Sun</a:t>
                      </a:r>
                      <a:endParaRPr lang="en-US" sz="2400">
                        <a:solidFill>
                          <a:srgbClr val="FF0000"/>
                        </a:solidFill>
                      </a:endParaRPr>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715963">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buNone/>
                      </a:pPr>
                      <a:r>
                        <a:rPr sz="2400">
                          <a:solidFill>
                            <a:schemeClr val="accent2"/>
                          </a:solidFill>
                        </a:rPr>
                        <a:t>Car going around a bend.</a:t>
                      </a:r>
                      <a:endParaRPr lang="en-US" sz="2400">
                        <a:solidFill>
                          <a:schemeClr val="accent2"/>
                        </a:solidFill>
                      </a:endParaRPr>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buNone/>
                      </a:pPr>
                      <a:r>
                        <a:rPr sz="2400">
                          <a:solidFill>
                            <a:schemeClr val="accent2"/>
                          </a:solidFill>
                        </a:rPr>
                        <a:t>FRICTION on the car’s tyres</a:t>
                      </a:r>
                      <a:endParaRPr lang="en-US" sz="2400">
                        <a:solidFill>
                          <a:schemeClr val="accent2"/>
                        </a:solidFill>
                      </a:endParaRPr>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820737">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buNone/>
                      </a:pPr>
                      <a:r>
                        <a:rPr sz="2400">
                          <a:solidFill>
                            <a:srgbClr val="006600"/>
                          </a:solidFill>
                        </a:rPr>
                        <a:t>Airplane banking (turning)</a:t>
                      </a:r>
                      <a:endParaRPr lang="en-US" sz="2400">
                        <a:solidFill>
                          <a:srgbClr val="006600"/>
                        </a:solidFill>
                      </a:endParaRPr>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buNone/>
                      </a:pPr>
                      <a:r>
                        <a:rPr sz="2400">
                          <a:solidFill>
                            <a:srgbClr val="006600"/>
                          </a:solidFill>
                        </a:rPr>
                        <a:t>PUSH of air on the airplane’s wings</a:t>
                      </a:r>
                      <a:endParaRPr lang="en-US" sz="2400">
                        <a:solidFill>
                          <a:srgbClr val="006600"/>
                        </a:solidFill>
                      </a:endParaRPr>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904875">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buNone/>
                      </a:pPr>
                      <a:r>
                        <a:rPr sz="2400">
                          <a:solidFill>
                            <a:srgbClr val="CC0066"/>
                          </a:solidFill>
                        </a:rPr>
                        <a:t>Electron orbiting a nucleus</a:t>
                      </a:r>
                      <a:endParaRPr lang="en-US" sz="2400">
                        <a:solidFill>
                          <a:srgbClr val="CC0066"/>
                        </a:solidFill>
                      </a:endParaRPr>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buNone/>
                      </a:pPr>
                      <a:r>
                        <a:rPr sz="2400">
                          <a:solidFill>
                            <a:srgbClr val="CC0066"/>
                          </a:solidFill>
                        </a:rPr>
                        <a:t>ELECTROSTATIC attraction due to opposite charges</a:t>
                      </a:r>
                      <a:endParaRPr lang="en-US" sz="2400">
                        <a:solidFill>
                          <a:srgbClr val="CC0066"/>
                        </a:solidFill>
                      </a:endParaRPr>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r>
            </a:tbl>
          </a:graphicData>
        </a:graphic>
      </p:graphicFrame>
      <p:sp>
        <p:nvSpPr>
          <p:cNvPr id="194598" name="Rectangle 194597"/>
          <p:cNvSpPr/>
          <p:nvPr/>
        </p:nvSpPr>
        <p:spPr>
          <a:xfrm>
            <a:off x="4635500" y="2332038"/>
            <a:ext cx="2909888" cy="563562"/>
          </a:xfrm>
          <a:prstGeom prst="rect">
            <a:avLst/>
          </a:prstGeom>
          <a:solidFill>
            <a:srgbClr val="FF0000"/>
          </a:solidFill>
          <a:ln w="9525" cap="flat" cmpd="sng">
            <a:solidFill>
              <a:schemeClr val="tx1"/>
            </a:solidFill>
            <a:prstDash val="solid"/>
            <a:miter/>
            <a:headEnd type="none" w="med" len="med"/>
            <a:tailEnd type="none" w="med" len="med"/>
          </a:ln>
        </p:spPr>
        <p:txBody>
          <a:bodyPr/>
          <a:p>
            <a:endParaRPr lang="en-US"/>
          </a:p>
        </p:txBody>
      </p:sp>
      <p:sp>
        <p:nvSpPr>
          <p:cNvPr id="194599" name="Rectangle 194598"/>
          <p:cNvSpPr/>
          <p:nvPr/>
        </p:nvSpPr>
        <p:spPr>
          <a:xfrm>
            <a:off x="4635500" y="3005138"/>
            <a:ext cx="3930650" cy="563562"/>
          </a:xfrm>
          <a:prstGeom prst="rect">
            <a:avLst/>
          </a:prstGeom>
          <a:solidFill>
            <a:schemeClr val="accent2"/>
          </a:solidFill>
          <a:ln w="9525" cap="flat" cmpd="sng">
            <a:solidFill>
              <a:schemeClr val="tx1"/>
            </a:solidFill>
            <a:prstDash val="solid"/>
            <a:miter/>
            <a:headEnd type="none" w="med" len="med"/>
            <a:tailEnd type="none" w="med" len="med"/>
          </a:ln>
        </p:spPr>
        <p:txBody>
          <a:bodyPr/>
          <a:p>
            <a:endParaRPr lang="en-US"/>
          </a:p>
        </p:txBody>
      </p:sp>
      <p:sp>
        <p:nvSpPr>
          <p:cNvPr id="194600" name="Rectangle 194599"/>
          <p:cNvSpPr/>
          <p:nvPr/>
        </p:nvSpPr>
        <p:spPr>
          <a:xfrm>
            <a:off x="4635500" y="3735388"/>
            <a:ext cx="3992563" cy="685800"/>
          </a:xfrm>
          <a:prstGeom prst="rect">
            <a:avLst/>
          </a:prstGeom>
          <a:solidFill>
            <a:srgbClr val="006600"/>
          </a:solidFill>
          <a:ln w="9525" cap="flat" cmpd="sng">
            <a:solidFill>
              <a:schemeClr val="tx1"/>
            </a:solidFill>
            <a:prstDash val="solid"/>
            <a:miter/>
            <a:headEnd type="none" w="med" len="med"/>
            <a:tailEnd type="none" w="med" len="med"/>
          </a:ln>
        </p:spPr>
        <p:txBody>
          <a:bodyPr wrap="none" anchor="ctr" anchorCtr="0"/>
          <a:p>
            <a:pPr algn="ctr"/>
            <a:endParaRPr dirty="0"/>
          </a:p>
        </p:txBody>
      </p:sp>
      <p:sp>
        <p:nvSpPr>
          <p:cNvPr id="194601" name="Rectangle 194600"/>
          <p:cNvSpPr/>
          <p:nvPr/>
        </p:nvSpPr>
        <p:spPr>
          <a:xfrm>
            <a:off x="4635500" y="4573588"/>
            <a:ext cx="4022725" cy="746125"/>
          </a:xfrm>
          <a:prstGeom prst="rect">
            <a:avLst/>
          </a:prstGeom>
          <a:solidFill>
            <a:srgbClr val="CC0066"/>
          </a:solidFill>
          <a:ln w="9525" cap="flat" cmpd="sng">
            <a:solidFill>
              <a:schemeClr val="tx1"/>
            </a:solidFill>
            <a:prstDash val="solid"/>
            <a:miter/>
            <a:headEnd type="none" w="med" len="med"/>
            <a:tailEnd type="none" w="med" len="med"/>
          </a:ln>
        </p:spPr>
        <p:txBody>
          <a:bodyPr/>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94598"/>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94599"/>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94600"/>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19460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00" grpId="0" bldLvl="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4082" name="Title 174081"/>
          <p:cNvSpPr>
            <a:spLocks noGrp="1"/>
          </p:cNvSpPr>
          <p:nvPr>
            <p:ph type="title"/>
          </p:nvPr>
        </p:nvSpPr>
        <p:spPr/>
        <p:txBody>
          <a:bodyPr anchor="ctr" anchorCtr="0"/>
          <a:p>
            <a:r>
              <a:rPr sz="4000"/>
              <a:t>Supernovae</a:t>
            </a:r>
            <a:endParaRPr sz="4000"/>
          </a:p>
        </p:txBody>
      </p:sp>
      <p:sp>
        <p:nvSpPr>
          <p:cNvPr id="174083" name="Content Placeholder 174082"/>
          <p:cNvSpPr>
            <a:spLocks noGrp="1"/>
          </p:cNvSpPr>
          <p:nvPr>
            <p:ph idx="1"/>
          </p:nvPr>
        </p:nvSpPr>
        <p:spPr>
          <a:xfrm>
            <a:off x="485140" y="1417955"/>
            <a:ext cx="4023360" cy="4526280"/>
          </a:xfrm>
        </p:spPr>
        <p:txBody>
          <a:bodyPr/>
          <a:p>
            <a:pPr marL="0" indent="0">
              <a:lnSpc>
                <a:spcPct val="80000"/>
              </a:lnSpc>
              <a:buNone/>
            </a:pPr>
            <a:r>
              <a:rPr sz="2000"/>
              <a:t>When a red supergiant star causes iron in its core to undergo nuclear fusion energy is absorbed causing a great implosion.</a:t>
            </a:r>
            <a:endParaRPr sz="2000"/>
          </a:p>
          <a:p>
            <a:pPr marL="0" indent="0">
              <a:lnSpc>
                <a:spcPct val="80000"/>
              </a:lnSpc>
              <a:buNone/>
            </a:pPr>
            <a:endParaRPr sz="2000"/>
          </a:p>
          <a:p>
            <a:pPr marL="0" indent="0">
              <a:lnSpc>
                <a:spcPct val="80000"/>
              </a:lnSpc>
              <a:buNone/>
            </a:pPr>
            <a:r>
              <a:rPr sz="2000"/>
              <a:t>This rebounds and causes a massive explosion that can for a few days outshine a whole galaxy. This is called a </a:t>
            </a:r>
            <a:r>
              <a:rPr sz="2000" b="1">
                <a:solidFill>
                  <a:srgbClr val="FF0000"/>
                </a:solidFill>
              </a:rPr>
              <a:t>supernova</a:t>
            </a:r>
            <a:r>
              <a:rPr sz="2000"/>
              <a:t>.</a:t>
            </a:r>
            <a:endParaRPr sz="2000"/>
          </a:p>
          <a:p>
            <a:pPr marL="0" indent="0">
              <a:lnSpc>
                <a:spcPct val="80000"/>
              </a:lnSpc>
              <a:buNone/>
            </a:pPr>
            <a:endParaRPr sz="2000"/>
          </a:p>
          <a:p>
            <a:pPr marL="0" indent="0">
              <a:lnSpc>
                <a:spcPct val="80000"/>
              </a:lnSpc>
              <a:buNone/>
            </a:pPr>
            <a:r>
              <a:rPr sz="2000"/>
              <a:t>Supernovae are very rare. They can be seen in the daylight sky. The last observed supernovae in our galaxy took place in 1604.</a:t>
            </a:r>
            <a:endParaRPr sz="2000"/>
          </a:p>
        </p:txBody>
      </p:sp>
      <p:grpSp>
        <p:nvGrpSpPr>
          <p:cNvPr id="174096" name="Group 174095"/>
          <p:cNvGrpSpPr/>
          <p:nvPr/>
        </p:nvGrpSpPr>
        <p:grpSpPr>
          <a:xfrm>
            <a:off x="5358448" y="1417638"/>
            <a:ext cx="3097212" cy="4083050"/>
            <a:chOff x="3243" y="709"/>
            <a:chExt cx="1951" cy="2572"/>
          </a:xfrm>
        </p:grpSpPr>
        <p:graphicFrame>
          <p:nvGraphicFramePr>
            <p:cNvPr id="174093" name="Content Placeholder 174092"/>
            <p:cNvGraphicFramePr/>
            <p:nvPr>
              <p:ph sz="half" idx="2"/>
            </p:nvPr>
          </p:nvGraphicFramePr>
          <p:xfrm>
            <a:off x="3243" y="709"/>
            <a:ext cx="1951" cy="1951"/>
          </p:xfrm>
          <a:graphic>
            <a:graphicData uri="http://schemas.openxmlformats.org/presentationml/2006/ole">
              <mc:AlternateContent xmlns:mc="http://schemas.openxmlformats.org/markup-compatibility/2006">
                <mc:Choice xmlns:v="urn:schemas-microsoft-com:vml" Requires="v">
                  <p:oleObj spid="_x0000_s3077" name="" r:id="rId1" imgW="2286000" imgH="2286000" progId="Paint.Picture">
                    <p:embed/>
                  </p:oleObj>
                </mc:Choice>
                <mc:Fallback>
                  <p:oleObj name="" r:id="rId1" imgW="2286000" imgH="2286000" progId="Paint.Picture">
                    <p:embed/>
                    <p:pic>
                      <p:nvPicPr>
                        <p:cNvPr id="0" name="Picture 3076"/>
                        <p:cNvPicPr/>
                        <p:nvPr/>
                      </p:nvPicPr>
                      <p:blipFill>
                        <a:blip r:embed="rId2"/>
                        <a:stretch>
                          <a:fillRect/>
                        </a:stretch>
                      </p:blipFill>
                      <p:spPr>
                        <a:xfrm>
                          <a:off x="3243" y="709"/>
                          <a:ext cx="1951" cy="1951"/>
                        </a:xfrm>
                        <a:prstGeom prst="rect">
                          <a:avLst/>
                        </a:prstGeom>
                        <a:noFill/>
                        <a:ln w="38100">
                          <a:miter/>
                        </a:ln>
                      </p:spPr>
                    </p:pic>
                  </p:oleObj>
                </mc:Fallback>
              </mc:AlternateContent>
            </a:graphicData>
          </a:graphic>
        </p:graphicFrame>
        <p:sp>
          <p:nvSpPr>
            <p:cNvPr id="174095" name="Text Box 174094"/>
            <p:cNvSpPr txBox="1"/>
            <p:nvPr/>
          </p:nvSpPr>
          <p:spPr>
            <a:xfrm>
              <a:off x="3243" y="2704"/>
              <a:ext cx="1950" cy="577"/>
            </a:xfrm>
            <a:prstGeom prst="rect">
              <a:avLst/>
            </a:prstGeom>
            <a:noFill/>
            <a:ln w="9525">
              <a:noFill/>
            </a:ln>
          </p:spPr>
          <p:txBody>
            <a:bodyPr>
              <a:spAutoFit/>
            </a:bodyPr>
            <a:p>
              <a:pPr>
                <a:spcBef>
                  <a:spcPct val="50000"/>
                </a:spcBef>
              </a:pPr>
              <a:r>
                <a:rPr b="1"/>
                <a:t>The Crab Nebula was formed after a supernova observed in 1054</a:t>
              </a:r>
              <a:endParaRPr b="1"/>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4083">
                                            <p:txEl>
                                              <p:charRg st="0" end="12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4083">
                                            <p:txEl>
                                              <p:charRg st="124" end="24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4083">
                                            <p:txEl>
                                              <p:charRg st="247" end="37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40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6130" name="Title 176129"/>
          <p:cNvSpPr>
            <a:spLocks noGrp="1"/>
          </p:cNvSpPr>
          <p:nvPr>
            <p:ph type="title"/>
          </p:nvPr>
        </p:nvSpPr>
        <p:spPr/>
        <p:txBody>
          <a:bodyPr anchor="ctr" anchorCtr="0"/>
          <a:p>
            <a:r>
              <a:rPr sz="4000"/>
              <a:t>Neutron stars</a:t>
            </a:r>
            <a:endParaRPr sz="4000"/>
          </a:p>
        </p:txBody>
      </p:sp>
      <p:sp>
        <p:nvSpPr>
          <p:cNvPr id="176131" name="Content Placeholder 176130"/>
          <p:cNvSpPr>
            <a:spLocks noGrp="1"/>
          </p:cNvSpPr>
          <p:nvPr>
            <p:ph idx="1"/>
          </p:nvPr>
        </p:nvSpPr>
        <p:spPr>
          <a:xfrm>
            <a:off x="569595" y="1125855"/>
            <a:ext cx="4582795" cy="4526280"/>
          </a:xfrm>
        </p:spPr>
        <p:txBody>
          <a:bodyPr/>
          <a:p>
            <a:pPr marL="0" indent="0">
              <a:lnSpc>
                <a:spcPct val="80000"/>
              </a:lnSpc>
              <a:buNone/>
            </a:pPr>
            <a:r>
              <a:rPr sz="2400"/>
              <a:t>The core left over from a supergiant star can be so massive that gravity causes electrons and protons to combine to form neutrons. This is a </a:t>
            </a:r>
            <a:r>
              <a:rPr sz="2400" b="1">
                <a:solidFill>
                  <a:srgbClr val="FF0000"/>
                </a:solidFill>
              </a:rPr>
              <a:t>neutron star</a:t>
            </a:r>
            <a:r>
              <a:rPr sz="2400"/>
              <a:t>.</a:t>
            </a:r>
            <a:endParaRPr sz="2400"/>
          </a:p>
          <a:p>
            <a:pPr marL="0" indent="0">
              <a:lnSpc>
                <a:spcPct val="80000"/>
              </a:lnSpc>
              <a:buNone/>
            </a:pPr>
            <a:endParaRPr sz="2400"/>
          </a:p>
          <a:p>
            <a:pPr marL="0" indent="0">
              <a:lnSpc>
                <a:spcPct val="80000"/>
              </a:lnSpc>
              <a:buNone/>
            </a:pPr>
            <a:r>
              <a:rPr sz="2400"/>
              <a:t>A neutron star is only about 10km in diameter and is extremely dense. A teaspoon full of neutron star has a mass of about two billion tonnes.</a:t>
            </a:r>
            <a:endParaRPr sz="2400"/>
          </a:p>
          <a:p>
            <a:pPr marL="0" indent="0">
              <a:lnSpc>
                <a:spcPct val="80000"/>
              </a:lnSpc>
              <a:buNone/>
            </a:pPr>
            <a:endParaRPr sz="2400"/>
          </a:p>
          <a:p>
            <a:pPr marL="0" indent="0">
              <a:lnSpc>
                <a:spcPct val="80000"/>
              </a:lnSpc>
              <a:buNone/>
            </a:pPr>
            <a:r>
              <a:rPr sz="2400"/>
              <a:t>Some neutron stars, called </a:t>
            </a:r>
            <a:r>
              <a:rPr sz="2400" b="1">
                <a:solidFill>
                  <a:srgbClr val="FF0000"/>
                </a:solidFill>
              </a:rPr>
              <a:t>pulsars</a:t>
            </a:r>
            <a:r>
              <a:rPr sz="2400"/>
              <a:t>, emit regular radio signals.</a:t>
            </a:r>
            <a:endParaRPr sz="2400"/>
          </a:p>
        </p:txBody>
      </p:sp>
      <p:grpSp>
        <p:nvGrpSpPr>
          <p:cNvPr id="176138" name="Group 176137"/>
          <p:cNvGrpSpPr/>
          <p:nvPr/>
        </p:nvGrpSpPr>
        <p:grpSpPr>
          <a:xfrm>
            <a:off x="5364163" y="1125538"/>
            <a:ext cx="3455987" cy="4168775"/>
            <a:chOff x="3243" y="709"/>
            <a:chExt cx="2177" cy="2626"/>
          </a:xfrm>
        </p:grpSpPr>
        <p:graphicFrame>
          <p:nvGraphicFramePr>
            <p:cNvPr id="176135" name="Content Placeholder 176134"/>
            <p:cNvGraphicFramePr/>
            <p:nvPr>
              <p:ph sz="half" idx="2"/>
            </p:nvPr>
          </p:nvGraphicFramePr>
          <p:xfrm>
            <a:off x="3243" y="709"/>
            <a:ext cx="2132" cy="2132"/>
          </p:xfrm>
          <a:graphic>
            <a:graphicData uri="http://schemas.openxmlformats.org/presentationml/2006/ole">
              <mc:AlternateContent xmlns:mc="http://schemas.openxmlformats.org/markup-compatibility/2006">
                <mc:Choice xmlns:v="urn:schemas-microsoft-com:vml" Requires="v">
                  <p:oleObj spid="_x0000_s3078" name="" r:id="rId1" imgW="2743200" imgH="2743200" progId="Paint.Picture">
                    <p:embed/>
                  </p:oleObj>
                </mc:Choice>
                <mc:Fallback>
                  <p:oleObj name="" r:id="rId1" imgW="2743200" imgH="2743200" progId="Paint.Picture">
                    <p:embed/>
                    <p:pic>
                      <p:nvPicPr>
                        <p:cNvPr id="0" name="Picture 3077"/>
                        <p:cNvPicPr/>
                        <p:nvPr/>
                      </p:nvPicPr>
                      <p:blipFill>
                        <a:blip r:embed="rId2"/>
                        <a:stretch>
                          <a:fillRect/>
                        </a:stretch>
                      </p:blipFill>
                      <p:spPr>
                        <a:xfrm>
                          <a:off x="3243" y="709"/>
                          <a:ext cx="2132" cy="2132"/>
                        </a:xfrm>
                        <a:prstGeom prst="rect">
                          <a:avLst/>
                        </a:prstGeom>
                        <a:noFill/>
                        <a:ln w="38100">
                          <a:miter/>
                        </a:ln>
                      </p:spPr>
                    </p:pic>
                  </p:oleObj>
                </mc:Fallback>
              </mc:AlternateContent>
            </a:graphicData>
          </a:graphic>
        </p:graphicFrame>
        <p:sp>
          <p:nvSpPr>
            <p:cNvPr id="176137" name="Text Box 176136"/>
            <p:cNvSpPr txBox="1"/>
            <p:nvPr/>
          </p:nvSpPr>
          <p:spPr>
            <a:xfrm>
              <a:off x="3243" y="2931"/>
              <a:ext cx="2177" cy="404"/>
            </a:xfrm>
            <a:prstGeom prst="rect">
              <a:avLst/>
            </a:prstGeom>
            <a:noFill/>
            <a:ln w="9525">
              <a:noFill/>
            </a:ln>
          </p:spPr>
          <p:txBody>
            <a:bodyPr>
              <a:spAutoFit/>
            </a:bodyPr>
            <a:p>
              <a:pPr>
                <a:spcBef>
                  <a:spcPct val="50000"/>
                </a:spcBef>
              </a:pPr>
              <a:r>
                <a:rPr b="1"/>
                <a:t>X-ray image of the neutron star inside the Crab Nebula</a:t>
              </a:r>
              <a:endParaRPr b="1"/>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6131">
                                            <p:txEl>
                                              <p:charRg st="0" end="15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613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76131">
                                            <p:txEl>
                                              <p:charRg st="156" end="298"/>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76131">
                                            <p:txEl>
                                              <p:charRg st="299" end="36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7154" name="Title 177153"/>
          <p:cNvSpPr>
            <a:spLocks noGrp="1"/>
          </p:cNvSpPr>
          <p:nvPr>
            <p:ph type="title"/>
          </p:nvPr>
        </p:nvSpPr>
        <p:spPr/>
        <p:txBody>
          <a:bodyPr anchor="ctr" anchorCtr="0"/>
          <a:p>
            <a:r>
              <a:rPr sz="4000"/>
              <a:t>Black holes</a:t>
            </a:r>
            <a:endParaRPr sz="4000"/>
          </a:p>
        </p:txBody>
      </p:sp>
      <p:sp>
        <p:nvSpPr>
          <p:cNvPr id="177155" name="Text Placeholder 177154"/>
          <p:cNvSpPr>
            <a:spLocks noGrp="1"/>
          </p:cNvSpPr>
          <p:nvPr>
            <p:ph type="body" sz="half" idx="4294967295"/>
          </p:nvPr>
        </p:nvSpPr>
        <p:spPr>
          <a:xfrm>
            <a:off x="112395" y="1268095"/>
            <a:ext cx="4798060" cy="4321175"/>
          </a:xfrm>
        </p:spPr>
        <p:txBody>
          <a:bodyPr/>
          <a:p>
            <a:pPr marL="0" indent="0">
              <a:lnSpc>
                <a:spcPct val="80000"/>
              </a:lnSpc>
              <a:buNone/>
            </a:pPr>
            <a:r>
              <a:rPr sz="2400"/>
              <a:t>The most massive stars collapse to form </a:t>
            </a:r>
            <a:r>
              <a:rPr sz="2400" b="1">
                <a:solidFill>
                  <a:srgbClr val="FF0000"/>
                </a:solidFill>
              </a:rPr>
              <a:t>black holes</a:t>
            </a:r>
            <a:r>
              <a:rPr sz="2400"/>
              <a:t>.</a:t>
            </a:r>
            <a:endParaRPr sz="2400"/>
          </a:p>
          <a:p>
            <a:pPr marL="0" indent="0">
              <a:lnSpc>
                <a:spcPct val="80000"/>
              </a:lnSpc>
              <a:buNone/>
            </a:pPr>
            <a:endParaRPr sz="2400"/>
          </a:p>
          <a:p>
            <a:pPr marL="0" indent="0">
              <a:lnSpc>
                <a:spcPct val="80000"/>
              </a:lnSpc>
              <a:buNone/>
            </a:pPr>
            <a:r>
              <a:rPr sz="2400"/>
              <a:t>The gravity caused by black holes is so strong that nothing can escape, including light.</a:t>
            </a:r>
            <a:endParaRPr sz="2400"/>
          </a:p>
          <a:p>
            <a:pPr marL="0" indent="0">
              <a:lnSpc>
                <a:spcPct val="80000"/>
              </a:lnSpc>
              <a:buNone/>
            </a:pPr>
            <a:endParaRPr sz="2400"/>
          </a:p>
          <a:p>
            <a:pPr marL="0" indent="0">
              <a:lnSpc>
                <a:spcPct val="80000"/>
              </a:lnSpc>
              <a:buNone/>
            </a:pPr>
            <a:r>
              <a:rPr sz="2400"/>
              <a:t>Black holes can only be observed from the affect they have on surrounding objects such as a companion star.</a:t>
            </a:r>
            <a:endParaRPr sz="2400"/>
          </a:p>
        </p:txBody>
      </p:sp>
      <p:pic>
        <p:nvPicPr>
          <p:cNvPr id="177160" name="Content Placeholder 177159" descr="black-hole-xray"/>
          <p:cNvPicPr>
            <a:picLocks noChangeAspect="1"/>
          </p:cNvPicPr>
          <p:nvPr>
            <p:ph idx="1"/>
          </p:nvPr>
        </p:nvPicPr>
        <p:blipFill>
          <a:blip r:embed="rId1"/>
          <a:stretch>
            <a:fillRect/>
          </a:stretch>
        </p:blipFill>
        <p:spPr>
          <a:xfrm>
            <a:off x="5064760" y="1619885"/>
            <a:ext cx="3810000" cy="291465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7155">
                                            <p:txEl>
                                              <p:charRg st="0" end="5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7155">
                                            <p:txEl>
                                              <p:charRg st="54" end="14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7155">
                                            <p:txEl>
                                              <p:charRg st="144" end="25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71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9442" name="Text Box 189441"/>
          <p:cNvSpPr txBox="1"/>
          <p:nvPr/>
        </p:nvSpPr>
        <p:spPr>
          <a:xfrm>
            <a:off x="395288" y="347663"/>
            <a:ext cx="8375650" cy="4030980"/>
          </a:xfrm>
          <a:prstGeom prst="rect">
            <a:avLst/>
          </a:prstGeom>
          <a:solidFill>
            <a:schemeClr val="bg1"/>
          </a:solidFill>
          <a:ln w="9525">
            <a:noFill/>
          </a:ln>
        </p:spPr>
        <p:txBody>
          <a:bodyPr>
            <a:spAutoFit/>
          </a:bodyPr>
          <a:p>
            <a:pPr eaLnBrk="0" hangingPunct="0">
              <a:spcBef>
                <a:spcPct val="50000"/>
              </a:spcBef>
            </a:pPr>
            <a:r>
              <a:rPr sz="2800" b="1">
                <a:solidFill>
                  <a:srgbClr val="FF3300"/>
                </a:solidFill>
                <a:latin typeface="Times New Roman" panose="02020603050405020304" pitchFamily="18" charset="0"/>
              </a:rPr>
              <a:t>Choose appropriate words to fill in the gaps below:</a:t>
            </a:r>
            <a:endParaRPr sz="2800" b="1">
              <a:solidFill>
                <a:srgbClr val="FF3300"/>
              </a:solidFill>
              <a:latin typeface="Times New Roman" panose="02020603050405020304" pitchFamily="18" charset="0"/>
            </a:endParaRPr>
          </a:p>
          <a:p>
            <a:pPr eaLnBrk="0" hangingPunct="0">
              <a:spcBef>
                <a:spcPct val="50000"/>
              </a:spcBef>
            </a:pPr>
            <a:r>
              <a:rPr sz="2400" b="1">
                <a:latin typeface="Times New Roman" panose="02020603050405020304" pitchFamily="18" charset="0"/>
              </a:rPr>
              <a:t>Stars are made mostly from __________ and generate their energy by nuclear _________. Stars are formed in nebulae when ________ causes gas and dust to clump together. </a:t>
            </a:r>
            <a:endParaRPr sz="2400" b="1">
              <a:latin typeface="Times New Roman" panose="02020603050405020304" pitchFamily="18" charset="0"/>
            </a:endParaRPr>
          </a:p>
          <a:p>
            <a:pPr eaLnBrk="0" hangingPunct="0">
              <a:spcBef>
                <a:spcPct val="50000"/>
              </a:spcBef>
            </a:pPr>
            <a:r>
              <a:rPr sz="2400" b="1">
                <a:latin typeface="Times New Roman" panose="02020603050405020304" pitchFamily="18" charset="0"/>
              </a:rPr>
              <a:t>Towards the end of its life, the Sun will _________ to form a red giant after which most of its material will be blown away as a planetary ______ leaving behind a small white _____ star.</a:t>
            </a:r>
            <a:endParaRPr sz="2400" b="1">
              <a:latin typeface="Times New Roman" panose="02020603050405020304" pitchFamily="18" charset="0"/>
            </a:endParaRPr>
          </a:p>
          <a:p>
            <a:pPr eaLnBrk="0" hangingPunct="0">
              <a:spcBef>
                <a:spcPct val="50000"/>
              </a:spcBef>
            </a:pPr>
            <a:r>
              <a:rPr sz="2400" b="1">
                <a:latin typeface="Times New Roman" panose="02020603050405020304" pitchFamily="18" charset="0"/>
              </a:rPr>
              <a:t>More ________ stars than the Sun may undergo a supernova explosion and become _________ stars or black holes.</a:t>
            </a:r>
            <a:endParaRPr sz="2400" b="1">
              <a:latin typeface="Times New Roman" panose="02020603050405020304" pitchFamily="18" charset="0"/>
              <a:ea typeface="Times New Roman" panose="02020603050405020304" pitchFamily="18" charset="0"/>
            </a:endParaRPr>
          </a:p>
        </p:txBody>
      </p:sp>
      <p:sp>
        <p:nvSpPr>
          <p:cNvPr id="189443" name="Text Box 189442"/>
          <p:cNvSpPr txBox="1"/>
          <p:nvPr/>
        </p:nvSpPr>
        <p:spPr>
          <a:xfrm>
            <a:off x="1835150" y="4940300"/>
            <a:ext cx="1008063" cy="368300"/>
          </a:xfrm>
          <a:prstGeom prst="rect">
            <a:avLst/>
          </a:prstGeom>
          <a:noFill/>
          <a:ln w="9525">
            <a:noFill/>
          </a:ln>
        </p:spPr>
        <p:txBody>
          <a:bodyPr>
            <a:spAutoFit/>
          </a:bodyPr>
          <a:p>
            <a:pPr>
              <a:spcBef>
                <a:spcPct val="50000"/>
              </a:spcBef>
            </a:pPr>
            <a:r>
              <a:rPr b="1">
                <a:solidFill>
                  <a:schemeClr val="accent2"/>
                </a:solidFill>
              </a:rPr>
              <a:t>expand</a:t>
            </a:r>
            <a:endParaRPr b="1">
              <a:solidFill>
                <a:schemeClr val="accent2"/>
              </a:solidFill>
            </a:endParaRPr>
          </a:p>
        </p:txBody>
      </p:sp>
      <p:sp>
        <p:nvSpPr>
          <p:cNvPr id="189444" name="Text Box 189443"/>
          <p:cNvSpPr txBox="1"/>
          <p:nvPr/>
        </p:nvSpPr>
        <p:spPr>
          <a:xfrm>
            <a:off x="4498975" y="5300663"/>
            <a:ext cx="1179513" cy="368300"/>
          </a:xfrm>
          <a:prstGeom prst="rect">
            <a:avLst/>
          </a:prstGeom>
          <a:noFill/>
          <a:ln w="9525">
            <a:noFill/>
          </a:ln>
        </p:spPr>
        <p:txBody>
          <a:bodyPr>
            <a:spAutoFit/>
          </a:bodyPr>
          <a:p>
            <a:pPr>
              <a:spcBef>
                <a:spcPct val="50000"/>
              </a:spcBef>
            </a:pPr>
            <a:r>
              <a:rPr b="1">
                <a:solidFill>
                  <a:schemeClr val="accent2"/>
                </a:solidFill>
              </a:rPr>
              <a:t>nebula</a:t>
            </a:r>
            <a:endParaRPr b="1">
              <a:solidFill>
                <a:schemeClr val="accent2"/>
              </a:solidFill>
            </a:endParaRPr>
          </a:p>
        </p:txBody>
      </p:sp>
      <p:sp>
        <p:nvSpPr>
          <p:cNvPr id="189445" name="Text Box 189444"/>
          <p:cNvSpPr txBox="1"/>
          <p:nvPr/>
        </p:nvSpPr>
        <p:spPr>
          <a:xfrm>
            <a:off x="2411413" y="5300663"/>
            <a:ext cx="1063625" cy="368300"/>
          </a:xfrm>
          <a:prstGeom prst="rect">
            <a:avLst/>
          </a:prstGeom>
          <a:noFill/>
          <a:ln w="9525">
            <a:noFill/>
          </a:ln>
        </p:spPr>
        <p:txBody>
          <a:bodyPr>
            <a:spAutoFit/>
          </a:bodyPr>
          <a:p>
            <a:pPr>
              <a:spcBef>
                <a:spcPct val="50000"/>
              </a:spcBef>
            </a:pPr>
            <a:r>
              <a:rPr b="1">
                <a:solidFill>
                  <a:schemeClr val="accent2"/>
                </a:solidFill>
              </a:rPr>
              <a:t>gravity</a:t>
            </a:r>
            <a:endParaRPr b="1">
              <a:solidFill>
                <a:schemeClr val="accent2"/>
              </a:solidFill>
            </a:endParaRPr>
          </a:p>
        </p:txBody>
      </p:sp>
      <p:sp>
        <p:nvSpPr>
          <p:cNvPr id="189446" name="Text Box 189445"/>
          <p:cNvSpPr txBox="1"/>
          <p:nvPr/>
        </p:nvSpPr>
        <p:spPr>
          <a:xfrm>
            <a:off x="3490913" y="5300663"/>
            <a:ext cx="1308100" cy="368300"/>
          </a:xfrm>
          <a:prstGeom prst="rect">
            <a:avLst/>
          </a:prstGeom>
          <a:noFill/>
          <a:ln w="9525">
            <a:noFill/>
          </a:ln>
        </p:spPr>
        <p:txBody>
          <a:bodyPr>
            <a:spAutoFit/>
          </a:bodyPr>
          <a:p>
            <a:pPr>
              <a:spcBef>
                <a:spcPct val="50000"/>
              </a:spcBef>
            </a:pPr>
            <a:r>
              <a:rPr b="1">
                <a:solidFill>
                  <a:schemeClr val="accent2"/>
                </a:solidFill>
              </a:rPr>
              <a:t>fusion</a:t>
            </a:r>
            <a:endParaRPr b="1">
              <a:solidFill>
                <a:schemeClr val="accent2"/>
              </a:solidFill>
            </a:endParaRPr>
          </a:p>
        </p:txBody>
      </p:sp>
      <p:sp>
        <p:nvSpPr>
          <p:cNvPr id="189447" name="Text Box 189446"/>
          <p:cNvSpPr txBox="1"/>
          <p:nvPr/>
        </p:nvSpPr>
        <p:spPr>
          <a:xfrm>
            <a:off x="5435600" y="5300663"/>
            <a:ext cx="987425" cy="368300"/>
          </a:xfrm>
          <a:prstGeom prst="rect">
            <a:avLst/>
          </a:prstGeom>
          <a:noFill/>
          <a:ln w="9525">
            <a:noFill/>
          </a:ln>
        </p:spPr>
        <p:txBody>
          <a:bodyPr>
            <a:spAutoFit/>
          </a:bodyPr>
          <a:p>
            <a:pPr>
              <a:spcBef>
                <a:spcPct val="50000"/>
              </a:spcBef>
            </a:pPr>
            <a:r>
              <a:rPr b="1">
                <a:solidFill>
                  <a:schemeClr val="accent2"/>
                </a:solidFill>
              </a:rPr>
              <a:t>dwarf</a:t>
            </a:r>
            <a:endParaRPr b="1">
              <a:solidFill>
                <a:schemeClr val="accent2"/>
              </a:solidFill>
            </a:endParaRPr>
          </a:p>
        </p:txBody>
      </p:sp>
      <p:sp>
        <p:nvSpPr>
          <p:cNvPr id="189448" name="Text Box 189447"/>
          <p:cNvSpPr txBox="1"/>
          <p:nvPr/>
        </p:nvSpPr>
        <p:spPr>
          <a:xfrm>
            <a:off x="4283075" y="4940300"/>
            <a:ext cx="1150938" cy="368300"/>
          </a:xfrm>
          <a:prstGeom prst="rect">
            <a:avLst/>
          </a:prstGeom>
          <a:noFill/>
          <a:ln w="9525">
            <a:noFill/>
          </a:ln>
        </p:spPr>
        <p:txBody>
          <a:bodyPr>
            <a:spAutoFit/>
          </a:bodyPr>
          <a:p>
            <a:pPr>
              <a:spcBef>
                <a:spcPct val="50000"/>
              </a:spcBef>
            </a:pPr>
            <a:r>
              <a:rPr b="1">
                <a:solidFill>
                  <a:schemeClr val="accent2"/>
                </a:solidFill>
              </a:rPr>
              <a:t>massive</a:t>
            </a:r>
            <a:endParaRPr b="1">
              <a:solidFill>
                <a:schemeClr val="accent2"/>
              </a:solidFill>
            </a:endParaRPr>
          </a:p>
        </p:txBody>
      </p:sp>
      <p:sp>
        <p:nvSpPr>
          <p:cNvPr id="189449" name="Text Box 189448"/>
          <p:cNvSpPr txBox="1"/>
          <p:nvPr/>
        </p:nvSpPr>
        <p:spPr>
          <a:xfrm>
            <a:off x="3203575" y="4508500"/>
            <a:ext cx="2663825" cy="368300"/>
          </a:xfrm>
          <a:prstGeom prst="rect">
            <a:avLst/>
          </a:prstGeom>
          <a:noFill/>
          <a:ln w="9525">
            <a:noFill/>
          </a:ln>
        </p:spPr>
        <p:txBody>
          <a:bodyPr>
            <a:spAutoFit/>
          </a:bodyPr>
          <a:p>
            <a:pPr>
              <a:spcBef>
                <a:spcPct val="50000"/>
              </a:spcBef>
            </a:pPr>
            <a:r>
              <a:rPr b="1" i="1"/>
              <a:t>WORD SELECTION:</a:t>
            </a:r>
            <a:endParaRPr b="1" i="1"/>
          </a:p>
        </p:txBody>
      </p:sp>
      <p:sp>
        <p:nvSpPr>
          <p:cNvPr id="189450" name="Text Box 189449"/>
          <p:cNvSpPr txBox="1"/>
          <p:nvPr/>
        </p:nvSpPr>
        <p:spPr>
          <a:xfrm>
            <a:off x="5651500" y="4940300"/>
            <a:ext cx="1366838" cy="368300"/>
          </a:xfrm>
          <a:prstGeom prst="rect">
            <a:avLst/>
          </a:prstGeom>
          <a:noFill/>
          <a:ln w="9525">
            <a:noFill/>
          </a:ln>
        </p:spPr>
        <p:txBody>
          <a:bodyPr>
            <a:spAutoFit/>
          </a:bodyPr>
          <a:p>
            <a:pPr>
              <a:spcBef>
                <a:spcPct val="50000"/>
              </a:spcBef>
            </a:pPr>
            <a:r>
              <a:rPr b="1">
                <a:solidFill>
                  <a:schemeClr val="accent2"/>
                </a:solidFill>
              </a:rPr>
              <a:t>hydrogen</a:t>
            </a:r>
            <a:endParaRPr b="1">
              <a:solidFill>
                <a:schemeClr val="accent2"/>
              </a:solidFill>
            </a:endParaRPr>
          </a:p>
        </p:txBody>
      </p:sp>
      <p:sp>
        <p:nvSpPr>
          <p:cNvPr id="189458" name="Text Box 189457"/>
          <p:cNvSpPr txBox="1"/>
          <p:nvPr/>
        </p:nvSpPr>
        <p:spPr>
          <a:xfrm>
            <a:off x="2987675" y="4940300"/>
            <a:ext cx="1150938" cy="368300"/>
          </a:xfrm>
          <a:prstGeom prst="rect">
            <a:avLst/>
          </a:prstGeom>
          <a:noFill/>
          <a:ln w="9525">
            <a:noFill/>
          </a:ln>
        </p:spPr>
        <p:txBody>
          <a:bodyPr>
            <a:spAutoFit/>
          </a:bodyPr>
          <a:p>
            <a:pPr>
              <a:spcBef>
                <a:spcPct val="50000"/>
              </a:spcBef>
            </a:pPr>
            <a:r>
              <a:rPr b="1">
                <a:solidFill>
                  <a:schemeClr val="accent2"/>
                </a:solidFill>
              </a:rPr>
              <a:t>neutron</a:t>
            </a:r>
            <a:endParaRPr b="1">
              <a:solidFill>
                <a:schemeClr val="accent2"/>
              </a:solidFill>
            </a:endParaRPr>
          </a:p>
        </p:txBody>
      </p:sp>
      <p:sp>
        <p:nvSpPr>
          <p:cNvPr id="189459" name="Text Box 189458"/>
          <p:cNvSpPr txBox="1"/>
          <p:nvPr/>
        </p:nvSpPr>
        <p:spPr>
          <a:xfrm>
            <a:off x="5867400" y="2276475"/>
            <a:ext cx="1008063" cy="368300"/>
          </a:xfrm>
          <a:prstGeom prst="rect">
            <a:avLst/>
          </a:prstGeom>
          <a:noFill/>
          <a:ln w="9525">
            <a:noFill/>
          </a:ln>
        </p:spPr>
        <p:txBody>
          <a:bodyPr>
            <a:spAutoFit/>
          </a:bodyPr>
          <a:p>
            <a:pPr>
              <a:spcBef>
                <a:spcPct val="50000"/>
              </a:spcBef>
            </a:pPr>
            <a:r>
              <a:rPr b="1">
                <a:solidFill>
                  <a:schemeClr val="accent2"/>
                </a:solidFill>
              </a:rPr>
              <a:t>expand</a:t>
            </a:r>
            <a:endParaRPr b="1">
              <a:solidFill>
                <a:schemeClr val="accent2"/>
              </a:solidFill>
            </a:endParaRPr>
          </a:p>
        </p:txBody>
      </p:sp>
      <p:sp>
        <p:nvSpPr>
          <p:cNvPr id="189460" name="Text Box 189459"/>
          <p:cNvSpPr txBox="1"/>
          <p:nvPr/>
        </p:nvSpPr>
        <p:spPr>
          <a:xfrm>
            <a:off x="2339975" y="2997200"/>
            <a:ext cx="1179513" cy="368300"/>
          </a:xfrm>
          <a:prstGeom prst="rect">
            <a:avLst/>
          </a:prstGeom>
          <a:noFill/>
          <a:ln w="9525">
            <a:noFill/>
          </a:ln>
        </p:spPr>
        <p:txBody>
          <a:bodyPr>
            <a:spAutoFit/>
          </a:bodyPr>
          <a:p>
            <a:pPr>
              <a:spcBef>
                <a:spcPct val="50000"/>
              </a:spcBef>
            </a:pPr>
            <a:r>
              <a:rPr b="1">
                <a:solidFill>
                  <a:schemeClr val="accent2"/>
                </a:solidFill>
              </a:rPr>
              <a:t>nebula</a:t>
            </a:r>
            <a:endParaRPr b="1">
              <a:solidFill>
                <a:schemeClr val="accent2"/>
              </a:solidFill>
            </a:endParaRPr>
          </a:p>
        </p:txBody>
      </p:sp>
      <p:sp>
        <p:nvSpPr>
          <p:cNvPr id="189461" name="Text Box 189460"/>
          <p:cNvSpPr txBox="1"/>
          <p:nvPr/>
        </p:nvSpPr>
        <p:spPr>
          <a:xfrm>
            <a:off x="1403350" y="1773238"/>
            <a:ext cx="1063625" cy="368300"/>
          </a:xfrm>
          <a:prstGeom prst="rect">
            <a:avLst/>
          </a:prstGeom>
          <a:noFill/>
          <a:ln w="9525">
            <a:noFill/>
          </a:ln>
        </p:spPr>
        <p:txBody>
          <a:bodyPr>
            <a:spAutoFit/>
          </a:bodyPr>
          <a:p>
            <a:pPr>
              <a:spcBef>
                <a:spcPct val="50000"/>
              </a:spcBef>
            </a:pPr>
            <a:r>
              <a:rPr b="1">
                <a:solidFill>
                  <a:schemeClr val="accent2"/>
                </a:solidFill>
              </a:rPr>
              <a:t>gravity</a:t>
            </a:r>
            <a:endParaRPr b="1">
              <a:solidFill>
                <a:schemeClr val="accent2"/>
              </a:solidFill>
            </a:endParaRPr>
          </a:p>
        </p:txBody>
      </p:sp>
      <p:sp>
        <p:nvSpPr>
          <p:cNvPr id="189462" name="Text Box 189461"/>
          <p:cNvSpPr txBox="1"/>
          <p:nvPr/>
        </p:nvSpPr>
        <p:spPr>
          <a:xfrm>
            <a:off x="3059113" y="1412875"/>
            <a:ext cx="1308100" cy="368300"/>
          </a:xfrm>
          <a:prstGeom prst="rect">
            <a:avLst/>
          </a:prstGeom>
          <a:noFill/>
          <a:ln w="9525">
            <a:noFill/>
          </a:ln>
        </p:spPr>
        <p:txBody>
          <a:bodyPr>
            <a:spAutoFit/>
          </a:bodyPr>
          <a:p>
            <a:pPr>
              <a:spcBef>
                <a:spcPct val="50000"/>
              </a:spcBef>
            </a:pPr>
            <a:r>
              <a:rPr b="1">
                <a:solidFill>
                  <a:schemeClr val="accent2"/>
                </a:solidFill>
              </a:rPr>
              <a:t>fusion</a:t>
            </a:r>
            <a:endParaRPr b="1">
              <a:solidFill>
                <a:schemeClr val="accent2"/>
              </a:solidFill>
            </a:endParaRPr>
          </a:p>
        </p:txBody>
      </p:sp>
      <p:sp>
        <p:nvSpPr>
          <p:cNvPr id="189463" name="Text Box 189462"/>
          <p:cNvSpPr txBox="1"/>
          <p:nvPr/>
        </p:nvSpPr>
        <p:spPr>
          <a:xfrm>
            <a:off x="7092950" y="2997200"/>
            <a:ext cx="987425" cy="368300"/>
          </a:xfrm>
          <a:prstGeom prst="rect">
            <a:avLst/>
          </a:prstGeom>
          <a:noFill/>
          <a:ln w="9525">
            <a:noFill/>
          </a:ln>
        </p:spPr>
        <p:txBody>
          <a:bodyPr>
            <a:spAutoFit/>
          </a:bodyPr>
          <a:p>
            <a:pPr>
              <a:spcBef>
                <a:spcPct val="50000"/>
              </a:spcBef>
            </a:pPr>
            <a:r>
              <a:rPr b="1">
                <a:solidFill>
                  <a:schemeClr val="accent2"/>
                </a:solidFill>
              </a:rPr>
              <a:t>dwarf</a:t>
            </a:r>
            <a:endParaRPr b="1">
              <a:solidFill>
                <a:schemeClr val="accent2"/>
              </a:solidFill>
            </a:endParaRPr>
          </a:p>
        </p:txBody>
      </p:sp>
      <p:sp>
        <p:nvSpPr>
          <p:cNvPr id="189464" name="Text Box 189463"/>
          <p:cNvSpPr txBox="1"/>
          <p:nvPr/>
        </p:nvSpPr>
        <p:spPr>
          <a:xfrm>
            <a:off x="1331913" y="3573463"/>
            <a:ext cx="1150937" cy="368300"/>
          </a:xfrm>
          <a:prstGeom prst="rect">
            <a:avLst/>
          </a:prstGeom>
          <a:noFill/>
          <a:ln w="9525">
            <a:noFill/>
          </a:ln>
        </p:spPr>
        <p:txBody>
          <a:bodyPr>
            <a:spAutoFit/>
          </a:bodyPr>
          <a:p>
            <a:pPr>
              <a:spcBef>
                <a:spcPct val="50000"/>
              </a:spcBef>
            </a:pPr>
            <a:r>
              <a:rPr b="1">
                <a:solidFill>
                  <a:schemeClr val="accent2"/>
                </a:solidFill>
              </a:rPr>
              <a:t>massive</a:t>
            </a:r>
            <a:endParaRPr b="1">
              <a:solidFill>
                <a:schemeClr val="accent2"/>
              </a:solidFill>
            </a:endParaRPr>
          </a:p>
        </p:txBody>
      </p:sp>
      <p:sp>
        <p:nvSpPr>
          <p:cNvPr id="189465" name="Text Box 189464"/>
          <p:cNvSpPr txBox="1"/>
          <p:nvPr/>
        </p:nvSpPr>
        <p:spPr>
          <a:xfrm>
            <a:off x="4284663" y="981075"/>
            <a:ext cx="1366837" cy="368300"/>
          </a:xfrm>
          <a:prstGeom prst="rect">
            <a:avLst/>
          </a:prstGeom>
          <a:noFill/>
          <a:ln w="9525">
            <a:noFill/>
          </a:ln>
        </p:spPr>
        <p:txBody>
          <a:bodyPr>
            <a:spAutoFit/>
          </a:bodyPr>
          <a:p>
            <a:pPr>
              <a:spcBef>
                <a:spcPct val="50000"/>
              </a:spcBef>
            </a:pPr>
            <a:r>
              <a:rPr b="1">
                <a:solidFill>
                  <a:schemeClr val="accent2"/>
                </a:solidFill>
              </a:rPr>
              <a:t>hydrogen</a:t>
            </a:r>
            <a:endParaRPr b="1">
              <a:solidFill>
                <a:schemeClr val="accent2"/>
              </a:solidFill>
            </a:endParaRPr>
          </a:p>
        </p:txBody>
      </p:sp>
      <p:sp>
        <p:nvSpPr>
          <p:cNvPr id="189466" name="Text Box 189465"/>
          <p:cNvSpPr txBox="1"/>
          <p:nvPr/>
        </p:nvSpPr>
        <p:spPr>
          <a:xfrm>
            <a:off x="3492500" y="3933825"/>
            <a:ext cx="1150938" cy="368300"/>
          </a:xfrm>
          <a:prstGeom prst="rect">
            <a:avLst/>
          </a:prstGeom>
          <a:noFill/>
          <a:ln w="9525">
            <a:noFill/>
          </a:ln>
        </p:spPr>
        <p:txBody>
          <a:bodyPr>
            <a:spAutoFit/>
          </a:bodyPr>
          <a:p>
            <a:pPr>
              <a:spcBef>
                <a:spcPct val="50000"/>
              </a:spcBef>
            </a:pPr>
            <a:r>
              <a:rPr b="1">
                <a:solidFill>
                  <a:schemeClr val="accent2"/>
                </a:solidFill>
              </a:rPr>
              <a:t>neutron</a:t>
            </a:r>
            <a:endParaRPr b="1">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944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944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944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944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944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8944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944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945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8945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9465"/>
                                        </p:tgtEl>
                                        <p:attrNameLst>
                                          <p:attrName>style.visibility</p:attrName>
                                        </p:attrNameLst>
                                      </p:cBhvr>
                                      <p:to>
                                        <p:strVal val="visible"/>
                                      </p:to>
                                    </p:set>
                                  </p:childTnLst>
                                </p:cTn>
                              </p:par>
                              <p:par>
                                <p:cTn id="27" presetID="1" presetClass="exit" presetSubtype="0" fill="hold" grpId="1" nodeType="withEffect">
                                  <p:stCondLst>
                                    <p:cond delay="0"/>
                                  </p:stCondLst>
                                  <p:childTnLst>
                                    <p:set>
                                      <p:cBhvr>
                                        <p:cTn id="28" dur="1" fill="hold">
                                          <p:stCondLst>
                                            <p:cond delay="0"/>
                                          </p:stCondLst>
                                        </p:cTn>
                                        <p:tgtEl>
                                          <p:spTgt spid="189450"/>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89462"/>
                                        </p:tgtEl>
                                        <p:attrNameLst>
                                          <p:attrName>style.visibility</p:attrName>
                                        </p:attrNameLst>
                                      </p:cBhvr>
                                      <p:to>
                                        <p:strVal val="visible"/>
                                      </p:to>
                                    </p:set>
                                  </p:childTnLst>
                                </p:cTn>
                              </p:par>
                              <p:par>
                                <p:cTn id="33" presetID="1" presetClass="exit" presetSubtype="0" fill="hold" grpId="1" nodeType="withEffect">
                                  <p:stCondLst>
                                    <p:cond delay="0"/>
                                  </p:stCondLst>
                                  <p:childTnLst>
                                    <p:set>
                                      <p:cBhvr>
                                        <p:cTn id="34" dur="1" fill="hold">
                                          <p:stCondLst>
                                            <p:cond delay="0"/>
                                          </p:stCondLst>
                                        </p:cTn>
                                        <p:tgtEl>
                                          <p:spTgt spid="189446"/>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89461"/>
                                        </p:tgtEl>
                                        <p:attrNameLst>
                                          <p:attrName>style.visibility</p:attrName>
                                        </p:attrNameLst>
                                      </p:cBhvr>
                                      <p:to>
                                        <p:strVal val="visible"/>
                                      </p:to>
                                    </p:set>
                                  </p:childTnLst>
                                </p:cTn>
                              </p:par>
                              <p:par>
                                <p:cTn id="39" presetID="1" presetClass="exit" presetSubtype="0" fill="hold" grpId="1" nodeType="withEffect">
                                  <p:stCondLst>
                                    <p:cond delay="0"/>
                                  </p:stCondLst>
                                  <p:childTnLst>
                                    <p:set>
                                      <p:cBhvr>
                                        <p:cTn id="40" dur="1" fill="hold">
                                          <p:stCondLst>
                                            <p:cond delay="0"/>
                                          </p:stCondLst>
                                        </p:cTn>
                                        <p:tgtEl>
                                          <p:spTgt spid="189445"/>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89459"/>
                                        </p:tgtEl>
                                        <p:attrNameLst>
                                          <p:attrName>style.visibility</p:attrName>
                                        </p:attrNameLst>
                                      </p:cBhvr>
                                      <p:to>
                                        <p:strVal val="visible"/>
                                      </p:to>
                                    </p:set>
                                  </p:childTnLst>
                                </p:cTn>
                              </p:par>
                              <p:par>
                                <p:cTn id="45" presetID="1" presetClass="exit" presetSubtype="0" fill="hold" grpId="1" nodeType="withEffect">
                                  <p:stCondLst>
                                    <p:cond delay="0"/>
                                  </p:stCondLst>
                                  <p:childTnLst>
                                    <p:set>
                                      <p:cBhvr>
                                        <p:cTn id="46" dur="1" fill="hold">
                                          <p:stCondLst>
                                            <p:cond delay="0"/>
                                          </p:stCondLst>
                                        </p:cTn>
                                        <p:tgtEl>
                                          <p:spTgt spid="189443"/>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89460"/>
                                        </p:tgtEl>
                                        <p:attrNameLst>
                                          <p:attrName>style.visibility</p:attrName>
                                        </p:attrNameLst>
                                      </p:cBhvr>
                                      <p:to>
                                        <p:strVal val="visible"/>
                                      </p:to>
                                    </p:set>
                                  </p:childTnLst>
                                </p:cTn>
                              </p:par>
                              <p:par>
                                <p:cTn id="51" presetID="1" presetClass="exit" presetSubtype="0" fill="hold" grpId="1" nodeType="withEffect">
                                  <p:stCondLst>
                                    <p:cond delay="0"/>
                                  </p:stCondLst>
                                  <p:childTnLst>
                                    <p:set>
                                      <p:cBhvr>
                                        <p:cTn id="52" dur="1" fill="hold">
                                          <p:stCondLst>
                                            <p:cond delay="0"/>
                                          </p:stCondLst>
                                        </p:cTn>
                                        <p:tgtEl>
                                          <p:spTgt spid="189444"/>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89463"/>
                                        </p:tgtEl>
                                        <p:attrNameLst>
                                          <p:attrName>style.visibility</p:attrName>
                                        </p:attrNameLst>
                                      </p:cBhvr>
                                      <p:to>
                                        <p:strVal val="visible"/>
                                      </p:to>
                                    </p:set>
                                  </p:childTnLst>
                                </p:cTn>
                              </p:par>
                              <p:par>
                                <p:cTn id="57" presetID="1" presetClass="exit" presetSubtype="0" fill="hold" grpId="1" nodeType="withEffect">
                                  <p:stCondLst>
                                    <p:cond delay="0"/>
                                  </p:stCondLst>
                                  <p:childTnLst>
                                    <p:set>
                                      <p:cBhvr>
                                        <p:cTn id="58" dur="1" fill="hold">
                                          <p:stCondLst>
                                            <p:cond delay="0"/>
                                          </p:stCondLst>
                                        </p:cTn>
                                        <p:tgtEl>
                                          <p:spTgt spid="189447"/>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89464"/>
                                        </p:tgtEl>
                                        <p:attrNameLst>
                                          <p:attrName>style.visibility</p:attrName>
                                        </p:attrNameLst>
                                      </p:cBhvr>
                                      <p:to>
                                        <p:strVal val="visible"/>
                                      </p:to>
                                    </p:set>
                                  </p:childTnLst>
                                </p:cTn>
                              </p:par>
                              <p:par>
                                <p:cTn id="63" presetID="1" presetClass="exit" presetSubtype="0" fill="hold" grpId="1" nodeType="withEffect">
                                  <p:stCondLst>
                                    <p:cond delay="0"/>
                                  </p:stCondLst>
                                  <p:childTnLst>
                                    <p:set>
                                      <p:cBhvr>
                                        <p:cTn id="64" dur="1" fill="hold">
                                          <p:stCondLst>
                                            <p:cond delay="0"/>
                                          </p:stCondLst>
                                        </p:cTn>
                                        <p:tgtEl>
                                          <p:spTgt spid="189448"/>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189466"/>
                                        </p:tgtEl>
                                        <p:attrNameLst>
                                          <p:attrName>style.visibility</p:attrName>
                                        </p:attrNameLst>
                                      </p:cBhvr>
                                      <p:to>
                                        <p:strVal val="visible"/>
                                      </p:to>
                                    </p:set>
                                  </p:childTnLst>
                                </p:cTn>
                              </p:par>
                              <p:par>
                                <p:cTn id="69" presetID="1" presetClass="exit" presetSubtype="0" fill="hold" grpId="1" nodeType="withEffect">
                                  <p:stCondLst>
                                    <p:cond delay="0"/>
                                  </p:stCondLst>
                                  <p:childTnLst>
                                    <p:set>
                                      <p:cBhvr>
                                        <p:cTn id="70" dur="1" fill="hold">
                                          <p:stCondLst>
                                            <p:cond delay="0"/>
                                          </p:stCondLst>
                                        </p:cTn>
                                        <p:tgtEl>
                                          <p:spTgt spid="189458"/>
                                        </p:tgtEl>
                                        <p:attrNameLst>
                                          <p:attrName>style.visibility</p:attrName>
                                        </p:attrNameLst>
                                      </p:cBhvr>
                                      <p:to>
                                        <p:strVal val="hidden"/>
                                      </p:to>
                                    </p:set>
                                  </p:childTnLst>
                                </p:cTn>
                              </p:par>
                              <p:par>
                                <p:cTn id="71" presetID="1" presetClass="exit" presetSubtype="0" fill="hold" grpId="1" nodeType="withEffect">
                                  <p:stCondLst>
                                    <p:cond delay="0"/>
                                  </p:stCondLst>
                                  <p:childTnLst>
                                    <p:set>
                                      <p:cBhvr>
                                        <p:cTn id="72" dur="1" fill="hold">
                                          <p:stCondLst>
                                            <p:cond delay="0"/>
                                          </p:stCondLst>
                                        </p:cTn>
                                        <p:tgtEl>
                                          <p:spTgt spid="18944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443" grpId="0"/>
      <p:bldP spid="189443" grpId="1"/>
      <p:bldP spid="189444" grpId="0"/>
      <p:bldP spid="189444" grpId="1"/>
      <p:bldP spid="189445" grpId="0"/>
      <p:bldP spid="189445" grpId="1"/>
      <p:bldP spid="189446" grpId="0"/>
      <p:bldP spid="189446" grpId="1"/>
      <p:bldP spid="189447" grpId="0"/>
      <p:bldP spid="189447" grpId="1"/>
      <p:bldP spid="189448" grpId="0"/>
      <p:bldP spid="189448" grpId="1"/>
      <p:bldP spid="189449" grpId="0"/>
      <p:bldP spid="189449" grpId="1"/>
      <p:bldP spid="189450" grpId="0"/>
      <p:bldP spid="189450" grpId="1"/>
      <p:bldP spid="189458" grpId="0"/>
      <p:bldP spid="189458" grpId="1"/>
      <p:bldP spid="189459" grpId="0"/>
      <p:bldP spid="189460" grpId="0"/>
      <p:bldP spid="189461" grpId="0"/>
      <p:bldP spid="189462" grpId="0"/>
      <p:bldP spid="189463" grpId="0"/>
      <p:bldP spid="189464" grpId="0"/>
      <p:bldP spid="189465" grpId="0"/>
      <p:bldP spid="189466"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5298" name="Title 55297"/>
          <p:cNvSpPr>
            <a:spLocks noGrp="1"/>
          </p:cNvSpPr>
          <p:nvPr>
            <p:ph type="title"/>
          </p:nvPr>
        </p:nvSpPr>
        <p:spPr/>
        <p:txBody>
          <a:bodyPr anchor="ctr" anchorCtr="0"/>
          <a:p>
            <a:r>
              <a:rPr sz="4000"/>
              <a:t>The life history of a star</a:t>
            </a:r>
            <a:endParaRPr sz="2400" i="1"/>
          </a:p>
        </p:txBody>
      </p:sp>
      <p:sp>
        <p:nvSpPr>
          <p:cNvPr id="55299" name="Content Placeholder 55298"/>
          <p:cNvSpPr>
            <a:spLocks noGrp="1"/>
          </p:cNvSpPr>
          <p:nvPr>
            <p:ph idx="1"/>
          </p:nvPr>
        </p:nvSpPr>
        <p:spPr>
          <a:xfrm>
            <a:off x="597535" y="1165860"/>
            <a:ext cx="8229600" cy="4525963"/>
          </a:xfrm>
        </p:spPr>
        <p:txBody>
          <a:bodyPr/>
          <a:p>
            <a:pPr marL="609600" indent="-609600">
              <a:lnSpc>
                <a:spcPct val="80000"/>
              </a:lnSpc>
              <a:buFontTx/>
              <a:buAutoNum type="arabicPeriod"/>
            </a:pPr>
            <a:r>
              <a:rPr sz="2400"/>
              <a:t>Outline the life history of a star like our Sun. Your account should include what is meant by (a) protostar, (b) red-giant, and (c) white dwarf.</a:t>
            </a:r>
            <a:endParaRPr sz="2400"/>
          </a:p>
          <a:p>
            <a:pPr marL="609600" indent="-609600">
              <a:lnSpc>
                <a:spcPct val="80000"/>
              </a:lnSpc>
              <a:buFontTx/>
              <a:buAutoNum type="arabicPeriod"/>
            </a:pPr>
            <a:r>
              <a:rPr sz="2400"/>
              <a:t>Explain the additional stages undergone by the most massive stars. Your account should include what is meant by (a) supernova, (b) neutron star, and (c) black hole.</a:t>
            </a:r>
            <a:endParaRPr sz="2400"/>
          </a:p>
          <a:p>
            <a:pPr marL="609600" indent="-609600">
              <a:lnSpc>
                <a:spcPct val="80000"/>
              </a:lnSpc>
              <a:buFontTx/>
              <a:buAutoNum type="arabicPeriod"/>
            </a:pPr>
            <a:r>
              <a:rPr sz="2400"/>
              <a:t>(a) How does a star produce energy? (b) Explain why the Sun is neither expanding or contracting at the present time.</a:t>
            </a:r>
            <a:endParaRPr sz="2400"/>
          </a:p>
          <a:p>
            <a:pPr marL="609600" indent="-609600">
              <a:lnSpc>
                <a:spcPct val="80000"/>
              </a:lnSpc>
              <a:buFontTx/>
              <a:buAutoNum type="arabicPeriod"/>
            </a:pPr>
            <a:endParaRPr sz="240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1554" name="Title 151553"/>
          <p:cNvSpPr>
            <a:spLocks noGrp="1"/>
          </p:cNvSpPr>
          <p:nvPr>
            <p:ph type="title"/>
          </p:nvPr>
        </p:nvSpPr>
        <p:spPr/>
        <p:txBody>
          <a:bodyPr anchor="ctr" anchorCtr="0"/>
          <a:p>
            <a:r>
              <a:t>The formation of Hydrogen and </a:t>
            </a:r>
            <a:r>
              <a:rPr lang="en-US"/>
              <a:t>H</a:t>
            </a:r>
            <a:r>
              <a:t>elium</a:t>
            </a:r>
          </a:p>
        </p:txBody>
      </p:sp>
      <p:sp>
        <p:nvSpPr>
          <p:cNvPr id="151555" name="Text Placeholder 151554"/>
          <p:cNvSpPr>
            <a:spLocks noGrp="1"/>
          </p:cNvSpPr>
          <p:nvPr>
            <p:ph type="body" sz="half" idx="4294967295"/>
          </p:nvPr>
        </p:nvSpPr>
        <p:spPr>
          <a:xfrm>
            <a:off x="379095" y="1810385"/>
            <a:ext cx="4464050" cy="3600450"/>
          </a:xfrm>
        </p:spPr>
        <p:txBody>
          <a:bodyPr/>
          <a:p>
            <a:pPr marL="0" indent="0">
              <a:buNone/>
            </a:pPr>
            <a:r>
              <a:rPr sz="2400"/>
              <a:t>Hydrogen and some helium was formed at the time of the Big Bang. </a:t>
            </a:r>
            <a:endParaRPr sz="2400"/>
          </a:p>
          <a:p>
            <a:pPr marL="0" indent="0">
              <a:buNone/>
            </a:pPr>
            <a:endParaRPr sz="2400"/>
          </a:p>
          <a:p>
            <a:pPr marL="0" indent="0">
              <a:buNone/>
            </a:pPr>
            <a:r>
              <a:rPr sz="2400"/>
              <a:t>Helium is also formed by </a:t>
            </a:r>
            <a:r>
              <a:rPr sz="2400" b="1">
                <a:solidFill>
                  <a:srgbClr val="FF0000"/>
                </a:solidFill>
              </a:rPr>
              <a:t>nuclear fusion</a:t>
            </a:r>
            <a:r>
              <a:rPr sz="2400"/>
              <a:t> in main sequence stars like the Sun.</a:t>
            </a:r>
            <a:endParaRPr sz="2400"/>
          </a:p>
          <a:p>
            <a:pPr marL="0" indent="0">
              <a:buNone/>
            </a:pPr>
            <a:endParaRPr sz="2400"/>
          </a:p>
        </p:txBody>
      </p:sp>
      <p:graphicFrame>
        <p:nvGraphicFramePr>
          <p:cNvPr id="151556" name="Content Placeholder 151555"/>
          <p:cNvGraphicFramePr/>
          <p:nvPr>
            <p:ph idx="1"/>
          </p:nvPr>
        </p:nvGraphicFramePr>
        <p:xfrm>
          <a:off x="5114925" y="1446848"/>
          <a:ext cx="4032250" cy="3963987"/>
        </p:xfrm>
        <a:graphic>
          <a:graphicData uri="http://schemas.openxmlformats.org/presentationml/2006/ole">
            <mc:AlternateContent xmlns:mc="http://schemas.openxmlformats.org/markup-compatibility/2006">
              <mc:Choice xmlns:v="urn:schemas-microsoft-com:vml" Requires="v">
                <p:oleObj spid="_x0000_s3079" name="" r:id="rId1" imgW="2800350" imgH="2752725" progId="Paint.Picture">
                  <p:embed/>
                </p:oleObj>
              </mc:Choice>
              <mc:Fallback>
                <p:oleObj name="" r:id="rId1" imgW="2800350" imgH="2752725" progId="Paint.Picture">
                  <p:embed/>
                  <p:pic>
                    <p:nvPicPr>
                      <p:cNvPr id="0" name="Picture 3078"/>
                      <p:cNvPicPr/>
                      <p:nvPr/>
                    </p:nvPicPr>
                    <p:blipFill>
                      <a:blip r:embed="rId2"/>
                      <a:stretch>
                        <a:fillRect/>
                      </a:stretch>
                    </p:blipFill>
                    <p:spPr>
                      <a:xfrm>
                        <a:off x="5114925" y="1446848"/>
                        <a:ext cx="4032250" cy="3963987"/>
                      </a:xfrm>
                      <a:prstGeom prst="rect">
                        <a:avLst/>
                      </a:prstGeom>
                      <a:noFill/>
                      <a:ln w="38100">
                        <a:miter/>
                      </a:ln>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1555">
                                            <p:txEl>
                                              <p:charRg st="0" end="6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155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51555">
                                            <p:txEl>
                                              <p:charRg st="67" end="14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1250" name="Title 181249"/>
          <p:cNvSpPr>
            <a:spLocks noGrp="1"/>
          </p:cNvSpPr>
          <p:nvPr>
            <p:ph type="title"/>
          </p:nvPr>
        </p:nvSpPr>
        <p:spPr/>
        <p:txBody>
          <a:bodyPr anchor="ctr" anchorCtr="0"/>
          <a:p>
            <a:r>
              <a:t>Lighter elements</a:t>
            </a:r>
          </a:p>
        </p:txBody>
      </p:sp>
      <p:sp>
        <p:nvSpPr>
          <p:cNvPr id="181251" name="Content Placeholder 181250"/>
          <p:cNvSpPr>
            <a:spLocks noGrp="1"/>
          </p:cNvSpPr>
          <p:nvPr>
            <p:ph idx="1"/>
          </p:nvPr>
        </p:nvSpPr>
        <p:spPr>
          <a:xfrm>
            <a:off x="457200" y="1600200"/>
            <a:ext cx="4008755" cy="4721860"/>
          </a:xfrm>
        </p:spPr>
        <p:txBody>
          <a:bodyPr/>
          <a:p>
            <a:pPr marL="0" indent="0">
              <a:buNone/>
            </a:pPr>
            <a:r>
              <a:rPr sz="2400"/>
              <a:t>Elements such as carbon, oxygen and silicon are formed by </a:t>
            </a:r>
            <a:r>
              <a:rPr sz="2400" b="1">
                <a:solidFill>
                  <a:srgbClr val="FF0000"/>
                </a:solidFill>
              </a:rPr>
              <a:t>nuclear fusion</a:t>
            </a:r>
            <a:r>
              <a:rPr sz="2400"/>
              <a:t> in red-giant stars.</a:t>
            </a:r>
            <a:endParaRPr sz="2400"/>
          </a:p>
          <a:p>
            <a:pPr marL="0" indent="0">
              <a:buNone/>
            </a:pPr>
            <a:endParaRPr sz="2400"/>
          </a:p>
          <a:p>
            <a:pPr marL="0" indent="0">
              <a:buNone/>
            </a:pPr>
            <a:r>
              <a:rPr sz="2400"/>
              <a:t>The heaviest element formed in red-giants is iron.</a:t>
            </a:r>
            <a:endParaRPr sz="2400"/>
          </a:p>
          <a:p>
            <a:pPr marL="0" indent="0">
              <a:buNone/>
            </a:pPr>
            <a:endParaRPr sz="2400"/>
          </a:p>
        </p:txBody>
      </p:sp>
      <p:grpSp>
        <p:nvGrpSpPr>
          <p:cNvPr id="181254" name="Group 181253"/>
          <p:cNvGrpSpPr/>
          <p:nvPr/>
        </p:nvGrpSpPr>
        <p:grpSpPr>
          <a:xfrm>
            <a:off x="4924108" y="1600200"/>
            <a:ext cx="3889375" cy="4241800"/>
            <a:chOff x="3152" y="799"/>
            <a:chExt cx="2450" cy="2672"/>
          </a:xfrm>
        </p:grpSpPr>
        <p:pic>
          <p:nvPicPr>
            <p:cNvPr id="181255" name="Content Placeholder 181254" descr="stardiagram1.jpg (46534 bytes)"/>
            <p:cNvPicPr>
              <a:picLocks noChangeAspect="1"/>
            </p:cNvPicPr>
            <p:nvPr>
              <p:ph sz="half" idx="2"/>
            </p:nvPr>
          </p:nvPicPr>
          <p:blipFill>
            <a:blip r:embed="rId1" r:link="rId2"/>
            <a:stretch>
              <a:fillRect/>
            </a:stretch>
          </p:blipFill>
          <p:spPr>
            <a:xfrm>
              <a:off x="3152" y="799"/>
              <a:ext cx="2450" cy="2156"/>
            </a:xfrm>
            <a:prstGeom prst="rect">
              <a:avLst/>
            </a:prstGeom>
            <a:noFill/>
            <a:ln w="9525">
              <a:noFill/>
            </a:ln>
          </p:spPr>
        </p:pic>
        <p:sp>
          <p:nvSpPr>
            <p:cNvPr id="181256" name="Text Box 181255"/>
            <p:cNvSpPr txBox="1"/>
            <p:nvPr/>
          </p:nvSpPr>
          <p:spPr>
            <a:xfrm>
              <a:off x="3243" y="3067"/>
              <a:ext cx="2223" cy="404"/>
            </a:xfrm>
            <a:prstGeom prst="rect">
              <a:avLst/>
            </a:prstGeom>
            <a:noFill/>
            <a:ln w="9525">
              <a:noFill/>
            </a:ln>
          </p:spPr>
          <p:txBody>
            <a:bodyPr>
              <a:spAutoFit/>
            </a:bodyPr>
            <a:p>
              <a:pPr>
                <a:spcBef>
                  <a:spcPct val="50000"/>
                </a:spcBef>
              </a:pPr>
              <a:r>
                <a:rPr b="1"/>
                <a:t>The internal ‘onion’ structure of a red supergiant star</a:t>
              </a:r>
              <a:endParaRPr b="1"/>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1251">
                                            <p:txEl>
                                              <p:charRg st="0" end="9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125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81251">
                                            <p:txEl>
                                              <p:charRg st="94" end="14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2274" name="Title 182273"/>
          <p:cNvSpPr>
            <a:spLocks noGrp="1"/>
          </p:cNvSpPr>
          <p:nvPr>
            <p:ph type="title"/>
          </p:nvPr>
        </p:nvSpPr>
        <p:spPr/>
        <p:txBody>
          <a:bodyPr anchor="ctr" anchorCtr="0"/>
          <a:p>
            <a:r>
              <a:t>Heavier elements</a:t>
            </a:r>
          </a:p>
        </p:txBody>
      </p:sp>
      <p:sp>
        <p:nvSpPr>
          <p:cNvPr id="182275" name="Content Placeholder 182274"/>
          <p:cNvSpPr>
            <a:spLocks noGrp="1"/>
          </p:cNvSpPr>
          <p:nvPr>
            <p:ph idx="1"/>
          </p:nvPr>
        </p:nvSpPr>
        <p:spPr>
          <a:xfrm>
            <a:off x="374650" y="1196975"/>
            <a:ext cx="4148455" cy="5212715"/>
          </a:xfrm>
        </p:spPr>
        <p:txBody>
          <a:bodyPr/>
          <a:p>
            <a:pPr marL="0" indent="0">
              <a:lnSpc>
                <a:spcPct val="90000"/>
              </a:lnSpc>
              <a:buNone/>
            </a:pPr>
            <a:r>
              <a:rPr sz="2400"/>
              <a:t>All elements heavier than iron are thought to have been formed during supernovae explosions.</a:t>
            </a:r>
            <a:endParaRPr sz="2400"/>
          </a:p>
          <a:p>
            <a:pPr marL="0" indent="0">
              <a:lnSpc>
                <a:spcPct val="90000"/>
              </a:lnSpc>
              <a:buNone/>
            </a:pPr>
            <a:endParaRPr sz="2400"/>
          </a:p>
          <a:p>
            <a:pPr marL="0" indent="0">
              <a:lnSpc>
                <a:spcPct val="90000"/>
              </a:lnSpc>
              <a:buNone/>
            </a:pPr>
            <a:r>
              <a:rPr sz="2400"/>
              <a:t>The fact that such elements exist on Earth is evidence that our Sun and the entire solar system has been formed out of the supernova explosion of an earlier star.</a:t>
            </a:r>
            <a:endParaRPr sz="2400"/>
          </a:p>
          <a:p>
            <a:pPr marL="0" indent="0">
              <a:lnSpc>
                <a:spcPct val="90000"/>
              </a:lnSpc>
              <a:buNone/>
            </a:pPr>
            <a:endParaRPr sz="2400"/>
          </a:p>
        </p:txBody>
      </p:sp>
      <p:grpSp>
        <p:nvGrpSpPr>
          <p:cNvPr id="182282" name="Group 182281"/>
          <p:cNvGrpSpPr/>
          <p:nvPr/>
        </p:nvGrpSpPr>
        <p:grpSpPr>
          <a:xfrm>
            <a:off x="4884738" y="1196975"/>
            <a:ext cx="4038600" cy="4227513"/>
            <a:chOff x="2971" y="754"/>
            <a:chExt cx="2544" cy="2663"/>
          </a:xfrm>
        </p:grpSpPr>
        <p:graphicFrame>
          <p:nvGraphicFramePr>
            <p:cNvPr id="182279" name="Content Placeholder 182278"/>
            <p:cNvGraphicFramePr/>
            <p:nvPr>
              <p:ph sz="half" idx="2"/>
            </p:nvPr>
          </p:nvGraphicFramePr>
          <p:xfrm>
            <a:off x="2971" y="754"/>
            <a:ext cx="2544" cy="2004"/>
          </p:xfrm>
          <a:graphic>
            <a:graphicData uri="http://schemas.openxmlformats.org/presentationml/2006/ole">
              <mc:AlternateContent xmlns:mc="http://schemas.openxmlformats.org/markup-compatibility/2006">
                <mc:Choice xmlns:v="urn:schemas-microsoft-com:vml" Requires="v">
                  <p:oleObj spid="_x0000_s3080" name="" r:id="rId1" imgW="4752975" imgH="3743325" progId="Paint.Picture">
                    <p:embed/>
                  </p:oleObj>
                </mc:Choice>
                <mc:Fallback>
                  <p:oleObj name="" r:id="rId1" imgW="4752975" imgH="3743325" progId="Paint.Picture">
                    <p:embed/>
                    <p:pic>
                      <p:nvPicPr>
                        <p:cNvPr id="0" name="Picture 3079"/>
                        <p:cNvPicPr/>
                        <p:nvPr/>
                      </p:nvPicPr>
                      <p:blipFill>
                        <a:blip r:embed="rId2"/>
                        <a:stretch>
                          <a:fillRect/>
                        </a:stretch>
                      </p:blipFill>
                      <p:spPr>
                        <a:xfrm>
                          <a:off x="2971" y="754"/>
                          <a:ext cx="2544" cy="2004"/>
                        </a:xfrm>
                        <a:prstGeom prst="rect">
                          <a:avLst/>
                        </a:prstGeom>
                        <a:noFill/>
                        <a:ln w="38100">
                          <a:miter/>
                        </a:ln>
                      </p:spPr>
                    </p:pic>
                  </p:oleObj>
                </mc:Fallback>
              </mc:AlternateContent>
            </a:graphicData>
          </a:graphic>
        </p:graphicFrame>
        <p:sp>
          <p:nvSpPr>
            <p:cNvPr id="182281" name="Text Box 182280"/>
            <p:cNvSpPr txBox="1"/>
            <p:nvPr/>
          </p:nvSpPr>
          <p:spPr>
            <a:xfrm>
              <a:off x="3016" y="2840"/>
              <a:ext cx="2404" cy="577"/>
            </a:xfrm>
            <a:prstGeom prst="rect">
              <a:avLst/>
            </a:prstGeom>
            <a:noFill/>
            <a:ln w="9525">
              <a:noFill/>
            </a:ln>
          </p:spPr>
          <p:txBody>
            <a:bodyPr>
              <a:spAutoFit/>
            </a:bodyPr>
            <a:p>
              <a:pPr>
                <a:spcBef>
                  <a:spcPct val="50000"/>
                </a:spcBef>
              </a:pPr>
              <a:r>
                <a:rPr b="1"/>
                <a:t>Elements such as copper, gold and uranium were formed in supernovae explosions</a:t>
              </a:r>
              <a:endParaRPr b="1"/>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2275">
                                            <p:txEl>
                                              <p:charRg st="0" end="9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228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82275">
                                            <p:txEl>
                                              <p:charRg st="94" end="25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3362" name="Text Box 143361"/>
          <p:cNvSpPr txBox="1"/>
          <p:nvPr/>
        </p:nvSpPr>
        <p:spPr>
          <a:xfrm>
            <a:off x="395288" y="347663"/>
            <a:ext cx="8375650" cy="4399915"/>
          </a:xfrm>
          <a:prstGeom prst="rect">
            <a:avLst/>
          </a:prstGeom>
          <a:solidFill>
            <a:schemeClr val="bg1"/>
          </a:solidFill>
          <a:ln w="9525">
            <a:noFill/>
          </a:ln>
        </p:spPr>
        <p:txBody>
          <a:bodyPr>
            <a:spAutoFit/>
          </a:bodyPr>
          <a:p>
            <a:pPr eaLnBrk="0" hangingPunct="0">
              <a:spcBef>
                <a:spcPct val="50000"/>
              </a:spcBef>
            </a:pPr>
            <a:r>
              <a:rPr sz="2800" b="1">
                <a:solidFill>
                  <a:srgbClr val="FF3300"/>
                </a:solidFill>
                <a:latin typeface="Times New Roman" panose="02020603050405020304" pitchFamily="18" charset="0"/>
              </a:rPr>
              <a:t>Choose appropriate words to fill in the gaps below:</a:t>
            </a:r>
            <a:endParaRPr sz="2800" b="1">
              <a:solidFill>
                <a:srgbClr val="FF3300"/>
              </a:solidFill>
              <a:latin typeface="Times New Roman" panose="02020603050405020304" pitchFamily="18" charset="0"/>
            </a:endParaRPr>
          </a:p>
          <a:p>
            <a:pPr eaLnBrk="0" hangingPunct="0">
              <a:spcBef>
                <a:spcPct val="50000"/>
              </a:spcBef>
            </a:pPr>
            <a:r>
              <a:rPr sz="2400" b="1">
                <a:latin typeface="Times New Roman" panose="02020603050405020304" pitchFamily="18" charset="0"/>
              </a:rPr>
              <a:t>The lightest and most common element in the Universe is ___________. Hydrogen and some __________ were formed from the Big Bang.</a:t>
            </a:r>
            <a:endParaRPr sz="2400" b="1">
              <a:latin typeface="Times New Roman" panose="02020603050405020304" pitchFamily="18" charset="0"/>
            </a:endParaRPr>
          </a:p>
          <a:p>
            <a:pPr eaLnBrk="0" hangingPunct="0">
              <a:spcBef>
                <a:spcPct val="50000"/>
              </a:spcBef>
            </a:pPr>
            <a:r>
              <a:rPr sz="2400" b="1">
                <a:latin typeface="Times New Roman" panose="02020603050405020304" pitchFamily="18" charset="0"/>
              </a:rPr>
              <a:t>Most elements have been formed by nuclear _________ in the cores of stars. Helium and the __________ elements such as _________ are formed by stars like the Sun.</a:t>
            </a:r>
            <a:endParaRPr sz="2400" b="1">
              <a:latin typeface="Times New Roman" panose="02020603050405020304" pitchFamily="18" charset="0"/>
            </a:endParaRPr>
          </a:p>
          <a:p>
            <a:pPr eaLnBrk="0" hangingPunct="0">
              <a:spcBef>
                <a:spcPct val="50000"/>
              </a:spcBef>
            </a:pPr>
            <a:r>
              <a:rPr sz="2400" b="1">
                <a:latin typeface="Times New Roman" panose="02020603050405020304" pitchFamily="18" charset="0"/>
              </a:rPr>
              <a:t>Elements up to ______ are formed in the core of red supergiant stars. The heaviest elements are formed in ___________ explosions.</a:t>
            </a:r>
            <a:endParaRPr sz="2400" b="1">
              <a:latin typeface="Times New Roman" panose="02020603050405020304" pitchFamily="18" charset="0"/>
              <a:ea typeface="Times New Roman" panose="02020603050405020304" pitchFamily="18" charset="0"/>
            </a:endParaRPr>
          </a:p>
        </p:txBody>
      </p:sp>
      <p:sp>
        <p:nvSpPr>
          <p:cNvPr id="143363" name="Text Box 143362"/>
          <p:cNvSpPr txBox="1"/>
          <p:nvPr/>
        </p:nvSpPr>
        <p:spPr>
          <a:xfrm>
            <a:off x="4067175" y="5661025"/>
            <a:ext cx="1423988" cy="368300"/>
          </a:xfrm>
          <a:prstGeom prst="rect">
            <a:avLst/>
          </a:prstGeom>
          <a:noFill/>
          <a:ln w="9525">
            <a:noFill/>
          </a:ln>
        </p:spPr>
        <p:txBody>
          <a:bodyPr>
            <a:spAutoFit/>
          </a:bodyPr>
          <a:p>
            <a:pPr>
              <a:spcBef>
                <a:spcPct val="50000"/>
              </a:spcBef>
            </a:pPr>
            <a:r>
              <a:rPr b="1">
                <a:solidFill>
                  <a:schemeClr val="accent2"/>
                </a:solidFill>
              </a:rPr>
              <a:t>lighter</a:t>
            </a:r>
            <a:endParaRPr b="1">
              <a:solidFill>
                <a:schemeClr val="accent2"/>
              </a:solidFill>
            </a:endParaRPr>
          </a:p>
        </p:txBody>
      </p:sp>
      <p:sp>
        <p:nvSpPr>
          <p:cNvPr id="143364" name="Text Box 143363"/>
          <p:cNvSpPr txBox="1"/>
          <p:nvPr/>
        </p:nvSpPr>
        <p:spPr>
          <a:xfrm>
            <a:off x="4500563" y="5300663"/>
            <a:ext cx="1179512" cy="368300"/>
          </a:xfrm>
          <a:prstGeom prst="rect">
            <a:avLst/>
          </a:prstGeom>
          <a:noFill/>
          <a:ln w="9525">
            <a:noFill/>
          </a:ln>
        </p:spPr>
        <p:txBody>
          <a:bodyPr>
            <a:spAutoFit/>
          </a:bodyPr>
          <a:p>
            <a:pPr>
              <a:spcBef>
                <a:spcPct val="50000"/>
              </a:spcBef>
            </a:pPr>
            <a:r>
              <a:rPr b="1">
                <a:solidFill>
                  <a:schemeClr val="accent2"/>
                </a:solidFill>
              </a:rPr>
              <a:t>helium</a:t>
            </a:r>
            <a:endParaRPr b="1">
              <a:solidFill>
                <a:schemeClr val="accent2"/>
              </a:solidFill>
            </a:endParaRPr>
          </a:p>
        </p:txBody>
      </p:sp>
      <p:sp>
        <p:nvSpPr>
          <p:cNvPr id="143365" name="Text Box 143364"/>
          <p:cNvSpPr txBox="1"/>
          <p:nvPr/>
        </p:nvSpPr>
        <p:spPr>
          <a:xfrm>
            <a:off x="3059113" y="5661025"/>
            <a:ext cx="1063625" cy="368300"/>
          </a:xfrm>
          <a:prstGeom prst="rect">
            <a:avLst/>
          </a:prstGeom>
          <a:noFill/>
          <a:ln w="9525">
            <a:noFill/>
          </a:ln>
        </p:spPr>
        <p:txBody>
          <a:bodyPr>
            <a:spAutoFit/>
          </a:bodyPr>
          <a:p>
            <a:pPr>
              <a:spcBef>
                <a:spcPct val="50000"/>
              </a:spcBef>
            </a:pPr>
            <a:r>
              <a:rPr b="1">
                <a:solidFill>
                  <a:schemeClr val="accent2"/>
                </a:solidFill>
              </a:rPr>
              <a:t>fusion</a:t>
            </a:r>
            <a:endParaRPr b="1">
              <a:solidFill>
                <a:schemeClr val="accent2"/>
              </a:solidFill>
            </a:endParaRPr>
          </a:p>
        </p:txBody>
      </p:sp>
      <p:sp>
        <p:nvSpPr>
          <p:cNvPr id="143366" name="Text Box 143365"/>
          <p:cNvSpPr txBox="1"/>
          <p:nvPr/>
        </p:nvSpPr>
        <p:spPr>
          <a:xfrm>
            <a:off x="3205163" y="5300663"/>
            <a:ext cx="1308100" cy="368300"/>
          </a:xfrm>
          <a:prstGeom prst="rect">
            <a:avLst/>
          </a:prstGeom>
          <a:noFill/>
          <a:ln w="9525">
            <a:noFill/>
          </a:ln>
        </p:spPr>
        <p:txBody>
          <a:bodyPr>
            <a:spAutoFit/>
          </a:bodyPr>
          <a:p>
            <a:pPr>
              <a:spcBef>
                <a:spcPct val="50000"/>
              </a:spcBef>
            </a:pPr>
            <a:r>
              <a:rPr b="1">
                <a:solidFill>
                  <a:schemeClr val="accent2"/>
                </a:solidFill>
              </a:rPr>
              <a:t>hydrogen</a:t>
            </a:r>
            <a:endParaRPr b="1">
              <a:solidFill>
                <a:schemeClr val="accent2"/>
              </a:solidFill>
            </a:endParaRPr>
          </a:p>
        </p:txBody>
      </p:sp>
      <p:sp>
        <p:nvSpPr>
          <p:cNvPr id="143367" name="Text Box 143366"/>
          <p:cNvSpPr txBox="1"/>
          <p:nvPr/>
        </p:nvSpPr>
        <p:spPr>
          <a:xfrm>
            <a:off x="5003800" y="5661025"/>
            <a:ext cx="987425" cy="368300"/>
          </a:xfrm>
          <a:prstGeom prst="rect">
            <a:avLst/>
          </a:prstGeom>
          <a:noFill/>
          <a:ln w="9525">
            <a:noFill/>
          </a:ln>
        </p:spPr>
        <p:txBody>
          <a:bodyPr>
            <a:spAutoFit/>
          </a:bodyPr>
          <a:p>
            <a:pPr>
              <a:spcBef>
                <a:spcPct val="50000"/>
              </a:spcBef>
            </a:pPr>
            <a:r>
              <a:rPr b="1">
                <a:solidFill>
                  <a:schemeClr val="accent2"/>
                </a:solidFill>
              </a:rPr>
              <a:t>iron</a:t>
            </a:r>
            <a:endParaRPr b="1">
              <a:solidFill>
                <a:schemeClr val="accent2"/>
              </a:solidFill>
            </a:endParaRPr>
          </a:p>
        </p:txBody>
      </p:sp>
      <p:sp>
        <p:nvSpPr>
          <p:cNvPr id="143368" name="Text Box 143367"/>
          <p:cNvSpPr txBox="1"/>
          <p:nvPr/>
        </p:nvSpPr>
        <p:spPr>
          <a:xfrm>
            <a:off x="5508625" y="5300663"/>
            <a:ext cx="1500188" cy="368300"/>
          </a:xfrm>
          <a:prstGeom prst="rect">
            <a:avLst/>
          </a:prstGeom>
          <a:noFill/>
          <a:ln w="9525">
            <a:noFill/>
          </a:ln>
        </p:spPr>
        <p:txBody>
          <a:bodyPr>
            <a:spAutoFit/>
          </a:bodyPr>
          <a:p>
            <a:pPr>
              <a:spcBef>
                <a:spcPct val="50000"/>
              </a:spcBef>
            </a:pPr>
            <a:r>
              <a:rPr b="1">
                <a:solidFill>
                  <a:schemeClr val="accent2"/>
                </a:solidFill>
              </a:rPr>
              <a:t>supernovae</a:t>
            </a:r>
            <a:endParaRPr b="1">
              <a:solidFill>
                <a:schemeClr val="accent2"/>
              </a:solidFill>
            </a:endParaRPr>
          </a:p>
        </p:txBody>
      </p:sp>
      <p:sp>
        <p:nvSpPr>
          <p:cNvPr id="143369" name="Text Box 143368"/>
          <p:cNvSpPr txBox="1"/>
          <p:nvPr/>
        </p:nvSpPr>
        <p:spPr>
          <a:xfrm>
            <a:off x="3276600" y="4941888"/>
            <a:ext cx="2663825" cy="368300"/>
          </a:xfrm>
          <a:prstGeom prst="rect">
            <a:avLst/>
          </a:prstGeom>
          <a:noFill/>
          <a:ln w="9525">
            <a:noFill/>
          </a:ln>
        </p:spPr>
        <p:txBody>
          <a:bodyPr>
            <a:spAutoFit/>
          </a:bodyPr>
          <a:p>
            <a:pPr>
              <a:spcBef>
                <a:spcPct val="50000"/>
              </a:spcBef>
            </a:pPr>
            <a:r>
              <a:rPr b="1" i="1"/>
              <a:t>WORD SELECTION:</a:t>
            </a:r>
            <a:endParaRPr b="1" i="1"/>
          </a:p>
        </p:txBody>
      </p:sp>
      <p:sp>
        <p:nvSpPr>
          <p:cNvPr id="143370" name="Text Box 143369"/>
          <p:cNvSpPr txBox="1"/>
          <p:nvPr/>
        </p:nvSpPr>
        <p:spPr>
          <a:xfrm>
            <a:off x="2052638" y="5300663"/>
            <a:ext cx="1141412" cy="368300"/>
          </a:xfrm>
          <a:prstGeom prst="rect">
            <a:avLst/>
          </a:prstGeom>
          <a:noFill/>
          <a:ln w="9525">
            <a:noFill/>
          </a:ln>
        </p:spPr>
        <p:txBody>
          <a:bodyPr>
            <a:spAutoFit/>
          </a:bodyPr>
          <a:p>
            <a:pPr>
              <a:spcBef>
                <a:spcPct val="50000"/>
              </a:spcBef>
            </a:pPr>
            <a:r>
              <a:rPr b="1">
                <a:solidFill>
                  <a:schemeClr val="accent2"/>
                </a:solidFill>
              </a:rPr>
              <a:t>carbon</a:t>
            </a:r>
            <a:endParaRPr b="1">
              <a:solidFill>
                <a:schemeClr val="accent2"/>
              </a:solidFill>
            </a:endParaRPr>
          </a:p>
        </p:txBody>
      </p:sp>
      <p:sp>
        <p:nvSpPr>
          <p:cNvPr id="143378" name="Text Box 143377"/>
          <p:cNvSpPr txBox="1"/>
          <p:nvPr/>
        </p:nvSpPr>
        <p:spPr>
          <a:xfrm>
            <a:off x="5219700" y="1341438"/>
            <a:ext cx="1179513" cy="368300"/>
          </a:xfrm>
          <a:prstGeom prst="rect">
            <a:avLst/>
          </a:prstGeom>
          <a:noFill/>
          <a:ln w="9525">
            <a:noFill/>
          </a:ln>
        </p:spPr>
        <p:txBody>
          <a:bodyPr>
            <a:spAutoFit/>
          </a:bodyPr>
          <a:p>
            <a:pPr>
              <a:spcBef>
                <a:spcPct val="50000"/>
              </a:spcBef>
            </a:pPr>
            <a:r>
              <a:rPr b="1">
                <a:solidFill>
                  <a:schemeClr val="accent2"/>
                </a:solidFill>
              </a:rPr>
              <a:t>helium</a:t>
            </a:r>
            <a:endParaRPr b="1">
              <a:solidFill>
                <a:schemeClr val="accent2"/>
              </a:solidFill>
            </a:endParaRPr>
          </a:p>
        </p:txBody>
      </p:sp>
      <p:sp>
        <p:nvSpPr>
          <p:cNvPr id="143379" name="Text Box 143378"/>
          <p:cNvSpPr txBox="1"/>
          <p:nvPr/>
        </p:nvSpPr>
        <p:spPr>
          <a:xfrm>
            <a:off x="6443663" y="2276475"/>
            <a:ext cx="1063625" cy="368300"/>
          </a:xfrm>
          <a:prstGeom prst="rect">
            <a:avLst/>
          </a:prstGeom>
          <a:noFill/>
          <a:ln w="9525">
            <a:noFill/>
          </a:ln>
        </p:spPr>
        <p:txBody>
          <a:bodyPr>
            <a:spAutoFit/>
          </a:bodyPr>
          <a:p>
            <a:pPr>
              <a:spcBef>
                <a:spcPct val="50000"/>
              </a:spcBef>
            </a:pPr>
            <a:r>
              <a:rPr b="1">
                <a:solidFill>
                  <a:schemeClr val="accent2"/>
                </a:solidFill>
              </a:rPr>
              <a:t>fusion</a:t>
            </a:r>
            <a:endParaRPr b="1">
              <a:solidFill>
                <a:schemeClr val="accent2"/>
              </a:solidFill>
            </a:endParaRPr>
          </a:p>
        </p:txBody>
      </p:sp>
      <p:sp>
        <p:nvSpPr>
          <p:cNvPr id="143380" name="Text Box 143379"/>
          <p:cNvSpPr txBox="1"/>
          <p:nvPr/>
        </p:nvSpPr>
        <p:spPr>
          <a:xfrm>
            <a:off x="755650" y="1341438"/>
            <a:ext cx="1308100" cy="368300"/>
          </a:xfrm>
          <a:prstGeom prst="rect">
            <a:avLst/>
          </a:prstGeom>
          <a:noFill/>
          <a:ln w="9525">
            <a:noFill/>
          </a:ln>
        </p:spPr>
        <p:txBody>
          <a:bodyPr>
            <a:spAutoFit/>
          </a:bodyPr>
          <a:p>
            <a:pPr>
              <a:spcBef>
                <a:spcPct val="50000"/>
              </a:spcBef>
            </a:pPr>
            <a:r>
              <a:rPr b="1">
                <a:solidFill>
                  <a:schemeClr val="accent2"/>
                </a:solidFill>
              </a:rPr>
              <a:t>hydrogen</a:t>
            </a:r>
            <a:endParaRPr b="1">
              <a:solidFill>
                <a:schemeClr val="accent2"/>
              </a:solidFill>
            </a:endParaRPr>
          </a:p>
        </p:txBody>
      </p:sp>
      <p:sp>
        <p:nvSpPr>
          <p:cNvPr id="143381" name="Text Box 143380"/>
          <p:cNvSpPr txBox="1"/>
          <p:nvPr/>
        </p:nvSpPr>
        <p:spPr>
          <a:xfrm>
            <a:off x="2627313" y="3573463"/>
            <a:ext cx="987425" cy="368300"/>
          </a:xfrm>
          <a:prstGeom prst="rect">
            <a:avLst/>
          </a:prstGeom>
          <a:noFill/>
          <a:ln w="9525">
            <a:noFill/>
          </a:ln>
        </p:spPr>
        <p:txBody>
          <a:bodyPr>
            <a:spAutoFit/>
          </a:bodyPr>
          <a:p>
            <a:pPr>
              <a:spcBef>
                <a:spcPct val="50000"/>
              </a:spcBef>
            </a:pPr>
            <a:r>
              <a:rPr b="1">
                <a:solidFill>
                  <a:schemeClr val="accent2"/>
                </a:solidFill>
              </a:rPr>
              <a:t>iron</a:t>
            </a:r>
            <a:endParaRPr b="1">
              <a:solidFill>
                <a:schemeClr val="accent2"/>
              </a:solidFill>
            </a:endParaRPr>
          </a:p>
        </p:txBody>
      </p:sp>
      <p:sp>
        <p:nvSpPr>
          <p:cNvPr id="143382" name="Text Box 143381"/>
          <p:cNvSpPr txBox="1"/>
          <p:nvPr/>
        </p:nvSpPr>
        <p:spPr>
          <a:xfrm>
            <a:off x="684213" y="4292600"/>
            <a:ext cx="1500187" cy="368300"/>
          </a:xfrm>
          <a:prstGeom prst="rect">
            <a:avLst/>
          </a:prstGeom>
          <a:noFill/>
          <a:ln w="9525">
            <a:noFill/>
          </a:ln>
        </p:spPr>
        <p:txBody>
          <a:bodyPr>
            <a:spAutoFit/>
          </a:bodyPr>
          <a:p>
            <a:pPr>
              <a:spcBef>
                <a:spcPct val="50000"/>
              </a:spcBef>
            </a:pPr>
            <a:r>
              <a:rPr b="1">
                <a:solidFill>
                  <a:schemeClr val="accent2"/>
                </a:solidFill>
              </a:rPr>
              <a:t>supernovae</a:t>
            </a:r>
            <a:endParaRPr b="1">
              <a:solidFill>
                <a:schemeClr val="accent2"/>
              </a:solidFill>
            </a:endParaRPr>
          </a:p>
        </p:txBody>
      </p:sp>
      <p:sp>
        <p:nvSpPr>
          <p:cNvPr id="143383" name="Text Box 143382"/>
          <p:cNvSpPr txBox="1"/>
          <p:nvPr/>
        </p:nvSpPr>
        <p:spPr>
          <a:xfrm>
            <a:off x="684213" y="2997200"/>
            <a:ext cx="1141412" cy="368300"/>
          </a:xfrm>
          <a:prstGeom prst="rect">
            <a:avLst/>
          </a:prstGeom>
          <a:noFill/>
          <a:ln w="9525">
            <a:noFill/>
          </a:ln>
        </p:spPr>
        <p:txBody>
          <a:bodyPr>
            <a:spAutoFit/>
          </a:bodyPr>
          <a:p>
            <a:pPr>
              <a:spcBef>
                <a:spcPct val="50000"/>
              </a:spcBef>
            </a:pPr>
            <a:r>
              <a:rPr b="1">
                <a:solidFill>
                  <a:schemeClr val="accent2"/>
                </a:solidFill>
              </a:rPr>
              <a:t>carbon</a:t>
            </a:r>
            <a:endParaRPr b="1">
              <a:solidFill>
                <a:schemeClr val="accent2"/>
              </a:solidFill>
            </a:endParaRPr>
          </a:p>
        </p:txBody>
      </p:sp>
      <p:sp>
        <p:nvSpPr>
          <p:cNvPr id="143384" name="Text Box 143383"/>
          <p:cNvSpPr txBox="1"/>
          <p:nvPr/>
        </p:nvSpPr>
        <p:spPr>
          <a:xfrm>
            <a:off x="4572000" y="2636838"/>
            <a:ext cx="1423988" cy="368300"/>
          </a:xfrm>
          <a:prstGeom prst="rect">
            <a:avLst/>
          </a:prstGeom>
          <a:noFill/>
          <a:ln w="9525">
            <a:noFill/>
          </a:ln>
        </p:spPr>
        <p:txBody>
          <a:bodyPr>
            <a:spAutoFit/>
          </a:bodyPr>
          <a:p>
            <a:pPr>
              <a:spcBef>
                <a:spcPct val="50000"/>
              </a:spcBef>
            </a:pPr>
            <a:r>
              <a:rPr b="1">
                <a:solidFill>
                  <a:schemeClr val="accent2"/>
                </a:solidFill>
              </a:rPr>
              <a:t>lighter</a:t>
            </a:r>
            <a:endParaRPr b="1">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36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336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336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336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336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336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336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337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3380"/>
                                        </p:tgtEl>
                                        <p:attrNameLst>
                                          <p:attrName>style.visibility</p:attrName>
                                        </p:attrNameLst>
                                      </p:cBhvr>
                                      <p:to>
                                        <p:strVal val="visible"/>
                                      </p:to>
                                    </p:set>
                                  </p:childTnLst>
                                </p:cTn>
                              </p:par>
                              <p:par>
                                <p:cTn id="25" presetID="1" presetClass="exit" presetSubtype="0" fill="hold" grpId="1" nodeType="withEffect">
                                  <p:stCondLst>
                                    <p:cond delay="0"/>
                                  </p:stCondLst>
                                  <p:childTnLst>
                                    <p:set>
                                      <p:cBhvr>
                                        <p:cTn id="26" dur="1" fill="hold">
                                          <p:stCondLst>
                                            <p:cond delay="0"/>
                                          </p:stCondLst>
                                        </p:cTn>
                                        <p:tgtEl>
                                          <p:spTgt spid="143366"/>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3378"/>
                                        </p:tgtEl>
                                        <p:attrNameLst>
                                          <p:attrName>style.visibility</p:attrName>
                                        </p:attrNameLst>
                                      </p:cBhvr>
                                      <p:to>
                                        <p:strVal val="visible"/>
                                      </p:to>
                                    </p:set>
                                  </p:childTnLst>
                                </p:cTn>
                              </p:par>
                              <p:par>
                                <p:cTn id="31" presetID="1" presetClass="exit" presetSubtype="0" fill="hold" grpId="1" nodeType="withEffect">
                                  <p:stCondLst>
                                    <p:cond delay="0"/>
                                  </p:stCondLst>
                                  <p:childTnLst>
                                    <p:set>
                                      <p:cBhvr>
                                        <p:cTn id="32" dur="1" fill="hold">
                                          <p:stCondLst>
                                            <p:cond delay="0"/>
                                          </p:stCondLst>
                                        </p:cTn>
                                        <p:tgtEl>
                                          <p:spTgt spid="143364"/>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43379"/>
                                        </p:tgtEl>
                                        <p:attrNameLst>
                                          <p:attrName>style.visibility</p:attrName>
                                        </p:attrNameLst>
                                      </p:cBhvr>
                                      <p:to>
                                        <p:strVal val="visible"/>
                                      </p:to>
                                    </p:set>
                                  </p:childTnLst>
                                </p:cTn>
                              </p:par>
                              <p:par>
                                <p:cTn id="37" presetID="1" presetClass="exit" presetSubtype="0" fill="hold" grpId="1" nodeType="withEffect">
                                  <p:stCondLst>
                                    <p:cond delay="0"/>
                                  </p:stCondLst>
                                  <p:childTnLst>
                                    <p:set>
                                      <p:cBhvr>
                                        <p:cTn id="38" dur="1" fill="hold">
                                          <p:stCondLst>
                                            <p:cond delay="0"/>
                                          </p:stCondLst>
                                        </p:cTn>
                                        <p:tgtEl>
                                          <p:spTgt spid="143365"/>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43384"/>
                                        </p:tgtEl>
                                        <p:attrNameLst>
                                          <p:attrName>style.visibility</p:attrName>
                                        </p:attrNameLst>
                                      </p:cBhvr>
                                      <p:to>
                                        <p:strVal val="visible"/>
                                      </p:to>
                                    </p:set>
                                  </p:childTnLst>
                                </p:cTn>
                              </p:par>
                              <p:par>
                                <p:cTn id="43" presetID="1" presetClass="exit" presetSubtype="0" fill="hold" grpId="1" nodeType="withEffect">
                                  <p:stCondLst>
                                    <p:cond delay="0"/>
                                  </p:stCondLst>
                                  <p:childTnLst>
                                    <p:set>
                                      <p:cBhvr>
                                        <p:cTn id="44" dur="1" fill="hold">
                                          <p:stCondLst>
                                            <p:cond delay="0"/>
                                          </p:stCondLst>
                                        </p:cTn>
                                        <p:tgtEl>
                                          <p:spTgt spid="143363"/>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43383"/>
                                        </p:tgtEl>
                                        <p:attrNameLst>
                                          <p:attrName>style.visibility</p:attrName>
                                        </p:attrNameLst>
                                      </p:cBhvr>
                                      <p:to>
                                        <p:strVal val="visible"/>
                                      </p:to>
                                    </p:set>
                                  </p:childTnLst>
                                </p:cTn>
                              </p:par>
                              <p:par>
                                <p:cTn id="49" presetID="1" presetClass="exit" presetSubtype="0" fill="hold" grpId="1" nodeType="withEffect">
                                  <p:stCondLst>
                                    <p:cond delay="0"/>
                                  </p:stCondLst>
                                  <p:childTnLst>
                                    <p:set>
                                      <p:cBhvr>
                                        <p:cTn id="50" dur="1" fill="hold">
                                          <p:stCondLst>
                                            <p:cond delay="0"/>
                                          </p:stCondLst>
                                        </p:cTn>
                                        <p:tgtEl>
                                          <p:spTgt spid="143370"/>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43381"/>
                                        </p:tgtEl>
                                        <p:attrNameLst>
                                          <p:attrName>style.visibility</p:attrName>
                                        </p:attrNameLst>
                                      </p:cBhvr>
                                      <p:to>
                                        <p:strVal val="visible"/>
                                      </p:to>
                                    </p:set>
                                  </p:childTnLst>
                                </p:cTn>
                              </p:par>
                              <p:par>
                                <p:cTn id="55" presetID="1" presetClass="exit" presetSubtype="0" fill="hold" grpId="1" nodeType="withEffect">
                                  <p:stCondLst>
                                    <p:cond delay="0"/>
                                  </p:stCondLst>
                                  <p:childTnLst>
                                    <p:set>
                                      <p:cBhvr>
                                        <p:cTn id="56" dur="1" fill="hold">
                                          <p:stCondLst>
                                            <p:cond delay="0"/>
                                          </p:stCondLst>
                                        </p:cTn>
                                        <p:tgtEl>
                                          <p:spTgt spid="143367"/>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143382"/>
                                        </p:tgtEl>
                                        <p:attrNameLst>
                                          <p:attrName>style.visibility</p:attrName>
                                        </p:attrNameLst>
                                      </p:cBhvr>
                                      <p:to>
                                        <p:strVal val="visible"/>
                                      </p:to>
                                    </p:set>
                                  </p:childTnLst>
                                </p:cTn>
                              </p:par>
                              <p:par>
                                <p:cTn id="61" presetID="1" presetClass="exit" presetSubtype="0" fill="hold" grpId="1" nodeType="withEffect">
                                  <p:stCondLst>
                                    <p:cond delay="0"/>
                                  </p:stCondLst>
                                  <p:childTnLst>
                                    <p:set>
                                      <p:cBhvr>
                                        <p:cTn id="62" dur="1" fill="hold">
                                          <p:stCondLst>
                                            <p:cond delay="0"/>
                                          </p:stCondLst>
                                        </p:cTn>
                                        <p:tgtEl>
                                          <p:spTgt spid="143368"/>
                                        </p:tgtEl>
                                        <p:attrNameLst>
                                          <p:attrName>style.visibility</p:attrName>
                                        </p:attrNameLst>
                                      </p:cBhvr>
                                      <p:to>
                                        <p:strVal val="hidden"/>
                                      </p:to>
                                    </p:set>
                                  </p:childTnLst>
                                </p:cTn>
                              </p:par>
                              <p:par>
                                <p:cTn id="63" presetID="1" presetClass="exit" presetSubtype="0" fill="hold" grpId="1" nodeType="withEffect">
                                  <p:stCondLst>
                                    <p:cond delay="0"/>
                                  </p:stCondLst>
                                  <p:childTnLst>
                                    <p:set>
                                      <p:cBhvr>
                                        <p:cTn id="64" dur="1" fill="hold">
                                          <p:stCondLst>
                                            <p:cond delay="0"/>
                                          </p:stCondLst>
                                        </p:cTn>
                                        <p:tgtEl>
                                          <p:spTgt spid="14336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63" grpId="0"/>
      <p:bldP spid="143363" grpId="1"/>
      <p:bldP spid="143364" grpId="0"/>
      <p:bldP spid="143364" grpId="1"/>
      <p:bldP spid="143365" grpId="0"/>
      <p:bldP spid="143365" grpId="1"/>
      <p:bldP spid="143366" grpId="0"/>
      <p:bldP spid="143366" grpId="1"/>
      <p:bldP spid="143367" grpId="0"/>
      <p:bldP spid="143367" grpId="1"/>
      <p:bldP spid="143368" grpId="0"/>
      <p:bldP spid="143368" grpId="1"/>
      <p:bldP spid="143369" grpId="0"/>
      <p:bldP spid="143369" grpId="1"/>
      <p:bldP spid="143370" grpId="0"/>
      <p:bldP spid="143370" grpId="1"/>
      <p:bldP spid="143378" grpId="0"/>
      <p:bldP spid="143379" grpId="0"/>
      <p:bldP spid="143380" grpId="0"/>
      <p:bldP spid="143381" grpId="0"/>
      <p:bldP spid="143382" grpId="0"/>
      <p:bldP spid="143383" grpId="0"/>
      <p:bldP spid="143384" grpId="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1442" name="Title 61441"/>
          <p:cNvSpPr>
            <a:spLocks noGrp="1"/>
          </p:cNvSpPr>
          <p:nvPr>
            <p:ph type="title"/>
          </p:nvPr>
        </p:nvSpPr>
        <p:spPr/>
        <p:txBody>
          <a:bodyPr anchor="ctr" anchorCtr="0"/>
          <a:p>
            <a:r>
              <a:rPr sz="3600"/>
              <a:t>How the chemical elements formed</a:t>
            </a:r>
            <a:endParaRPr sz="2800" i="1"/>
          </a:p>
        </p:txBody>
      </p:sp>
      <p:sp>
        <p:nvSpPr>
          <p:cNvPr id="61443" name="Content Placeholder 61442"/>
          <p:cNvSpPr>
            <a:spLocks noGrp="1"/>
          </p:cNvSpPr>
          <p:nvPr>
            <p:ph idx="1"/>
          </p:nvPr>
        </p:nvSpPr>
        <p:spPr/>
        <p:txBody>
          <a:bodyPr/>
          <a:p>
            <a:pPr marL="609600" indent="-609600">
              <a:lnSpc>
                <a:spcPct val="80000"/>
              </a:lnSpc>
              <a:buFontTx/>
              <a:buAutoNum type="arabicPeriod"/>
            </a:pPr>
            <a:r>
              <a:rPr sz="2400"/>
              <a:t>Explain the two different processes by which (a) lighter and (b) heavier elements were formed.</a:t>
            </a:r>
            <a:endParaRPr sz="2400"/>
          </a:p>
          <a:p>
            <a:pPr marL="609600" indent="-609600">
              <a:lnSpc>
                <a:spcPct val="80000"/>
              </a:lnSpc>
              <a:buFontTx/>
              <a:buAutoNum type="arabicPeriod"/>
            </a:pPr>
            <a:r>
              <a:rPr sz="2400" dirty="0" err="1"/>
              <a:t>Outline the ways of trying to discover the presence of extra-terrestial</a:t>
            </a:r>
            <a:r>
              <a:rPr sz="2400"/>
              <a:t> life.</a:t>
            </a:r>
            <a:endParaRPr sz="24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6610" name="Title 196609"/>
          <p:cNvSpPr>
            <a:spLocks noGrp="1"/>
          </p:cNvSpPr>
          <p:nvPr>
            <p:ph type="title"/>
          </p:nvPr>
        </p:nvSpPr>
        <p:spPr/>
        <p:txBody>
          <a:bodyPr anchor="ctr" anchorCtr="0"/>
          <a:p>
            <a:r>
              <a:rPr sz="4000"/>
              <a:t>Factors affecting centripetal force</a:t>
            </a:r>
            <a:endParaRPr sz="4000"/>
          </a:p>
        </p:txBody>
      </p:sp>
      <p:sp>
        <p:nvSpPr>
          <p:cNvPr id="196611" name="Text Placeholder 196610"/>
          <p:cNvSpPr>
            <a:spLocks noGrp="1"/>
          </p:cNvSpPr>
          <p:nvPr>
            <p:ph type="body" sz="half" idx="4294967295"/>
          </p:nvPr>
        </p:nvSpPr>
        <p:spPr>
          <a:xfrm>
            <a:off x="0" y="1129030"/>
            <a:ext cx="5073650" cy="4525645"/>
          </a:xfrm>
        </p:spPr>
        <p:txBody>
          <a:bodyPr/>
          <a:p>
            <a:pPr marL="0" indent="0">
              <a:buNone/>
            </a:pPr>
            <a:r>
              <a:rPr sz="2800"/>
              <a:t>Centripetal force </a:t>
            </a:r>
            <a:endParaRPr sz="2800"/>
          </a:p>
          <a:p>
            <a:pPr marL="0" indent="0">
              <a:buNone/>
            </a:pPr>
            <a:r>
              <a:rPr sz="2800" b="1">
                <a:solidFill>
                  <a:srgbClr val="FF0000"/>
                </a:solidFill>
              </a:rPr>
              <a:t>INCREASES</a:t>
            </a:r>
            <a:r>
              <a:rPr sz="2800"/>
              <a:t> if:</a:t>
            </a:r>
            <a:endParaRPr sz="2800"/>
          </a:p>
          <a:p>
            <a:pPr lvl="1">
              <a:buNone/>
            </a:pPr>
            <a:r>
              <a:rPr sz="2400"/>
              <a:t>- the object is moved </a:t>
            </a:r>
            <a:r>
              <a:rPr sz="2400" b="1">
                <a:solidFill>
                  <a:schemeClr val="accent2"/>
                </a:solidFill>
              </a:rPr>
              <a:t>FASTER</a:t>
            </a:r>
            <a:endParaRPr sz="2400" b="1">
              <a:solidFill>
                <a:schemeClr val="accent2"/>
              </a:solidFill>
            </a:endParaRPr>
          </a:p>
          <a:p>
            <a:pPr lvl="1">
              <a:buNone/>
            </a:pPr>
            <a:r>
              <a:rPr sz="2400"/>
              <a:t>- the object’s mass is </a:t>
            </a:r>
            <a:r>
              <a:rPr sz="2400" b="1">
                <a:solidFill>
                  <a:schemeClr val="accent2"/>
                </a:solidFill>
              </a:rPr>
              <a:t>INCREASED</a:t>
            </a:r>
            <a:r>
              <a:rPr sz="2400"/>
              <a:t>.</a:t>
            </a:r>
            <a:endParaRPr sz="2400"/>
          </a:p>
          <a:p>
            <a:pPr lvl="1">
              <a:buNone/>
            </a:pPr>
            <a:r>
              <a:rPr sz="2400"/>
              <a:t>- the radius of the circle is </a:t>
            </a:r>
            <a:r>
              <a:rPr sz="2400" b="1">
                <a:solidFill>
                  <a:schemeClr val="accent2"/>
                </a:solidFill>
              </a:rPr>
              <a:t>DECREASED</a:t>
            </a:r>
            <a:r>
              <a:rPr sz="2400"/>
              <a:t>.</a:t>
            </a:r>
            <a:endParaRPr sz="2400"/>
          </a:p>
        </p:txBody>
      </p:sp>
      <p:pic>
        <p:nvPicPr>
          <p:cNvPr id="196615" name="Content Placeholder 196614" descr="p222b"/>
          <p:cNvPicPr>
            <a:picLocks noChangeAspect="1"/>
          </p:cNvPicPr>
          <p:nvPr>
            <p:ph idx="1"/>
          </p:nvPr>
        </p:nvPicPr>
        <p:blipFill>
          <a:blip r:embed="rId1"/>
          <a:stretch>
            <a:fillRect/>
          </a:stretch>
        </p:blipFill>
        <p:spPr>
          <a:xfrm>
            <a:off x="4991735" y="1129030"/>
            <a:ext cx="3620135" cy="4796155"/>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6611">
                                            <p:txEl>
                                              <p:charRg st="0" end="19"/>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6611">
                                            <p:txEl>
                                              <p:charRg st="19" end="3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6611">
                                            <p:txEl>
                                              <p:charRg st="33" end="6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6611">
                                            <p:txEl>
                                              <p:charRg st="62" end="9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6611">
                                            <p:txEl>
                                              <p:charRg st="96" end="13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9810" name="Title 119809"/>
          <p:cNvSpPr>
            <a:spLocks noGrp="1"/>
          </p:cNvSpPr>
          <p:nvPr>
            <p:ph type="title"/>
          </p:nvPr>
        </p:nvSpPr>
        <p:spPr/>
        <p:txBody>
          <a:bodyPr anchor="ctr" anchorCtr="0"/>
          <a:p>
            <a:r>
              <a:rPr sz="4000"/>
              <a:t>The light year</a:t>
            </a:r>
            <a:endParaRPr sz="4000"/>
          </a:p>
        </p:txBody>
      </p:sp>
      <p:sp>
        <p:nvSpPr>
          <p:cNvPr id="119811" name="Content Placeholder 119810"/>
          <p:cNvSpPr>
            <a:spLocks noGrp="1"/>
          </p:cNvSpPr>
          <p:nvPr>
            <p:ph idx="1"/>
          </p:nvPr>
        </p:nvSpPr>
        <p:spPr/>
        <p:txBody>
          <a:bodyPr/>
          <a:p>
            <a:pPr marL="0" indent="0">
              <a:lnSpc>
                <a:spcPct val="90000"/>
              </a:lnSpc>
              <a:buNone/>
            </a:pPr>
            <a:r>
              <a:rPr sz="2800" dirty="0"/>
              <a:t>A light year is</a:t>
            </a:r>
            <a:r>
              <a:rPr sz="2800"/>
              <a:t> the </a:t>
            </a:r>
            <a:r>
              <a:rPr sz="2800" b="1">
                <a:solidFill>
                  <a:srgbClr val="FF0000"/>
                </a:solidFill>
              </a:rPr>
              <a:t>distance</a:t>
            </a:r>
            <a:r>
              <a:rPr sz="2800"/>
              <a:t> travelled by light in one year. </a:t>
            </a:r>
            <a:endParaRPr sz="2800"/>
          </a:p>
          <a:p>
            <a:pPr marL="0" indent="0">
              <a:lnSpc>
                <a:spcPct val="90000"/>
              </a:lnSpc>
              <a:buNone/>
            </a:pPr>
            <a:endParaRPr sz="2800"/>
          </a:p>
          <a:p>
            <a:pPr marL="0" indent="0">
              <a:lnSpc>
                <a:spcPct val="90000"/>
              </a:lnSpc>
              <a:buNone/>
            </a:pPr>
            <a:r>
              <a:rPr sz="2800"/>
              <a:t>Light travels at 300 000 000 metres per second </a:t>
            </a:r>
            <a:endParaRPr sz="2800"/>
          </a:p>
          <a:p>
            <a:pPr marL="0" indent="0">
              <a:lnSpc>
                <a:spcPct val="90000"/>
              </a:lnSpc>
              <a:buNone/>
            </a:pPr>
            <a:r>
              <a:rPr sz="2800"/>
              <a:t>= 300 000 kilometres per second</a:t>
            </a:r>
            <a:endParaRPr sz="2800"/>
          </a:p>
          <a:p>
            <a:pPr marL="0" indent="0">
              <a:lnSpc>
                <a:spcPct val="90000"/>
              </a:lnSpc>
              <a:buNone/>
            </a:pPr>
            <a:r>
              <a:rPr sz="2800"/>
              <a:t>= 18 million kilometres per minute </a:t>
            </a:r>
            <a:endParaRPr sz="2800"/>
          </a:p>
          <a:p>
            <a:pPr marL="0" indent="0">
              <a:lnSpc>
                <a:spcPct val="90000"/>
              </a:lnSpc>
              <a:buNone/>
            </a:pPr>
            <a:r>
              <a:rPr sz="2800"/>
              <a:t>= 1.08 billion km per hour </a:t>
            </a:r>
            <a:endParaRPr sz="2800"/>
          </a:p>
          <a:p>
            <a:pPr marL="0" indent="0">
              <a:lnSpc>
                <a:spcPct val="90000"/>
              </a:lnSpc>
              <a:buNone/>
            </a:pPr>
            <a:r>
              <a:rPr sz="2800"/>
              <a:t>= 26 billion km per day</a:t>
            </a:r>
            <a:endParaRPr sz="2800"/>
          </a:p>
          <a:p>
            <a:pPr marL="0" indent="0">
              <a:lnSpc>
                <a:spcPct val="90000"/>
              </a:lnSpc>
              <a:buNone/>
            </a:pPr>
            <a:r>
              <a:rPr sz="2800"/>
              <a:t>= 9.5 trillion km per year!</a:t>
            </a:r>
            <a:endParaRPr sz="28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9811">
                                            <p:txEl>
                                              <p:charRg st="0" end="6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9811">
                                            <p:txEl>
                                              <p:charRg st="63" end="11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9811">
                                            <p:txEl>
                                              <p:charRg st="111" end="14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9811">
                                            <p:txEl>
                                              <p:charRg st="143" end="179"/>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9811">
                                            <p:txEl>
                                              <p:charRg st="179" end="20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9811">
                                            <p:txEl>
                                              <p:charRg st="207" end="23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9811">
                                            <p:txEl>
                                              <p:charRg st="231" end="25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0834" name="Title 120833"/>
          <p:cNvSpPr>
            <a:spLocks noGrp="1"/>
          </p:cNvSpPr>
          <p:nvPr>
            <p:ph type="title"/>
          </p:nvPr>
        </p:nvSpPr>
        <p:spPr/>
        <p:txBody>
          <a:bodyPr anchor="ctr" anchorCtr="0"/>
          <a:p>
            <a:r>
              <a:rPr sz="4000"/>
              <a:t>Question</a:t>
            </a:r>
            <a:endParaRPr sz="4000"/>
          </a:p>
        </p:txBody>
      </p:sp>
      <p:sp>
        <p:nvSpPr>
          <p:cNvPr id="120835" name="Content Placeholder 120834"/>
          <p:cNvSpPr>
            <a:spLocks noGrp="1"/>
          </p:cNvSpPr>
          <p:nvPr>
            <p:ph idx="1"/>
          </p:nvPr>
        </p:nvSpPr>
        <p:spPr/>
        <p:txBody>
          <a:bodyPr/>
          <a:p>
            <a:pPr marL="0" indent="0">
              <a:buNone/>
            </a:pPr>
            <a:r>
              <a:rPr sz="2800" i="1"/>
              <a:t>Calculate the distance to the nearest star to the Sun, Proxima Centauri, in kilometres and how long it would take to reach it travelling at 100 km/h (60 mph) if this star is 4.2 light-years away.</a:t>
            </a:r>
            <a:endParaRPr sz="2800" i="1"/>
          </a:p>
          <a:p>
            <a:pPr marL="0" indent="0">
              <a:buNone/>
            </a:pPr>
            <a:endParaRPr sz="2800" i="1"/>
          </a:p>
          <a:p>
            <a:pPr marL="0" indent="0">
              <a:buNone/>
            </a:pPr>
            <a:r>
              <a:rPr sz="2800"/>
              <a:t>Distance = 40 trillion kilometres (4.0 x 10</a:t>
            </a:r>
            <a:r>
              <a:rPr sz="2800" baseline="30000"/>
              <a:t>12</a:t>
            </a:r>
            <a:r>
              <a:rPr sz="2800"/>
              <a:t> km) </a:t>
            </a:r>
            <a:endParaRPr sz="2800"/>
          </a:p>
          <a:p>
            <a:pPr marL="0" indent="0">
              <a:buNone/>
            </a:pPr>
            <a:r>
              <a:rPr sz="2800" b="1">
                <a:solidFill>
                  <a:srgbClr val="FF0000"/>
                </a:solidFill>
              </a:rPr>
              <a:t>It would take about 45 million years to reach this star.</a:t>
            </a:r>
            <a:endParaRPr sz="2800" b="1">
              <a:solidFill>
                <a:srgbClr val="FF0000"/>
              </a:solidFill>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338" name="标题 1"/>
          <p:cNvSpPr>
            <a:spLocks noGrp="1"/>
          </p:cNvSpPr>
          <p:nvPr>
            <p:ph type="title"/>
          </p:nvPr>
        </p:nvSpPr>
        <p:spPr/>
        <p:txBody>
          <a:bodyPr vert="horz" wrap="square" lIns="91440" tIns="45720" rIns="91440" bIns="45720" anchor="ctr" anchorCtr="0"/>
          <a:p>
            <a:r>
              <a:rPr lang="en-GB" altLang="zh-CN" dirty="0"/>
              <a:t>The planets</a:t>
            </a:r>
            <a:endParaRPr lang="zh-CN" altLang="en-US" dirty="0"/>
          </a:p>
        </p:txBody>
      </p:sp>
      <p:sp>
        <p:nvSpPr>
          <p:cNvPr id="14339" name="内容占位符 4"/>
          <p:cNvSpPr>
            <a:spLocks noGrp="1"/>
          </p:cNvSpPr>
          <p:nvPr>
            <p:ph idx="1"/>
          </p:nvPr>
        </p:nvSpPr>
        <p:spPr/>
        <p:txBody>
          <a:bodyPr vert="horz" wrap="square" lIns="91440" tIns="45720" rIns="91440" bIns="45720" anchor="t" anchorCtr="0"/>
          <a:p>
            <a:r>
              <a:rPr lang="en-GB" altLang="zh-CN" dirty="0"/>
              <a:t>Could be rock or metal based</a:t>
            </a:r>
            <a:endParaRPr lang="en-GB" altLang="zh-CN" dirty="0"/>
          </a:p>
          <a:p>
            <a:r>
              <a:rPr lang="en-GB" altLang="zh-CN" dirty="0"/>
              <a:t>Much much much much smaller</a:t>
            </a:r>
            <a:endParaRPr lang="en-GB" altLang="zh-CN" dirty="0"/>
          </a:p>
          <a:p>
            <a:r>
              <a:rPr lang="en-GB" altLang="zh-CN" dirty="0"/>
              <a:t>Orbit the star</a:t>
            </a:r>
            <a:endParaRPr lang="en-GB" altLang="zh-CN" dirty="0"/>
          </a:p>
          <a:p>
            <a:r>
              <a:rPr lang="en-GB" altLang="zh-CN" dirty="0"/>
              <a:t>Reflect the light from the sun which  makes them visible</a:t>
            </a:r>
            <a:endParaRPr lang="zh-CN" altLang="en-US" dirty="0"/>
          </a:p>
        </p:txBody>
      </p:sp>
      <p:pic>
        <p:nvPicPr>
          <p:cNvPr id="14340" name="Picture 4" descr="earthwithtilt"/>
          <p:cNvPicPr>
            <a:picLocks noChangeAspect="1"/>
          </p:cNvPicPr>
          <p:nvPr/>
        </p:nvPicPr>
        <p:blipFill>
          <a:blip r:embed="rId1"/>
          <a:stretch>
            <a:fillRect/>
          </a:stretch>
        </p:blipFill>
        <p:spPr>
          <a:xfrm>
            <a:off x="5938838" y="3627438"/>
            <a:ext cx="3205162" cy="3230562"/>
          </a:xfrm>
          <a:prstGeom prst="rect">
            <a:avLst/>
          </a:prstGeom>
          <a:noFill/>
          <a:ln w="9525">
            <a:noFill/>
          </a:ln>
        </p:spPr>
      </p:pic>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458" name="Rectangle 2"/>
          <p:cNvSpPr>
            <a:spLocks noGrp="1"/>
          </p:cNvSpPr>
          <p:nvPr>
            <p:ph type="title"/>
          </p:nvPr>
        </p:nvSpPr>
        <p:spPr/>
        <p:txBody>
          <a:bodyPr vert="horz" wrap="square" lIns="91440" tIns="45720" rIns="91440" bIns="45720" anchor="ctr" anchorCtr="0"/>
          <a:p>
            <a:pPr eaLnBrk="1" hangingPunct="1"/>
            <a:r>
              <a:rPr lang="en-US" altLang="zh-CN" dirty="0"/>
              <a:t>The universe</a:t>
            </a:r>
            <a:endParaRPr lang="en-US" altLang="zh-CN" dirty="0"/>
          </a:p>
        </p:txBody>
      </p:sp>
      <p:sp>
        <p:nvSpPr>
          <p:cNvPr id="19459" name="Rectangle 3"/>
          <p:cNvSpPr>
            <a:spLocks noGrp="1"/>
          </p:cNvSpPr>
          <p:nvPr>
            <p:ph idx="1"/>
          </p:nvPr>
        </p:nvSpPr>
        <p:spPr/>
        <p:txBody>
          <a:bodyPr vert="horz" wrap="square" lIns="91440" tIns="45720" rIns="91440" bIns="45720" anchor="t" anchorCtr="0"/>
          <a:p>
            <a:pPr eaLnBrk="1" hangingPunct="1">
              <a:buNone/>
            </a:pPr>
            <a:r>
              <a:rPr lang="en-US" altLang="zh-CN" sz="2800" dirty="0"/>
              <a:t>How does our universe come from?</a:t>
            </a:r>
            <a:endParaRPr lang="en-US" altLang="zh-CN" sz="2800" dirty="0"/>
          </a:p>
          <a:p>
            <a:pPr eaLnBrk="1" hangingPunct="1">
              <a:buNone/>
            </a:pPr>
            <a:r>
              <a:rPr lang="en-US" altLang="zh-CN" sz="2800" dirty="0"/>
              <a:t>   Theory of formation of cosmos: steady state by howl and big bang theory</a:t>
            </a:r>
            <a:endParaRPr lang="en-US" altLang="zh-CN" sz="2800" dirty="0"/>
          </a:p>
          <a:p>
            <a:pPr eaLnBrk="1" hangingPunct="1">
              <a:buNone/>
            </a:pPr>
            <a:r>
              <a:rPr lang="en-GB" altLang="zh-CN" sz="2800" dirty="0"/>
              <a:t>    </a:t>
            </a:r>
            <a:r>
              <a:rPr lang="en-GB" altLang="zh-CN" sz="2800" dirty="0">
                <a:hlinkClick r:id="rId1" action="ppaction://hlinkfile"/>
              </a:rPr>
              <a:t>BBC</a:t>
            </a:r>
            <a:r>
              <a:rPr lang="zh-CN" altLang="en-GB" sz="2800" dirty="0">
                <a:hlinkClick r:id="rId1" action="ppaction://hlinkfile"/>
              </a:rPr>
              <a:t>（</a:t>
            </a:r>
            <a:r>
              <a:rPr lang="en-GB" altLang="zh-CN" sz="2800" dirty="0">
                <a:hlinkClick r:id="rId1" action="ppaction://hlinkfile"/>
              </a:rPr>
              <a:t>The Big Bang </a:t>
            </a:r>
            <a:r>
              <a:rPr lang="zh-CN" altLang="en-GB" sz="2800" dirty="0">
                <a:hlinkClick r:id="rId1" action="ppaction://hlinkfile"/>
              </a:rPr>
              <a:t>）</a:t>
            </a:r>
            <a:r>
              <a:rPr lang="en-GB" altLang="zh-CN" sz="2800" dirty="0">
                <a:hlinkClick r:id="rId1" action="ppaction://hlinkfile"/>
              </a:rPr>
              <a:t>.flv</a:t>
            </a:r>
            <a:endParaRPr lang="en-US" altLang="zh-CN" sz="2800" dirty="0"/>
          </a:p>
          <a:p>
            <a:pPr eaLnBrk="1" hangingPunct="1">
              <a:buNone/>
            </a:pPr>
            <a:r>
              <a:rPr lang="en-US" altLang="zh-CN" sz="2800" dirty="0"/>
              <a:t>   Singularity: infinite mass and energy, no volume, similar in black hole</a:t>
            </a:r>
            <a:endParaRPr lang="en-US" altLang="zh-CN" sz="2800" dirty="0"/>
          </a:p>
          <a:p>
            <a:pPr eaLnBrk="1" hangingPunct="1">
              <a:buNone/>
            </a:pPr>
            <a:r>
              <a:rPr lang="en-GB" altLang="zh-CN" sz="2800" dirty="0"/>
              <a:t>How will our universe end?</a:t>
            </a:r>
            <a:endParaRPr lang="en-GB" altLang="zh-CN" sz="2800" dirty="0"/>
          </a:p>
          <a:p>
            <a:pPr eaLnBrk="1" hangingPunct="1">
              <a:buNone/>
            </a:pPr>
            <a:r>
              <a:rPr lang="en-GB" altLang="zh-CN" sz="2800" dirty="0"/>
              <a:t>   Flat</a:t>
            </a:r>
            <a:endParaRPr lang="en-GB" altLang="zh-CN" sz="2800" dirty="0"/>
          </a:p>
          <a:p>
            <a:pPr eaLnBrk="1" hangingPunct="1">
              <a:buNone/>
            </a:pPr>
            <a:r>
              <a:rPr lang="en-GB" altLang="zh-CN" sz="2800" dirty="0"/>
              <a:t>   Close</a:t>
            </a:r>
            <a:endParaRPr lang="en-GB" altLang="zh-CN" sz="2800" dirty="0"/>
          </a:p>
          <a:p>
            <a:pPr eaLnBrk="1" hangingPunct="1">
              <a:buNone/>
            </a:pPr>
            <a:r>
              <a:rPr lang="en-GB" altLang="zh-CN" sz="2800" dirty="0"/>
              <a:t>   Open</a:t>
            </a:r>
            <a:endParaRPr lang="en-GB" altLang="zh-CN" sz="2800" dirty="0"/>
          </a:p>
          <a:p>
            <a:pPr eaLnBrk="1" hangingPunct="1">
              <a:buNone/>
            </a:pPr>
            <a:r>
              <a:rPr lang="en-GB" altLang="zh-CN" sz="2800" dirty="0"/>
              <a:t>   </a:t>
            </a:r>
            <a:endParaRPr lang="en-US" altLang="zh-CN" sz="2800" dirty="0"/>
          </a:p>
          <a:p>
            <a:pPr eaLnBrk="1" hangingPunct="1"/>
            <a:endParaRPr lang="en-US" altLang="zh-CN" sz="2800"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482" name="Rectangle 2"/>
          <p:cNvSpPr>
            <a:spLocks noGrp="1"/>
          </p:cNvSpPr>
          <p:nvPr>
            <p:ph type="title"/>
          </p:nvPr>
        </p:nvSpPr>
        <p:spPr/>
        <p:txBody>
          <a:bodyPr vert="horz" wrap="square" lIns="91440" tIns="45720" rIns="91440" bIns="45720" anchor="ctr" anchorCtr="0"/>
          <a:p>
            <a:pPr eaLnBrk="1" hangingPunct="1"/>
            <a:r>
              <a:rPr lang="en-US" altLang="zh-CN" dirty="0"/>
              <a:t>Explosion</a:t>
            </a:r>
            <a:endParaRPr lang="en-US" altLang="zh-CN" dirty="0"/>
          </a:p>
        </p:txBody>
      </p:sp>
      <p:sp>
        <p:nvSpPr>
          <p:cNvPr id="20483" name="Rectangle 3"/>
          <p:cNvSpPr>
            <a:spLocks noGrp="1"/>
          </p:cNvSpPr>
          <p:nvPr>
            <p:ph idx="1"/>
          </p:nvPr>
        </p:nvSpPr>
        <p:spPr/>
        <p:txBody>
          <a:bodyPr vert="horz" wrap="square" lIns="91440" tIns="45720" rIns="91440" bIns="45720" anchor="t" anchorCtr="0"/>
          <a:p>
            <a:pPr eaLnBrk="1" hangingPunct="1"/>
            <a:endParaRPr lang="zh-CN" altLang="zh-CN" dirty="0"/>
          </a:p>
        </p:txBody>
      </p:sp>
      <p:pic>
        <p:nvPicPr>
          <p:cNvPr id="20484" name="Picture 4" descr="explosion2"/>
          <p:cNvPicPr>
            <a:picLocks noChangeAspect="1"/>
          </p:cNvPicPr>
          <p:nvPr/>
        </p:nvPicPr>
        <p:blipFill>
          <a:blip r:embed="rId1"/>
          <a:stretch>
            <a:fillRect/>
          </a:stretch>
        </p:blipFill>
        <p:spPr>
          <a:xfrm>
            <a:off x="2514600" y="1600200"/>
            <a:ext cx="4265613" cy="4648200"/>
          </a:xfrm>
          <a:prstGeom prst="rect">
            <a:avLst/>
          </a:prstGeom>
          <a:noFill/>
          <a:ln w="9525">
            <a:noFill/>
          </a:ln>
        </p:spPr>
      </p:pic>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6" name="Rectangle 2"/>
          <p:cNvSpPr>
            <a:spLocks noGrp="1"/>
          </p:cNvSpPr>
          <p:nvPr>
            <p:ph type="title"/>
          </p:nvPr>
        </p:nvSpPr>
        <p:spPr/>
        <p:txBody>
          <a:bodyPr vert="horz" wrap="square" lIns="91440" tIns="45720" rIns="91440" bIns="45720" anchor="ctr" anchorCtr="0"/>
          <a:p>
            <a:pPr eaLnBrk="1" hangingPunct="1"/>
            <a:r>
              <a:rPr lang="en-US" altLang="zh-CN" dirty="0"/>
              <a:t>Ending of the universe</a:t>
            </a:r>
            <a:endParaRPr lang="en-US" altLang="zh-CN" dirty="0"/>
          </a:p>
        </p:txBody>
      </p:sp>
      <p:sp>
        <p:nvSpPr>
          <p:cNvPr id="21507" name="Rectangle 3"/>
          <p:cNvSpPr>
            <a:spLocks noGrp="1"/>
          </p:cNvSpPr>
          <p:nvPr>
            <p:ph idx="1"/>
          </p:nvPr>
        </p:nvSpPr>
        <p:spPr/>
        <p:txBody>
          <a:bodyPr vert="horz" wrap="square" lIns="91440" tIns="45720" rIns="91440" bIns="45720" anchor="t" anchorCtr="0"/>
          <a:p>
            <a:pPr eaLnBrk="1" hangingPunct="1"/>
            <a:r>
              <a:rPr lang="en-US" altLang="zh-CN" dirty="0"/>
              <a:t>Close Universe: enough matters to attract each other ,then put all together, make a oscillating universe</a:t>
            </a:r>
            <a:endParaRPr lang="en-US" altLang="zh-CN" dirty="0"/>
          </a:p>
          <a:p>
            <a:pPr eaLnBrk="1" hangingPunct="1"/>
            <a:r>
              <a:rPr lang="en-US" altLang="zh-CN" dirty="0"/>
              <a:t>Open universe: keep moving apart</a:t>
            </a:r>
            <a:endParaRPr lang="en-US" altLang="zh-CN" dirty="0"/>
          </a:p>
          <a:p>
            <a:pPr eaLnBrk="1" hangingPunct="1"/>
            <a:r>
              <a:rPr lang="en-US" altLang="zh-CN" dirty="0"/>
              <a:t>Flat Universe: right amount of matter, stop expanding</a:t>
            </a:r>
            <a:endParaRPr lang="en-US" altLang="zh-CN" dirty="0"/>
          </a:p>
          <a:p>
            <a:pPr eaLnBrk="1" hangingPunct="1"/>
            <a:endParaRPr lang="en-US" altLang="zh-CN" dirty="0"/>
          </a:p>
        </p:txBody>
      </p:sp>
    </p:spTree>
  </p:cSld>
  <p:clrMapOvr>
    <a:masterClrMapping/>
  </p:clrMapOvr>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530" name="Rectangle 2"/>
          <p:cNvSpPr>
            <a:spLocks noGrp="1"/>
          </p:cNvSpPr>
          <p:nvPr>
            <p:ph type="title"/>
          </p:nvPr>
        </p:nvSpPr>
        <p:spPr/>
        <p:txBody>
          <a:bodyPr vert="horz" wrap="square" lIns="91440" tIns="45720" rIns="91440" bIns="45720" anchor="ctr" anchorCtr="0"/>
          <a:p>
            <a:pPr eaLnBrk="1" hangingPunct="1"/>
            <a:endParaRPr lang="zh-CN" altLang="zh-CN" dirty="0"/>
          </a:p>
        </p:txBody>
      </p:sp>
      <p:sp>
        <p:nvSpPr>
          <p:cNvPr id="22531" name="Rectangle 3"/>
          <p:cNvSpPr>
            <a:spLocks noGrp="1"/>
          </p:cNvSpPr>
          <p:nvPr>
            <p:ph idx="1"/>
          </p:nvPr>
        </p:nvSpPr>
        <p:spPr/>
        <p:txBody>
          <a:bodyPr vert="horz" wrap="square" lIns="91440" tIns="45720" rIns="91440" bIns="45720" anchor="t" anchorCtr="0"/>
          <a:p>
            <a:pPr eaLnBrk="1" hangingPunct="1"/>
            <a:endParaRPr lang="zh-CN" altLang="zh-CN" dirty="0"/>
          </a:p>
        </p:txBody>
      </p:sp>
      <p:pic>
        <p:nvPicPr>
          <p:cNvPr id="22532" name="Picture 4" descr="NBMCA15CZGPCAY2QBMUCAQ7DBMGCAPGJNEQCAZJTNROCA10XWYFCAN58STMCAXQ0IW8CAK8TG6QCAYX89T6CAD61NTLCAUVPE1KCA83H41CCAHNFFITCAK6L2A7CAJ1JTFLCASV7YACCA0EI3YPCAY7VNG8"/>
          <p:cNvPicPr>
            <a:picLocks noChangeAspect="1"/>
          </p:cNvPicPr>
          <p:nvPr/>
        </p:nvPicPr>
        <p:blipFill>
          <a:blip r:embed="rId1"/>
          <a:stretch>
            <a:fillRect/>
          </a:stretch>
        </p:blipFill>
        <p:spPr>
          <a:xfrm>
            <a:off x="0" y="0"/>
            <a:ext cx="9144000" cy="6858000"/>
          </a:xfrm>
          <a:prstGeom prst="rect">
            <a:avLst/>
          </a:prstGeom>
          <a:noFill/>
          <a:ln w="9525">
            <a:noFill/>
          </a:ln>
        </p:spPr>
      </p:pic>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554" name="Rectangle 2"/>
          <p:cNvSpPr>
            <a:spLocks noGrp="1"/>
          </p:cNvSpPr>
          <p:nvPr>
            <p:ph type="title"/>
          </p:nvPr>
        </p:nvSpPr>
        <p:spPr/>
        <p:txBody>
          <a:bodyPr vert="horz" wrap="square" lIns="91440" tIns="45720" rIns="91440" bIns="45720" anchor="ctr" anchorCtr="0"/>
          <a:p>
            <a:pPr eaLnBrk="1" hangingPunct="1"/>
            <a:endParaRPr lang="zh-CN" altLang="zh-CN" dirty="0"/>
          </a:p>
        </p:txBody>
      </p:sp>
      <p:sp>
        <p:nvSpPr>
          <p:cNvPr id="23555" name="Rectangle 3"/>
          <p:cNvSpPr>
            <a:spLocks noGrp="1"/>
          </p:cNvSpPr>
          <p:nvPr>
            <p:ph idx="1"/>
          </p:nvPr>
        </p:nvSpPr>
        <p:spPr/>
        <p:txBody>
          <a:bodyPr vert="horz" wrap="square" lIns="91440" tIns="45720" rIns="91440" bIns="45720" anchor="t" anchorCtr="0"/>
          <a:p>
            <a:pPr eaLnBrk="1" hangingPunct="1"/>
            <a:endParaRPr lang="zh-CN" altLang="zh-CN" dirty="0"/>
          </a:p>
        </p:txBody>
      </p:sp>
      <p:pic>
        <p:nvPicPr>
          <p:cNvPr id="23556" name="Picture 4" descr="big-crunch---open-and-flat-universe"/>
          <p:cNvPicPr>
            <a:picLocks noChangeAspect="1"/>
          </p:cNvPicPr>
          <p:nvPr/>
        </p:nvPicPr>
        <p:blipFill>
          <a:blip r:embed="rId1"/>
          <a:stretch>
            <a:fillRect/>
          </a:stretch>
        </p:blipFill>
        <p:spPr>
          <a:xfrm>
            <a:off x="0" y="0"/>
            <a:ext cx="9144000" cy="6858000"/>
          </a:xfrm>
          <a:prstGeom prst="rect">
            <a:avLst/>
          </a:prstGeom>
          <a:noFill/>
          <a:ln w="9525">
            <a:noFill/>
          </a:ln>
        </p:spPr>
      </p:pic>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p>
            <a:r>
              <a:rPr lang="en-US"/>
              <a:t>Eclipses</a:t>
            </a:r>
            <a:endParaRPr lang="en-US"/>
          </a:p>
        </p:txBody>
      </p:sp>
      <p:sp>
        <p:nvSpPr>
          <p:cNvPr id="3" name="Content Placeholder 2"/>
          <p:cNvSpPr>
            <a:spLocks noGrp="1"/>
          </p:cNvSpPr>
          <p:nvPr>
            <p:ph idx="1"/>
          </p:nvPr>
        </p:nvSpPr>
        <p:spPr>
          <a:xfrm>
            <a:off x="162560" y="829310"/>
            <a:ext cx="4345940" cy="5058410"/>
          </a:xfrm>
          <a:noFill/>
          <a:extLst>
            <a:ext uri="{909E8E84-426E-40DD-AFC4-6F175D3DCCD1}">
              <a14:hiddenFill xmlns:a14="http://schemas.microsoft.com/office/drawing/2010/main">
                <a:solidFill>
                  <a:srgbClr val="92D050"/>
                </a:solidFill>
              </a14:hiddenFill>
            </a:ext>
          </a:extLst>
        </p:spPr>
        <p:txBody>
          <a:bodyPr/>
          <a:lstStyle/>
          <a:p>
            <a:pPr marL="0" indent="0" algn="l">
              <a:buNone/>
            </a:pPr>
            <a:r>
              <a:rPr lang="en-GB" sz="2400"/>
              <a:t>A solar eclipse happens when the Moon passes between the Sun and the Earth. This casts a shadow over the Earth</a:t>
            </a:r>
            <a:endParaRPr lang="en-GB" sz="2400"/>
          </a:p>
          <a:p>
            <a:pPr marL="0" indent="0" algn="l">
              <a:spcBef>
                <a:spcPct val="50000"/>
              </a:spcBef>
              <a:buNone/>
            </a:pPr>
            <a:r>
              <a:rPr lang="en-GB" sz="2400"/>
              <a:t>A lunar eclipse happens when the Earth passes between the Sun and the Moon. This casts a shadow over the Moon.</a:t>
            </a:r>
            <a:endParaRPr lang="en-GB" sz="2400"/>
          </a:p>
          <a:p>
            <a:pPr marL="0" indent="0" algn="l">
              <a:buNone/>
            </a:pPr>
            <a:endParaRPr lang="en-GB" sz="2400"/>
          </a:p>
          <a:p>
            <a:pPr marL="0" indent="0" algn="l">
              <a:buNone/>
            </a:pPr>
            <a:endParaRPr lang="en-GB" sz="2400" smtClean="0"/>
          </a:p>
        </p:txBody>
      </p:sp>
      <p:sp>
        <p:nvSpPr>
          <p:cNvPr id="36" name="Rectangle 35"/>
          <p:cNvSpPr/>
          <p:nvPr/>
        </p:nvSpPr>
        <p:spPr>
          <a:xfrm>
            <a:off x="4948371" y="4876800"/>
            <a:ext cx="3752171" cy="1514475"/>
          </a:xfrm>
          <a:prstGeom prst="rect">
            <a:avLst/>
          </a:prstGeom>
          <a:noFill/>
          <a:ln>
            <a:solidFill>
              <a:schemeClr val="tx1"/>
            </a:solidFill>
          </a:ln>
          <a:extLst>
            <a:ext uri="{909E8E84-426E-40DD-AFC4-6F175D3DCCD1}">
              <a14:hiddenFill xmlns:a14="http://schemas.microsoft.com/office/drawing/2010/main">
                <a:solidFill>
                  <a:srgbClr val="00B0F0"/>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solidFill>
                  <a:schemeClr val="tx1"/>
                </a:solidFill>
              </a:rPr>
              <a:t>Solar eclipses are very rare however lunar eclipses happen most years</a:t>
            </a:r>
            <a:endParaRPr lang="en-GB" sz="2400" b="1">
              <a:solidFill>
                <a:schemeClr val="tx1"/>
              </a:solidFill>
            </a:endParaRPr>
          </a:p>
        </p:txBody>
      </p:sp>
      <p:pic>
        <p:nvPicPr>
          <p:cNvPr id="4098" name="Picture 2" descr="http://web.williams.edu/astronomy/eclipse/eclipse2002/2002total/video_and_animation_files/2002total_animation_small.gif"/>
          <p:cNvPicPr>
            <a:picLocks noChangeAspect="1" noChangeArrowheads="1" noCrop="1"/>
          </p:cNvPicPr>
          <p:nvPr/>
        </p:nvPicPr>
        <p:blipFill>
          <a:blip r:embed="rId1"/>
          <a:srcRect/>
          <a:stretch>
            <a:fillRect/>
          </a:stretch>
        </p:blipFill>
        <p:spPr bwMode="auto">
          <a:xfrm>
            <a:off x="4644390" y="829310"/>
            <a:ext cx="4324350" cy="36499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p>
            <a:r>
              <a:rPr lang="en-US"/>
              <a:t>Eclipses</a:t>
            </a:r>
            <a:endParaRPr lang="en-US"/>
          </a:p>
        </p:txBody>
      </p:sp>
      <p:pic>
        <p:nvPicPr>
          <p:cNvPr id="5122" name="Picture 2" descr="0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19735" y="755015"/>
            <a:ext cx="8303895" cy="1970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3" descr="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735" y="3588385"/>
            <a:ext cx="8285480" cy="198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ontent Placeholder 2"/>
          <p:cNvSpPr>
            <a:spLocks noGrp="1"/>
          </p:cNvSpPr>
          <p:nvPr>
            <p:ph idx="1"/>
          </p:nvPr>
        </p:nvSpPr>
        <p:spPr>
          <a:xfrm>
            <a:off x="419735" y="2861945"/>
            <a:ext cx="8229600" cy="473710"/>
          </a:xfrm>
          <a:noFill/>
          <a:ln>
            <a:solidFill>
              <a:schemeClr val="tx1"/>
            </a:solidFill>
          </a:ln>
          <a:extLst>
            <a:ext uri="{909E8E84-426E-40DD-AFC4-6F175D3DCCD1}">
              <a14:hiddenFill xmlns:a14="http://schemas.microsoft.com/office/drawing/2010/main">
                <a:solidFill>
                  <a:srgbClr val="92D050"/>
                </a:solidFill>
              </a14:hiddenFill>
            </a:ext>
          </a:extLst>
        </p:spPr>
        <p:txBody>
          <a:bodyPr>
            <a:normAutofit fontScale="90000"/>
          </a:bodyPr>
          <a:lstStyle/>
          <a:p>
            <a:pPr marL="0" indent="0" algn="ctr">
              <a:buNone/>
            </a:pPr>
            <a:r>
              <a:rPr lang="en-GB" sz="2800" b="1" dirty="0" smtClean="0">
                <a:solidFill>
                  <a:schemeClr val="tx1"/>
                </a:solidFill>
              </a:rPr>
              <a:t>Solar Eclipse</a:t>
            </a:r>
            <a:endParaRPr lang="en-GB" sz="2800" b="1" dirty="0" smtClean="0">
              <a:solidFill>
                <a:schemeClr val="tx1"/>
              </a:solidFill>
            </a:endParaRPr>
          </a:p>
        </p:txBody>
      </p:sp>
      <p:sp>
        <p:nvSpPr>
          <p:cNvPr id="12" name="Content Placeholder 2"/>
          <p:cNvSpPr txBox="1"/>
          <p:nvPr/>
        </p:nvSpPr>
        <p:spPr>
          <a:xfrm>
            <a:off x="419735" y="5761990"/>
            <a:ext cx="8229600" cy="533400"/>
          </a:xfrm>
          <a:prstGeom prst="rect">
            <a:avLst/>
          </a:prstGeom>
          <a:noFill/>
          <a:ln>
            <a:solidFill>
              <a:schemeClr val="tx1"/>
            </a:solidFill>
          </a:ln>
          <a:extLst>
            <a:ext uri="{909E8E84-426E-40DD-AFC4-6F175D3DCCD1}">
              <a14:hiddenFill xmlns:a14="http://schemas.microsoft.com/office/drawing/2010/main">
                <a:solidFill>
                  <a:srgbClr val="92D050"/>
                </a:solidFill>
              </a14:hiddenFill>
            </a:ext>
          </a:extLst>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2800" b="1" dirty="0" smtClean="0">
                <a:solidFill>
                  <a:schemeClr val="tx1"/>
                </a:solidFill>
              </a:rPr>
              <a:t>Lunar Eclipse</a:t>
            </a:r>
            <a:endParaRPr lang="en-GB" sz="2800" b="1" dirty="0" smtClean="0">
              <a:solidFill>
                <a:schemeClr val="tx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6979" name="Text Box 126978"/>
          <p:cNvSpPr txBox="1"/>
          <p:nvPr/>
        </p:nvSpPr>
        <p:spPr>
          <a:xfrm>
            <a:off x="395288" y="531813"/>
            <a:ext cx="8375650" cy="3661410"/>
          </a:xfrm>
          <a:prstGeom prst="rect">
            <a:avLst/>
          </a:prstGeom>
          <a:solidFill>
            <a:schemeClr val="bg1"/>
          </a:solidFill>
          <a:ln w="9525">
            <a:noFill/>
          </a:ln>
        </p:spPr>
        <p:txBody>
          <a:bodyPr>
            <a:spAutoFit/>
          </a:bodyPr>
          <a:p>
            <a:pPr eaLnBrk="0" hangingPunct="0">
              <a:spcBef>
                <a:spcPct val="50000"/>
              </a:spcBef>
            </a:pPr>
            <a:r>
              <a:rPr sz="2800" b="1">
                <a:solidFill>
                  <a:srgbClr val="FF3300"/>
                </a:solidFill>
                <a:latin typeface="Times New Roman" panose="02020603050405020304" pitchFamily="18" charset="0"/>
              </a:rPr>
              <a:t>Choose appropriate words to fill in the gaps below:</a:t>
            </a:r>
            <a:endParaRPr sz="2800" b="1">
              <a:solidFill>
                <a:srgbClr val="FF3300"/>
              </a:solidFill>
              <a:latin typeface="Times New Roman" panose="02020603050405020304" pitchFamily="18" charset="0"/>
            </a:endParaRPr>
          </a:p>
          <a:p>
            <a:pPr eaLnBrk="0" hangingPunct="0">
              <a:spcBef>
                <a:spcPct val="50000"/>
              </a:spcBef>
            </a:pPr>
            <a:r>
              <a:rPr sz="2400" b="1">
                <a:latin typeface="Times New Roman" panose="02020603050405020304" pitchFamily="18" charset="0"/>
              </a:rPr>
              <a:t>An object will only move along a __________ path if it is constantly acted on by a centripetal _________. The force is always directed __________ the centre of the circular path.</a:t>
            </a:r>
            <a:endParaRPr sz="2400" b="1">
              <a:latin typeface="Times New Roman" panose="02020603050405020304" pitchFamily="18" charset="0"/>
            </a:endParaRPr>
          </a:p>
          <a:p>
            <a:pPr eaLnBrk="0" hangingPunct="0">
              <a:spcBef>
                <a:spcPct val="50000"/>
              </a:spcBef>
            </a:pPr>
            <a:r>
              <a:rPr sz="2400" b="1">
                <a:latin typeface="Times New Roman" panose="02020603050405020304" pitchFamily="18" charset="0"/>
              </a:rPr>
              <a:t>Centripetal force ___________ if the object moves in a smaller radius path or at a __________ speed.</a:t>
            </a:r>
            <a:endParaRPr sz="2400" b="1">
              <a:latin typeface="Times New Roman" panose="02020603050405020304" pitchFamily="18" charset="0"/>
            </a:endParaRPr>
          </a:p>
          <a:p>
            <a:pPr eaLnBrk="0" hangingPunct="0">
              <a:spcBef>
                <a:spcPct val="50000"/>
              </a:spcBef>
            </a:pPr>
            <a:r>
              <a:rPr sz="2400" b="1">
                <a:latin typeface="Times New Roman" panose="02020603050405020304" pitchFamily="18" charset="0"/>
              </a:rPr>
              <a:t>An example of a _________ force is the Moon orbiting the Earth due to the Earth’s _____________ pull on the Moon.</a:t>
            </a:r>
            <a:endParaRPr sz="2400" b="1">
              <a:latin typeface="Times New Roman" panose="02020603050405020304" pitchFamily="18" charset="0"/>
              <a:ea typeface="Times New Roman" panose="02020603050405020304" pitchFamily="18" charset="0"/>
            </a:endParaRPr>
          </a:p>
        </p:txBody>
      </p:sp>
      <p:sp>
        <p:nvSpPr>
          <p:cNvPr id="126980" name="Text Box 126979"/>
          <p:cNvSpPr txBox="1"/>
          <p:nvPr/>
        </p:nvSpPr>
        <p:spPr>
          <a:xfrm>
            <a:off x="3376613" y="5130800"/>
            <a:ext cx="1606550" cy="368300"/>
          </a:xfrm>
          <a:prstGeom prst="rect">
            <a:avLst/>
          </a:prstGeom>
          <a:noFill/>
          <a:ln w="9525">
            <a:noFill/>
          </a:ln>
        </p:spPr>
        <p:txBody>
          <a:bodyPr>
            <a:spAutoFit/>
          </a:bodyPr>
          <a:p>
            <a:pPr>
              <a:spcBef>
                <a:spcPct val="50000"/>
              </a:spcBef>
            </a:pPr>
            <a:r>
              <a:rPr b="1">
                <a:solidFill>
                  <a:schemeClr val="accent2"/>
                </a:solidFill>
              </a:rPr>
              <a:t>centripetal</a:t>
            </a:r>
            <a:endParaRPr b="1">
              <a:solidFill>
                <a:schemeClr val="accent2"/>
              </a:solidFill>
            </a:endParaRPr>
          </a:p>
        </p:txBody>
      </p:sp>
      <p:sp>
        <p:nvSpPr>
          <p:cNvPr id="126981" name="Text Box 126980"/>
          <p:cNvSpPr txBox="1"/>
          <p:nvPr/>
        </p:nvSpPr>
        <p:spPr>
          <a:xfrm>
            <a:off x="5265738" y="4765675"/>
            <a:ext cx="1179512" cy="368300"/>
          </a:xfrm>
          <a:prstGeom prst="rect">
            <a:avLst/>
          </a:prstGeom>
          <a:noFill/>
          <a:ln w="9525">
            <a:noFill/>
          </a:ln>
        </p:spPr>
        <p:txBody>
          <a:bodyPr>
            <a:spAutoFit/>
          </a:bodyPr>
          <a:p>
            <a:pPr>
              <a:spcBef>
                <a:spcPct val="50000"/>
              </a:spcBef>
            </a:pPr>
            <a:r>
              <a:rPr b="1">
                <a:solidFill>
                  <a:schemeClr val="accent2"/>
                </a:solidFill>
              </a:rPr>
              <a:t>circular</a:t>
            </a:r>
            <a:endParaRPr b="1">
              <a:solidFill>
                <a:schemeClr val="accent2"/>
              </a:solidFill>
            </a:endParaRPr>
          </a:p>
        </p:txBody>
      </p:sp>
      <p:sp>
        <p:nvSpPr>
          <p:cNvPr id="126982" name="Text Box 126981"/>
          <p:cNvSpPr txBox="1"/>
          <p:nvPr/>
        </p:nvSpPr>
        <p:spPr>
          <a:xfrm>
            <a:off x="1925638" y="4765675"/>
            <a:ext cx="1581150" cy="368300"/>
          </a:xfrm>
          <a:prstGeom prst="rect">
            <a:avLst/>
          </a:prstGeom>
          <a:noFill/>
          <a:ln w="9525">
            <a:noFill/>
          </a:ln>
        </p:spPr>
        <p:txBody>
          <a:bodyPr>
            <a:spAutoFit/>
          </a:bodyPr>
          <a:p>
            <a:pPr>
              <a:spcBef>
                <a:spcPct val="50000"/>
              </a:spcBef>
            </a:pPr>
            <a:r>
              <a:rPr b="1">
                <a:solidFill>
                  <a:schemeClr val="accent2"/>
                </a:solidFill>
              </a:rPr>
              <a:t>gravitational</a:t>
            </a:r>
            <a:endParaRPr b="1">
              <a:solidFill>
                <a:schemeClr val="accent2"/>
              </a:solidFill>
            </a:endParaRPr>
          </a:p>
        </p:txBody>
      </p:sp>
      <p:sp>
        <p:nvSpPr>
          <p:cNvPr id="126983" name="Text Box 126982"/>
          <p:cNvSpPr txBox="1"/>
          <p:nvPr/>
        </p:nvSpPr>
        <p:spPr>
          <a:xfrm>
            <a:off x="4710113" y="5130800"/>
            <a:ext cx="1460500" cy="368300"/>
          </a:xfrm>
          <a:prstGeom prst="rect">
            <a:avLst/>
          </a:prstGeom>
          <a:noFill/>
          <a:ln w="9525">
            <a:noFill/>
          </a:ln>
        </p:spPr>
        <p:txBody>
          <a:bodyPr>
            <a:spAutoFit/>
          </a:bodyPr>
          <a:p>
            <a:pPr>
              <a:spcBef>
                <a:spcPct val="50000"/>
              </a:spcBef>
            </a:pPr>
            <a:r>
              <a:rPr b="1">
                <a:solidFill>
                  <a:schemeClr val="accent2"/>
                </a:solidFill>
              </a:rPr>
              <a:t>increases</a:t>
            </a:r>
            <a:endParaRPr b="1">
              <a:solidFill>
                <a:schemeClr val="accent2"/>
              </a:solidFill>
            </a:endParaRPr>
          </a:p>
        </p:txBody>
      </p:sp>
      <p:sp>
        <p:nvSpPr>
          <p:cNvPr id="126984" name="Text Box 126983"/>
          <p:cNvSpPr txBox="1"/>
          <p:nvPr/>
        </p:nvSpPr>
        <p:spPr>
          <a:xfrm>
            <a:off x="2336800" y="5130800"/>
            <a:ext cx="1262063" cy="368300"/>
          </a:xfrm>
          <a:prstGeom prst="rect">
            <a:avLst/>
          </a:prstGeom>
          <a:noFill/>
          <a:ln w="9525">
            <a:noFill/>
          </a:ln>
        </p:spPr>
        <p:txBody>
          <a:bodyPr>
            <a:spAutoFit/>
          </a:bodyPr>
          <a:p>
            <a:pPr>
              <a:spcBef>
                <a:spcPct val="50000"/>
              </a:spcBef>
            </a:pPr>
            <a:r>
              <a:rPr b="1">
                <a:solidFill>
                  <a:schemeClr val="accent2"/>
                </a:solidFill>
              </a:rPr>
              <a:t>towards</a:t>
            </a:r>
            <a:endParaRPr b="1">
              <a:solidFill>
                <a:schemeClr val="accent2"/>
              </a:solidFill>
            </a:endParaRPr>
          </a:p>
        </p:txBody>
      </p:sp>
      <p:sp>
        <p:nvSpPr>
          <p:cNvPr id="126985" name="Text Box 126984"/>
          <p:cNvSpPr txBox="1"/>
          <p:nvPr/>
        </p:nvSpPr>
        <p:spPr>
          <a:xfrm>
            <a:off x="4305300" y="4765675"/>
            <a:ext cx="1047750" cy="368300"/>
          </a:xfrm>
          <a:prstGeom prst="rect">
            <a:avLst/>
          </a:prstGeom>
          <a:noFill/>
          <a:ln w="9525">
            <a:noFill/>
          </a:ln>
        </p:spPr>
        <p:txBody>
          <a:bodyPr>
            <a:spAutoFit/>
          </a:bodyPr>
          <a:p>
            <a:pPr>
              <a:spcBef>
                <a:spcPct val="50000"/>
              </a:spcBef>
            </a:pPr>
            <a:r>
              <a:rPr b="1">
                <a:solidFill>
                  <a:schemeClr val="accent2"/>
                </a:solidFill>
              </a:rPr>
              <a:t>greater</a:t>
            </a:r>
            <a:endParaRPr b="1">
              <a:solidFill>
                <a:schemeClr val="accent2"/>
              </a:solidFill>
            </a:endParaRPr>
          </a:p>
        </p:txBody>
      </p:sp>
      <p:sp>
        <p:nvSpPr>
          <p:cNvPr id="126986" name="Text Box 126985"/>
          <p:cNvSpPr txBox="1"/>
          <p:nvPr/>
        </p:nvSpPr>
        <p:spPr>
          <a:xfrm>
            <a:off x="3052763" y="4386263"/>
            <a:ext cx="2663825" cy="368300"/>
          </a:xfrm>
          <a:prstGeom prst="rect">
            <a:avLst/>
          </a:prstGeom>
          <a:noFill/>
          <a:ln w="9525">
            <a:noFill/>
          </a:ln>
        </p:spPr>
        <p:txBody>
          <a:bodyPr>
            <a:spAutoFit/>
          </a:bodyPr>
          <a:p>
            <a:pPr>
              <a:spcBef>
                <a:spcPct val="50000"/>
              </a:spcBef>
            </a:pPr>
            <a:r>
              <a:rPr b="1" i="1"/>
              <a:t>WORD SELECTION:</a:t>
            </a:r>
            <a:endParaRPr b="1" i="1"/>
          </a:p>
        </p:txBody>
      </p:sp>
      <p:sp>
        <p:nvSpPr>
          <p:cNvPr id="126987" name="Text Box 126986"/>
          <p:cNvSpPr txBox="1"/>
          <p:nvPr/>
        </p:nvSpPr>
        <p:spPr>
          <a:xfrm>
            <a:off x="3440113" y="4765675"/>
            <a:ext cx="1141412" cy="368300"/>
          </a:xfrm>
          <a:prstGeom prst="rect">
            <a:avLst/>
          </a:prstGeom>
          <a:noFill/>
          <a:ln w="9525">
            <a:noFill/>
          </a:ln>
        </p:spPr>
        <p:txBody>
          <a:bodyPr>
            <a:spAutoFit/>
          </a:bodyPr>
          <a:p>
            <a:pPr>
              <a:spcBef>
                <a:spcPct val="50000"/>
              </a:spcBef>
            </a:pPr>
            <a:r>
              <a:rPr b="1">
                <a:solidFill>
                  <a:schemeClr val="accent2"/>
                </a:solidFill>
              </a:rPr>
              <a:t>force</a:t>
            </a:r>
            <a:endParaRPr b="1">
              <a:solidFill>
                <a:schemeClr val="accent2"/>
              </a:solidFill>
            </a:endParaRPr>
          </a:p>
        </p:txBody>
      </p:sp>
      <p:sp>
        <p:nvSpPr>
          <p:cNvPr id="126997" name="Text Box 126996"/>
          <p:cNvSpPr txBox="1"/>
          <p:nvPr/>
        </p:nvSpPr>
        <p:spPr>
          <a:xfrm>
            <a:off x="2619375" y="3379788"/>
            <a:ext cx="1606550" cy="368300"/>
          </a:xfrm>
          <a:prstGeom prst="rect">
            <a:avLst/>
          </a:prstGeom>
          <a:noFill/>
          <a:ln w="9525">
            <a:noFill/>
          </a:ln>
        </p:spPr>
        <p:txBody>
          <a:bodyPr>
            <a:spAutoFit/>
          </a:bodyPr>
          <a:p>
            <a:pPr>
              <a:spcBef>
                <a:spcPct val="50000"/>
              </a:spcBef>
            </a:pPr>
            <a:r>
              <a:rPr b="1">
                <a:solidFill>
                  <a:schemeClr val="accent2"/>
                </a:solidFill>
              </a:rPr>
              <a:t>centripetal</a:t>
            </a:r>
            <a:endParaRPr b="1">
              <a:solidFill>
                <a:schemeClr val="accent2"/>
              </a:solidFill>
            </a:endParaRPr>
          </a:p>
        </p:txBody>
      </p:sp>
      <p:sp>
        <p:nvSpPr>
          <p:cNvPr id="126998" name="Text Box 126997"/>
          <p:cNvSpPr txBox="1"/>
          <p:nvPr/>
        </p:nvSpPr>
        <p:spPr>
          <a:xfrm>
            <a:off x="5056188" y="1169988"/>
            <a:ext cx="1179512" cy="368300"/>
          </a:xfrm>
          <a:prstGeom prst="rect">
            <a:avLst/>
          </a:prstGeom>
          <a:noFill/>
          <a:ln w="9525">
            <a:noFill/>
          </a:ln>
        </p:spPr>
        <p:txBody>
          <a:bodyPr>
            <a:spAutoFit/>
          </a:bodyPr>
          <a:p>
            <a:pPr>
              <a:spcBef>
                <a:spcPct val="50000"/>
              </a:spcBef>
            </a:pPr>
            <a:r>
              <a:rPr b="1">
                <a:solidFill>
                  <a:schemeClr val="accent2"/>
                </a:solidFill>
              </a:rPr>
              <a:t>circular</a:t>
            </a:r>
            <a:endParaRPr b="1">
              <a:solidFill>
                <a:schemeClr val="accent2"/>
              </a:solidFill>
            </a:endParaRPr>
          </a:p>
        </p:txBody>
      </p:sp>
      <p:sp>
        <p:nvSpPr>
          <p:cNvPr id="126999" name="Text Box 126998"/>
          <p:cNvSpPr txBox="1"/>
          <p:nvPr/>
        </p:nvSpPr>
        <p:spPr>
          <a:xfrm>
            <a:off x="3863975" y="3762375"/>
            <a:ext cx="1581150" cy="368300"/>
          </a:xfrm>
          <a:prstGeom prst="rect">
            <a:avLst/>
          </a:prstGeom>
          <a:noFill/>
          <a:ln w="9525">
            <a:noFill/>
          </a:ln>
        </p:spPr>
        <p:txBody>
          <a:bodyPr>
            <a:spAutoFit/>
          </a:bodyPr>
          <a:p>
            <a:pPr>
              <a:spcBef>
                <a:spcPct val="50000"/>
              </a:spcBef>
            </a:pPr>
            <a:r>
              <a:rPr b="1">
                <a:solidFill>
                  <a:schemeClr val="accent2"/>
                </a:solidFill>
              </a:rPr>
              <a:t>gravitational</a:t>
            </a:r>
            <a:endParaRPr b="1">
              <a:solidFill>
                <a:schemeClr val="accent2"/>
              </a:solidFill>
            </a:endParaRPr>
          </a:p>
        </p:txBody>
      </p:sp>
      <p:sp>
        <p:nvSpPr>
          <p:cNvPr id="127000" name="Text Box 126999"/>
          <p:cNvSpPr txBox="1"/>
          <p:nvPr/>
        </p:nvSpPr>
        <p:spPr>
          <a:xfrm>
            <a:off x="2913063" y="2465388"/>
            <a:ext cx="1460500" cy="368300"/>
          </a:xfrm>
          <a:prstGeom prst="rect">
            <a:avLst/>
          </a:prstGeom>
          <a:noFill/>
          <a:ln w="9525">
            <a:noFill/>
          </a:ln>
        </p:spPr>
        <p:txBody>
          <a:bodyPr>
            <a:spAutoFit/>
          </a:bodyPr>
          <a:p>
            <a:pPr>
              <a:spcBef>
                <a:spcPct val="50000"/>
              </a:spcBef>
            </a:pPr>
            <a:r>
              <a:rPr b="1">
                <a:solidFill>
                  <a:schemeClr val="accent2"/>
                </a:solidFill>
              </a:rPr>
              <a:t>increases</a:t>
            </a:r>
            <a:endParaRPr b="1">
              <a:solidFill>
                <a:schemeClr val="accent2"/>
              </a:solidFill>
            </a:endParaRPr>
          </a:p>
        </p:txBody>
      </p:sp>
      <p:sp>
        <p:nvSpPr>
          <p:cNvPr id="127001" name="Text Box 127000"/>
          <p:cNvSpPr txBox="1"/>
          <p:nvPr/>
        </p:nvSpPr>
        <p:spPr>
          <a:xfrm>
            <a:off x="2751138" y="1900238"/>
            <a:ext cx="1262062" cy="368300"/>
          </a:xfrm>
          <a:prstGeom prst="rect">
            <a:avLst/>
          </a:prstGeom>
          <a:noFill/>
          <a:ln w="9525">
            <a:noFill/>
          </a:ln>
        </p:spPr>
        <p:txBody>
          <a:bodyPr>
            <a:spAutoFit/>
          </a:bodyPr>
          <a:p>
            <a:pPr>
              <a:spcBef>
                <a:spcPct val="50000"/>
              </a:spcBef>
            </a:pPr>
            <a:r>
              <a:rPr b="1">
                <a:solidFill>
                  <a:schemeClr val="accent2"/>
                </a:solidFill>
              </a:rPr>
              <a:t>towards</a:t>
            </a:r>
            <a:endParaRPr b="1">
              <a:solidFill>
                <a:schemeClr val="accent2"/>
              </a:solidFill>
            </a:endParaRPr>
          </a:p>
        </p:txBody>
      </p:sp>
      <p:sp>
        <p:nvSpPr>
          <p:cNvPr id="127002" name="Text Box 127001"/>
          <p:cNvSpPr txBox="1"/>
          <p:nvPr/>
        </p:nvSpPr>
        <p:spPr>
          <a:xfrm>
            <a:off x="3181350" y="2862263"/>
            <a:ext cx="1047750" cy="368300"/>
          </a:xfrm>
          <a:prstGeom prst="rect">
            <a:avLst/>
          </a:prstGeom>
          <a:noFill/>
          <a:ln w="9525">
            <a:noFill/>
          </a:ln>
        </p:spPr>
        <p:txBody>
          <a:bodyPr>
            <a:spAutoFit/>
          </a:bodyPr>
          <a:p>
            <a:pPr>
              <a:spcBef>
                <a:spcPct val="50000"/>
              </a:spcBef>
            </a:pPr>
            <a:r>
              <a:rPr b="1">
                <a:solidFill>
                  <a:schemeClr val="accent2"/>
                </a:solidFill>
              </a:rPr>
              <a:t>greater</a:t>
            </a:r>
            <a:endParaRPr b="1">
              <a:solidFill>
                <a:schemeClr val="accent2"/>
              </a:solidFill>
            </a:endParaRPr>
          </a:p>
        </p:txBody>
      </p:sp>
      <p:sp>
        <p:nvSpPr>
          <p:cNvPr id="127003" name="Text Box 127002"/>
          <p:cNvSpPr txBox="1"/>
          <p:nvPr/>
        </p:nvSpPr>
        <p:spPr>
          <a:xfrm>
            <a:off x="5394325" y="1550988"/>
            <a:ext cx="1141413" cy="368300"/>
          </a:xfrm>
          <a:prstGeom prst="rect">
            <a:avLst/>
          </a:prstGeom>
          <a:noFill/>
          <a:ln w="9525">
            <a:noFill/>
          </a:ln>
        </p:spPr>
        <p:txBody>
          <a:bodyPr>
            <a:spAutoFit/>
          </a:bodyPr>
          <a:p>
            <a:pPr>
              <a:spcBef>
                <a:spcPct val="50000"/>
              </a:spcBef>
            </a:pPr>
            <a:r>
              <a:rPr b="1">
                <a:solidFill>
                  <a:schemeClr val="accent2"/>
                </a:solidFill>
              </a:rPr>
              <a:t>force</a:t>
            </a:r>
            <a:endParaRPr b="1">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698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698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698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698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698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698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698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698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6998"/>
                                        </p:tgtEl>
                                        <p:attrNameLst>
                                          <p:attrName>style.visibility</p:attrName>
                                        </p:attrNameLst>
                                      </p:cBhvr>
                                      <p:to>
                                        <p:strVal val="visible"/>
                                      </p:to>
                                    </p:set>
                                  </p:childTnLst>
                                </p:cTn>
                              </p:par>
                              <p:par>
                                <p:cTn id="25" presetID="1" presetClass="exit" presetSubtype="0" fill="hold" grpId="1" nodeType="withEffect">
                                  <p:stCondLst>
                                    <p:cond delay="0"/>
                                  </p:stCondLst>
                                  <p:childTnLst>
                                    <p:set>
                                      <p:cBhvr>
                                        <p:cTn id="26" dur="1" fill="hold">
                                          <p:stCondLst>
                                            <p:cond delay="0"/>
                                          </p:stCondLst>
                                        </p:cTn>
                                        <p:tgtEl>
                                          <p:spTgt spid="126981"/>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7003"/>
                                        </p:tgtEl>
                                        <p:attrNameLst>
                                          <p:attrName>style.visibility</p:attrName>
                                        </p:attrNameLst>
                                      </p:cBhvr>
                                      <p:to>
                                        <p:strVal val="visible"/>
                                      </p:to>
                                    </p:set>
                                  </p:childTnLst>
                                </p:cTn>
                              </p:par>
                              <p:par>
                                <p:cTn id="31" presetID="1" presetClass="exit" presetSubtype="0" fill="hold" grpId="1" nodeType="withEffect">
                                  <p:stCondLst>
                                    <p:cond delay="0"/>
                                  </p:stCondLst>
                                  <p:childTnLst>
                                    <p:set>
                                      <p:cBhvr>
                                        <p:cTn id="32" dur="1" fill="hold">
                                          <p:stCondLst>
                                            <p:cond delay="0"/>
                                          </p:stCondLst>
                                        </p:cTn>
                                        <p:tgtEl>
                                          <p:spTgt spid="126987"/>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27001"/>
                                        </p:tgtEl>
                                        <p:attrNameLst>
                                          <p:attrName>style.visibility</p:attrName>
                                        </p:attrNameLst>
                                      </p:cBhvr>
                                      <p:to>
                                        <p:strVal val="visible"/>
                                      </p:to>
                                    </p:set>
                                  </p:childTnLst>
                                </p:cTn>
                              </p:par>
                              <p:par>
                                <p:cTn id="37" presetID="1" presetClass="exit" presetSubtype="0" fill="hold" grpId="1" nodeType="withEffect">
                                  <p:stCondLst>
                                    <p:cond delay="0"/>
                                  </p:stCondLst>
                                  <p:childTnLst>
                                    <p:set>
                                      <p:cBhvr>
                                        <p:cTn id="38" dur="1" fill="hold">
                                          <p:stCondLst>
                                            <p:cond delay="0"/>
                                          </p:stCondLst>
                                        </p:cTn>
                                        <p:tgtEl>
                                          <p:spTgt spid="126984"/>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27000"/>
                                        </p:tgtEl>
                                        <p:attrNameLst>
                                          <p:attrName>style.visibility</p:attrName>
                                        </p:attrNameLst>
                                      </p:cBhvr>
                                      <p:to>
                                        <p:strVal val="visible"/>
                                      </p:to>
                                    </p:set>
                                  </p:childTnLst>
                                </p:cTn>
                              </p:par>
                              <p:par>
                                <p:cTn id="43" presetID="1" presetClass="exit" presetSubtype="0" fill="hold" grpId="1" nodeType="withEffect">
                                  <p:stCondLst>
                                    <p:cond delay="0"/>
                                  </p:stCondLst>
                                  <p:childTnLst>
                                    <p:set>
                                      <p:cBhvr>
                                        <p:cTn id="44" dur="1" fill="hold">
                                          <p:stCondLst>
                                            <p:cond delay="0"/>
                                          </p:stCondLst>
                                        </p:cTn>
                                        <p:tgtEl>
                                          <p:spTgt spid="126983"/>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27002"/>
                                        </p:tgtEl>
                                        <p:attrNameLst>
                                          <p:attrName>style.visibility</p:attrName>
                                        </p:attrNameLst>
                                      </p:cBhvr>
                                      <p:to>
                                        <p:strVal val="visible"/>
                                      </p:to>
                                    </p:set>
                                  </p:childTnLst>
                                </p:cTn>
                              </p:par>
                              <p:par>
                                <p:cTn id="49" presetID="1" presetClass="exit" presetSubtype="0" fill="hold" grpId="1" nodeType="withEffect">
                                  <p:stCondLst>
                                    <p:cond delay="0"/>
                                  </p:stCondLst>
                                  <p:childTnLst>
                                    <p:set>
                                      <p:cBhvr>
                                        <p:cTn id="50" dur="1" fill="hold">
                                          <p:stCondLst>
                                            <p:cond delay="0"/>
                                          </p:stCondLst>
                                        </p:cTn>
                                        <p:tgtEl>
                                          <p:spTgt spid="126985"/>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26997"/>
                                        </p:tgtEl>
                                        <p:attrNameLst>
                                          <p:attrName>style.visibility</p:attrName>
                                        </p:attrNameLst>
                                      </p:cBhvr>
                                      <p:to>
                                        <p:strVal val="visible"/>
                                      </p:to>
                                    </p:set>
                                  </p:childTnLst>
                                </p:cTn>
                              </p:par>
                              <p:par>
                                <p:cTn id="55" presetID="1" presetClass="exit" presetSubtype="0" fill="hold" grpId="1" nodeType="withEffect">
                                  <p:stCondLst>
                                    <p:cond delay="0"/>
                                  </p:stCondLst>
                                  <p:childTnLst>
                                    <p:set>
                                      <p:cBhvr>
                                        <p:cTn id="56" dur="1" fill="hold">
                                          <p:stCondLst>
                                            <p:cond delay="0"/>
                                          </p:stCondLst>
                                        </p:cTn>
                                        <p:tgtEl>
                                          <p:spTgt spid="126980"/>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126999"/>
                                        </p:tgtEl>
                                        <p:attrNameLst>
                                          <p:attrName>style.visibility</p:attrName>
                                        </p:attrNameLst>
                                      </p:cBhvr>
                                      <p:to>
                                        <p:strVal val="visible"/>
                                      </p:to>
                                    </p:set>
                                  </p:childTnLst>
                                </p:cTn>
                              </p:par>
                              <p:par>
                                <p:cTn id="61" presetID="1" presetClass="exit" presetSubtype="0" fill="hold" grpId="1" nodeType="withEffect">
                                  <p:stCondLst>
                                    <p:cond delay="0"/>
                                  </p:stCondLst>
                                  <p:childTnLst>
                                    <p:set>
                                      <p:cBhvr>
                                        <p:cTn id="62" dur="1" fill="hold">
                                          <p:stCondLst>
                                            <p:cond delay="0"/>
                                          </p:stCondLst>
                                        </p:cTn>
                                        <p:tgtEl>
                                          <p:spTgt spid="126982"/>
                                        </p:tgtEl>
                                        <p:attrNameLst>
                                          <p:attrName>style.visibility</p:attrName>
                                        </p:attrNameLst>
                                      </p:cBhvr>
                                      <p:to>
                                        <p:strVal val="hidden"/>
                                      </p:to>
                                    </p:set>
                                  </p:childTnLst>
                                </p:cTn>
                              </p:par>
                              <p:par>
                                <p:cTn id="63" presetID="1" presetClass="exit" presetSubtype="0" fill="hold" grpId="1" nodeType="withEffect">
                                  <p:stCondLst>
                                    <p:cond delay="0"/>
                                  </p:stCondLst>
                                  <p:childTnLst>
                                    <p:set>
                                      <p:cBhvr>
                                        <p:cTn id="64" dur="1" fill="hold">
                                          <p:stCondLst>
                                            <p:cond delay="0"/>
                                          </p:stCondLst>
                                        </p:cTn>
                                        <p:tgtEl>
                                          <p:spTgt spid="12698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980" grpId="0"/>
      <p:bldP spid="126980" grpId="1"/>
      <p:bldP spid="126981" grpId="0"/>
      <p:bldP spid="126981" grpId="1"/>
      <p:bldP spid="126982" grpId="0"/>
      <p:bldP spid="126982" grpId="1"/>
      <p:bldP spid="126983" grpId="0"/>
      <p:bldP spid="126983" grpId="1"/>
      <p:bldP spid="126984" grpId="0"/>
      <p:bldP spid="126984" grpId="1"/>
      <p:bldP spid="126985" grpId="0"/>
      <p:bldP spid="126985" grpId="1"/>
      <p:bldP spid="126986" grpId="0"/>
      <p:bldP spid="126986" grpId="1"/>
      <p:bldP spid="126987" grpId="0"/>
      <p:bldP spid="126987" grpId="1"/>
      <p:bldP spid="126997" grpId="0"/>
      <p:bldP spid="126998" grpId="0"/>
      <p:bldP spid="126999" grpId="0"/>
      <p:bldP spid="127000" grpId="0"/>
      <p:bldP spid="127001" grpId="0"/>
      <p:bldP spid="127002" grpId="0"/>
      <p:bldP spid="127003" grpId="0"/>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61" name="Title 2049"/>
          <p:cNvSpPr>
            <a:spLocks noGrp="1"/>
          </p:cNvSpPr>
          <p:nvPr>
            <p:ph type="ctrTitle"/>
          </p:nvPr>
        </p:nvSpPr>
        <p:spPr>
          <a:xfrm>
            <a:off x="563880" y="1797050"/>
            <a:ext cx="7772400" cy="2910840"/>
          </a:xfrm>
          <a:solidFill>
            <a:srgbClr val="C00000"/>
          </a:solidFill>
        </p:spPr>
        <p:txBody>
          <a:bodyPr anchor="ctr" anchorCtr="0"/>
          <a:p>
            <a:pPr defTabSz="914400">
              <a:buNone/>
            </a:pPr>
            <a:r>
              <a:rPr lang="en-US" altLang="en-US" sz="6600" kern="1200" baseline="0" dirty="0">
                <a:latin typeface="+mj-lt"/>
                <a:ea typeface="+mj-ea"/>
                <a:cs typeface="+mj-cs"/>
              </a:rPr>
              <a:t>Breaking The Sound Barrier</a:t>
            </a:r>
            <a:endParaRPr lang="en-US" altLang="en-US" sz="6600" kern="1200" baseline="0" dirty="0">
              <a:latin typeface="+mj-lt"/>
              <a:ea typeface="+mj-ea"/>
              <a:cs typeface="+mj-cs"/>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9249" name="Title 333825"/>
          <p:cNvSpPr>
            <a:spLocks noGrp="1"/>
          </p:cNvSpPr>
          <p:nvPr>
            <p:ph type="title"/>
          </p:nvPr>
        </p:nvSpPr>
        <p:spPr>
          <a:xfrm>
            <a:off x="19050" y="12700"/>
            <a:ext cx="9128125" cy="517525"/>
          </a:xfrm>
        </p:spPr>
        <p:txBody>
          <a:bodyPr anchor="ctr" anchorCtr="0"/>
          <a:p>
            <a:pPr defTabSz="914400">
              <a:buNone/>
            </a:pPr>
            <a:r>
              <a:rPr lang="en-US" altLang="zh-CN" kern="1200" baseline="0">
                <a:latin typeface="+mj-lt"/>
                <a:ea typeface="+mj-ea"/>
                <a:cs typeface="+mj-cs"/>
              </a:rPr>
              <a:t>Mach numbers</a:t>
            </a:r>
            <a:endParaRPr lang="en-US" altLang="zh-CN" kern="1200" baseline="0">
              <a:latin typeface="+mj-lt"/>
              <a:ea typeface="+mj-ea"/>
              <a:cs typeface="+mj-cs"/>
            </a:endParaRPr>
          </a:p>
        </p:txBody>
      </p:sp>
      <p:sp>
        <p:nvSpPr>
          <p:cNvPr id="309250" name="Text Box 333855"/>
          <p:cNvSpPr txBox="1"/>
          <p:nvPr/>
        </p:nvSpPr>
        <p:spPr>
          <a:xfrm>
            <a:off x="1422400" y="768350"/>
            <a:ext cx="5956300" cy="1014413"/>
          </a:xfrm>
          <a:prstGeom prst="rect">
            <a:avLst/>
          </a:prstGeom>
          <a:noFill/>
          <a:ln w="28575" cap="flat" cmpd="sng">
            <a:solidFill>
              <a:schemeClr val="tx1"/>
            </a:solidFill>
            <a:prstDash val="solid"/>
            <a:round/>
            <a:headEnd type="none" w="med" len="med"/>
            <a:tailEnd type="none" w="med" len="med"/>
          </a:ln>
        </p:spPr>
        <p:txBody>
          <a:bodyPr anchor="t" anchorCtr="0">
            <a:spAutoFit/>
          </a:bodyPr>
          <a:p>
            <a:pPr>
              <a:spcBef>
                <a:spcPct val="50000"/>
              </a:spcBef>
            </a:pPr>
            <a:r>
              <a:rPr lang="en-US" altLang="zh-CN" sz="2400" b="1">
                <a:solidFill>
                  <a:srgbClr val="FF0000"/>
                </a:solidFill>
                <a:latin typeface="Arial" panose="020B0604020202020204" pitchFamily="34" charset="0"/>
              </a:rPr>
              <a:t>Mach number     =    object speed</a:t>
            </a:r>
            <a:endParaRPr lang="en-US" altLang="zh-CN" sz="2400" b="1">
              <a:solidFill>
                <a:srgbClr val="FF0000"/>
              </a:solidFill>
              <a:latin typeface="Arial" panose="020B0604020202020204" pitchFamily="34" charset="0"/>
            </a:endParaRPr>
          </a:p>
          <a:p>
            <a:pPr>
              <a:spcBef>
                <a:spcPct val="50000"/>
              </a:spcBef>
            </a:pPr>
            <a:r>
              <a:rPr lang="en-US" altLang="zh-CN" sz="2400" b="1">
                <a:solidFill>
                  <a:srgbClr val="FF0000"/>
                </a:solidFill>
                <a:latin typeface="Arial" panose="020B0604020202020204" pitchFamily="34" charset="0"/>
              </a:rPr>
              <a:t>			speed of sound</a:t>
            </a:r>
            <a:endParaRPr lang="en-US" altLang="zh-CN" sz="2400" b="1">
              <a:solidFill>
                <a:srgbClr val="FF0000"/>
              </a:solidFill>
              <a:latin typeface="Arial" panose="020B0604020202020204" pitchFamily="34" charset="0"/>
            </a:endParaRPr>
          </a:p>
        </p:txBody>
      </p:sp>
      <p:sp>
        <p:nvSpPr>
          <p:cNvPr id="309251" name="Straight Connector 333856"/>
          <p:cNvSpPr/>
          <p:nvPr/>
        </p:nvSpPr>
        <p:spPr>
          <a:xfrm>
            <a:off x="4386263" y="1270000"/>
            <a:ext cx="2106612" cy="0"/>
          </a:xfrm>
          <a:prstGeom prst="line">
            <a:avLst/>
          </a:prstGeom>
          <a:ln w="38100" cap="flat" cmpd="sng">
            <a:solidFill>
              <a:srgbClr val="FF0000"/>
            </a:solidFill>
            <a:prstDash val="solid"/>
            <a:round/>
            <a:headEnd type="none" w="med" len="med"/>
            <a:tailEnd type="none" w="med" len="med"/>
          </a:ln>
        </p:spPr>
      </p:sp>
      <p:pic>
        <p:nvPicPr>
          <p:cNvPr id="309252" name="Picture 333858"/>
          <p:cNvPicPr>
            <a:picLocks noChangeAspect="1"/>
          </p:cNvPicPr>
          <p:nvPr/>
        </p:nvPicPr>
        <p:blipFill>
          <a:blip r:embed="rId1"/>
          <a:stretch>
            <a:fillRect/>
          </a:stretch>
        </p:blipFill>
        <p:spPr>
          <a:xfrm>
            <a:off x="436563" y="1908175"/>
            <a:ext cx="1735137" cy="973138"/>
          </a:xfrm>
          <a:prstGeom prst="rect">
            <a:avLst/>
          </a:prstGeom>
          <a:noFill/>
          <a:ln w="9525">
            <a:noFill/>
          </a:ln>
        </p:spPr>
      </p:pic>
      <p:pic>
        <p:nvPicPr>
          <p:cNvPr id="309253" name="Picture 333860"/>
          <p:cNvPicPr>
            <a:picLocks noChangeAspect="1"/>
          </p:cNvPicPr>
          <p:nvPr/>
        </p:nvPicPr>
        <p:blipFill>
          <a:blip r:embed="rId2"/>
          <a:stretch>
            <a:fillRect/>
          </a:stretch>
        </p:blipFill>
        <p:spPr>
          <a:xfrm>
            <a:off x="2363788" y="1965325"/>
            <a:ext cx="1749425" cy="860425"/>
          </a:xfrm>
          <a:prstGeom prst="rect">
            <a:avLst/>
          </a:prstGeom>
          <a:noFill/>
          <a:ln w="9525">
            <a:noFill/>
          </a:ln>
        </p:spPr>
      </p:pic>
      <p:pic>
        <p:nvPicPr>
          <p:cNvPr id="309254" name="Picture 333862"/>
          <p:cNvPicPr>
            <a:picLocks noChangeAspect="1"/>
          </p:cNvPicPr>
          <p:nvPr/>
        </p:nvPicPr>
        <p:blipFill>
          <a:blip r:embed="rId3"/>
          <a:stretch>
            <a:fillRect/>
          </a:stretch>
        </p:blipFill>
        <p:spPr>
          <a:xfrm>
            <a:off x="4510088" y="1895475"/>
            <a:ext cx="1960562" cy="1001713"/>
          </a:xfrm>
          <a:prstGeom prst="rect">
            <a:avLst/>
          </a:prstGeom>
          <a:noFill/>
          <a:ln w="9525">
            <a:noFill/>
          </a:ln>
        </p:spPr>
      </p:pic>
      <p:pic>
        <p:nvPicPr>
          <p:cNvPr id="309255" name="Picture 333863"/>
          <p:cNvPicPr>
            <a:picLocks noChangeAspect="1"/>
          </p:cNvPicPr>
          <p:nvPr/>
        </p:nvPicPr>
        <p:blipFill>
          <a:blip r:embed="rId4"/>
          <a:stretch>
            <a:fillRect/>
          </a:stretch>
        </p:blipFill>
        <p:spPr>
          <a:xfrm>
            <a:off x="6599238" y="1916113"/>
            <a:ext cx="1720850" cy="958850"/>
          </a:xfrm>
          <a:prstGeom prst="rect">
            <a:avLst/>
          </a:prstGeom>
          <a:noFill/>
          <a:ln w="9525">
            <a:noFill/>
          </a:ln>
        </p:spPr>
      </p:pic>
      <p:pic>
        <p:nvPicPr>
          <p:cNvPr id="309256" name="Picture 1"/>
          <p:cNvPicPr>
            <a:picLocks noChangeAspect="1"/>
          </p:cNvPicPr>
          <p:nvPr/>
        </p:nvPicPr>
        <p:blipFill>
          <a:blip r:embed="rId5"/>
          <a:stretch>
            <a:fillRect/>
          </a:stretch>
        </p:blipFill>
        <p:spPr>
          <a:xfrm>
            <a:off x="293688" y="2362200"/>
            <a:ext cx="2247900" cy="1352550"/>
          </a:xfrm>
          <a:prstGeom prst="rect">
            <a:avLst/>
          </a:prstGeom>
          <a:noFill/>
          <a:ln w="9525">
            <a:noFill/>
          </a:ln>
        </p:spPr>
      </p:pic>
      <p:pic>
        <p:nvPicPr>
          <p:cNvPr id="309257" name="Picture 2"/>
          <p:cNvPicPr>
            <a:picLocks noChangeAspect="1"/>
          </p:cNvPicPr>
          <p:nvPr/>
        </p:nvPicPr>
        <p:blipFill>
          <a:blip r:embed="rId6"/>
          <a:stretch>
            <a:fillRect/>
          </a:stretch>
        </p:blipFill>
        <p:spPr>
          <a:xfrm>
            <a:off x="4256088" y="2463800"/>
            <a:ext cx="2343150" cy="1343025"/>
          </a:xfrm>
          <a:prstGeom prst="rect">
            <a:avLst/>
          </a:prstGeom>
          <a:noFill/>
          <a:ln w="9525">
            <a:noFill/>
          </a:ln>
        </p:spPr>
      </p:pic>
      <p:pic>
        <p:nvPicPr>
          <p:cNvPr id="309258" name="Picture 3"/>
          <p:cNvPicPr>
            <a:picLocks noChangeAspect="1"/>
          </p:cNvPicPr>
          <p:nvPr/>
        </p:nvPicPr>
        <p:blipFill>
          <a:blip r:embed="rId7"/>
          <a:stretch>
            <a:fillRect/>
          </a:stretch>
        </p:blipFill>
        <p:spPr>
          <a:xfrm>
            <a:off x="6751638" y="2628900"/>
            <a:ext cx="1838325" cy="1600200"/>
          </a:xfrm>
          <a:prstGeom prst="rect">
            <a:avLst/>
          </a:prstGeom>
          <a:noFill/>
          <a:ln w="9525">
            <a:noFill/>
          </a:ln>
        </p:spPr>
      </p:pic>
      <p:pic>
        <p:nvPicPr>
          <p:cNvPr id="5" name="Picture 4" descr="doppler2"/>
          <p:cNvPicPr>
            <a:picLocks noChangeAspect="1"/>
          </p:cNvPicPr>
          <p:nvPr/>
        </p:nvPicPr>
        <p:blipFill>
          <a:blip r:embed="rId8"/>
          <a:stretch>
            <a:fillRect/>
          </a:stretch>
        </p:blipFill>
        <p:spPr>
          <a:xfrm>
            <a:off x="296863" y="3883025"/>
            <a:ext cx="2014537" cy="2016125"/>
          </a:xfrm>
          <a:prstGeom prst="rect">
            <a:avLst/>
          </a:prstGeom>
          <a:noFill/>
          <a:ln w="9525">
            <a:noFill/>
          </a:ln>
        </p:spPr>
      </p:pic>
      <p:pic>
        <p:nvPicPr>
          <p:cNvPr id="309260" name="Picture 5" descr="doppler4"/>
          <p:cNvPicPr>
            <a:picLocks noChangeAspect="1"/>
          </p:cNvPicPr>
          <p:nvPr/>
        </p:nvPicPr>
        <p:blipFill>
          <a:blip r:embed="rId9"/>
          <a:stretch>
            <a:fillRect/>
          </a:stretch>
        </p:blipFill>
        <p:spPr>
          <a:xfrm>
            <a:off x="2541588" y="3978275"/>
            <a:ext cx="1863725" cy="1863725"/>
          </a:xfrm>
          <a:prstGeom prst="rect">
            <a:avLst/>
          </a:prstGeom>
          <a:noFill/>
          <a:ln w="9525">
            <a:noFill/>
          </a:ln>
        </p:spPr>
      </p:pic>
      <p:pic>
        <p:nvPicPr>
          <p:cNvPr id="309261" name="Picture 6" descr="doppler5"/>
          <p:cNvPicPr>
            <a:picLocks noChangeAspect="1"/>
          </p:cNvPicPr>
          <p:nvPr/>
        </p:nvPicPr>
        <p:blipFill>
          <a:blip r:embed="rId10"/>
          <a:stretch>
            <a:fillRect/>
          </a:stretch>
        </p:blipFill>
        <p:spPr>
          <a:xfrm>
            <a:off x="4405313" y="3806825"/>
            <a:ext cx="2065337" cy="2066925"/>
          </a:xfrm>
          <a:prstGeom prst="rect">
            <a:avLst/>
          </a:prstGeom>
          <a:noFill/>
          <a:ln w="9525">
            <a:noFill/>
          </a:ln>
        </p:spPr>
      </p:pic>
      <p:pic>
        <p:nvPicPr>
          <p:cNvPr id="8" name="Picture 7" descr="doppler4"/>
          <p:cNvPicPr>
            <a:picLocks noChangeAspect="1"/>
          </p:cNvPicPr>
          <p:nvPr/>
        </p:nvPicPr>
        <p:blipFill>
          <a:blip r:embed="rId9"/>
          <a:stretch>
            <a:fillRect/>
          </a:stretch>
        </p:blipFill>
        <p:spPr>
          <a:xfrm>
            <a:off x="2392363" y="3883025"/>
            <a:ext cx="2014537" cy="2014538"/>
          </a:xfrm>
          <a:prstGeom prst="rect">
            <a:avLst/>
          </a:prstGeom>
          <a:noFill/>
          <a:ln w="9525">
            <a:noFill/>
          </a:ln>
        </p:spPr>
      </p:pic>
      <p:pic>
        <p:nvPicPr>
          <p:cNvPr id="9" name="Picture 8" descr="doppler5"/>
          <p:cNvPicPr>
            <a:picLocks noChangeAspect="1"/>
          </p:cNvPicPr>
          <p:nvPr/>
        </p:nvPicPr>
        <p:blipFill>
          <a:blip r:embed="rId10"/>
          <a:stretch>
            <a:fillRect/>
          </a:stretch>
        </p:blipFill>
        <p:spPr>
          <a:xfrm>
            <a:off x="4510088" y="3883025"/>
            <a:ext cx="2016125" cy="2016125"/>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3794" name="Rectangle 2"/>
          <p:cNvSpPr>
            <a:spLocks noGrp="1"/>
          </p:cNvSpPr>
          <p:nvPr>
            <p:ph type="title"/>
          </p:nvPr>
        </p:nvSpPr>
        <p:spPr/>
        <p:txBody>
          <a:bodyPr vert="horz" wrap="square" lIns="91440" tIns="45720" rIns="91440" bIns="45720" anchor="b" anchorCtr="0"/>
          <a:p>
            <a:pPr eaLnBrk="1" hangingPunct="1"/>
            <a:r>
              <a:rPr lang="en-US" altLang="en-US" dirty="0"/>
              <a:t>Jet Breaks Sound Barrier</a:t>
            </a:r>
            <a:endParaRPr lang="en-US" altLang="en-US" dirty="0"/>
          </a:p>
        </p:txBody>
      </p:sp>
      <p:pic>
        <p:nvPicPr>
          <p:cNvPr id="33795" name="Picture 3" descr="mach1"/>
          <p:cNvPicPr>
            <a:picLocks noChangeAspect="1"/>
          </p:cNvPicPr>
          <p:nvPr/>
        </p:nvPicPr>
        <p:blipFill>
          <a:blip r:embed="rId1"/>
          <a:srcRect r="3334"/>
          <a:stretch>
            <a:fillRect/>
          </a:stretch>
        </p:blipFill>
        <p:spPr>
          <a:xfrm>
            <a:off x="0" y="77788"/>
            <a:ext cx="9144000" cy="6780212"/>
          </a:xfrm>
          <a:prstGeom prst="rect">
            <a:avLst/>
          </a:prstGeom>
          <a:noFill/>
          <a:ln w="9525">
            <a:noFill/>
          </a:ln>
        </p:spPr>
      </p:pic>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5842" name="Rectangle 2"/>
          <p:cNvSpPr>
            <a:spLocks noGrp="1"/>
          </p:cNvSpPr>
          <p:nvPr>
            <p:ph type="title"/>
          </p:nvPr>
        </p:nvSpPr>
        <p:spPr/>
        <p:txBody>
          <a:bodyPr vert="horz" wrap="square" lIns="91440" tIns="45720" rIns="91440" bIns="45720" anchor="b" anchorCtr="0"/>
          <a:p>
            <a:pPr eaLnBrk="1" hangingPunct="1"/>
            <a:r>
              <a:rPr lang="en-US" altLang="en-US" dirty="0"/>
              <a:t>Sub-Sonic Bullet</a:t>
            </a:r>
            <a:endParaRPr lang="en-US" altLang="en-US" dirty="0"/>
          </a:p>
        </p:txBody>
      </p:sp>
      <p:pic>
        <p:nvPicPr>
          <p:cNvPr id="35843" name="Picture 3" descr="bullet-2"/>
          <p:cNvPicPr>
            <a:picLocks noChangeAspect="1"/>
          </p:cNvPicPr>
          <p:nvPr/>
        </p:nvPicPr>
        <p:blipFill>
          <a:blip r:embed="rId1"/>
          <a:srcRect l="3999"/>
          <a:stretch>
            <a:fillRect/>
          </a:stretch>
        </p:blipFill>
        <p:spPr>
          <a:xfrm>
            <a:off x="0" y="11113"/>
            <a:ext cx="9144000" cy="6846887"/>
          </a:xfrm>
          <a:prstGeom prst="rect">
            <a:avLst/>
          </a:prstGeom>
          <a:noFill/>
          <a:ln w="9525">
            <a:noFill/>
          </a:ln>
        </p:spPr>
      </p:pic>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6866" name="Rectangle 2"/>
          <p:cNvSpPr>
            <a:spLocks noGrp="1"/>
          </p:cNvSpPr>
          <p:nvPr>
            <p:ph type="title"/>
          </p:nvPr>
        </p:nvSpPr>
        <p:spPr/>
        <p:txBody>
          <a:bodyPr vert="horz" wrap="square" lIns="91440" tIns="45720" rIns="91440" bIns="45720" anchor="b" anchorCtr="0"/>
          <a:p>
            <a:pPr eaLnBrk="1" hangingPunct="1"/>
            <a:r>
              <a:rPr lang="en-US" altLang="en-US" dirty="0"/>
              <a:t>Super-Sonic Bullet</a:t>
            </a:r>
            <a:endParaRPr lang="en-US" altLang="en-US" dirty="0"/>
          </a:p>
        </p:txBody>
      </p:sp>
      <p:pic>
        <p:nvPicPr>
          <p:cNvPr id="36867" name="Picture 3" descr="bullet-3"/>
          <p:cNvPicPr>
            <a:picLocks noChangeAspect="1"/>
          </p:cNvPicPr>
          <p:nvPr/>
        </p:nvPicPr>
        <p:blipFill>
          <a:blip r:embed="rId1"/>
          <a:srcRect l="2499"/>
          <a:stretch>
            <a:fillRect/>
          </a:stretch>
        </p:blipFill>
        <p:spPr>
          <a:xfrm>
            <a:off x="0" y="0"/>
            <a:ext cx="9144000" cy="6750050"/>
          </a:xfrm>
          <a:prstGeom prst="rect">
            <a:avLst/>
          </a:prstGeom>
          <a:noFill/>
          <a:ln w="9525">
            <a:noFill/>
          </a:ln>
        </p:spPr>
      </p:pic>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7890" name="Rectangle 2"/>
          <p:cNvSpPr>
            <a:spLocks noGrp="1"/>
          </p:cNvSpPr>
          <p:nvPr>
            <p:ph type="title"/>
          </p:nvPr>
        </p:nvSpPr>
        <p:spPr/>
        <p:txBody>
          <a:bodyPr vert="horz" wrap="square" lIns="91440" tIns="45720" rIns="91440" bIns="45720" anchor="b" anchorCtr="0"/>
          <a:p>
            <a:pPr eaLnBrk="1" hangingPunct="1"/>
            <a:r>
              <a:rPr lang="en-US" altLang="en-US" dirty="0"/>
              <a:t>Car Breaking Sound Barrier</a:t>
            </a:r>
            <a:endParaRPr lang="en-US" altLang="en-US" dirty="0"/>
          </a:p>
        </p:txBody>
      </p:sp>
      <p:pic>
        <p:nvPicPr>
          <p:cNvPr id="37891" name="Picture 3" descr="shockwaves-car"/>
          <p:cNvPicPr>
            <a:picLocks noChangeAspect="1"/>
          </p:cNvPicPr>
          <p:nvPr/>
        </p:nvPicPr>
        <p:blipFill>
          <a:blip r:embed="rId1"/>
          <a:stretch>
            <a:fillRect/>
          </a:stretch>
        </p:blipFill>
        <p:spPr>
          <a:xfrm>
            <a:off x="0" y="381000"/>
            <a:ext cx="9144000" cy="6026150"/>
          </a:xfrm>
          <a:prstGeom prst="rect">
            <a:avLst/>
          </a:prstGeom>
          <a:noFill/>
          <a:ln w="9525">
            <a:noFill/>
          </a:ln>
        </p:spPr>
      </p:pic>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2" name="Rectangle 2"/>
          <p:cNvSpPr>
            <a:spLocks noGrp="1"/>
          </p:cNvSpPr>
          <p:nvPr>
            <p:ph type="ctrTitle"/>
          </p:nvPr>
        </p:nvSpPr>
        <p:spPr/>
        <p:txBody>
          <a:bodyPr vert="horz" wrap="square" lIns="91440" tIns="45720" rIns="91440" bIns="45720" anchor="ctr" anchorCtr="0"/>
          <a:p>
            <a:pPr eaLnBrk="1" hangingPunct="1"/>
            <a:r>
              <a:rPr lang="en-US" sz="3200" b="1" dirty="0"/>
              <a:t>Doppler Effect and</a:t>
            </a:r>
            <a:br>
              <a:rPr lang="en-US" sz="3200" b="1" dirty="0"/>
            </a:br>
            <a:r>
              <a:rPr lang="en-US" sz="3200" b="1" dirty="0"/>
              <a:t>Redshift</a:t>
            </a:r>
            <a:endParaRPr lang="en-US" sz="3200" b="1"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170" name="Rectangle 2"/>
          <p:cNvSpPr>
            <a:spLocks noGrp="1"/>
          </p:cNvSpPr>
          <p:nvPr>
            <p:ph type="title" sz="quarter"/>
          </p:nvPr>
        </p:nvSpPr>
        <p:spPr>
          <a:xfrm>
            <a:off x="382588" y="0"/>
            <a:ext cx="8229600" cy="922338"/>
          </a:xfrm>
        </p:spPr>
        <p:txBody>
          <a:bodyPr vert="horz" wrap="square" lIns="91440" tIns="45720" rIns="91440" bIns="45720" anchor="ctr" anchorCtr="0"/>
          <a:p>
            <a:pPr eaLnBrk="1" hangingPunct="1"/>
            <a:r>
              <a:rPr sz="4000" dirty="0"/>
              <a:t>The Doppler Effect</a:t>
            </a:r>
            <a:endParaRPr sz="4000" dirty="0"/>
          </a:p>
        </p:txBody>
      </p:sp>
      <p:pic>
        <p:nvPicPr>
          <p:cNvPr id="539656" name="Picture 8" descr="ambulanza">
            <a:hlinkClick r:id="rId1"/>
          </p:cNvPr>
          <p:cNvPicPr>
            <a:picLocks noChangeAspect="1"/>
          </p:cNvPicPr>
          <p:nvPr>
            <p:ph sz="quarter" idx="1"/>
          </p:nvPr>
        </p:nvPicPr>
        <p:blipFill>
          <a:blip r:embed="rId2"/>
          <a:srcRect/>
          <a:stretch>
            <a:fillRect/>
          </a:stretch>
        </p:blipFill>
        <p:spPr>
          <a:xfrm>
            <a:off x="2519363" y="3687763"/>
            <a:ext cx="268287" cy="254000"/>
          </a:xfrm>
        </p:spPr>
      </p:pic>
      <p:sp>
        <p:nvSpPr>
          <p:cNvPr id="539695" name="Text Box 47"/>
          <p:cNvSpPr txBox="1"/>
          <p:nvPr/>
        </p:nvSpPr>
        <p:spPr>
          <a:xfrm>
            <a:off x="2495550" y="3825875"/>
            <a:ext cx="323850" cy="366713"/>
          </a:xfrm>
          <a:prstGeom prst="rect">
            <a:avLst/>
          </a:prstGeom>
          <a:noFill/>
          <a:ln w="9525">
            <a:noFill/>
          </a:ln>
        </p:spPr>
        <p:txBody>
          <a:bodyPr>
            <a:spAutoFit/>
          </a:bodyPr>
          <a:p>
            <a:pPr>
              <a:spcBef>
                <a:spcPct val="50000"/>
              </a:spcBef>
            </a:pPr>
            <a:r>
              <a:rPr b="1" dirty="0">
                <a:solidFill>
                  <a:srgbClr val="FF3300"/>
                </a:solidFill>
                <a:latin typeface="Arial" panose="020B0604020202020204" pitchFamily="34" charset="0"/>
              </a:rPr>
              <a:t>A</a:t>
            </a:r>
            <a:endParaRPr b="1" dirty="0">
              <a:solidFill>
                <a:srgbClr val="FF3300"/>
              </a:solidFill>
              <a:latin typeface="Arial" panose="020B0604020202020204" pitchFamily="34" charset="0"/>
            </a:endParaRPr>
          </a:p>
        </p:txBody>
      </p:sp>
      <p:grpSp>
        <p:nvGrpSpPr>
          <p:cNvPr id="2" name="Group 29"/>
          <p:cNvGrpSpPr/>
          <p:nvPr/>
        </p:nvGrpSpPr>
        <p:grpSpPr>
          <a:xfrm>
            <a:off x="2076450" y="3122613"/>
            <a:ext cx="1268413" cy="1268412"/>
            <a:chOff x="1104" y="1955"/>
            <a:chExt cx="799" cy="799"/>
          </a:xfrm>
        </p:grpSpPr>
        <p:pic>
          <p:nvPicPr>
            <p:cNvPr id="7203" name="Picture 12" descr="ambulanza">
              <a:hlinkClick r:id="rId1"/>
            </p:cNvPr>
            <p:cNvPicPr>
              <a:picLocks noChangeAspect="1"/>
            </p:cNvPicPr>
            <p:nvPr/>
          </p:nvPicPr>
          <p:blipFill>
            <a:blip r:embed="rId2"/>
            <a:stretch>
              <a:fillRect/>
            </a:stretch>
          </p:blipFill>
          <p:spPr>
            <a:xfrm>
              <a:off x="1641" y="2307"/>
              <a:ext cx="169" cy="160"/>
            </a:xfrm>
            <a:prstGeom prst="rect">
              <a:avLst/>
            </a:prstGeom>
            <a:noFill/>
            <a:ln w="9525">
              <a:noFill/>
            </a:ln>
          </p:spPr>
        </p:pic>
        <p:sp>
          <p:nvSpPr>
            <p:cNvPr id="7204" name="Oval 17"/>
            <p:cNvSpPr/>
            <p:nvPr/>
          </p:nvSpPr>
          <p:spPr>
            <a:xfrm>
              <a:off x="1104" y="1955"/>
              <a:ext cx="799" cy="799"/>
            </a:xfrm>
            <a:prstGeom prst="ellipse">
              <a:avLst/>
            </a:prstGeom>
            <a:noFill/>
            <a:ln w="28575" cap="flat" cmpd="sng">
              <a:solidFill>
                <a:srgbClr val="FF3300"/>
              </a:solidFill>
              <a:prstDash val="solid"/>
              <a:headEnd type="none" w="med" len="med"/>
              <a:tailEnd type="none" w="med" len="med"/>
            </a:ln>
          </p:spPr>
          <p:txBody>
            <a:bodyPr wrap="none" anchor="ctr" anchorCtr="0"/>
            <a:p>
              <a:endParaRPr lang="en-US" altLang="x-none" dirty="0">
                <a:latin typeface="Arial" panose="020B0604020202020204" pitchFamily="34" charset="0"/>
              </a:endParaRPr>
            </a:p>
          </p:txBody>
        </p:sp>
      </p:grpSp>
      <p:sp>
        <p:nvSpPr>
          <p:cNvPr id="539697" name="Text Box 49"/>
          <p:cNvSpPr txBox="1"/>
          <p:nvPr/>
        </p:nvSpPr>
        <p:spPr>
          <a:xfrm>
            <a:off x="2900363" y="3825875"/>
            <a:ext cx="361950" cy="366713"/>
          </a:xfrm>
          <a:prstGeom prst="rect">
            <a:avLst/>
          </a:prstGeom>
          <a:noFill/>
          <a:ln w="9525">
            <a:noFill/>
          </a:ln>
        </p:spPr>
        <p:txBody>
          <a:bodyPr>
            <a:spAutoFit/>
          </a:bodyPr>
          <a:p>
            <a:pPr>
              <a:spcBef>
                <a:spcPct val="50000"/>
              </a:spcBef>
            </a:pPr>
            <a:r>
              <a:rPr b="1" dirty="0">
                <a:solidFill>
                  <a:schemeClr val="accent2"/>
                </a:solidFill>
                <a:latin typeface="Arial" panose="020B0604020202020204" pitchFamily="34" charset="0"/>
              </a:rPr>
              <a:t>B</a:t>
            </a:r>
            <a:endParaRPr b="1" dirty="0">
              <a:solidFill>
                <a:schemeClr val="accent2"/>
              </a:solidFill>
              <a:latin typeface="Arial" panose="020B0604020202020204" pitchFamily="34" charset="0"/>
            </a:endParaRPr>
          </a:p>
        </p:txBody>
      </p:sp>
      <p:grpSp>
        <p:nvGrpSpPr>
          <p:cNvPr id="3" name="Group 28"/>
          <p:cNvGrpSpPr/>
          <p:nvPr/>
        </p:nvGrpSpPr>
        <p:grpSpPr>
          <a:xfrm>
            <a:off x="1423988" y="2535238"/>
            <a:ext cx="2447925" cy="2447925"/>
            <a:chOff x="732" y="1584"/>
            <a:chExt cx="1542" cy="1542"/>
          </a:xfrm>
        </p:grpSpPr>
        <p:pic>
          <p:nvPicPr>
            <p:cNvPr id="7200" name="Picture 23" descr="ambulanza">
              <a:hlinkClick r:id="rId1"/>
            </p:cNvPr>
            <p:cNvPicPr>
              <a:picLocks noChangeAspect="1"/>
            </p:cNvPicPr>
            <p:nvPr/>
          </p:nvPicPr>
          <p:blipFill>
            <a:blip r:embed="rId2"/>
            <a:stretch>
              <a:fillRect/>
            </a:stretch>
          </p:blipFill>
          <p:spPr>
            <a:xfrm>
              <a:off x="1914" y="2307"/>
              <a:ext cx="169" cy="160"/>
            </a:xfrm>
            <a:prstGeom prst="rect">
              <a:avLst/>
            </a:prstGeom>
            <a:noFill/>
            <a:ln w="9525">
              <a:noFill/>
            </a:ln>
          </p:spPr>
        </p:pic>
        <p:sp>
          <p:nvSpPr>
            <p:cNvPr id="7201" name="Oval 24"/>
            <p:cNvSpPr/>
            <p:nvPr/>
          </p:nvSpPr>
          <p:spPr>
            <a:xfrm>
              <a:off x="1377" y="1955"/>
              <a:ext cx="799" cy="799"/>
            </a:xfrm>
            <a:prstGeom prst="ellipse">
              <a:avLst/>
            </a:prstGeom>
            <a:noFill/>
            <a:ln w="28575" cap="flat" cmpd="sng">
              <a:solidFill>
                <a:schemeClr val="accent2"/>
              </a:solidFill>
              <a:prstDash val="solid"/>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7202" name="Oval 27"/>
            <p:cNvSpPr/>
            <p:nvPr/>
          </p:nvSpPr>
          <p:spPr>
            <a:xfrm>
              <a:off x="732" y="1584"/>
              <a:ext cx="1542" cy="1542"/>
            </a:xfrm>
            <a:prstGeom prst="ellipse">
              <a:avLst/>
            </a:prstGeom>
            <a:noFill/>
            <a:ln w="28575" cap="flat" cmpd="sng">
              <a:solidFill>
                <a:srgbClr val="FF3300"/>
              </a:solidFill>
              <a:prstDash val="solid"/>
              <a:headEnd type="none" w="med" len="med"/>
              <a:tailEnd type="none" w="med" len="med"/>
            </a:ln>
          </p:spPr>
          <p:txBody>
            <a:bodyPr wrap="none" anchor="ctr" anchorCtr="0"/>
            <a:p>
              <a:endParaRPr lang="en-US" altLang="x-none" dirty="0">
                <a:latin typeface="Arial" panose="020B0604020202020204" pitchFamily="34" charset="0"/>
              </a:endParaRPr>
            </a:p>
          </p:txBody>
        </p:sp>
      </p:grpSp>
      <p:sp>
        <p:nvSpPr>
          <p:cNvPr id="539698" name="Text Box 50"/>
          <p:cNvSpPr txBox="1"/>
          <p:nvPr/>
        </p:nvSpPr>
        <p:spPr>
          <a:xfrm>
            <a:off x="3275013" y="3825875"/>
            <a:ext cx="361950" cy="366713"/>
          </a:xfrm>
          <a:prstGeom prst="rect">
            <a:avLst/>
          </a:prstGeom>
          <a:noFill/>
          <a:ln w="9525">
            <a:noFill/>
          </a:ln>
        </p:spPr>
        <p:txBody>
          <a:bodyPr>
            <a:spAutoFit/>
          </a:bodyPr>
          <a:p>
            <a:pPr>
              <a:spcBef>
                <a:spcPct val="50000"/>
              </a:spcBef>
            </a:pPr>
            <a:r>
              <a:rPr b="1" dirty="0">
                <a:solidFill>
                  <a:srgbClr val="008000"/>
                </a:solidFill>
                <a:latin typeface="Arial" panose="020B0604020202020204" pitchFamily="34" charset="0"/>
              </a:rPr>
              <a:t>C</a:t>
            </a:r>
            <a:endParaRPr b="1" dirty="0">
              <a:solidFill>
                <a:srgbClr val="008000"/>
              </a:solidFill>
              <a:latin typeface="Arial" panose="020B0604020202020204" pitchFamily="34" charset="0"/>
            </a:endParaRPr>
          </a:p>
        </p:txBody>
      </p:sp>
      <p:grpSp>
        <p:nvGrpSpPr>
          <p:cNvPr id="4" name="Group 36"/>
          <p:cNvGrpSpPr/>
          <p:nvPr/>
        </p:nvGrpSpPr>
        <p:grpSpPr>
          <a:xfrm>
            <a:off x="655638" y="1808163"/>
            <a:ext cx="3781425" cy="3781425"/>
            <a:chOff x="1794" y="1146"/>
            <a:chExt cx="2382" cy="2382"/>
          </a:xfrm>
        </p:grpSpPr>
        <p:grpSp>
          <p:nvGrpSpPr>
            <p:cNvPr id="7195" name="Group 30"/>
            <p:cNvGrpSpPr/>
            <p:nvPr/>
          </p:nvGrpSpPr>
          <p:grpSpPr>
            <a:xfrm>
              <a:off x="2530" y="1606"/>
              <a:ext cx="1542" cy="1542"/>
              <a:chOff x="732" y="1584"/>
              <a:chExt cx="1542" cy="1542"/>
            </a:xfrm>
          </p:grpSpPr>
          <p:pic>
            <p:nvPicPr>
              <p:cNvPr id="7197" name="Picture 31" descr="ambulanza">
                <a:hlinkClick r:id="rId1"/>
              </p:cNvPr>
              <p:cNvPicPr>
                <a:picLocks noChangeAspect="1"/>
              </p:cNvPicPr>
              <p:nvPr/>
            </p:nvPicPr>
            <p:blipFill>
              <a:blip r:embed="rId2"/>
              <a:stretch>
                <a:fillRect/>
              </a:stretch>
            </p:blipFill>
            <p:spPr>
              <a:xfrm>
                <a:off x="1914" y="2307"/>
                <a:ext cx="169" cy="160"/>
              </a:xfrm>
              <a:prstGeom prst="rect">
                <a:avLst/>
              </a:prstGeom>
              <a:noFill/>
              <a:ln w="9525">
                <a:noFill/>
              </a:ln>
            </p:spPr>
          </p:pic>
          <p:sp>
            <p:nvSpPr>
              <p:cNvPr id="7198" name="Oval 32"/>
              <p:cNvSpPr/>
              <p:nvPr/>
            </p:nvSpPr>
            <p:spPr>
              <a:xfrm>
                <a:off x="1377" y="1955"/>
                <a:ext cx="799" cy="799"/>
              </a:xfrm>
              <a:prstGeom prst="ellipse">
                <a:avLst/>
              </a:prstGeom>
              <a:noFill/>
              <a:ln w="28575" cap="flat" cmpd="sng">
                <a:solidFill>
                  <a:srgbClr val="008000"/>
                </a:solidFill>
                <a:prstDash val="solid"/>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7199" name="Oval 33"/>
              <p:cNvSpPr/>
              <p:nvPr/>
            </p:nvSpPr>
            <p:spPr>
              <a:xfrm>
                <a:off x="732" y="1584"/>
                <a:ext cx="1542" cy="1542"/>
              </a:xfrm>
              <a:prstGeom prst="ellipse">
                <a:avLst/>
              </a:prstGeom>
              <a:noFill/>
              <a:ln w="28575" cap="flat" cmpd="sng">
                <a:solidFill>
                  <a:schemeClr val="accent2"/>
                </a:solidFill>
                <a:prstDash val="solid"/>
                <a:headEnd type="none" w="med" len="med"/>
                <a:tailEnd type="none" w="med" len="med"/>
              </a:ln>
            </p:spPr>
            <p:txBody>
              <a:bodyPr wrap="none" anchor="ctr" anchorCtr="0"/>
              <a:p>
                <a:endParaRPr lang="en-US" altLang="x-none" dirty="0">
                  <a:latin typeface="Arial" panose="020B0604020202020204" pitchFamily="34" charset="0"/>
                </a:endParaRPr>
              </a:p>
            </p:txBody>
          </p:sp>
        </p:grpSp>
        <p:sp>
          <p:nvSpPr>
            <p:cNvPr id="7196" name="Oval 34"/>
            <p:cNvSpPr/>
            <p:nvPr/>
          </p:nvSpPr>
          <p:spPr>
            <a:xfrm>
              <a:off x="1794" y="1146"/>
              <a:ext cx="2382" cy="2382"/>
            </a:xfrm>
            <a:prstGeom prst="ellipse">
              <a:avLst/>
            </a:prstGeom>
            <a:noFill/>
            <a:ln w="28575" cap="flat" cmpd="sng">
              <a:solidFill>
                <a:srgbClr val="FF3300"/>
              </a:solidFill>
              <a:prstDash val="solid"/>
              <a:headEnd type="none" w="med" len="med"/>
              <a:tailEnd type="none" w="med" len="med"/>
            </a:ln>
          </p:spPr>
          <p:txBody>
            <a:bodyPr wrap="none" anchor="ctr" anchorCtr="0"/>
            <a:p>
              <a:endParaRPr lang="en-US" altLang="x-none" dirty="0">
                <a:latin typeface="Arial" panose="020B0604020202020204" pitchFamily="34" charset="0"/>
              </a:endParaRPr>
            </a:p>
          </p:txBody>
        </p:sp>
      </p:grpSp>
      <p:sp>
        <p:nvSpPr>
          <p:cNvPr id="539699" name="Text Box 51"/>
          <p:cNvSpPr txBox="1"/>
          <p:nvPr/>
        </p:nvSpPr>
        <p:spPr>
          <a:xfrm>
            <a:off x="3673475" y="3825875"/>
            <a:ext cx="342900" cy="366713"/>
          </a:xfrm>
          <a:prstGeom prst="rect">
            <a:avLst/>
          </a:prstGeom>
          <a:noFill/>
          <a:ln w="9525">
            <a:noFill/>
          </a:ln>
        </p:spPr>
        <p:txBody>
          <a:bodyPr>
            <a:spAutoFit/>
          </a:bodyPr>
          <a:p>
            <a:pPr>
              <a:spcBef>
                <a:spcPct val="50000"/>
              </a:spcBef>
            </a:pPr>
            <a:r>
              <a:rPr b="1" dirty="0">
                <a:solidFill>
                  <a:srgbClr val="FF66FF"/>
                </a:solidFill>
                <a:latin typeface="Arial" panose="020B0604020202020204" pitchFamily="34" charset="0"/>
              </a:rPr>
              <a:t>D</a:t>
            </a:r>
            <a:endParaRPr b="1" dirty="0">
              <a:solidFill>
                <a:srgbClr val="FF66FF"/>
              </a:solidFill>
              <a:latin typeface="Arial" panose="020B0604020202020204" pitchFamily="34" charset="0"/>
            </a:endParaRPr>
          </a:p>
        </p:txBody>
      </p:sp>
      <p:grpSp>
        <p:nvGrpSpPr>
          <p:cNvPr id="6" name="Group 45"/>
          <p:cNvGrpSpPr/>
          <p:nvPr/>
        </p:nvGrpSpPr>
        <p:grpSpPr>
          <a:xfrm>
            <a:off x="0" y="1108075"/>
            <a:ext cx="5016500" cy="5097463"/>
            <a:chOff x="1814" y="883"/>
            <a:chExt cx="3160" cy="3211"/>
          </a:xfrm>
        </p:grpSpPr>
        <p:grpSp>
          <p:nvGrpSpPr>
            <p:cNvPr id="7188" name="Group 38"/>
            <p:cNvGrpSpPr/>
            <p:nvPr/>
          </p:nvGrpSpPr>
          <p:grpSpPr>
            <a:xfrm>
              <a:off x="2474" y="1316"/>
              <a:ext cx="2382" cy="2382"/>
              <a:chOff x="1794" y="1146"/>
              <a:chExt cx="2382" cy="2382"/>
            </a:xfrm>
          </p:grpSpPr>
          <p:grpSp>
            <p:nvGrpSpPr>
              <p:cNvPr id="7190" name="Group 39"/>
              <p:cNvGrpSpPr/>
              <p:nvPr/>
            </p:nvGrpSpPr>
            <p:grpSpPr>
              <a:xfrm>
                <a:off x="2530" y="1606"/>
                <a:ext cx="1542" cy="1542"/>
                <a:chOff x="732" y="1584"/>
                <a:chExt cx="1542" cy="1542"/>
              </a:xfrm>
            </p:grpSpPr>
            <p:pic>
              <p:nvPicPr>
                <p:cNvPr id="7192" name="Picture 40" descr="ambulanza">
                  <a:hlinkClick r:id="rId1"/>
                </p:cNvPr>
                <p:cNvPicPr>
                  <a:picLocks noChangeAspect="1"/>
                </p:cNvPicPr>
                <p:nvPr/>
              </p:nvPicPr>
              <p:blipFill>
                <a:blip r:embed="rId2"/>
                <a:stretch>
                  <a:fillRect/>
                </a:stretch>
              </p:blipFill>
              <p:spPr>
                <a:xfrm>
                  <a:off x="1914" y="2307"/>
                  <a:ext cx="169" cy="160"/>
                </a:xfrm>
                <a:prstGeom prst="rect">
                  <a:avLst/>
                </a:prstGeom>
                <a:noFill/>
                <a:ln w="9525">
                  <a:noFill/>
                </a:ln>
              </p:spPr>
            </p:pic>
            <p:sp>
              <p:nvSpPr>
                <p:cNvPr id="7193" name="Oval 41"/>
                <p:cNvSpPr/>
                <p:nvPr/>
              </p:nvSpPr>
              <p:spPr>
                <a:xfrm>
                  <a:off x="1377" y="1955"/>
                  <a:ext cx="799" cy="799"/>
                </a:xfrm>
                <a:prstGeom prst="ellipse">
                  <a:avLst/>
                </a:prstGeom>
                <a:noFill/>
                <a:ln w="28575" cap="flat" cmpd="sng">
                  <a:solidFill>
                    <a:srgbClr val="FF66FF"/>
                  </a:solidFill>
                  <a:prstDash val="solid"/>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7194" name="Oval 42"/>
                <p:cNvSpPr/>
                <p:nvPr/>
              </p:nvSpPr>
              <p:spPr>
                <a:xfrm>
                  <a:off x="732" y="1584"/>
                  <a:ext cx="1542" cy="1542"/>
                </a:xfrm>
                <a:prstGeom prst="ellipse">
                  <a:avLst/>
                </a:prstGeom>
                <a:noFill/>
                <a:ln w="28575" cap="flat" cmpd="sng">
                  <a:solidFill>
                    <a:srgbClr val="008000"/>
                  </a:solidFill>
                  <a:prstDash val="solid"/>
                  <a:headEnd type="none" w="med" len="med"/>
                  <a:tailEnd type="none" w="med" len="med"/>
                </a:ln>
              </p:spPr>
              <p:txBody>
                <a:bodyPr wrap="none" anchor="ctr" anchorCtr="0"/>
                <a:p>
                  <a:endParaRPr lang="en-US" altLang="x-none" dirty="0">
                    <a:latin typeface="Arial" panose="020B0604020202020204" pitchFamily="34" charset="0"/>
                  </a:endParaRPr>
                </a:p>
              </p:txBody>
            </p:sp>
          </p:grpSp>
          <p:sp>
            <p:nvSpPr>
              <p:cNvPr id="7191" name="Oval 43"/>
              <p:cNvSpPr/>
              <p:nvPr/>
            </p:nvSpPr>
            <p:spPr>
              <a:xfrm>
                <a:off x="1794" y="1146"/>
                <a:ext cx="2382" cy="2382"/>
              </a:xfrm>
              <a:prstGeom prst="ellipse">
                <a:avLst/>
              </a:prstGeom>
              <a:noFill/>
              <a:ln w="28575" cap="flat" cmpd="sng">
                <a:solidFill>
                  <a:schemeClr val="accent2"/>
                </a:solidFill>
                <a:prstDash val="solid"/>
                <a:headEnd type="none" w="med" len="med"/>
                <a:tailEnd type="none" w="med" len="med"/>
              </a:ln>
            </p:spPr>
            <p:txBody>
              <a:bodyPr wrap="none" anchor="ctr" anchorCtr="0"/>
              <a:p>
                <a:endParaRPr lang="en-US" altLang="x-none" dirty="0">
                  <a:latin typeface="Arial" panose="020B0604020202020204" pitchFamily="34" charset="0"/>
                </a:endParaRPr>
              </a:p>
            </p:txBody>
          </p:sp>
        </p:grpSp>
        <p:sp>
          <p:nvSpPr>
            <p:cNvPr id="7189" name="Oval 44"/>
            <p:cNvSpPr/>
            <p:nvPr/>
          </p:nvSpPr>
          <p:spPr>
            <a:xfrm>
              <a:off x="1814" y="883"/>
              <a:ext cx="3160" cy="3211"/>
            </a:xfrm>
            <a:prstGeom prst="ellipse">
              <a:avLst/>
            </a:prstGeom>
            <a:noFill/>
            <a:ln w="28575" cap="flat" cmpd="sng">
              <a:solidFill>
                <a:srgbClr val="FF3300"/>
              </a:solidFill>
              <a:prstDash val="solid"/>
              <a:headEnd type="none" w="med" len="med"/>
              <a:tailEnd type="none" w="med" len="med"/>
            </a:ln>
          </p:spPr>
          <p:txBody>
            <a:bodyPr wrap="none" anchor="ctr" anchorCtr="0"/>
            <a:p>
              <a:endParaRPr lang="en-US" altLang="x-none" dirty="0">
                <a:latin typeface="Arial" panose="020B0604020202020204" pitchFamily="34" charset="0"/>
              </a:endParaRPr>
            </a:p>
          </p:txBody>
        </p:sp>
      </p:grpSp>
      <p:sp>
        <p:nvSpPr>
          <p:cNvPr id="539700" name="Text Box 52"/>
          <p:cNvSpPr txBox="1"/>
          <p:nvPr/>
        </p:nvSpPr>
        <p:spPr>
          <a:xfrm>
            <a:off x="4067175" y="3825875"/>
            <a:ext cx="333375" cy="366713"/>
          </a:xfrm>
          <a:prstGeom prst="rect">
            <a:avLst/>
          </a:prstGeom>
          <a:noFill/>
          <a:ln w="9525">
            <a:noFill/>
          </a:ln>
        </p:spPr>
        <p:txBody>
          <a:bodyPr>
            <a:spAutoFit/>
          </a:bodyPr>
          <a:p>
            <a:pPr>
              <a:spcBef>
                <a:spcPct val="50000"/>
              </a:spcBef>
            </a:pPr>
            <a:r>
              <a:rPr b="1" dirty="0">
                <a:latin typeface="Arial" panose="020B0604020202020204" pitchFamily="34" charset="0"/>
              </a:rPr>
              <a:t>E</a:t>
            </a:r>
            <a:endParaRPr b="1" dirty="0">
              <a:latin typeface="Arial" panose="020B0604020202020204" pitchFamily="34" charset="0"/>
            </a:endParaRPr>
          </a:p>
        </p:txBody>
      </p:sp>
      <p:sp>
        <p:nvSpPr>
          <p:cNvPr id="539710" name="Text Box 62"/>
          <p:cNvSpPr txBox="1"/>
          <p:nvPr/>
        </p:nvSpPr>
        <p:spPr>
          <a:xfrm>
            <a:off x="2497138" y="3622675"/>
            <a:ext cx="323850" cy="366713"/>
          </a:xfrm>
          <a:prstGeom prst="rect">
            <a:avLst/>
          </a:prstGeom>
          <a:noFill/>
          <a:ln w="9525">
            <a:noFill/>
          </a:ln>
        </p:spPr>
        <p:txBody>
          <a:bodyPr>
            <a:spAutoFit/>
          </a:bodyPr>
          <a:p>
            <a:pPr>
              <a:spcBef>
                <a:spcPct val="50000"/>
              </a:spcBef>
            </a:pPr>
            <a:r>
              <a:rPr b="1" dirty="0">
                <a:solidFill>
                  <a:srgbClr val="FF3300"/>
                </a:solidFill>
                <a:latin typeface="Arial" panose="020B0604020202020204" pitchFamily="34" charset="0"/>
              </a:rPr>
              <a:t>A</a:t>
            </a:r>
            <a:endParaRPr b="1" dirty="0">
              <a:solidFill>
                <a:srgbClr val="FF3300"/>
              </a:solidFill>
              <a:latin typeface="Arial" panose="020B0604020202020204" pitchFamily="34" charset="0"/>
            </a:endParaRPr>
          </a:p>
        </p:txBody>
      </p:sp>
      <p:sp>
        <p:nvSpPr>
          <p:cNvPr id="539711" name="Text Box 63"/>
          <p:cNvSpPr txBox="1"/>
          <p:nvPr/>
        </p:nvSpPr>
        <p:spPr>
          <a:xfrm>
            <a:off x="2901950" y="3622675"/>
            <a:ext cx="361950" cy="366713"/>
          </a:xfrm>
          <a:prstGeom prst="rect">
            <a:avLst/>
          </a:prstGeom>
          <a:noFill/>
          <a:ln w="9525">
            <a:noFill/>
          </a:ln>
        </p:spPr>
        <p:txBody>
          <a:bodyPr>
            <a:spAutoFit/>
          </a:bodyPr>
          <a:p>
            <a:pPr>
              <a:spcBef>
                <a:spcPct val="50000"/>
              </a:spcBef>
            </a:pPr>
            <a:r>
              <a:rPr b="1" dirty="0">
                <a:solidFill>
                  <a:schemeClr val="accent2"/>
                </a:solidFill>
                <a:latin typeface="Arial" panose="020B0604020202020204" pitchFamily="34" charset="0"/>
              </a:rPr>
              <a:t>B</a:t>
            </a:r>
            <a:endParaRPr b="1" dirty="0">
              <a:solidFill>
                <a:schemeClr val="accent2"/>
              </a:solidFill>
              <a:latin typeface="Arial" panose="020B0604020202020204" pitchFamily="34" charset="0"/>
            </a:endParaRPr>
          </a:p>
        </p:txBody>
      </p:sp>
      <p:sp>
        <p:nvSpPr>
          <p:cNvPr id="539712" name="Text Box 64"/>
          <p:cNvSpPr txBox="1"/>
          <p:nvPr/>
        </p:nvSpPr>
        <p:spPr>
          <a:xfrm>
            <a:off x="3276600" y="3622675"/>
            <a:ext cx="361950" cy="366713"/>
          </a:xfrm>
          <a:prstGeom prst="rect">
            <a:avLst/>
          </a:prstGeom>
          <a:noFill/>
          <a:ln w="9525">
            <a:noFill/>
          </a:ln>
        </p:spPr>
        <p:txBody>
          <a:bodyPr>
            <a:spAutoFit/>
          </a:bodyPr>
          <a:p>
            <a:pPr>
              <a:spcBef>
                <a:spcPct val="50000"/>
              </a:spcBef>
            </a:pPr>
            <a:r>
              <a:rPr b="1" dirty="0">
                <a:solidFill>
                  <a:srgbClr val="008000"/>
                </a:solidFill>
                <a:latin typeface="Arial" panose="020B0604020202020204" pitchFamily="34" charset="0"/>
              </a:rPr>
              <a:t>C</a:t>
            </a:r>
            <a:endParaRPr b="1" dirty="0">
              <a:solidFill>
                <a:srgbClr val="008000"/>
              </a:solidFill>
              <a:latin typeface="Arial" panose="020B0604020202020204" pitchFamily="34" charset="0"/>
            </a:endParaRPr>
          </a:p>
        </p:txBody>
      </p:sp>
      <p:sp>
        <p:nvSpPr>
          <p:cNvPr id="539713" name="Text Box 65"/>
          <p:cNvSpPr txBox="1"/>
          <p:nvPr/>
        </p:nvSpPr>
        <p:spPr>
          <a:xfrm>
            <a:off x="3675063" y="3622675"/>
            <a:ext cx="342900" cy="366713"/>
          </a:xfrm>
          <a:prstGeom prst="rect">
            <a:avLst/>
          </a:prstGeom>
          <a:noFill/>
          <a:ln w="9525">
            <a:noFill/>
          </a:ln>
        </p:spPr>
        <p:txBody>
          <a:bodyPr>
            <a:spAutoFit/>
          </a:bodyPr>
          <a:p>
            <a:pPr>
              <a:spcBef>
                <a:spcPct val="50000"/>
              </a:spcBef>
            </a:pPr>
            <a:r>
              <a:rPr b="1" dirty="0">
                <a:solidFill>
                  <a:srgbClr val="FF66FF"/>
                </a:solidFill>
                <a:latin typeface="Arial" panose="020B0604020202020204" pitchFamily="34" charset="0"/>
              </a:rPr>
              <a:t>D</a:t>
            </a:r>
            <a:endParaRPr b="1" dirty="0">
              <a:solidFill>
                <a:srgbClr val="FF66FF"/>
              </a:solidFill>
              <a:latin typeface="Arial" panose="020B0604020202020204" pitchFamily="34" charset="0"/>
            </a:endParaRPr>
          </a:p>
        </p:txBody>
      </p:sp>
      <p:sp>
        <p:nvSpPr>
          <p:cNvPr id="539714" name="Text Box 66"/>
          <p:cNvSpPr txBox="1"/>
          <p:nvPr/>
        </p:nvSpPr>
        <p:spPr>
          <a:xfrm>
            <a:off x="5218113" y="1106488"/>
            <a:ext cx="3452812" cy="4054475"/>
          </a:xfrm>
          <a:prstGeom prst="rect">
            <a:avLst/>
          </a:prstGeom>
          <a:noFill/>
          <a:ln w="9525">
            <a:noFill/>
          </a:ln>
        </p:spPr>
        <p:txBody>
          <a:bodyPr>
            <a:spAutoFit/>
          </a:bodyPr>
          <a:p>
            <a:pPr>
              <a:spcBef>
                <a:spcPct val="50000"/>
              </a:spcBef>
            </a:pPr>
            <a:r>
              <a:rPr sz="2000" b="1" dirty="0">
                <a:latin typeface="Arial" panose="020B0604020202020204" pitchFamily="34" charset="0"/>
              </a:rPr>
              <a:t>As the ambulance travels forwards:</a:t>
            </a:r>
            <a:endParaRPr sz="2000" b="1" dirty="0">
              <a:latin typeface="Arial" panose="020B0604020202020204" pitchFamily="34" charset="0"/>
            </a:endParaRPr>
          </a:p>
          <a:p>
            <a:pPr>
              <a:spcBef>
                <a:spcPct val="50000"/>
              </a:spcBef>
            </a:pPr>
            <a:r>
              <a:rPr sz="2000" i="1" dirty="0">
                <a:latin typeface="Arial" panose="020B0604020202020204" pitchFamily="34" charset="0"/>
              </a:rPr>
              <a:t>The sound wave in front is compressed</a:t>
            </a:r>
            <a:endParaRPr sz="2000" i="1" dirty="0">
              <a:latin typeface="Arial" panose="020B0604020202020204" pitchFamily="34" charset="0"/>
            </a:endParaRPr>
          </a:p>
          <a:p>
            <a:pPr>
              <a:spcBef>
                <a:spcPct val="50000"/>
              </a:spcBef>
            </a:pPr>
            <a:r>
              <a:rPr sz="2000" dirty="0">
                <a:latin typeface="Arial" panose="020B0604020202020204" pitchFamily="34" charset="0"/>
              </a:rPr>
              <a:t> - decreasing its wavelength</a:t>
            </a:r>
            <a:endParaRPr sz="2000" dirty="0">
              <a:latin typeface="Arial" panose="020B0604020202020204" pitchFamily="34" charset="0"/>
            </a:endParaRPr>
          </a:p>
          <a:p>
            <a:pPr>
              <a:spcBef>
                <a:spcPct val="50000"/>
              </a:spcBef>
            </a:pPr>
            <a:r>
              <a:rPr sz="2000" dirty="0">
                <a:latin typeface="Arial" panose="020B0604020202020204" pitchFamily="34" charset="0"/>
              </a:rPr>
              <a:t> - increasing its frequency</a:t>
            </a:r>
            <a:endParaRPr sz="2000" dirty="0">
              <a:latin typeface="Arial" panose="020B0604020202020204" pitchFamily="34" charset="0"/>
            </a:endParaRPr>
          </a:p>
          <a:p>
            <a:pPr>
              <a:spcBef>
                <a:spcPct val="50000"/>
              </a:spcBef>
            </a:pPr>
            <a:r>
              <a:rPr sz="2000" i="1" dirty="0">
                <a:latin typeface="Arial" panose="020B0604020202020204" pitchFamily="34" charset="0"/>
              </a:rPr>
              <a:t>The sound wave behind is stretched out:</a:t>
            </a:r>
            <a:endParaRPr sz="2000" i="1" dirty="0">
              <a:latin typeface="Arial" panose="020B0604020202020204" pitchFamily="34" charset="0"/>
            </a:endParaRPr>
          </a:p>
          <a:p>
            <a:pPr>
              <a:spcBef>
                <a:spcPct val="50000"/>
              </a:spcBef>
            </a:pPr>
            <a:r>
              <a:rPr sz="2000" dirty="0">
                <a:latin typeface="Arial" panose="020B0604020202020204" pitchFamily="34" charset="0"/>
              </a:rPr>
              <a:t> - increasing its wavelength</a:t>
            </a:r>
            <a:endParaRPr sz="2000" dirty="0">
              <a:latin typeface="Arial" panose="020B0604020202020204" pitchFamily="34" charset="0"/>
            </a:endParaRPr>
          </a:p>
          <a:p>
            <a:pPr>
              <a:spcBef>
                <a:spcPct val="50000"/>
              </a:spcBef>
            </a:pPr>
            <a:r>
              <a:rPr sz="2000" dirty="0">
                <a:latin typeface="Arial" panose="020B0604020202020204" pitchFamily="34" charset="0"/>
              </a:rPr>
              <a:t> - decreasing its frequency</a:t>
            </a:r>
            <a:endParaRPr sz="2000" dirty="0">
              <a:latin typeface="Arial" panose="020B0604020202020204" pitchFamily="34" charset="0"/>
            </a:endParaRPr>
          </a:p>
        </p:txBody>
      </p:sp>
      <p:pic>
        <p:nvPicPr>
          <p:cNvPr id="539721" name="Picture 73">
            <a:hlinkClick r:id="" action="ppaction://media"/>
          </p:cNvPr>
          <p:cNvPicPr>
            <a:picLocks noRot="1" noChangeAspect="1"/>
          </p:cNvPicPr>
          <p:nvPr>
            <a:wavAudioFile r:embed="rId3" name="ambulance.wav"/>
          </p:nvPr>
        </p:nvPicPr>
        <p:blipFill>
          <a:blip r:embed="rId4"/>
          <a:stretch>
            <a:fillRect/>
          </a:stretch>
        </p:blipFill>
        <p:spPr>
          <a:xfrm>
            <a:off x="6556375" y="5505450"/>
            <a:ext cx="304800" cy="304800"/>
          </a:xfrm>
          <a:prstGeom prst="rect">
            <a:avLst/>
          </a:prstGeom>
          <a:noFill/>
          <a:ln w="9525">
            <a:noFill/>
          </a:ln>
        </p:spPr>
      </p:pic>
      <p:sp>
        <p:nvSpPr>
          <p:cNvPr id="539722" name="Text Box 74"/>
          <p:cNvSpPr txBox="1"/>
          <p:nvPr/>
        </p:nvSpPr>
        <p:spPr>
          <a:xfrm>
            <a:off x="6115050" y="5867400"/>
            <a:ext cx="1376363" cy="517525"/>
          </a:xfrm>
          <a:prstGeom prst="rect">
            <a:avLst/>
          </a:prstGeom>
          <a:noFill/>
          <a:ln w="9525">
            <a:noFill/>
          </a:ln>
        </p:spPr>
        <p:txBody>
          <a:bodyPr>
            <a:spAutoFit/>
          </a:bodyPr>
          <a:p>
            <a:pPr>
              <a:spcBef>
                <a:spcPct val="50000"/>
              </a:spcBef>
            </a:pPr>
            <a:r>
              <a:rPr sz="1400" i="1" dirty="0">
                <a:latin typeface="Arial" panose="020B0604020202020204" pitchFamily="34" charset="0"/>
              </a:rPr>
              <a:t>ambulance sound demo</a:t>
            </a:r>
            <a:endParaRPr sz="1400" i="1" dirty="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965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3969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539656"/>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3969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39710"/>
                                        </p:tgtEl>
                                        <p:attrNameLst>
                                          <p:attrName>style.visibility</p:attrName>
                                        </p:attrNameLst>
                                      </p:cBhvr>
                                      <p:to>
                                        <p:strVal val="visible"/>
                                      </p:to>
                                    </p:set>
                                  </p:childTnLst>
                                </p:cTn>
                              </p:par>
                              <p:par>
                                <p:cTn id="19" presetID="1" presetClass="exit" presetSubtype="0" fill="hold" grpId="1" nodeType="withEffect">
                                  <p:stCondLst>
                                    <p:cond delay="0"/>
                                  </p:stCondLst>
                                  <p:childTnLst>
                                    <p:set>
                                      <p:cBhvr>
                                        <p:cTn id="20" dur="1" fill="hold">
                                          <p:stCondLst>
                                            <p:cond delay="0"/>
                                          </p:stCondLst>
                                        </p:cTn>
                                        <p:tgtEl>
                                          <p:spTgt spid="539695"/>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2"/>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3969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39711"/>
                                        </p:tgtEl>
                                        <p:attrNameLst>
                                          <p:attrName>style.visibility</p:attrName>
                                        </p:attrNameLst>
                                      </p:cBhvr>
                                      <p:to>
                                        <p:strVal val="visible"/>
                                      </p:to>
                                    </p:set>
                                  </p:childTnLst>
                                </p:cTn>
                              </p:par>
                              <p:par>
                                <p:cTn id="31" presetID="1" presetClass="exit" presetSubtype="0" fill="hold" grpId="1" nodeType="withEffect">
                                  <p:stCondLst>
                                    <p:cond delay="0"/>
                                  </p:stCondLst>
                                  <p:childTnLst>
                                    <p:set>
                                      <p:cBhvr>
                                        <p:cTn id="32" dur="1" fill="hold">
                                          <p:stCondLst>
                                            <p:cond delay="0"/>
                                          </p:stCondLst>
                                        </p:cTn>
                                        <p:tgtEl>
                                          <p:spTgt spid="539697"/>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3"/>
                                        </p:tgtEl>
                                        <p:attrNameLst>
                                          <p:attrName>style.visibility</p:attrName>
                                        </p:attrNameLst>
                                      </p:cBhvr>
                                      <p:to>
                                        <p:strVal val="hidden"/>
                                      </p:to>
                                    </p:set>
                                  </p:childTnLst>
                                </p:cTn>
                              </p:par>
                              <p:par>
                                <p:cTn id="37" presetID="1" presetClass="entr" presetSubtype="0" fill="hold" nodeType="withEffect">
                                  <p:stCondLst>
                                    <p:cond delay="0"/>
                                  </p:stCondLst>
                                  <p:childTnLst>
                                    <p:set>
                                      <p:cBhvr>
                                        <p:cTn id="38" dur="1" fill="hold">
                                          <p:stCondLst>
                                            <p:cond delay="0"/>
                                          </p:stCondLst>
                                        </p:cTn>
                                        <p:tgtEl>
                                          <p:spTgt spid="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3969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39712"/>
                                        </p:tgtEl>
                                        <p:attrNameLst>
                                          <p:attrName>style.visibility</p:attrName>
                                        </p:attrNameLst>
                                      </p:cBhvr>
                                      <p:to>
                                        <p:strVal val="visible"/>
                                      </p:to>
                                    </p:set>
                                  </p:childTnLst>
                                </p:cTn>
                              </p:par>
                              <p:par>
                                <p:cTn id="43" presetID="1" presetClass="exit" presetSubtype="0" fill="hold" grpId="1" nodeType="withEffect">
                                  <p:stCondLst>
                                    <p:cond delay="0"/>
                                  </p:stCondLst>
                                  <p:childTnLst>
                                    <p:set>
                                      <p:cBhvr>
                                        <p:cTn id="44" dur="1" fill="hold">
                                          <p:stCondLst>
                                            <p:cond delay="0"/>
                                          </p:stCondLst>
                                        </p:cTn>
                                        <p:tgtEl>
                                          <p:spTgt spid="539698"/>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xit" presetSubtype="0" fill="hold" nodeType="clickEffect">
                                  <p:stCondLst>
                                    <p:cond delay="0"/>
                                  </p:stCondLst>
                                  <p:childTnLst>
                                    <p:set>
                                      <p:cBhvr>
                                        <p:cTn id="48" dur="1" fill="hold">
                                          <p:stCondLst>
                                            <p:cond delay="0"/>
                                          </p:stCondLst>
                                        </p:cTn>
                                        <p:tgtEl>
                                          <p:spTgt spid="4"/>
                                        </p:tgtEl>
                                        <p:attrNameLst>
                                          <p:attrName>style.visibility</p:attrName>
                                        </p:attrNameLst>
                                      </p:cBhvr>
                                      <p:to>
                                        <p:strVal val="hidden"/>
                                      </p:to>
                                    </p:set>
                                  </p:childTnLst>
                                </p:cTn>
                              </p:par>
                              <p:par>
                                <p:cTn id="49" presetID="1" presetClass="entr" presetSubtype="0" fill="hold" nodeType="withEffect">
                                  <p:stCondLst>
                                    <p:cond delay="0"/>
                                  </p:stCondLst>
                                  <p:childTnLst>
                                    <p:set>
                                      <p:cBhvr>
                                        <p:cTn id="50" dur="1" fill="hold">
                                          <p:stCondLst>
                                            <p:cond delay="0"/>
                                          </p:stCondLst>
                                        </p:cTn>
                                        <p:tgtEl>
                                          <p:spTgt spid="6"/>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539700"/>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539713"/>
                                        </p:tgtEl>
                                        <p:attrNameLst>
                                          <p:attrName>style.visibility</p:attrName>
                                        </p:attrNameLst>
                                      </p:cBhvr>
                                      <p:to>
                                        <p:strVal val="visible"/>
                                      </p:to>
                                    </p:set>
                                  </p:childTnLst>
                                </p:cTn>
                              </p:par>
                              <p:par>
                                <p:cTn id="55" presetID="1" presetClass="exit" presetSubtype="0" fill="hold" grpId="1" nodeType="withEffect">
                                  <p:stCondLst>
                                    <p:cond delay="0"/>
                                  </p:stCondLst>
                                  <p:childTnLst>
                                    <p:set>
                                      <p:cBhvr>
                                        <p:cTn id="56" dur="1" fill="hold">
                                          <p:stCondLst>
                                            <p:cond delay="0"/>
                                          </p:stCondLst>
                                        </p:cTn>
                                        <p:tgtEl>
                                          <p:spTgt spid="539699"/>
                                        </p:tgtEl>
                                        <p:attrNameLst>
                                          <p:attrName>style.visibility</p:attrName>
                                        </p:attrNameLst>
                                      </p:cBhvr>
                                      <p:to>
                                        <p:strVal val="hidden"/>
                                      </p:to>
                                    </p:set>
                                  </p:childTnLst>
                                </p:cTn>
                              </p:par>
                              <p:par>
                                <p:cTn id="57" presetID="1" presetClass="entr" presetSubtype="0" fill="hold" nodeType="withEffect">
                                  <p:stCondLst>
                                    <p:cond delay="0"/>
                                  </p:stCondLst>
                                  <p:childTnLst>
                                    <p:set>
                                      <p:cBhvr>
                                        <p:cTn id="58" dur="1" fill="hold">
                                          <p:stCondLst>
                                            <p:cond delay="0"/>
                                          </p:stCondLst>
                                        </p:cTn>
                                        <p:tgtEl>
                                          <p:spTgt spid="539721"/>
                                        </p:tgtEl>
                                        <p:attrNameLst>
                                          <p:attrName>style.visibility</p:attrName>
                                        </p:attrNameLst>
                                      </p:cBhvr>
                                      <p:to>
                                        <p:strVal val="visible"/>
                                      </p:to>
                                    </p:set>
                                  </p:childTnLst>
                                </p:cTn>
                              </p:par>
                              <p:par>
                                <p:cTn id="59" presetID="1" presetClass="mediacall" presetSubtype="0" fill="hold" nodeType="withEffect">
                                  <p:stCondLst>
                                    <p:cond delay="0"/>
                                  </p:stCondLst>
                                  <p:childTnLst>
                                    <p:cmd type="call" cmd="playFrom(0.0)">
                                      <p:cBhvr>
                                        <p:cTn id="60" dur="3417" fill="hold"/>
                                        <p:tgtEl>
                                          <p:spTgt spid="539721"/>
                                        </p:tgtEl>
                                      </p:cBhvr>
                                    </p:cmd>
                                  </p:childTnLst>
                                </p:cTn>
                              </p:par>
                              <p:par>
                                <p:cTn id="61" presetID="1" presetClass="entr" presetSubtype="0" fill="hold" grpId="0" nodeType="withEffect">
                                  <p:stCondLst>
                                    <p:cond delay="0"/>
                                  </p:stCondLst>
                                  <p:childTnLst>
                                    <p:set>
                                      <p:cBhvr>
                                        <p:cTn id="62" dur="1" fill="hold">
                                          <p:stCondLst>
                                            <p:cond delay="0"/>
                                          </p:stCondLst>
                                        </p:cTn>
                                        <p:tgtEl>
                                          <p:spTgt spid="539722"/>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539714">
                                            <p:txEl>
                                              <p:charRg st="0" end="35"/>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539714">
                                            <p:txEl>
                                              <p:charRg st="35" end="73"/>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539714">
                                            <p:txEl>
                                              <p:charRg st="73" end="102"/>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539714">
                                            <p:txEl>
                                              <p:charRg st="102" end="130"/>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539714">
                                            <p:txEl>
                                              <p:charRg st="130" end="170"/>
                                            </p:txEl>
                                          </p:spTgt>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539714">
                                            <p:txEl>
                                              <p:charRg st="170" end="199"/>
                                            </p:txEl>
                                          </p:spTgt>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539714">
                                            <p:txEl>
                                              <p:charRg st="199" end="22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p:cTn id="91" display="0">
                  <p:stCondLst>
                    <p:cond delay="indefinite"/>
                  </p:stCondLst>
                  <p:endCondLst>
                    <p:cond evt="onNext" delay="0">
                      <p:tgtEl>
                        <p:sldTgt/>
                      </p:tgtEl>
                    </p:cond>
                    <p:cond evt="onPrev" delay="0">
                      <p:tgtEl>
                        <p:sldTgt/>
                      </p:tgtEl>
                    </p:cond>
                    <p:cond evt="onStopAudio" delay="0">
                      <p:tgtEl>
                        <p:sldTgt/>
                      </p:tgtEl>
                    </p:cond>
                  </p:endCondLst>
                </p:cTn>
                <p:tgtEl>
                  <p:spTgt spid="539721"/>
                </p:tgtEl>
              </p:cMediaNode>
            </p:audio>
          </p:childTnLst>
        </p:cTn>
      </p:par>
    </p:tnLst>
    <p:bldLst>
      <p:bldP spid="539695" grpId="0"/>
      <p:bldP spid="539695" grpId="1"/>
      <p:bldP spid="539697" grpId="0"/>
      <p:bldP spid="539697" grpId="1"/>
      <p:bldP spid="539698" grpId="0"/>
      <p:bldP spid="539698" grpId="1"/>
      <p:bldP spid="539699" grpId="0"/>
      <p:bldP spid="539699" grpId="1"/>
      <p:bldP spid="539700" grpId="0"/>
      <p:bldP spid="539710" grpId="0"/>
      <p:bldP spid="539711" grpId="0"/>
      <p:bldP spid="539712" grpId="0"/>
      <p:bldP spid="539713" grpId="0"/>
      <p:bldP spid="539722" grpId="0"/>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67973" name="Rectangle 5"/>
          <p:cNvSpPr/>
          <p:nvPr/>
        </p:nvSpPr>
        <p:spPr>
          <a:xfrm>
            <a:off x="1068388" y="331788"/>
            <a:ext cx="6942137" cy="3597275"/>
          </a:xfrm>
          <a:prstGeom prst="rect">
            <a:avLst/>
          </a:prstGeom>
          <a:noFill/>
          <a:ln w="9525">
            <a:noFill/>
          </a:ln>
        </p:spPr>
        <p:txBody>
          <a:bodyPr>
            <a:spAutoFit/>
          </a:bodyPr>
          <a:p>
            <a:r>
              <a:rPr sz="2000" dirty="0">
                <a:solidFill>
                  <a:srgbClr val="000000"/>
                </a:solidFill>
                <a:latin typeface="Arial" panose="020B0604020202020204" pitchFamily="34" charset="0"/>
              </a:rPr>
              <a:t>The Doppler Effect also occurs with light and radio waves.</a:t>
            </a:r>
            <a:endParaRPr sz="2000" dirty="0">
              <a:solidFill>
                <a:srgbClr val="000000"/>
              </a:solidFill>
              <a:latin typeface="Arial" panose="020B0604020202020204" pitchFamily="34" charset="0"/>
            </a:endParaRPr>
          </a:p>
          <a:p>
            <a:endParaRPr sz="2000" dirty="0">
              <a:solidFill>
                <a:srgbClr val="000000"/>
              </a:solidFill>
              <a:latin typeface="Arial" panose="020B0604020202020204" pitchFamily="34" charset="0"/>
            </a:endParaRPr>
          </a:p>
          <a:p>
            <a:r>
              <a:rPr sz="2000" dirty="0">
                <a:solidFill>
                  <a:srgbClr val="000000"/>
                </a:solidFill>
                <a:latin typeface="Arial" panose="020B0604020202020204" pitchFamily="34" charset="0"/>
              </a:rPr>
              <a:t>With light waves:</a:t>
            </a:r>
            <a:endParaRPr sz="2000" dirty="0">
              <a:solidFill>
                <a:srgbClr val="000000"/>
              </a:solidFill>
              <a:latin typeface="Arial" panose="020B0604020202020204" pitchFamily="34" charset="0"/>
            </a:endParaRPr>
          </a:p>
          <a:p>
            <a:r>
              <a:rPr sz="2000" i="1" dirty="0">
                <a:solidFill>
                  <a:srgbClr val="000000"/>
                </a:solidFill>
                <a:latin typeface="Arial" panose="020B0604020202020204" pitchFamily="34" charset="0"/>
              </a:rPr>
              <a:t>In front of the moving object</a:t>
            </a:r>
            <a:endParaRPr sz="2000" i="1" dirty="0">
              <a:solidFill>
                <a:srgbClr val="000000"/>
              </a:solidFill>
              <a:latin typeface="Arial" panose="020B0604020202020204" pitchFamily="34" charset="0"/>
            </a:endParaRPr>
          </a:p>
          <a:p>
            <a:r>
              <a:rPr sz="2000" b="1" dirty="0">
                <a:solidFill>
                  <a:schemeClr val="accent2"/>
                </a:solidFill>
                <a:latin typeface="Arial" panose="020B0604020202020204" pitchFamily="34" charset="0"/>
              </a:rPr>
              <a:t>decreasing wavelength and increasing frequency </a:t>
            </a:r>
            <a:endParaRPr sz="2000" b="1" dirty="0">
              <a:solidFill>
                <a:schemeClr val="accent2"/>
              </a:solidFill>
              <a:latin typeface="Arial" panose="020B0604020202020204" pitchFamily="34" charset="0"/>
            </a:endParaRPr>
          </a:p>
          <a:p>
            <a:r>
              <a:rPr sz="2000" b="1" dirty="0">
                <a:solidFill>
                  <a:schemeClr val="accent2"/>
                </a:solidFill>
                <a:latin typeface="Arial" panose="020B0604020202020204" pitchFamily="34" charset="0"/>
              </a:rPr>
              <a:t>makes the light BLUER</a:t>
            </a:r>
            <a:endParaRPr sz="2000" b="1" dirty="0">
              <a:solidFill>
                <a:schemeClr val="accent2"/>
              </a:solidFill>
              <a:latin typeface="Arial" panose="020B0604020202020204" pitchFamily="34" charset="0"/>
            </a:endParaRPr>
          </a:p>
          <a:p>
            <a:endParaRPr sz="2000" i="1" dirty="0">
              <a:latin typeface="Arial" panose="020B0604020202020204" pitchFamily="34" charset="0"/>
            </a:endParaRPr>
          </a:p>
          <a:p>
            <a:r>
              <a:rPr sz="2000" i="1" dirty="0">
                <a:latin typeface="Arial" panose="020B0604020202020204" pitchFamily="34" charset="0"/>
              </a:rPr>
              <a:t>Behind</a:t>
            </a:r>
            <a:r>
              <a:rPr sz="2000" i="1" dirty="0">
                <a:solidFill>
                  <a:srgbClr val="000000"/>
                </a:solidFill>
                <a:latin typeface="Arial" panose="020B0604020202020204" pitchFamily="34" charset="0"/>
              </a:rPr>
              <a:t> the moving object</a:t>
            </a:r>
            <a:endParaRPr sz="2000" i="1" dirty="0">
              <a:solidFill>
                <a:srgbClr val="000000"/>
              </a:solidFill>
              <a:latin typeface="Arial" panose="020B0604020202020204" pitchFamily="34" charset="0"/>
            </a:endParaRPr>
          </a:p>
          <a:p>
            <a:r>
              <a:rPr sz="2000" b="1" dirty="0">
                <a:solidFill>
                  <a:srgbClr val="FF3300"/>
                </a:solidFill>
                <a:latin typeface="Arial" panose="020B0604020202020204" pitchFamily="34" charset="0"/>
              </a:rPr>
              <a:t>increasing wavelength and decreasing frequency </a:t>
            </a:r>
            <a:endParaRPr sz="2000" b="1" dirty="0">
              <a:solidFill>
                <a:srgbClr val="FF3300"/>
              </a:solidFill>
              <a:latin typeface="Arial" panose="020B0604020202020204" pitchFamily="34" charset="0"/>
            </a:endParaRPr>
          </a:p>
          <a:p>
            <a:r>
              <a:rPr sz="2000" b="1" dirty="0">
                <a:solidFill>
                  <a:srgbClr val="FF3300"/>
                </a:solidFill>
                <a:latin typeface="Arial" panose="020B0604020202020204" pitchFamily="34" charset="0"/>
              </a:rPr>
              <a:t>makes the light REDER</a:t>
            </a:r>
            <a:endParaRPr sz="2000" b="1" dirty="0">
              <a:solidFill>
                <a:srgbClr val="FF3300"/>
              </a:solidFill>
              <a:latin typeface="Arial" panose="020B0604020202020204" pitchFamily="34" charset="0"/>
            </a:endParaRPr>
          </a:p>
          <a:p>
            <a:pPr>
              <a:spcBef>
                <a:spcPct val="50000"/>
              </a:spcBef>
            </a:pPr>
            <a:endParaRPr sz="2000" dirty="0">
              <a:solidFill>
                <a:srgbClr val="FF3300"/>
              </a:solidFill>
              <a:latin typeface="Arial" panose="020B0604020202020204" pitchFamily="34" charset="0"/>
            </a:endParaRPr>
          </a:p>
        </p:txBody>
      </p:sp>
      <p:graphicFrame>
        <p:nvGraphicFramePr>
          <p:cNvPr id="467978" name="Object 10"/>
          <p:cNvGraphicFramePr/>
          <p:nvPr>
            <p:ph sz="half" idx="1"/>
          </p:nvPr>
        </p:nvGraphicFramePr>
        <p:xfrm>
          <a:off x="3078163" y="3471863"/>
          <a:ext cx="3124200" cy="2762250"/>
        </p:xfrm>
        <a:graphic>
          <a:graphicData uri="http://schemas.openxmlformats.org/presentationml/2006/ole">
            <mc:AlternateContent xmlns:mc="http://schemas.openxmlformats.org/markup-compatibility/2006">
              <mc:Choice xmlns:v="urn:schemas-microsoft-com:vml" Requires="v">
                <p:oleObj spid="_x0000_s3076" name="" r:id="rId1" imgW="3124200" imgH="2762250" progId="Paint.Picture">
                  <p:embed/>
                </p:oleObj>
              </mc:Choice>
              <mc:Fallback>
                <p:oleObj name="" r:id="rId1" imgW="3124200" imgH="2762250" progId="Paint.Picture">
                  <p:embed/>
                  <p:pic>
                    <p:nvPicPr>
                      <p:cNvPr id="0" name="Picture 3075"/>
                      <p:cNvPicPr/>
                      <p:nvPr/>
                    </p:nvPicPr>
                    <p:blipFill>
                      <a:blip r:embed="rId2"/>
                      <a:stretch>
                        <a:fillRect/>
                      </a:stretch>
                    </p:blipFill>
                    <p:spPr>
                      <a:xfrm>
                        <a:off x="3078163" y="3471863"/>
                        <a:ext cx="3124200" cy="2762250"/>
                      </a:xfrm>
                      <a:prstGeom prst="rect">
                        <a:avLst/>
                      </a:prstGeom>
                      <a:noFill/>
                      <a:ln w="38100">
                        <a:miter/>
                      </a:ln>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7973">
                                            <p:txEl>
                                              <p:charRg st="60" end="78"/>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67973">
                                            <p:txEl>
                                              <p:charRg st="78" end="108"/>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67973">
                                            <p:txEl>
                                              <p:charRg st="108" end="15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67973">
                                            <p:txEl>
                                              <p:charRg st="156" end="17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67973">
                                            <p:txEl>
                                              <p:charRg st="179" end="20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67973">
                                            <p:txEl>
                                              <p:charRg st="204" end="25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67973">
                                            <p:txEl>
                                              <p:charRg st="252" end="27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679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Group 25"/>
          <p:cNvGrpSpPr/>
          <p:nvPr/>
        </p:nvGrpSpPr>
        <p:grpSpPr>
          <a:xfrm>
            <a:off x="6523038" y="1625600"/>
            <a:ext cx="2163762" cy="2352675"/>
            <a:chOff x="4137" y="1071"/>
            <a:chExt cx="1363" cy="1482"/>
          </a:xfrm>
        </p:grpSpPr>
        <p:pic>
          <p:nvPicPr>
            <p:cNvPr id="8208" name="Picture 8" descr="0439393876_rgb9_sm">
              <a:hlinkClick r:id="rId1"/>
            </p:cNvPr>
            <p:cNvPicPr>
              <a:picLocks noChangeAspect="1"/>
            </p:cNvPicPr>
            <p:nvPr/>
          </p:nvPicPr>
          <p:blipFill>
            <a:blip r:embed="rId2"/>
            <a:stretch>
              <a:fillRect/>
            </a:stretch>
          </p:blipFill>
          <p:spPr>
            <a:xfrm>
              <a:off x="4517" y="1790"/>
              <a:ext cx="983" cy="763"/>
            </a:xfrm>
            <a:prstGeom prst="rect">
              <a:avLst/>
            </a:prstGeom>
            <a:noFill/>
            <a:ln w="9525">
              <a:noFill/>
            </a:ln>
          </p:spPr>
        </p:pic>
        <p:sp>
          <p:nvSpPr>
            <p:cNvPr id="8209" name="Line 10"/>
            <p:cNvSpPr/>
            <p:nvPr/>
          </p:nvSpPr>
          <p:spPr>
            <a:xfrm flipH="1" flipV="1">
              <a:off x="4137" y="1071"/>
              <a:ext cx="837" cy="1028"/>
            </a:xfrm>
            <a:prstGeom prst="line">
              <a:avLst/>
            </a:prstGeom>
            <a:ln w="57150" cap="flat" cmpd="sng">
              <a:solidFill>
                <a:schemeClr val="tx1"/>
              </a:solidFill>
              <a:prstDash val="solid"/>
              <a:headEnd type="none" w="med" len="med"/>
              <a:tailEnd type="triangle" w="med" len="med"/>
            </a:ln>
          </p:spPr>
        </p:sp>
        <p:sp>
          <p:nvSpPr>
            <p:cNvPr id="8210" name="Text Box 15"/>
            <p:cNvSpPr txBox="1"/>
            <p:nvPr/>
          </p:nvSpPr>
          <p:spPr>
            <a:xfrm>
              <a:off x="4175" y="1351"/>
              <a:ext cx="436" cy="327"/>
            </a:xfrm>
            <a:prstGeom prst="rect">
              <a:avLst/>
            </a:prstGeom>
            <a:noFill/>
            <a:ln w="9525">
              <a:noFill/>
            </a:ln>
          </p:spPr>
          <p:txBody>
            <a:bodyPr>
              <a:spAutoFit/>
            </a:bodyPr>
            <a:p>
              <a:pPr>
                <a:spcBef>
                  <a:spcPct val="50000"/>
                </a:spcBef>
              </a:pPr>
              <a:r>
                <a:rPr sz="2800" b="1" i="1" dirty="0">
                  <a:latin typeface="Arial" panose="020B0604020202020204" pitchFamily="34" charset="0"/>
                </a:rPr>
                <a:t>v</a:t>
              </a:r>
              <a:endParaRPr sz="2800" b="1" i="1" baseline="-25000" dirty="0">
                <a:latin typeface="Arial" panose="020B0604020202020204" pitchFamily="34" charset="0"/>
              </a:endParaRPr>
            </a:p>
          </p:txBody>
        </p:sp>
      </p:grpSp>
      <p:sp>
        <p:nvSpPr>
          <p:cNvPr id="8195" name="Rectangle 5"/>
          <p:cNvSpPr>
            <a:spLocks noGrp="1"/>
          </p:cNvSpPr>
          <p:nvPr>
            <p:ph type="title"/>
          </p:nvPr>
        </p:nvSpPr>
        <p:spPr>
          <a:xfrm>
            <a:off x="457200" y="150813"/>
            <a:ext cx="8229600" cy="769937"/>
          </a:xfrm>
        </p:spPr>
        <p:txBody>
          <a:bodyPr vert="horz" wrap="square" lIns="91440" tIns="45720" rIns="91440" bIns="45720" anchor="ctr" anchorCtr="0"/>
          <a:p>
            <a:pPr eaLnBrk="1" hangingPunct="1"/>
            <a:r>
              <a:rPr sz="3600" dirty="0"/>
              <a:t>Radial and tangential velocity</a:t>
            </a:r>
            <a:endParaRPr sz="3600" dirty="0"/>
          </a:p>
        </p:txBody>
      </p:sp>
      <p:sp>
        <p:nvSpPr>
          <p:cNvPr id="558086" name="Rectangle 6"/>
          <p:cNvSpPr>
            <a:spLocks noGrp="1"/>
          </p:cNvSpPr>
          <p:nvPr>
            <p:ph type="body" sz="half" idx="1"/>
          </p:nvPr>
        </p:nvSpPr>
        <p:spPr>
          <a:xfrm>
            <a:off x="500063" y="963613"/>
            <a:ext cx="4718050" cy="4940300"/>
          </a:xfrm>
        </p:spPr>
        <p:txBody>
          <a:bodyPr vert="horz" wrap="square" lIns="91440" tIns="45720" rIns="91440" bIns="45720" anchor="t" anchorCtr="0"/>
          <a:p>
            <a:pPr marL="0" indent="0" eaLnBrk="1" hangingPunct="1">
              <a:lnSpc>
                <a:spcPct val="80000"/>
              </a:lnSpc>
              <a:buNone/>
            </a:pPr>
            <a:r>
              <a:rPr sz="2400" dirty="0"/>
              <a:t>Consider a galaxy moving relative to the Sun at velocity </a:t>
            </a:r>
            <a:r>
              <a:rPr sz="2400" b="1" i="1" dirty="0"/>
              <a:t>v</a:t>
            </a:r>
            <a:r>
              <a:rPr sz="2400" dirty="0"/>
              <a:t>.</a:t>
            </a:r>
            <a:endParaRPr sz="2400" dirty="0"/>
          </a:p>
          <a:p>
            <a:pPr marL="0" indent="0" eaLnBrk="1" hangingPunct="1">
              <a:lnSpc>
                <a:spcPct val="80000"/>
              </a:lnSpc>
              <a:buNone/>
            </a:pPr>
            <a:endParaRPr sz="2400" dirty="0"/>
          </a:p>
          <a:p>
            <a:pPr marL="0" indent="0" eaLnBrk="1" hangingPunct="1">
              <a:lnSpc>
                <a:spcPct val="80000"/>
              </a:lnSpc>
              <a:buNone/>
            </a:pPr>
            <a:r>
              <a:rPr sz="2400" dirty="0"/>
              <a:t>This velocity can be split into two components:</a:t>
            </a:r>
            <a:endParaRPr sz="2400" dirty="0"/>
          </a:p>
          <a:p>
            <a:pPr marL="0" indent="0" eaLnBrk="1" hangingPunct="1">
              <a:lnSpc>
                <a:spcPct val="80000"/>
              </a:lnSpc>
              <a:buNone/>
            </a:pPr>
            <a:r>
              <a:rPr sz="2400" b="1" dirty="0">
                <a:solidFill>
                  <a:srgbClr val="FF3300"/>
                </a:solidFill>
              </a:rPr>
              <a:t>radial velocity, v</a:t>
            </a:r>
            <a:r>
              <a:rPr sz="2400" b="1" baseline="-25000" dirty="0">
                <a:solidFill>
                  <a:srgbClr val="FF3300"/>
                </a:solidFill>
              </a:rPr>
              <a:t>r</a:t>
            </a:r>
            <a:r>
              <a:rPr sz="2400" b="1" dirty="0">
                <a:solidFill>
                  <a:srgbClr val="FF3300"/>
                </a:solidFill>
              </a:rPr>
              <a:t> </a:t>
            </a:r>
            <a:endParaRPr sz="2400" b="1" dirty="0">
              <a:solidFill>
                <a:srgbClr val="FF3300"/>
              </a:solidFill>
            </a:endParaRPr>
          </a:p>
          <a:p>
            <a:pPr marL="0" indent="0" eaLnBrk="1" hangingPunct="1">
              <a:lnSpc>
                <a:spcPct val="80000"/>
              </a:lnSpc>
              <a:buNone/>
            </a:pPr>
            <a:r>
              <a:rPr sz="2400" b="1" i="1" dirty="0">
                <a:solidFill>
                  <a:srgbClr val="FF3300"/>
                </a:solidFill>
              </a:rPr>
              <a:t>v</a:t>
            </a:r>
            <a:r>
              <a:rPr sz="2400" b="1" i="1" baseline="-25000" dirty="0">
                <a:solidFill>
                  <a:srgbClr val="FF3300"/>
                </a:solidFill>
              </a:rPr>
              <a:t>r</a:t>
            </a:r>
            <a:r>
              <a:rPr sz="2400" b="1" i="1" dirty="0">
                <a:solidFill>
                  <a:srgbClr val="FF3300"/>
                </a:solidFill>
              </a:rPr>
              <a:t> = </a:t>
            </a:r>
            <a:r>
              <a:rPr sz="2400" b="1" i="1" dirty="0"/>
              <a:t>v</a:t>
            </a:r>
            <a:r>
              <a:rPr sz="2400" b="1" i="1" baseline="-25000" dirty="0">
                <a:solidFill>
                  <a:srgbClr val="FF3300"/>
                </a:solidFill>
              </a:rPr>
              <a:t> </a:t>
            </a:r>
            <a:r>
              <a:rPr sz="2400" b="1" i="1" dirty="0">
                <a:solidFill>
                  <a:srgbClr val="FF66FF"/>
                </a:solidFill>
              </a:rPr>
              <a:t>cos </a:t>
            </a:r>
            <a:r>
              <a:rPr lang="el-GR" altLang="x-none" sz="2400" b="1" i="1" dirty="0">
                <a:solidFill>
                  <a:srgbClr val="FF66FF"/>
                </a:solidFill>
                <a:cs typeface="Arial" panose="020B0604020202020204" pitchFamily="34" charset="0"/>
              </a:rPr>
              <a:t>θ</a:t>
            </a:r>
            <a:endParaRPr sz="2400" b="1" i="1" dirty="0">
              <a:solidFill>
                <a:srgbClr val="FF66FF"/>
              </a:solidFill>
              <a:cs typeface="Arial" panose="020B0604020202020204" pitchFamily="34" charset="0"/>
            </a:endParaRPr>
          </a:p>
          <a:p>
            <a:pPr marL="0" indent="0" eaLnBrk="1" hangingPunct="1">
              <a:lnSpc>
                <a:spcPct val="80000"/>
              </a:lnSpc>
              <a:buNone/>
            </a:pPr>
            <a:endParaRPr sz="2400" dirty="0">
              <a:cs typeface="Arial" panose="020B0604020202020204" pitchFamily="34" charset="0"/>
            </a:endParaRPr>
          </a:p>
          <a:p>
            <a:pPr marL="0" indent="0" eaLnBrk="1" hangingPunct="1">
              <a:lnSpc>
                <a:spcPct val="80000"/>
              </a:lnSpc>
              <a:buNone/>
            </a:pPr>
            <a:r>
              <a:rPr sz="2400" dirty="0">
                <a:cs typeface="Arial" panose="020B0604020202020204" pitchFamily="34" charset="0"/>
              </a:rPr>
              <a:t>and </a:t>
            </a:r>
            <a:r>
              <a:rPr sz="2400" b="1" dirty="0">
                <a:solidFill>
                  <a:schemeClr val="accent2"/>
                </a:solidFill>
                <a:cs typeface="Arial" panose="020B0604020202020204" pitchFamily="34" charset="0"/>
              </a:rPr>
              <a:t>tangential velocity, v</a:t>
            </a:r>
            <a:r>
              <a:rPr sz="2400" b="1" baseline="-25000" dirty="0">
                <a:solidFill>
                  <a:schemeClr val="accent2"/>
                </a:solidFill>
                <a:cs typeface="Arial" panose="020B0604020202020204" pitchFamily="34" charset="0"/>
              </a:rPr>
              <a:t>t</a:t>
            </a:r>
            <a:endParaRPr sz="2400" b="1" baseline="-25000" dirty="0">
              <a:solidFill>
                <a:schemeClr val="accent2"/>
              </a:solidFill>
              <a:cs typeface="Arial" panose="020B0604020202020204" pitchFamily="34" charset="0"/>
            </a:endParaRPr>
          </a:p>
          <a:p>
            <a:pPr marL="0" indent="0" eaLnBrk="1" hangingPunct="1">
              <a:lnSpc>
                <a:spcPct val="80000"/>
              </a:lnSpc>
              <a:buNone/>
            </a:pPr>
            <a:r>
              <a:rPr sz="2400" b="1" i="1" dirty="0">
                <a:solidFill>
                  <a:schemeClr val="accent2"/>
                </a:solidFill>
              </a:rPr>
              <a:t>v</a:t>
            </a:r>
            <a:r>
              <a:rPr sz="2400" b="1" i="1" baseline="-25000" dirty="0">
                <a:solidFill>
                  <a:schemeClr val="accent2"/>
                </a:solidFill>
              </a:rPr>
              <a:t>t</a:t>
            </a:r>
            <a:r>
              <a:rPr sz="2400" b="1" i="1" dirty="0">
                <a:solidFill>
                  <a:schemeClr val="accent2"/>
                </a:solidFill>
              </a:rPr>
              <a:t> = </a:t>
            </a:r>
            <a:r>
              <a:rPr sz="2400" b="1" i="1" dirty="0"/>
              <a:t>v</a:t>
            </a:r>
            <a:r>
              <a:rPr sz="2400" b="1" i="1" baseline="-25000" dirty="0">
                <a:solidFill>
                  <a:schemeClr val="accent2"/>
                </a:solidFill>
              </a:rPr>
              <a:t> </a:t>
            </a:r>
            <a:r>
              <a:rPr sz="2400" b="1" i="1" dirty="0">
                <a:solidFill>
                  <a:srgbClr val="FF66FF"/>
                </a:solidFill>
              </a:rPr>
              <a:t>sin </a:t>
            </a:r>
            <a:r>
              <a:rPr lang="el-GR" altLang="x-none" sz="2400" b="1" i="1" dirty="0">
                <a:solidFill>
                  <a:srgbClr val="FF66FF"/>
                </a:solidFill>
                <a:cs typeface="Arial" panose="020B0604020202020204" pitchFamily="34" charset="0"/>
              </a:rPr>
              <a:t>θ</a:t>
            </a:r>
            <a:endParaRPr sz="2400" b="1" i="1" dirty="0">
              <a:solidFill>
                <a:srgbClr val="FF66FF"/>
              </a:solidFill>
              <a:cs typeface="Arial" panose="020B0604020202020204" pitchFamily="34" charset="0"/>
            </a:endParaRPr>
          </a:p>
          <a:p>
            <a:pPr marL="0" indent="0" eaLnBrk="1" hangingPunct="1">
              <a:lnSpc>
                <a:spcPct val="80000"/>
              </a:lnSpc>
            </a:pPr>
            <a:endParaRPr sz="2400" b="1" dirty="0">
              <a:solidFill>
                <a:srgbClr val="FF66FF"/>
              </a:solidFill>
              <a:cs typeface="Arial" panose="020B0604020202020204" pitchFamily="34" charset="0"/>
            </a:endParaRPr>
          </a:p>
          <a:p>
            <a:pPr marL="0" indent="0" eaLnBrk="1" hangingPunct="1">
              <a:lnSpc>
                <a:spcPct val="80000"/>
              </a:lnSpc>
              <a:buNone/>
            </a:pPr>
            <a:r>
              <a:rPr sz="2400" b="1" dirty="0">
                <a:cs typeface="Arial" panose="020B0604020202020204" pitchFamily="34" charset="0"/>
              </a:rPr>
              <a:t>The Doppler Effect can be used to measure </a:t>
            </a:r>
            <a:r>
              <a:rPr sz="2400" b="1" dirty="0">
                <a:solidFill>
                  <a:srgbClr val="FF3300"/>
                </a:solidFill>
                <a:cs typeface="Arial" panose="020B0604020202020204" pitchFamily="34" charset="0"/>
              </a:rPr>
              <a:t>radial </a:t>
            </a:r>
            <a:r>
              <a:rPr sz="2400" b="1" dirty="0">
                <a:cs typeface="Arial" panose="020B0604020202020204" pitchFamily="34" charset="0"/>
              </a:rPr>
              <a:t>velocities.</a:t>
            </a:r>
            <a:endParaRPr lang="el-GR" altLang="x-none" sz="2400" b="1" dirty="0">
              <a:ea typeface="Arial" panose="020B0604020202020204" pitchFamily="34" charset="0"/>
            </a:endParaRPr>
          </a:p>
        </p:txBody>
      </p:sp>
      <p:grpSp>
        <p:nvGrpSpPr>
          <p:cNvPr id="3" name="Group 32"/>
          <p:cNvGrpSpPr/>
          <p:nvPr/>
        </p:nvGrpSpPr>
        <p:grpSpPr>
          <a:xfrm>
            <a:off x="5867400" y="1622425"/>
            <a:ext cx="2008188" cy="2282825"/>
            <a:chOff x="4204" y="2689"/>
            <a:chExt cx="1265" cy="1438"/>
          </a:xfrm>
        </p:grpSpPr>
        <p:sp>
          <p:nvSpPr>
            <p:cNvPr id="8202" name="Text Box 14"/>
            <p:cNvSpPr txBox="1"/>
            <p:nvPr/>
          </p:nvSpPr>
          <p:spPr>
            <a:xfrm>
              <a:off x="4930" y="3800"/>
              <a:ext cx="341" cy="327"/>
            </a:xfrm>
            <a:prstGeom prst="rect">
              <a:avLst/>
            </a:prstGeom>
            <a:noFill/>
            <a:ln w="9525">
              <a:noFill/>
            </a:ln>
          </p:spPr>
          <p:txBody>
            <a:bodyPr>
              <a:spAutoFit/>
            </a:bodyPr>
            <a:p>
              <a:pPr>
                <a:spcBef>
                  <a:spcPct val="50000"/>
                </a:spcBef>
              </a:pPr>
              <a:r>
                <a:rPr sz="2800" b="1" i="1" dirty="0">
                  <a:solidFill>
                    <a:srgbClr val="FF3300"/>
                  </a:solidFill>
                  <a:latin typeface="Arial" panose="020B0604020202020204" pitchFamily="34" charset="0"/>
                </a:rPr>
                <a:t>v</a:t>
              </a:r>
              <a:r>
                <a:rPr sz="2800" b="1" i="1" baseline="-25000" dirty="0">
                  <a:solidFill>
                    <a:srgbClr val="FF3300"/>
                  </a:solidFill>
                  <a:latin typeface="Arial" panose="020B0604020202020204" pitchFamily="34" charset="0"/>
                </a:rPr>
                <a:t>r</a:t>
              </a:r>
              <a:endParaRPr sz="2800" b="1" i="1" baseline="-25000" dirty="0">
                <a:solidFill>
                  <a:srgbClr val="FF3300"/>
                </a:solidFill>
                <a:latin typeface="Arial" panose="020B0604020202020204" pitchFamily="34" charset="0"/>
              </a:endParaRPr>
            </a:p>
          </p:txBody>
        </p:sp>
        <p:sp>
          <p:nvSpPr>
            <p:cNvPr id="8203" name="Rectangle 19"/>
            <p:cNvSpPr/>
            <p:nvPr/>
          </p:nvSpPr>
          <p:spPr>
            <a:xfrm rot="-155409">
              <a:off x="4692" y="2689"/>
              <a:ext cx="752" cy="1076"/>
            </a:xfrm>
            <a:prstGeom prst="rect">
              <a:avLst/>
            </a:prstGeom>
            <a:noFill/>
            <a:ln w="9525" cap="flat" cmpd="sng">
              <a:solidFill>
                <a:schemeClr val="tx1"/>
              </a:solidFill>
              <a:prstDash val="dash"/>
              <a:miter/>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8204" name="Line 12"/>
            <p:cNvSpPr/>
            <p:nvPr/>
          </p:nvSpPr>
          <p:spPr>
            <a:xfrm flipH="1">
              <a:off x="4688" y="3755"/>
              <a:ext cx="777" cy="36"/>
            </a:xfrm>
            <a:prstGeom prst="line">
              <a:avLst/>
            </a:prstGeom>
            <a:ln w="57150" cap="flat" cmpd="sng">
              <a:solidFill>
                <a:srgbClr val="FF3300"/>
              </a:solidFill>
              <a:prstDash val="solid"/>
              <a:headEnd type="none" w="med" len="med"/>
              <a:tailEnd type="triangle" w="med" len="med"/>
            </a:ln>
          </p:spPr>
        </p:sp>
        <p:sp>
          <p:nvSpPr>
            <p:cNvPr id="8205" name="Line 17"/>
            <p:cNvSpPr/>
            <p:nvPr/>
          </p:nvSpPr>
          <p:spPr>
            <a:xfrm flipV="1">
              <a:off x="4204" y="3757"/>
              <a:ext cx="1265" cy="52"/>
            </a:xfrm>
            <a:prstGeom prst="line">
              <a:avLst/>
            </a:prstGeom>
            <a:ln w="9525" cap="flat" cmpd="sng">
              <a:solidFill>
                <a:schemeClr val="tx1"/>
              </a:solidFill>
              <a:prstDash val="dash"/>
              <a:headEnd type="none" w="med" len="med"/>
              <a:tailEnd type="none" w="med" len="med"/>
            </a:ln>
          </p:spPr>
        </p:sp>
        <p:sp>
          <p:nvSpPr>
            <p:cNvPr id="8206" name="Freeform 20"/>
            <p:cNvSpPr/>
            <p:nvPr/>
          </p:nvSpPr>
          <p:spPr>
            <a:xfrm>
              <a:off x="5075" y="3416"/>
              <a:ext cx="149" cy="328"/>
            </a:xfrm>
            <a:custGeom>
              <a:avLst/>
              <a:gdLst>
                <a:gd name="txL" fmla="*/ 0 w 149"/>
                <a:gd name="txT" fmla="*/ 0 h 328"/>
                <a:gd name="txR" fmla="*/ 149 w 149"/>
                <a:gd name="txB" fmla="*/ 328 h 328"/>
              </a:gdLst>
              <a:ahLst/>
              <a:cxnLst>
                <a:cxn ang="0">
                  <a:pos x="1" y="328"/>
                </a:cxn>
                <a:cxn ang="0">
                  <a:pos x="25" y="148"/>
                </a:cxn>
                <a:cxn ang="0">
                  <a:pos x="149" y="0"/>
                </a:cxn>
              </a:cxnLst>
              <a:rect l="txL" t="txT" r="txR" b="txB"/>
              <a:pathLst>
                <a:path w="149" h="328">
                  <a:moveTo>
                    <a:pt x="1" y="328"/>
                  </a:moveTo>
                  <a:cubicBezTo>
                    <a:pt x="5" y="298"/>
                    <a:pt x="0" y="203"/>
                    <a:pt x="25" y="148"/>
                  </a:cubicBezTo>
                  <a:cubicBezTo>
                    <a:pt x="50" y="93"/>
                    <a:pt x="123" y="31"/>
                    <a:pt x="149" y="0"/>
                  </a:cubicBezTo>
                </a:path>
              </a:pathLst>
            </a:custGeom>
            <a:noFill/>
            <a:ln w="57150" cap="flat" cmpd="sng">
              <a:solidFill>
                <a:srgbClr val="FF66FF"/>
              </a:solidFill>
              <a:prstDash val="solid"/>
              <a:round/>
              <a:headEnd type="none" w="med" len="med"/>
              <a:tailEnd type="none" w="med" len="med"/>
            </a:ln>
          </p:spPr>
          <p:txBody>
            <a:bodyPr/>
            <a:p>
              <a:endParaRPr lang="en-US" altLang="x-none" dirty="0">
                <a:latin typeface="Arial" panose="020B0604020202020204" pitchFamily="34" charset="0"/>
              </a:endParaRPr>
            </a:p>
          </p:txBody>
        </p:sp>
        <p:sp>
          <p:nvSpPr>
            <p:cNvPr id="8207" name="Text Box 21"/>
            <p:cNvSpPr txBox="1"/>
            <p:nvPr/>
          </p:nvSpPr>
          <p:spPr>
            <a:xfrm>
              <a:off x="4852" y="3392"/>
              <a:ext cx="228" cy="327"/>
            </a:xfrm>
            <a:prstGeom prst="rect">
              <a:avLst/>
            </a:prstGeom>
            <a:noFill/>
            <a:ln w="9525">
              <a:noFill/>
            </a:ln>
          </p:spPr>
          <p:txBody>
            <a:bodyPr>
              <a:spAutoFit/>
            </a:bodyPr>
            <a:p>
              <a:pPr>
                <a:spcBef>
                  <a:spcPct val="50000"/>
                </a:spcBef>
              </a:pPr>
              <a:r>
                <a:rPr lang="el-GR" altLang="x-none" sz="2800" b="1" i="1" dirty="0">
                  <a:solidFill>
                    <a:srgbClr val="FF66FF"/>
                  </a:solidFill>
                  <a:latin typeface="Arial" panose="020B0604020202020204" pitchFamily="34" charset="0"/>
                  <a:cs typeface="Arial" panose="020B0604020202020204" pitchFamily="34" charset="0"/>
                </a:rPr>
                <a:t>θ</a:t>
              </a:r>
              <a:endParaRPr lang="el-GR" altLang="x-none" sz="2800" b="1" i="1" dirty="0">
                <a:solidFill>
                  <a:srgbClr val="FF66FF"/>
                </a:solidFill>
                <a:latin typeface="Arial" panose="020B0604020202020204" pitchFamily="34" charset="0"/>
                <a:ea typeface="Arial" panose="020B0604020202020204" pitchFamily="34" charset="0"/>
              </a:endParaRPr>
            </a:p>
          </p:txBody>
        </p:sp>
      </p:grpSp>
      <p:sp>
        <p:nvSpPr>
          <p:cNvPr id="558091" name="AutoShape 11"/>
          <p:cNvSpPr/>
          <p:nvPr/>
        </p:nvSpPr>
        <p:spPr>
          <a:xfrm>
            <a:off x="5668963" y="3190875"/>
            <a:ext cx="442912" cy="415925"/>
          </a:xfrm>
          <a:prstGeom prst="sun">
            <a:avLst>
              <a:gd name="adj" fmla="val 25000"/>
            </a:avLst>
          </a:prstGeom>
          <a:solidFill>
            <a:srgbClr val="FFFF00"/>
          </a:solidFill>
          <a:ln w="9525" cap="flat" cmpd="sng">
            <a:solidFill>
              <a:schemeClr val="tx1"/>
            </a:solidFill>
            <a:prstDash val="solid"/>
            <a:miter/>
            <a:headEnd type="none" w="med" len="med"/>
            <a:tailEnd type="none" w="med" len="med"/>
          </a:ln>
        </p:spPr>
        <p:txBody>
          <a:bodyPr wrap="none" anchor="ctr" anchorCtr="0"/>
          <a:p>
            <a:endParaRPr lang="en-US" altLang="x-none" dirty="0">
              <a:latin typeface="Arial" panose="020B0604020202020204" pitchFamily="34" charset="0"/>
            </a:endParaRPr>
          </a:p>
        </p:txBody>
      </p:sp>
      <p:grpSp>
        <p:nvGrpSpPr>
          <p:cNvPr id="4" name="Group 28"/>
          <p:cNvGrpSpPr/>
          <p:nvPr/>
        </p:nvGrpSpPr>
        <p:grpSpPr>
          <a:xfrm>
            <a:off x="7775575" y="1555750"/>
            <a:ext cx="784225" cy="1741488"/>
            <a:chOff x="4004" y="2784"/>
            <a:chExt cx="494" cy="1097"/>
          </a:xfrm>
        </p:grpSpPr>
        <p:sp>
          <p:nvSpPr>
            <p:cNvPr id="8200" name="Line 13"/>
            <p:cNvSpPr/>
            <p:nvPr/>
          </p:nvSpPr>
          <p:spPr>
            <a:xfrm flipH="1" flipV="1">
              <a:off x="4004" y="2784"/>
              <a:ext cx="68" cy="1097"/>
            </a:xfrm>
            <a:prstGeom prst="line">
              <a:avLst/>
            </a:prstGeom>
            <a:ln w="57150" cap="flat" cmpd="sng">
              <a:solidFill>
                <a:schemeClr val="accent2"/>
              </a:solidFill>
              <a:prstDash val="solid"/>
              <a:headEnd type="none" w="med" len="med"/>
              <a:tailEnd type="triangle" w="med" len="med"/>
            </a:ln>
          </p:spPr>
        </p:sp>
        <p:sp>
          <p:nvSpPr>
            <p:cNvPr id="8201" name="Text Box 16"/>
            <p:cNvSpPr txBox="1"/>
            <p:nvPr/>
          </p:nvSpPr>
          <p:spPr>
            <a:xfrm>
              <a:off x="4061" y="3156"/>
              <a:ext cx="437" cy="327"/>
            </a:xfrm>
            <a:prstGeom prst="rect">
              <a:avLst/>
            </a:prstGeom>
            <a:noFill/>
            <a:ln w="9525">
              <a:noFill/>
            </a:ln>
          </p:spPr>
          <p:txBody>
            <a:bodyPr>
              <a:spAutoFit/>
            </a:bodyPr>
            <a:p>
              <a:pPr>
                <a:spcBef>
                  <a:spcPct val="50000"/>
                </a:spcBef>
              </a:pPr>
              <a:r>
                <a:rPr sz="2800" b="1" i="1" dirty="0">
                  <a:solidFill>
                    <a:schemeClr val="accent2"/>
                  </a:solidFill>
                  <a:latin typeface="Arial" panose="020B0604020202020204" pitchFamily="34" charset="0"/>
                </a:rPr>
                <a:t>v</a:t>
              </a:r>
              <a:r>
                <a:rPr sz="2800" b="1" i="1" baseline="-25000" dirty="0">
                  <a:solidFill>
                    <a:schemeClr val="accent2"/>
                  </a:solidFill>
                  <a:latin typeface="Arial" panose="020B0604020202020204" pitchFamily="34" charset="0"/>
                </a:rPr>
                <a:t>t</a:t>
              </a:r>
              <a:endParaRPr sz="2800" b="1" i="1" baseline="-25000" dirty="0">
                <a:solidFill>
                  <a:schemeClr val="accent2"/>
                </a:solidFill>
                <a:latin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58086">
                                            <p:txEl>
                                              <p:charRg st="0" end="6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5809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58086">
                                            <p:txEl>
                                              <p:charRg st="61" end="109"/>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58086">
                                            <p:txEl>
                                              <p:charRg st="109" end="13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58086">
                                            <p:txEl>
                                              <p:charRg st="130" end="14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58086">
                                            <p:txEl>
                                              <p:charRg st="144" end="17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58086">
                                            <p:txEl>
                                              <p:charRg st="172" end="18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58086">
                                            <p:txEl>
                                              <p:charRg st="186" end="24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8091"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6018" name="Title 86017"/>
          <p:cNvSpPr>
            <a:spLocks noGrp="1"/>
          </p:cNvSpPr>
          <p:nvPr>
            <p:ph type="title"/>
          </p:nvPr>
        </p:nvSpPr>
        <p:spPr/>
        <p:txBody>
          <a:bodyPr anchor="ctr" anchorCtr="0"/>
          <a:p>
            <a:r>
              <a:rPr sz="4000"/>
              <a:t>Circular motion</a:t>
            </a:r>
            <a:endParaRPr sz="2800" i="1"/>
          </a:p>
        </p:txBody>
      </p:sp>
      <p:sp>
        <p:nvSpPr>
          <p:cNvPr id="86019" name="Content Placeholder 86018"/>
          <p:cNvSpPr>
            <a:spLocks noGrp="1"/>
          </p:cNvSpPr>
          <p:nvPr>
            <p:ph idx="1"/>
          </p:nvPr>
        </p:nvSpPr>
        <p:spPr>
          <a:xfrm>
            <a:off x="468630" y="1294130"/>
            <a:ext cx="8229600" cy="4525963"/>
          </a:xfrm>
        </p:spPr>
        <p:txBody>
          <a:bodyPr/>
          <a:p>
            <a:pPr marL="609600" indent="-609600">
              <a:lnSpc>
                <a:spcPct val="80000"/>
              </a:lnSpc>
              <a:buFontTx/>
              <a:buAutoNum type="arabicPeriod"/>
            </a:pPr>
            <a:r>
              <a:rPr sz="2800"/>
              <a:t>Explain why an object moving in a circle has a centrally directed acceleration</a:t>
            </a:r>
            <a:r>
              <a:rPr lang="en-US" sz="2800"/>
              <a:t>.</a:t>
            </a:r>
            <a:endParaRPr lang="en-US" sz="2800"/>
          </a:p>
          <a:p>
            <a:pPr marL="609600" indent="-609600">
              <a:lnSpc>
                <a:spcPct val="80000"/>
              </a:lnSpc>
              <a:buFontTx/>
              <a:buAutoNum type="arabicPeriod"/>
            </a:pPr>
            <a:r>
              <a:rPr sz="2800"/>
              <a:t>What is a ‘</a:t>
            </a:r>
            <a:r>
              <a:rPr sz="2800" b="1"/>
              <a:t>centripetal force</a:t>
            </a:r>
            <a:r>
              <a:rPr sz="2800"/>
              <a:t>’? </a:t>
            </a:r>
            <a:endParaRPr sz="2800"/>
          </a:p>
          <a:p>
            <a:pPr marL="609600" indent="-609600">
              <a:lnSpc>
                <a:spcPct val="80000"/>
              </a:lnSpc>
              <a:buFontTx/>
              <a:buAutoNum type="arabicPeriod"/>
            </a:pPr>
            <a:r>
              <a:rPr sz="2800"/>
              <a:t>Give two examples of centripetal force.</a:t>
            </a:r>
            <a:endParaRPr sz="2800"/>
          </a:p>
          <a:p>
            <a:pPr marL="609600" indent="-609600">
              <a:lnSpc>
                <a:spcPct val="80000"/>
              </a:lnSpc>
              <a:buFontTx/>
              <a:buAutoNum type="arabicPeriod"/>
            </a:pPr>
            <a:r>
              <a:rPr sz="2800"/>
              <a:t>What factors affect the size of the centripetal force acting on an object moving in a circle?</a:t>
            </a:r>
            <a:endParaRPr sz="280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218" name="Rectangle 2"/>
          <p:cNvSpPr>
            <a:spLocks noGrp="1"/>
          </p:cNvSpPr>
          <p:nvPr>
            <p:ph type="title"/>
          </p:nvPr>
        </p:nvSpPr>
        <p:spPr>
          <a:xfrm>
            <a:off x="457200" y="274638"/>
            <a:ext cx="8229600" cy="728662"/>
          </a:xfrm>
        </p:spPr>
        <p:txBody>
          <a:bodyPr vert="horz" wrap="square" lIns="91440" tIns="45720" rIns="91440" bIns="45720" anchor="ctr" anchorCtr="0"/>
          <a:p>
            <a:pPr eaLnBrk="1" hangingPunct="1"/>
            <a:r>
              <a:rPr sz="4000" dirty="0"/>
              <a:t>Doppler effect equations</a:t>
            </a:r>
            <a:endParaRPr sz="4000" b="1" i="1" dirty="0">
              <a:solidFill>
                <a:srgbClr val="FF3300"/>
              </a:solidFill>
            </a:endParaRPr>
          </a:p>
        </p:txBody>
      </p:sp>
      <p:sp>
        <p:nvSpPr>
          <p:cNvPr id="537608" name="Rectangle 8"/>
          <p:cNvSpPr>
            <a:spLocks noGrp="1"/>
          </p:cNvSpPr>
          <p:nvPr>
            <p:ph idx="1"/>
          </p:nvPr>
        </p:nvSpPr>
        <p:spPr>
          <a:xfrm>
            <a:off x="457200" y="1309688"/>
            <a:ext cx="8229600" cy="4483100"/>
          </a:xfrm>
        </p:spPr>
        <p:txBody>
          <a:bodyPr vert="horz" wrap="square" lIns="91440" tIns="45720" rIns="91440" bIns="45720" anchor="t" anchorCtr="0"/>
          <a:p>
            <a:pPr marL="0" indent="0" eaLnBrk="1" hangingPunct="1">
              <a:buNone/>
            </a:pPr>
            <a:r>
              <a:rPr sz="2800" dirty="0"/>
              <a:t>When the radial speed of the object, </a:t>
            </a:r>
            <a:r>
              <a:rPr sz="2800" b="1" i="1" dirty="0">
                <a:solidFill>
                  <a:srgbClr val="FF3300"/>
                </a:solidFill>
              </a:rPr>
              <a:t>v </a:t>
            </a:r>
            <a:r>
              <a:rPr sz="2800" dirty="0"/>
              <a:t>is </a:t>
            </a:r>
            <a:endParaRPr sz="2800" dirty="0"/>
          </a:p>
          <a:p>
            <a:pPr marL="0" indent="0" eaLnBrk="1" hangingPunct="1">
              <a:buNone/>
            </a:pPr>
            <a:r>
              <a:rPr sz="2800" b="1" dirty="0">
                <a:solidFill>
                  <a:schemeClr val="accent2"/>
                </a:solidFill>
              </a:rPr>
              <a:t>MUCH LESS</a:t>
            </a:r>
            <a:r>
              <a:rPr sz="2800" dirty="0"/>
              <a:t> than the speed of light, </a:t>
            </a:r>
            <a:r>
              <a:rPr sz="2800" b="1" i="1" dirty="0">
                <a:solidFill>
                  <a:srgbClr val="FF3300"/>
                </a:solidFill>
              </a:rPr>
              <a:t>c</a:t>
            </a:r>
            <a:r>
              <a:rPr sz="2800" dirty="0"/>
              <a:t>.</a:t>
            </a:r>
            <a:endParaRPr sz="2800" dirty="0"/>
          </a:p>
          <a:p>
            <a:pPr marL="0" indent="0" eaLnBrk="1" hangingPunct="1">
              <a:buNone/>
            </a:pPr>
            <a:endParaRPr sz="2800" dirty="0"/>
          </a:p>
          <a:p>
            <a:pPr marL="0" indent="0" eaLnBrk="1" hangingPunct="1">
              <a:buNone/>
            </a:pPr>
            <a:r>
              <a:rPr sz="2800" b="1" i="1" u="sng" dirty="0">
                <a:solidFill>
                  <a:srgbClr val="FF3300"/>
                </a:solidFill>
              </a:rPr>
              <a:t>change of frequency</a:t>
            </a:r>
            <a:r>
              <a:rPr sz="2800" b="1" i="1" dirty="0">
                <a:solidFill>
                  <a:srgbClr val="FF3300"/>
                </a:solidFill>
              </a:rPr>
              <a:t>  =   </a:t>
            </a:r>
            <a:r>
              <a:rPr sz="2800" b="1" i="1" u="sng" dirty="0">
                <a:solidFill>
                  <a:srgbClr val="FF3300"/>
                </a:solidFill>
              </a:rPr>
              <a:t>object radial speed</a:t>
            </a:r>
            <a:endParaRPr sz="2800" b="1" i="1" u="sng" dirty="0">
              <a:solidFill>
                <a:srgbClr val="FF3300"/>
              </a:solidFill>
            </a:endParaRPr>
          </a:p>
          <a:p>
            <a:pPr marL="0" indent="0" eaLnBrk="1" hangingPunct="1">
              <a:buNone/>
            </a:pPr>
            <a:r>
              <a:rPr sz="2800" b="1" i="1" dirty="0">
                <a:solidFill>
                  <a:srgbClr val="FF3300"/>
                </a:solidFill>
              </a:rPr>
              <a:t>  source frequency		 speed of light</a:t>
            </a:r>
            <a:endParaRPr sz="2800" b="1" i="1" dirty="0">
              <a:solidFill>
                <a:srgbClr val="FF3300"/>
              </a:solidFill>
            </a:endParaRPr>
          </a:p>
          <a:p>
            <a:pPr marL="0" indent="0" eaLnBrk="1" hangingPunct="1">
              <a:buNone/>
            </a:pPr>
            <a:endParaRPr sz="2800" b="1" i="1" dirty="0">
              <a:solidFill>
                <a:srgbClr val="FF3300"/>
              </a:solidFill>
            </a:endParaRPr>
          </a:p>
          <a:p>
            <a:pPr marL="0" indent="0" eaLnBrk="1" hangingPunct="1">
              <a:buNone/>
            </a:pPr>
            <a:r>
              <a:rPr sz="2800" b="1" i="1" dirty="0">
                <a:solidFill>
                  <a:srgbClr val="FF3300"/>
                </a:solidFill>
                <a:cs typeface="Arial" panose="020B0604020202020204" pitchFamily="34" charset="0"/>
              </a:rPr>
              <a:t>				</a:t>
            </a:r>
            <a:r>
              <a:rPr lang="el-GR" altLang="x-none" sz="2800" b="1" i="1" u="sng" dirty="0">
                <a:solidFill>
                  <a:srgbClr val="FF3300"/>
                </a:solidFill>
                <a:cs typeface="Arial" panose="020B0604020202020204" pitchFamily="34" charset="0"/>
              </a:rPr>
              <a:t>Δ</a:t>
            </a:r>
            <a:r>
              <a:rPr sz="2800" b="1" i="1" u="sng" dirty="0">
                <a:solidFill>
                  <a:srgbClr val="FF3300"/>
                </a:solidFill>
                <a:cs typeface="Arial" panose="020B0604020202020204" pitchFamily="34" charset="0"/>
              </a:rPr>
              <a:t>f</a:t>
            </a:r>
            <a:r>
              <a:rPr sz="2800" b="1" i="1" dirty="0">
                <a:solidFill>
                  <a:srgbClr val="FF3300"/>
                </a:solidFill>
                <a:cs typeface="Arial" panose="020B0604020202020204" pitchFamily="34" charset="0"/>
              </a:rPr>
              <a:t>  =  </a:t>
            </a:r>
            <a:r>
              <a:rPr sz="2800" b="1" i="1" u="sng" dirty="0">
                <a:solidFill>
                  <a:srgbClr val="FF3300"/>
                </a:solidFill>
                <a:cs typeface="Arial" panose="020B0604020202020204" pitchFamily="34" charset="0"/>
              </a:rPr>
              <a:t>v</a:t>
            </a:r>
            <a:endParaRPr sz="2800" b="1" i="1" u="sng" dirty="0">
              <a:solidFill>
                <a:srgbClr val="FF3300"/>
              </a:solidFill>
              <a:cs typeface="Arial" panose="020B0604020202020204" pitchFamily="34" charset="0"/>
            </a:endParaRPr>
          </a:p>
          <a:p>
            <a:pPr marL="0" indent="0" eaLnBrk="1" hangingPunct="1">
              <a:buNone/>
            </a:pPr>
            <a:r>
              <a:rPr sz="2800" b="1" i="1" dirty="0">
                <a:solidFill>
                  <a:srgbClr val="FF3300"/>
                </a:solidFill>
                <a:cs typeface="Arial" panose="020B0604020202020204" pitchFamily="34" charset="0"/>
              </a:rPr>
              <a:t>				 f	c</a:t>
            </a:r>
            <a:endParaRPr lang="el-GR" altLang="x-none" sz="2800" b="1" i="1" dirty="0">
              <a:solidFill>
                <a:srgbClr val="FF3300"/>
              </a:solidFill>
              <a:ea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7608">
                                            <p:txEl>
                                              <p:charRg st="0" end="4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37608">
                                            <p:txEl>
                                              <p:charRg st="43" end="8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37608">
                                            <p:txEl>
                                              <p:charRg st="82" end="12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37608">
                                            <p:txEl>
                                              <p:charRg st="127" end="16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37608">
                                            <p:txEl>
                                              <p:charRg st="164" end="17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37608">
                                            <p:txEl>
                                              <p:charRg st="177" end="18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51939" name="Rectangle 3"/>
          <p:cNvSpPr>
            <a:spLocks noGrp="1"/>
          </p:cNvSpPr>
          <p:nvPr>
            <p:ph idx="1"/>
          </p:nvPr>
        </p:nvSpPr>
        <p:spPr>
          <a:xfrm>
            <a:off x="401638" y="298450"/>
            <a:ext cx="8216900" cy="5883275"/>
          </a:xfrm>
        </p:spPr>
        <p:txBody>
          <a:bodyPr vert="horz" wrap="square" lIns="91440" tIns="45720" rIns="91440" bIns="45720" anchor="t" anchorCtr="0"/>
          <a:p>
            <a:pPr marL="0" indent="0" eaLnBrk="1" hangingPunct="1">
              <a:buNone/>
            </a:pPr>
            <a:r>
              <a:rPr sz="2800" i="1" dirty="0"/>
              <a:t>Also:</a:t>
            </a:r>
            <a:endParaRPr sz="2800" i="1" dirty="0"/>
          </a:p>
          <a:p>
            <a:pPr marL="0" indent="0" eaLnBrk="1" hangingPunct="1">
              <a:buNone/>
            </a:pPr>
            <a:r>
              <a:rPr sz="2800" b="1" i="1" u="sng" dirty="0">
                <a:solidFill>
                  <a:srgbClr val="FF3300"/>
                </a:solidFill>
              </a:rPr>
              <a:t>change of wavelength</a:t>
            </a:r>
            <a:r>
              <a:rPr sz="2800" b="1" i="1" dirty="0">
                <a:solidFill>
                  <a:srgbClr val="FF3300"/>
                </a:solidFill>
              </a:rPr>
              <a:t>  =  </a:t>
            </a:r>
            <a:r>
              <a:rPr sz="2800" b="1" i="1" u="sng" dirty="0">
                <a:solidFill>
                  <a:srgbClr val="FF3300"/>
                </a:solidFill>
              </a:rPr>
              <a:t>object radial speed</a:t>
            </a:r>
            <a:endParaRPr sz="2800" b="1" i="1" u="sng" dirty="0">
              <a:solidFill>
                <a:srgbClr val="FF3300"/>
              </a:solidFill>
            </a:endParaRPr>
          </a:p>
          <a:p>
            <a:pPr marL="0" indent="0" eaLnBrk="1" hangingPunct="1">
              <a:buNone/>
            </a:pPr>
            <a:r>
              <a:rPr sz="2800" b="1" i="1" dirty="0">
                <a:solidFill>
                  <a:srgbClr val="FF3300"/>
                </a:solidFill>
              </a:rPr>
              <a:t>  source wavelength	           speed of light</a:t>
            </a:r>
            <a:endParaRPr sz="2800" b="1" i="1" dirty="0">
              <a:solidFill>
                <a:srgbClr val="FF3300"/>
              </a:solidFill>
            </a:endParaRPr>
          </a:p>
          <a:p>
            <a:pPr marL="0" indent="0" eaLnBrk="1" hangingPunct="1">
              <a:buNone/>
            </a:pPr>
            <a:r>
              <a:rPr sz="2800" b="1" i="1" dirty="0">
                <a:solidFill>
                  <a:srgbClr val="FF3300"/>
                </a:solidFill>
                <a:cs typeface="Arial" panose="020B0604020202020204" pitchFamily="34" charset="0"/>
              </a:rPr>
              <a:t>				</a:t>
            </a:r>
            <a:r>
              <a:rPr lang="el-GR" altLang="x-none" sz="2800" b="1" i="1" u="sng" dirty="0">
                <a:solidFill>
                  <a:srgbClr val="FF3300"/>
                </a:solidFill>
                <a:cs typeface="Arial" panose="020B0604020202020204" pitchFamily="34" charset="0"/>
              </a:rPr>
              <a:t>Δλ</a:t>
            </a:r>
            <a:r>
              <a:rPr sz="2800" b="1" i="1" dirty="0">
                <a:solidFill>
                  <a:srgbClr val="FF3300"/>
                </a:solidFill>
                <a:cs typeface="Arial" panose="020B0604020202020204" pitchFamily="34" charset="0"/>
              </a:rPr>
              <a:t>  =  - </a:t>
            </a:r>
            <a:r>
              <a:rPr sz="2800" b="1" i="1" u="sng" dirty="0">
                <a:solidFill>
                  <a:srgbClr val="FF3300"/>
                </a:solidFill>
                <a:cs typeface="Arial" panose="020B0604020202020204" pitchFamily="34" charset="0"/>
              </a:rPr>
              <a:t>v</a:t>
            </a:r>
            <a:endParaRPr sz="2800" b="1" i="1" u="sng" dirty="0">
              <a:solidFill>
                <a:srgbClr val="FF3300"/>
              </a:solidFill>
              <a:cs typeface="Arial" panose="020B0604020202020204" pitchFamily="34" charset="0"/>
            </a:endParaRPr>
          </a:p>
          <a:p>
            <a:pPr marL="0" indent="0" eaLnBrk="1" hangingPunct="1">
              <a:buNone/>
            </a:pPr>
            <a:r>
              <a:rPr sz="2800" b="1" i="1" dirty="0">
                <a:solidFill>
                  <a:srgbClr val="FF3300"/>
                </a:solidFill>
                <a:cs typeface="Arial" panose="020B0604020202020204" pitchFamily="34" charset="0"/>
              </a:rPr>
              <a:t>				 </a:t>
            </a:r>
            <a:r>
              <a:rPr lang="el-GR" altLang="x-none" sz="2800" b="1" i="1" dirty="0">
                <a:solidFill>
                  <a:srgbClr val="FF3300"/>
                </a:solidFill>
                <a:cs typeface="Arial" panose="020B0604020202020204" pitchFamily="34" charset="0"/>
              </a:rPr>
              <a:t>λ</a:t>
            </a:r>
            <a:r>
              <a:rPr sz="2800" b="1" i="1" dirty="0">
                <a:solidFill>
                  <a:srgbClr val="FF3300"/>
                </a:solidFill>
                <a:cs typeface="Arial" panose="020B0604020202020204" pitchFamily="34" charset="0"/>
              </a:rPr>
              <a:t>	   c</a:t>
            </a:r>
            <a:endParaRPr sz="2800" b="1" i="1" dirty="0">
              <a:solidFill>
                <a:srgbClr val="FF3300"/>
              </a:solidFill>
              <a:cs typeface="Arial" panose="020B0604020202020204" pitchFamily="34" charset="0"/>
            </a:endParaRPr>
          </a:p>
          <a:p>
            <a:pPr marL="0" indent="0" eaLnBrk="1" hangingPunct="1">
              <a:buNone/>
            </a:pPr>
            <a:r>
              <a:rPr sz="2800" dirty="0">
                <a:cs typeface="Arial" panose="020B0604020202020204" pitchFamily="34" charset="0"/>
              </a:rPr>
              <a:t>In either case, </a:t>
            </a:r>
            <a:r>
              <a:rPr sz="2800" b="1" dirty="0">
                <a:solidFill>
                  <a:schemeClr val="accent2"/>
                </a:solidFill>
                <a:cs typeface="Arial" panose="020B0604020202020204" pitchFamily="34" charset="0"/>
              </a:rPr>
              <a:t>The Doppler Shift,</a:t>
            </a:r>
            <a:r>
              <a:rPr sz="2800" b="1" i="1" dirty="0">
                <a:solidFill>
                  <a:srgbClr val="FF3300"/>
                </a:solidFill>
                <a:cs typeface="Arial" panose="020B0604020202020204" pitchFamily="34" charset="0"/>
              </a:rPr>
              <a:t> z </a:t>
            </a:r>
            <a:endParaRPr sz="2800" b="1" i="1" dirty="0">
              <a:solidFill>
                <a:srgbClr val="FF3300"/>
              </a:solidFill>
              <a:cs typeface="Arial" panose="020B0604020202020204" pitchFamily="34" charset="0"/>
            </a:endParaRPr>
          </a:p>
          <a:p>
            <a:pPr marL="0" indent="0" eaLnBrk="1" hangingPunct="1">
              <a:buNone/>
            </a:pPr>
            <a:r>
              <a:rPr sz="2800" dirty="0">
                <a:cs typeface="Arial" panose="020B0604020202020204" pitchFamily="34" charset="0"/>
              </a:rPr>
              <a:t>is given by:</a:t>
            </a:r>
            <a:endParaRPr sz="2800" dirty="0">
              <a:cs typeface="Arial" panose="020B0604020202020204" pitchFamily="34" charset="0"/>
            </a:endParaRPr>
          </a:p>
          <a:p>
            <a:pPr marL="0" indent="0" eaLnBrk="1" hangingPunct="1">
              <a:buNone/>
            </a:pPr>
            <a:r>
              <a:rPr sz="2800" b="1" i="1" dirty="0">
                <a:solidFill>
                  <a:srgbClr val="FF3300"/>
                </a:solidFill>
                <a:cs typeface="Arial" panose="020B0604020202020204" pitchFamily="34" charset="0"/>
              </a:rPr>
              <a:t>		z  =   </a:t>
            </a:r>
            <a:r>
              <a:rPr lang="el-GR" altLang="x-none" sz="2800" b="1" i="1" u="sng" dirty="0">
                <a:solidFill>
                  <a:srgbClr val="FF3300"/>
                </a:solidFill>
                <a:cs typeface="Arial" panose="020B0604020202020204" pitchFamily="34" charset="0"/>
              </a:rPr>
              <a:t>Δ</a:t>
            </a:r>
            <a:r>
              <a:rPr sz="2800" b="1" i="1" u="sng" dirty="0">
                <a:solidFill>
                  <a:srgbClr val="FF3300"/>
                </a:solidFill>
                <a:cs typeface="Arial" panose="020B0604020202020204" pitchFamily="34" charset="0"/>
              </a:rPr>
              <a:t>f</a:t>
            </a:r>
            <a:r>
              <a:rPr sz="2800" b="1" i="1" dirty="0">
                <a:solidFill>
                  <a:srgbClr val="FF3300"/>
                </a:solidFill>
                <a:cs typeface="Arial" panose="020B0604020202020204" pitchFamily="34" charset="0"/>
              </a:rPr>
              <a:t>  =  - </a:t>
            </a:r>
            <a:r>
              <a:rPr lang="el-GR" altLang="x-none" sz="2800" b="1" i="1" u="sng" dirty="0">
                <a:solidFill>
                  <a:srgbClr val="FF3300"/>
                </a:solidFill>
                <a:cs typeface="Arial" panose="020B0604020202020204" pitchFamily="34" charset="0"/>
              </a:rPr>
              <a:t>Δλ</a:t>
            </a:r>
            <a:r>
              <a:rPr sz="2800" b="1" i="1" dirty="0">
                <a:solidFill>
                  <a:srgbClr val="FF3300"/>
                </a:solidFill>
                <a:cs typeface="Arial" panose="020B0604020202020204" pitchFamily="34" charset="0"/>
              </a:rPr>
              <a:t>  =   </a:t>
            </a:r>
            <a:r>
              <a:rPr sz="2800" b="1" i="1" u="sng" dirty="0">
                <a:solidFill>
                  <a:srgbClr val="FF3300"/>
                </a:solidFill>
                <a:cs typeface="Arial" panose="020B0604020202020204" pitchFamily="34" charset="0"/>
              </a:rPr>
              <a:t>v</a:t>
            </a:r>
            <a:endParaRPr sz="2800" b="1" i="1" u="sng" dirty="0">
              <a:solidFill>
                <a:srgbClr val="FF3300"/>
              </a:solidFill>
              <a:cs typeface="Arial" panose="020B0604020202020204" pitchFamily="34" charset="0"/>
            </a:endParaRPr>
          </a:p>
          <a:p>
            <a:pPr marL="0" indent="0" eaLnBrk="1" hangingPunct="1">
              <a:buNone/>
            </a:pPr>
            <a:r>
              <a:rPr sz="2800" b="1" i="1" dirty="0">
                <a:solidFill>
                  <a:srgbClr val="FF3300"/>
                </a:solidFill>
                <a:cs typeface="Arial" panose="020B0604020202020204" pitchFamily="34" charset="0"/>
              </a:rPr>
              <a:t>      			 f          </a:t>
            </a:r>
            <a:r>
              <a:rPr lang="el-GR" altLang="x-none" sz="2800" b="1" i="1" dirty="0">
                <a:solidFill>
                  <a:srgbClr val="FF3300"/>
                </a:solidFill>
                <a:cs typeface="Arial" panose="020B0604020202020204" pitchFamily="34" charset="0"/>
              </a:rPr>
              <a:t>λ</a:t>
            </a:r>
            <a:r>
              <a:rPr sz="2800" b="1" i="1" dirty="0">
                <a:solidFill>
                  <a:srgbClr val="FF3300"/>
                </a:solidFill>
                <a:cs typeface="Arial" panose="020B0604020202020204" pitchFamily="34" charset="0"/>
              </a:rPr>
              <a:t>	    c</a:t>
            </a:r>
            <a:endParaRPr lang="el-GR" altLang="x-none" sz="2800" b="1" i="1" dirty="0">
              <a:solidFill>
                <a:srgbClr val="FF3300"/>
              </a:solidFill>
              <a:ea typeface="Arial" panose="020B0604020202020204" pitchFamily="34" charset="0"/>
            </a:endParaRPr>
          </a:p>
        </p:txBody>
      </p:sp>
      <p:sp>
        <p:nvSpPr>
          <p:cNvPr id="551941" name="Text Box 5"/>
          <p:cNvSpPr txBox="1"/>
          <p:nvPr/>
        </p:nvSpPr>
        <p:spPr>
          <a:xfrm>
            <a:off x="1855788" y="5237163"/>
            <a:ext cx="5168900" cy="519112"/>
          </a:xfrm>
          <a:prstGeom prst="rect">
            <a:avLst/>
          </a:prstGeom>
          <a:noFill/>
          <a:ln w="9525">
            <a:noFill/>
          </a:ln>
        </p:spPr>
        <p:txBody>
          <a:bodyPr>
            <a:spAutoFit/>
          </a:bodyPr>
          <a:p>
            <a:pPr algn="ctr">
              <a:spcBef>
                <a:spcPct val="50000"/>
              </a:spcBef>
            </a:pPr>
            <a:r>
              <a:rPr sz="2800" b="1" dirty="0">
                <a:latin typeface="Arial" panose="020B0604020202020204" pitchFamily="34" charset="0"/>
              </a:rPr>
              <a:t>Remember: </a:t>
            </a:r>
            <a:r>
              <a:rPr sz="2800" b="1" i="1" dirty="0">
                <a:solidFill>
                  <a:srgbClr val="FF3300"/>
                </a:solidFill>
                <a:latin typeface="Arial" panose="020B0604020202020204" pitchFamily="34" charset="0"/>
              </a:rPr>
              <a:t>v</a:t>
            </a:r>
            <a:r>
              <a:rPr sz="2800" b="1" dirty="0">
                <a:latin typeface="Arial" panose="020B0604020202020204" pitchFamily="34" charset="0"/>
              </a:rPr>
              <a:t> </a:t>
            </a:r>
            <a:r>
              <a:rPr sz="2800" b="1" dirty="0">
                <a:solidFill>
                  <a:srgbClr val="FF66FF"/>
                </a:solidFill>
                <a:latin typeface="Arial" panose="020B0604020202020204" pitchFamily="34" charset="0"/>
              </a:rPr>
              <a:t>MUST BE</a:t>
            </a:r>
            <a:r>
              <a:rPr sz="2800" b="1" dirty="0">
                <a:latin typeface="Arial" panose="020B0604020202020204" pitchFamily="34" charset="0"/>
              </a:rPr>
              <a:t> &lt;&lt; </a:t>
            </a:r>
            <a:r>
              <a:rPr sz="2800" b="1" dirty="0">
                <a:solidFill>
                  <a:srgbClr val="FF3300"/>
                </a:solidFill>
                <a:latin typeface="Arial" panose="020B0604020202020204" pitchFamily="34" charset="0"/>
              </a:rPr>
              <a:t>c</a:t>
            </a:r>
            <a:endParaRPr sz="2800" b="1" dirty="0">
              <a:solidFill>
                <a:srgbClr val="FF3300"/>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51939">
                                            <p:txEl>
                                              <p:charRg st="6" end="5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51939">
                                            <p:txEl>
                                              <p:charRg st="51" end="97"/>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51939">
                                            <p:txEl>
                                              <p:charRg st="97" end="11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51939">
                                            <p:txEl>
                                              <p:charRg st="112" end="12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51939">
                                            <p:txEl>
                                              <p:charRg st="124" end="16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51939">
                                            <p:txEl>
                                              <p:charRg st="162" end="17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51939">
                                            <p:txEl>
                                              <p:charRg st="175" end="203"/>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51939">
                                            <p:txEl>
                                              <p:charRg st="203" end="23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51941"/>
                                        </p:tgtEl>
                                        <p:attrNameLst>
                                          <p:attrName>style.visibility</p:attrName>
                                        </p:attrNameLst>
                                      </p:cBhvr>
                                      <p:to>
                                        <p:strVal val="visible"/>
                                      </p:to>
                                    </p:set>
                                  </p:childTnLst>
                                </p:cTn>
                              </p:par>
                              <p:par>
                                <p:cTn id="31" presetID="6" presetClass="emph" presetSubtype="0" fill="hold" grpId="1" nodeType="withEffect">
                                  <p:stCondLst>
                                    <p:cond delay="0"/>
                                  </p:stCondLst>
                                  <p:childTnLst>
                                    <p:animScale>
                                      <p:cBhvr>
                                        <p:cTn id="32" dur="2000" fill="hold"/>
                                        <p:tgtEl>
                                          <p:spTgt spid="55194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1941" grpId="0"/>
      <p:bldP spid="551941" grpId="1"/>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266" name="Rectangle 2"/>
          <p:cNvSpPr>
            <a:spLocks noGrp="1"/>
          </p:cNvSpPr>
          <p:nvPr>
            <p:ph type="title"/>
          </p:nvPr>
        </p:nvSpPr>
        <p:spPr>
          <a:xfrm>
            <a:off x="457200" y="274638"/>
            <a:ext cx="8229600" cy="741362"/>
          </a:xfrm>
        </p:spPr>
        <p:txBody>
          <a:bodyPr vert="horz" wrap="square" lIns="91440" tIns="45720" rIns="91440" bIns="45720" anchor="ctr" anchorCtr="0"/>
          <a:p>
            <a:pPr eaLnBrk="1" hangingPunct="1"/>
            <a:r>
              <a:rPr sz="3600" dirty="0"/>
              <a:t>Question 1</a:t>
            </a:r>
            <a:endParaRPr sz="3600" dirty="0"/>
          </a:p>
        </p:txBody>
      </p:sp>
      <p:sp>
        <p:nvSpPr>
          <p:cNvPr id="11267" name="Rectangle 3"/>
          <p:cNvSpPr>
            <a:spLocks noGrp="1"/>
          </p:cNvSpPr>
          <p:nvPr>
            <p:ph sz="half" idx="1"/>
          </p:nvPr>
        </p:nvSpPr>
        <p:spPr>
          <a:xfrm>
            <a:off x="457200" y="1157288"/>
            <a:ext cx="3294063" cy="3430587"/>
          </a:xfrm>
        </p:spPr>
        <p:txBody>
          <a:bodyPr vert="horz" wrap="square" lIns="91440" tIns="45720" rIns="91440" bIns="45720" anchor="t" anchorCtr="0"/>
          <a:p>
            <a:pPr marL="0" indent="0" eaLnBrk="1" hangingPunct="1">
              <a:lnSpc>
                <a:spcPct val="80000"/>
              </a:lnSpc>
              <a:buNone/>
            </a:pPr>
            <a:r>
              <a:rPr sz="2000" i="1" dirty="0">
                <a:latin typeface="+mn-lt"/>
                <a:ea typeface="+mn-ea"/>
                <a:cs typeface="+mn-cs"/>
              </a:rPr>
              <a:t>Light of frequency </a:t>
            </a:r>
            <a:endParaRPr sz="2000" i="1" dirty="0">
              <a:latin typeface="+mn-lt"/>
              <a:ea typeface="+mn-ea"/>
              <a:cs typeface="+mn-cs"/>
            </a:endParaRPr>
          </a:p>
          <a:p>
            <a:pPr marL="0" indent="0" eaLnBrk="1" hangingPunct="1">
              <a:lnSpc>
                <a:spcPct val="80000"/>
              </a:lnSpc>
              <a:buNone/>
            </a:pPr>
            <a:r>
              <a:rPr sz="2000" i="1" dirty="0">
                <a:latin typeface="+mn-lt"/>
                <a:ea typeface="+mn-ea"/>
                <a:cs typeface="+mn-cs"/>
              </a:rPr>
              <a:t>4.000 x 10</a:t>
            </a:r>
            <a:r>
              <a:rPr sz="2000" i="1" baseline="30000" dirty="0">
                <a:latin typeface="+mn-lt"/>
                <a:ea typeface="+mn-ea"/>
                <a:cs typeface="+mn-cs"/>
              </a:rPr>
              <a:t>14</a:t>
            </a:r>
            <a:r>
              <a:rPr sz="2000" i="1" dirty="0">
                <a:latin typeface="+mn-lt"/>
                <a:ea typeface="+mn-ea"/>
                <a:cs typeface="+mn-cs"/>
              </a:rPr>
              <a:t> Hz is emitted from a galaxy that is moving away from us at 600 kms</a:t>
            </a:r>
            <a:r>
              <a:rPr sz="2000" i="1" baseline="30000" dirty="0">
                <a:latin typeface="+mn-lt"/>
                <a:ea typeface="+mn-ea"/>
                <a:cs typeface="+mn-cs"/>
              </a:rPr>
              <a:t>-1</a:t>
            </a:r>
            <a:r>
              <a:rPr sz="2000" i="1" dirty="0">
                <a:latin typeface="+mn-lt"/>
                <a:ea typeface="+mn-ea"/>
                <a:cs typeface="+mn-cs"/>
              </a:rPr>
              <a:t>. Calculate:</a:t>
            </a:r>
            <a:endParaRPr sz="2000" i="1" dirty="0">
              <a:latin typeface="+mn-lt"/>
              <a:ea typeface="+mn-ea"/>
              <a:cs typeface="+mn-cs"/>
            </a:endParaRPr>
          </a:p>
          <a:p>
            <a:pPr marL="0" indent="0" eaLnBrk="1" hangingPunct="1">
              <a:lnSpc>
                <a:spcPct val="80000"/>
              </a:lnSpc>
              <a:buNone/>
            </a:pPr>
            <a:r>
              <a:rPr sz="2000" i="1" dirty="0">
                <a:latin typeface="+mn-lt"/>
                <a:ea typeface="+mn-ea"/>
                <a:cs typeface="+mn-cs"/>
              </a:rPr>
              <a:t>(a) the frequency shift caused and, </a:t>
            </a:r>
            <a:endParaRPr sz="2000" i="1" dirty="0">
              <a:latin typeface="+mn-lt"/>
              <a:ea typeface="+mn-ea"/>
              <a:cs typeface="+mn-cs"/>
            </a:endParaRPr>
          </a:p>
          <a:p>
            <a:pPr marL="0" indent="0" eaLnBrk="1" hangingPunct="1">
              <a:lnSpc>
                <a:spcPct val="80000"/>
              </a:lnSpc>
              <a:buNone/>
            </a:pPr>
            <a:r>
              <a:rPr sz="2000" i="1" dirty="0">
                <a:latin typeface="+mn-lt"/>
                <a:ea typeface="+mn-ea"/>
                <a:cs typeface="+mn-cs"/>
              </a:rPr>
              <a:t>(b) the observed frequency. </a:t>
            </a:r>
            <a:endParaRPr sz="2000" i="1" dirty="0">
              <a:latin typeface="+mn-lt"/>
              <a:ea typeface="+mn-ea"/>
              <a:cs typeface="+mn-cs"/>
            </a:endParaRPr>
          </a:p>
          <a:p>
            <a:pPr marL="0" indent="0" eaLnBrk="1" hangingPunct="1">
              <a:lnSpc>
                <a:spcPct val="80000"/>
              </a:lnSpc>
              <a:buNone/>
            </a:pPr>
            <a:endParaRPr sz="2000" b="1" i="1" dirty="0">
              <a:solidFill>
                <a:srgbClr val="FF3300"/>
              </a:solidFill>
              <a:latin typeface="+mn-lt"/>
              <a:ea typeface="+mn-ea"/>
              <a:cs typeface="+mn-cs"/>
            </a:endParaRPr>
          </a:p>
          <a:p>
            <a:pPr marL="0" indent="0" eaLnBrk="1" hangingPunct="1">
              <a:lnSpc>
                <a:spcPct val="80000"/>
              </a:lnSpc>
              <a:buNone/>
            </a:pPr>
            <a:r>
              <a:rPr sz="2000" b="1" i="1" dirty="0">
                <a:solidFill>
                  <a:srgbClr val="FF3300"/>
                </a:solidFill>
                <a:latin typeface="+mn-lt"/>
                <a:ea typeface="+mn-ea"/>
                <a:cs typeface="+mn-cs"/>
              </a:rPr>
              <a:t>c</a:t>
            </a:r>
            <a:r>
              <a:rPr sz="2000" i="1" dirty="0">
                <a:latin typeface="+mn-lt"/>
                <a:ea typeface="+mn-ea"/>
                <a:cs typeface="+mn-cs"/>
              </a:rPr>
              <a:t> = 300 000 kms</a:t>
            </a:r>
            <a:r>
              <a:rPr sz="2000" i="1" baseline="30000" dirty="0">
                <a:latin typeface="+mn-lt"/>
                <a:ea typeface="+mn-ea"/>
                <a:cs typeface="+mn-cs"/>
              </a:rPr>
              <a:t>-1</a:t>
            </a:r>
            <a:endParaRPr lang="el-GR" altLang="x-none" sz="2000" i="1" baseline="30000" dirty="0">
              <a:latin typeface="+mn-lt"/>
              <a:ea typeface="+mn-ea"/>
              <a:cs typeface="+mn-cs"/>
            </a:endParaRPr>
          </a:p>
        </p:txBody>
      </p:sp>
      <p:sp>
        <p:nvSpPr>
          <p:cNvPr id="553988" name="Rectangle 4"/>
          <p:cNvSpPr>
            <a:spLocks noGrp="1"/>
          </p:cNvSpPr>
          <p:nvPr>
            <p:ph sz="half" idx="2"/>
          </p:nvPr>
        </p:nvSpPr>
        <p:spPr>
          <a:xfrm>
            <a:off x="3844925" y="1157288"/>
            <a:ext cx="4841875" cy="4359275"/>
          </a:xfrm>
        </p:spPr>
        <p:txBody>
          <a:bodyPr vert="horz" wrap="square" lIns="91440" tIns="45720" rIns="91440" bIns="45720" anchor="t" anchorCtr="0"/>
          <a:p>
            <a:pPr marL="0" indent="0" eaLnBrk="1" hangingPunct="1">
              <a:lnSpc>
                <a:spcPct val="80000"/>
              </a:lnSpc>
              <a:buNone/>
            </a:pPr>
            <a:r>
              <a:rPr sz="2000" dirty="0">
                <a:latin typeface="+mn-lt"/>
                <a:ea typeface="+mn-ea"/>
                <a:cs typeface="+mn-cs"/>
              </a:rPr>
              <a:t>(a) </a:t>
            </a:r>
            <a:r>
              <a:rPr sz="2000" b="1" i="1" dirty="0">
                <a:solidFill>
                  <a:srgbClr val="FF3300"/>
                </a:solidFill>
                <a:latin typeface="+mn-lt"/>
                <a:ea typeface="+mn-ea"/>
                <a:cs typeface="+mn-cs"/>
              </a:rPr>
              <a:t>v</a:t>
            </a:r>
            <a:r>
              <a:rPr sz="2000" dirty="0">
                <a:latin typeface="+mn-lt"/>
                <a:ea typeface="+mn-ea"/>
                <a:cs typeface="+mn-cs"/>
              </a:rPr>
              <a:t> is &lt;&lt; </a:t>
            </a:r>
            <a:r>
              <a:rPr sz="2000" b="1" i="1" dirty="0">
                <a:solidFill>
                  <a:srgbClr val="FF3300"/>
                </a:solidFill>
                <a:latin typeface="+mn-lt"/>
                <a:ea typeface="+mn-ea"/>
                <a:cs typeface="+mn-cs"/>
              </a:rPr>
              <a:t>c</a:t>
            </a:r>
            <a:endParaRPr sz="2000" b="1" i="1" dirty="0">
              <a:solidFill>
                <a:srgbClr val="FF3300"/>
              </a:solidFill>
              <a:latin typeface="+mn-lt"/>
              <a:ea typeface="+mn-ea"/>
              <a:cs typeface="+mn-cs"/>
            </a:endParaRPr>
          </a:p>
          <a:p>
            <a:pPr marL="0" indent="0" eaLnBrk="1" hangingPunct="1">
              <a:lnSpc>
                <a:spcPct val="80000"/>
              </a:lnSpc>
              <a:buNone/>
            </a:pPr>
            <a:r>
              <a:rPr sz="2000" dirty="0">
                <a:latin typeface="+mn-lt"/>
                <a:ea typeface="+mn-ea"/>
                <a:cs typeface="+mn-cs"/>
              </a:rPr>
              <a:t>and so: </a:t>
            </a:r>
            <a:r>
              <a:rPr lang="el-GR" altLang="x-none" sz="2000" b="1" i="1" dirty="0">
                <a:solidFill>
                  <a:srgbClr val="FF3300"/>
                </a:solidFill>
                <a:latin typeface="+mn-lt"/>
                <a:ea typeface="+mn-ea"/>
                <a:cs typeface="Arial" panose="020B0604020202020204" pitchFamily="34" charset="0"/>
              </a:rPr>
              <a:t>Δ</a:t>
            </a:r>
            <a:r>
              <a:rPr sz="2000" b="1" i="1" dirty="0">
                <a:solidFill>
                  <a:srgbClr val="FF3300"/>
                </a:solidFill>
                <a:latin typeface="+mn-lt"/>
                <a:ea typeface="+mn-ea"/>
                <a:cs typeface="Arial" panose="020B0604020202020204" pitchFamily="34" charset="0"/>
              </a:rPr>
              <a:t>f / f  = v / c  </a:t>
            </a:r>
            <a:r>
              <a:rPr sz="2000" dirty="0">
                <a:latin typeface="+mn-lt"/>
                <a:ea typeface="+mn-ea"/>
                <a:cs typeface="Arial" panose="020B0604020202020204" pitchFamily="34" charset="0"/>
              </a:rPr>
              <a:t>can be used</a:t>
            </a:r>
            <a:endParaRPr sz="2000" dirty="0">
              <a:latin typeface="+mn-lt"/>
              <a:ea typeface="+mn-ea"/>
              <a:cs typeface="Arial" panose="020B0604020202020204" pitchFamily="34" charset="0"/>
            </a:endParaRPr>
          </a:p>
          <a:p>
            <a:pPr marL="0" indent="0" eaLnBrk="1" hangingPunct="1">
              <a:lnSpc>
                <a:spcPct val="80000"/>
              </a:lnSpc>
              <a:buNone/>
            </a:pPr>
            <a:r>
              <a:rPr lang="el-GR" altLang="x-none" sz="2000" b="1" i="1" dirty="0">
                <a:solidFill>
                  <a:srgbClr val="FF3300"/>
                </a:solidFill>
                <a:latin typeface="+mn-lt"/>
                <a:ea typeface="+mn-ea"/>
                <a:cs typeface="Arial" panose="020B0604020202020204" pitchFamily="34" charset="0"/>
              </a:rPr>
              <a:t>Δ</a:t>
            </a:r>
            <a:r>
              <a:rPr sz="2000" b="1" i="1" dirty="0">
                <a:solidFill>
                  <a:srgbClr val="FF3300"/>
                </a:solidFill>
                <a:latin typeface="+mn-lt"/>
                <a:ea typeface="+mn-ea"/>
                <a:cs typeface="Arial" panose="020B0604020202020204" pitchFamily="34" charset="0"/>
              </a:rPr>
              <a:t>f = (v / c) x f</a:t>
            </a:r>
            <a:endParaRPr sz="2000" b="1" i="1" dirty="0">
              <a:solidFill>
                <a:srgbClr val="FF3300"/>
              </a:solidFill>
              <a:latin typeface="+mn-lt"/>
              <a:ea typeface="+mn-ea"/>
              <a:cs typeface="Arial" panose="020B0604020202020204" pitchFamily="34" charset="0"/>
            </a:endParaRPr>
          </a:p>
          <a:p>
            <a:pPr marL="0" indent="0" eaLnBrk="1" hangingPunct="1">
              <a:lnSpc>
                <a:spcPct val="80000"/>
              </a:lnSpc>
              <a:buNone/>
            </a:pPr>
            <a:r>
              <a:rPr sz="2000" dirty="0">
                <a:latin typeface="+mn-lt"/>
                <a:ea typeface="+mn-ea"/>
                <a:cs typeface="Arial" panose="020B0604020202020204" pitchFamily="34" charset="0"/>
              </a:rPr>
              <a:t>= (6</a:t>
            </a:r>
            <a:r>
              <a:rPr sz="2000" dirty="0">
                <a:latin typeface="+mn-lt"/>
                <a:ea typeface="+mn-ea"/>
                <a:cs typeface="+mn-cs"/>
              </a:rPr>
              <a:t>00 kms</a:t>
            </a:r>
            <a:r>
              <a:rPr sz="2000" baseline="30000" dirty="0">
                <a:latin typeface="+mn-lt"/>
                <a:ea typeface="+mn-ea"/>
                <a:cs typeface="+mn-cs"/>
              </a:rPr>
              <a:t>-1</a:t>
            </a:r>
            <a:r>
              <a:rPr sz="2000" dirty="0">
                <a:latin typeface="+mn-lt"/>
                <a:ea typeface="+mn-ea"/>
                <a:cs typeface="Arial" panose="020B0604020202020204" pitchFamily="34" charset="0"/>
              </a:rPr>
              <a:t> / </a:t>
            </a:r>
            <a:r>
              <a:rPr sz="2000" dirty="0">
                <a:latin typeface="+mn-lt"/>
                <a:ea typeface="+mn-ea"/>
                <a:cs typeface="+mn-cs"/>
              </a:rPr>
              <a:t>300 000 kms</a:t>
            </a:r>
            <a:r>
              <a:rPr sz="2000" baseline="30000" dirty="0">
                <a:latin typeface="+mn-lt"/>
                <a:ea typeface="+mn-ea"/>
                <a:cs typeface="+mn-cs"/>
              </a:rPr>
              <a:t>-1</a:t>
            </a:r>
            <a:r>
              <a:rPr sz="2000" dirty="0">
                <a:latin typeface="+mn-lt"/>
                <a:ea typeface="+mn-ea"/>
                <a:cs typeface="Arial" panose="020B0604020202020204" pitchFamily="34" charset="0"/>
              </a:rPr>
              <a:t>) </a:t>
            </a:r>
            <a:endParaRPr sz="2000" dirty="0">
              <a:latin typeface="+mn-lt"/>
              <a:ea typeface="+mn-ea"/>
              <a:cs typeface="Arial" panose="020B0604020202020204" pitchFamily="34" charset="0"/>
            </a:endParaRPr>
          </a:p>
          <a:p>
            <a:pPr marL="0" indent="0" eaLnBrk="1" hangingPunct="1">
              <a:lnSpc>
                <a:spcPct val="80000"/>
              </a:lnSpc>
              <a:buNone/>
            </a:pPr>
            <a:r>
              <a:rPr sz="2000" dirty="0">
                <a:latin typeface="+mn-lt"/>
                <a:ea typeface="+mn-ea"/>
                <a:cs typeface="Arial" panose="020B0604020202020204" pitchFamily="34" charset="0"/>
              </a:rPr>
              <a:t>		x </a:t>
            </a:r>
            <a:r>
              <a:rPr sz="2000" dirty="0">
                <a:latin typeface="+mn-lt"/>
                <a:ea typeface="+mn-ea"/>
                <a:cs typeface="+mn-cs"/>
              </a:rPr>
              <a:t>4.000 x 10</a:t>
            </a:r>
            <a:r>
              <a:rPr sz="2000" baseline="30000" dirty="0">
                <a:latin typeface="+mn-lt"/>
                <a:ea typeface="+mn-ea"/>
                <a:cs typeface="+mn-cs"/>
              </a:rPr>
              <a:t>14</a:t>
            </a:r>
            <a:r>
              <a:rPr sz="2000" dirty="0">
                <a:latin typeface="+mn-lt"/>
                <a:ea typeface="+mn-ea"/>
                <a:cs typeface="+mn-cs"/>
              </a:rPr>
              <a:t> Hz </a:t>
            </a:r>
            <a:endParaRPr sz="2000" dirty="0">
              <a:latin typeface="+mn-lt"/>
              <a:ea typeface="+mn-ea"/>
              <a:cs typeface="Arial" panose="020B0604020202020204" pitchFamily="34" charset="0"/>
            </a:endParaRPr>
          </a:p>
          <a:p>
            <a:pPr marL="0" indent="0" eaLnBrk="1" hangingPunct="1">
              <a:lnSpc>
                <a:spcPct val="80000"/>
              </a:lnSpc>
              <a:buNone/>
            </a:pPr>
            <a:r>
              <a:rPr sz="2000" dirty="0">
                <a:latin typeface="+mn-lt"/>
                <a:ea typeface="+mn-ea"/>
                <a:cs typeface="Arial" panose="020B0604020202020204" pitchFamily="34" charset="0"/>
              </a:rPr>
              <a:t>= 0.002 x </a:t>
            </a:r>
            <a:r>
              <a:rPr sz="2000" dirty="0">
                <a:latin typeface="+mn-lt"/>
                <a:ea typeface="+mn-ea"/>
                <a:cs typeface="+mn-cs"/>
              </a:rPr>
              <a:t>4.0 x 10</a:t>
            </a:r>
            <a:r>
              <a:rPr sz="2000" baseline="30000" dirty="0">
                <a:latin typeface="+mn-lt"/>
                <a:ea typeface="+mn-ea"/>
                <a:cs typeface="+mn-cs"/>
              </a:rPr>
              <a:t>14</a:t>
            </a:r>
            <a:r>
              <a:rPr sz="2000" dirty="0">
                <a:latin typeface="+mn-lt"/>
                <a:ea typeface="+mn-ea"/>
                <a:cs typeface="+mn-cs"/>
              </a:rPr>
              <a:t> </a:t>
            </a:r>
            <a:endParaRPr sz="2000" dirty="0">
              <a:latin typeface="+mn-lt"/>
              <a:ea typeface="+mn-ea"/>
              <a:cs typeface="Arial" panose="020B0604020202020204" pitchFamily="34" charset="0"/>
            </a:endParaRPr>
          </a:p>
          <a:p>
            <a:pPr marL="0" indent="0" eaLnBrk="1" hangingPunct="1">
              <a:lnSpc>
                <a:spcPct val="80000"/>
              </a:lnSpc>
              <a:buNone/>
            </a:pPr>
            <a:r>
              <a:rPr sz="2000" b="1" dirty="0">
                <a:solidFill>
                  <a:schemeClr val="accent2"/>
                </a:solidFill>
                <a:latin typeface="+mn-lt"/>
                <a:ea typeface="+mn-ea"/>
                <a:cs typeface="Arial" panose="020B0604020202020204" pitchFamily="34" charset="0"/>
              </a:rPr>
              <a:t>frequency shift = </a:t>
            </a:r>
            <a:r>
              <a:rPr sz="2000" b="1" dirty="0">
                <a:solidFill>
                  <a:schemeClr val="accent2"/>
                </a:solidFill>
                <a:latin typeface="+mn-lt"/>
                <a:ea typeface="+mn-ea"/>
                <a:cs typeface="+mn-cs"/>
              </a:rPr>
              <a:t>8.0 x 10</a:t>
            </a:r>
            <a:r>
              <a:rPr sz="2000" b="1" baseline="30000" dirty="0">
                <a:solidFill>
                  <a:schemeClr val="accent2"/>
                </a:solidFill>
                <a:latin typeface="+mn-lt"/>
                <a:ea typeface="+mn-ea"/>
                <a:cs typeface="+mn-cs"/>
              </a:rPr>
              <a:t>11</a:t>
            </a:r>
            <a:r>
              <a:rPr sz="2000" b="1" dirty="0">
                <a:solidFill>
                  <a:schemeClr val="accent2"/>
                </a:solidFill>
                <a:latin typeface="+mn-lt"/>
                <a:ea typeface="+mn-ea"/>
                <a:cs typeface="+mn-cs"/>
              </a:rPr>
              <a:t> Hz</a:t>
            </a:r>
            <a:r>
              <a:rPr sz="2000" dirty="0">
                <a:latin typeface="+mn-lt"/>
                <a:ea typeface="+mn-ea"/>
                <a:cs typeface="Arial" panose="020B0604020202020204" pitchFamily="34" charset="0"/>
              </a:rPr>
              <a:t> </a:t>
            </a:r>
            <a:endParaRPr sz="2000" dirty="0">
              <a:latin typeface="+mn-lt"/>
              <a:ea typeface="+mn-ea"/>
              <a:cs typeface="Arial" panose="020B0604020202020204" pitchFamily="34" charset="0"/>
            </a:endParaRPr>
          </a:p>
          <a:p>
            <a:pPr marL="0" indent="0" eaLnBrk="1" hangingPunct="1">
              <a:lnSpc>
                <a:spcPct val="80000"/>
              </a:lnSpc>
              <a:buNone/>
            </a:pPr>
            <a:endParaRPr sz="2000" dirty="0">
              <a:latin typeface="+mn-lt"/>
              <a:ea typeface="+mn-ea"/>
              <a:cs typeface="+mn-cs"/>
            </a:endParaRPr>
          </a:p>
          <a:p>
            <a:pPr marL="0" indent="0" eaLnBrk="1" hangingPunct="1">
              <a:lnSpc>
                <a:spcPct val="80000"/>
              </a:lnSpc>
              <a:buNone/>
            </a:pPr>
            <a:r>
              <a:rPr sz="2000" dirty="0">
                <a:latin typeface="+mn-lt"/>
                <a:ea typeface="+mn-ea"/>
                <a:cs typeface="+mn-cs"/>
              </a:rPr>
              <a:t>(b) The galaxy is receding and so the observed frequency is </a:t>
            </a:r>
            <a:r>
              <a:rPr sz="2000" b="1" dirty="0">
                <a:solidFill>
                  <a:srgbClr val="FF3300"/>
                </a:solidFill>
                <a:latin typeface="+mn-lt"/>
                <a:ea typeface="+mn-ea"/>
                <a:cs typeface="+mn-cs"/>
              </a:rPr>
              <a:t>lower</a:t>
            </a:r>
            <a:r>
              <a:rPr sz="2000" dirty="0">
                <a:latin typeface="+mn-lt"/>
                <a:ea typeface="+mn-ea"/>
                <a:cs typeface="+mn-cs"/>
              </a:rPr>
              <a:t> than the source frequency.</a:t>
            </a:r>
            <a:endParaRPr sz="2000" dirty="0">
              <a:latin typeface="+mn-lt"/>
              <a:ea typeface="+mn-ea"/>
              <a:cs typeface="+mn-cs"/>
            </a:endParaRPr>
          </a:p>
          <a:p>
            <a:pPr marL="0" indent="0" eaLnBrk="1" hangingPunct="1">
              <a:lnSpc>
                <a:spcPct val="80000"/>
              </a:lnSpc>
              <a:buNone/>
            </a:pPr>
            <a:r>
              <a:rPr sz="2000" dirty="0">
                <a:latin typeface="+mn-lt"/>
                <a:ea typeface="+mn-ea"/>
                <a:cs typeface="+mn-cs"/>
              </a:rPr>
              <a:t>source frequency = (4000 - 8) x 10</a:t>
            </a:r>
            <a:r>
              <a:rPr sz="2000" baseline="30000" dirty="0">
                <a:latin typeface="+mn-lt"/>
                <a:ea typeface="+mn-ea"/>
                <a:cs typeface="+mn-cs"/>
              </a:rPr>
              <a:t>11</a:t>
            </a:r>
            <a:r>
              <a:rPr sz="2000" dirty="0">
                <a:latin typeface="+mn-lt"/>
                <a:ea typeface="+mn-ea"/>
                <a:cs typeface="+mn-cs"/>
              </a:rPr>
              <a:t> Hz</a:t>
            </a:r>
            <a:r>
              <a:rPr sz="2000" dirty="0">
                <a:latin typeface="+mn-lt"/>
                <a:ea typeface="+mn-ea"/>
                <a:cs typeface="Arial" panose="020B0604020202020204" pitchFamily="34" charset="0"/>
              </a:rPr>
              <a:t> </a:t>
            </a:r>
            <a:endParaRPr sz="2000" dirty="0">
              <a:latin typeface="+mn-lt"/>
              <a:ea typeface="+mn-ea"/>
              <a:cs typeface="Arial" panose="020B0604020202020204" pitchFamily="34" charset="0"/>
            </a:endParaRPr>
          </a:p>
          <a:p>
            <a:pPr marL="0" indent="0" eaLnBrk="1" hangingPunct="1">
              <a:lnSpc>
                <a:spcPct val="80000"/>
              </a:lnSpc>
              <a:buNone/>
            </a:pPr>
            <a:r>
              <a:rPr sz="2000" dirty="0">
                <a:latin typeface="+mn-lt"/>
                <a:ea typeface="+mn-ea"/>
                <a:cs typeface="+mn-cs"/>
              </a:rPr>
              <a:t>= 3992 x 10</a:t>
            </a:r>
            <a:r>
              <a:rPr sz="2000" baseline="30000" dirty="0">
                <a:latin typeface="+mn-lt"/>
                <a:ea typeface="+mn-ea"/>
                <a:cs typeface="+mn-cs"/>
              </a:rPr>
              <a:t>11</a:t>
            </a:r>
            <a:r>
              <a:rPr sz="2000" dirty="0">
                <a:latin typeface="+mn-lt"/>
                <a:ea typeface="+mn-ea"/>
                <a:cs typeface="+mn-cs"/>
              </a:rPr>
              <a:t> Hz</a:t>
            </a:r>
            <a:endParaRPr sz="2000" dirty="0">
              <a:latin typeface="+mn-lt"/>
              <a:ea typeface="+mn-ea"/>
              <a:cs typeface="Arial" panose="020B0604020202020204" pitchFamily="34" charset="0"/>
            </a:endParaRPr>
          </a:p>
          <a:p>
            <a:pPr marL="0" indent="0" eaLnBrk="1" hangingPunct="1">
              <a:lnSpc>
                <a:spcPct val="80000"/>
              </a:lnSpc>
              <a:buNone/>
            </a:pPr>
            <a:r>
              <a:rPr sz="2000" b="1" dirty="0">
                <a:solidFill>
                  <a:schemeClr val="accent2"/>
                </a:solidFill>
                <a:latin typeface="+mn-lt"/>
                <a:ea typeface="+mn-ea"/>
                <a:cs typeface="Arial" panose="020B0604020202020204" pitchFamily="34" charset="0"/>
              </a:rPr>
              <a:t>observed frequency = 3.992 </a:t>
            </a:r>
            <a:r>
              <a:rPr sz="2000" b="1" dirty="0">
                <a:solidFill>
                  <a:schemeClr val="accent2"/>
                </a:solidFill>
                <a:latin typeface="+mn-lt"/>
                <a:ea typeface="+mn-ea"/>
                <a:cs typeface="+mn-cs"/>
              </a:rPr>
              <a:t>x 10</a:t>
            </a:r>
            <a:r>
              <a:rPr sz="2000" b="1" baseline="30000" dirty="0">
                <a:solidFill>
                  <a:schemeClr val="accent2"/>
                </a:solidFill>
                <a:latin typeface="+mn-lt"/>
                <a:ea typeface="+mn-ea"/>
                <a:cs typeface="+mn-cs"/>
              </a:rPr>
              <a:t>14</a:t>
            </a:r>
            <a:r>
              <a:rPr sz="2000" b="1" dirty="0">
                <a:solidFill>
                  <a:schemeClr val="accent2"/>
                </a:solidFill>
                <a:latin typeface="+mn-lt"/>
                <a:ea typeface="+mn-ea"/>
                <a:cs typeface="+mn-cs"/>
              </a:rPr>
              <a:t> Hz</a:t>
            </a:r>
            <a:r>
              <a:rPr sz="2000" b="1" dirty="0">
                <a:solidFill>
                  <a:schemeClr val="accent2"/>
                </a:solidFill>
                <a:latin typeface="+mn-lt"/>
                <a:ea typeface="+mn-ea"/>
                <a:cs typeface="Arial" panose="020B0604020202020204" pitchFamily="34" charset="0"/>
              </a:rPr>
              <a:t> </a:t>
            </a:r>
            <a:endParaRPr sz="2000" b="1" dirty="0">
              <a:solidFill>
                <a:schemeClr val="accent2"/>
              </a:solidFill>
              <a:latin typeface="+mn-lt"/>
              <a:ea typeface="Arial" panose="020B0604020202020204" pitchFamily="34" charset="0"/>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53988">
                                            <p:txEl>
                                              <p:charRg st="0" end="1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53988">
                                            <p:txEl>
                                              <p:charRg st="14" end="5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53988">
                                            <p:txEl>
                                              <p:charRg st="51" end="6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53988">
                                            <p:txEl>
                                              <p:charRg st="68" end="9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53988">
                                            <p:txEl>
                                              <p:charRg st="99" end="12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53988">
                                            <p:txEl>
                                              <p:charRg st="120" end="14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53988">
                                            <p:txEl>
                                              <p:charRg st="142" end="17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53988">
                                            <p:txEl>
                                              <p:charRg st="176" end="269"/>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53988">
                                            <p:txEl>
                                              <p:charRg st="269" end="31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553988">
                                            <p:txEl>
                                              <p:charRg st="310" end="327"/>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553988">
                                            <p:txEl>
                                              <p:charRg st="327" end="36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290" name="Rectangle 2"/>
          <p:cNvSpPr>
            <a:spLocks noGrp="1"/>
          </p:cNvSpPr>
          <p:nvPr>
            <p:ph type="title"/>
          </p:nvPr>
        </p:nvSpPr>
        <p:spPr>
          <a:xfrm>
            <a:off x="457200" y="274638"/>
            <a:ext cx="8229600" cy="741362"/>
          </a:xfrm>
        </p:spPr>
        <p:txBody>
          <a:bodyPr vert="horz" wrap="square" lIns="91440" tIns="45720" rIns="91440" bIns="45720" anchor="ctr" anchorCtr="0"/>
          <a:p>
            <a:pPr eaLnBrk="1" hangingPunct="1"/>
            <a:r>
              <a:rPr sz="3600" dirty="0"/>
              <a:t>Question 2</a:t>
            </a:r>
            <a:endParaRPr sz="3600" dirty="0"/>
          </a:p>
        </p:txBody>
      </p:sp>
      <p:sp>
        <p:nvSpPr>
          <p:cNvPr id="12291" name="Rectangle 3"/>
          <p:cNvSpPr>
            <a:spLocks noGrp="1"/>
          </p:cNvSpPr>
          <p:nvPr>
            <p:ph sz="half" idx="1"/>
          </p:nvPr>
        </p:nvSpPr>
        <p:spPr>
          <a:xfrm>
            <a:off x="457200" y="1157288"/>
            <a:ext cx="3290888" cy="3430587"/>
          </a:xfrm>
        </p:spPr>
        <p:txBody>
          <a:bodyPr vert="horz" wrap="square" lIns="91440" tIns="45720" rIns="91440" bIns="45720" anchor="t" anchorCtr="0"/>
          <a:p>
            <a:pPr marL="0" indent="0" eaLnBrk="1" hangingPunct="1">
              <a:lnSpc>
                <a:spcPct val="80000"/>
              </a:lnSpc>
              <a:buNone/>
            </a:pPr>
            <a:r>
              <a:rPr sz="1600" dirty="0">
                <a:latin typeface="+mn-lt"/>
                <a:ea typeface="+mn-ea"/>
                <a:cs typeface="+mn-cs"/>
              </a:rPr>
              <a:t>The Andromeda Galaxy has a Doppler Shift of 0.000 5.</a:t>
            </a:r>
            <a:endParaRPr sz="1600" dirty="0">
              <a:latin typeface="+mn-lt"/>
              <a:ea typeface="+mn-ea"/>
              <a:cs typeface="+mn-cs"/>
            </a:endParaRPr>
          </a:p>
          <a:p>
            <a:pPr marL="0" indent="0" eaLnBrk="1" hangingPunct="1">
              <a:lnSpc>
                <a:spcPct val="80000"/>
              </a:lnSpc>
              <a:buNone/>
            </a:pPr>
            <a:r>
              <a:rPr sz="1600" dirty="0">
                <a:latin typeface="+mn-lt"/>
                <a:ea typeface="+mn-ea"/>
                <a:cs typeface="+mn-cs"/>
              </a:rPr>
              <a:t>The observed wavelengths are also smaller than the source wavelengths.</a:t>
            </a:r>
            <a:endParaRPr sz="1600" dirty="0">
              <a:latin typeface="+mn-lt"/>
              <a:ea typeface="+mn-ea"/>
              <a:cs typeface="+mn-cs"/>
            </a:endParaRPr>
          </a:p>
          <a:p>
            <a:pPr marL="0" indent="0" eaLnBrk="1" hangingPunct="1">
              <a:lnSpc>
                <a:spcPct val="80000"/>
              </a:lnSpc>
              <a:buNone/>
            </a:pPr>
            <a:r>
              <a:rPr sz="1600" dirty="0">
                <a:latin typeface="+mn-lt"/>
                <a:ea typeface="+mn-ea"/>
                <a:cs typeface="+mn-cs"/>
              </a:rPr>
              <a:t>(a) Calculate radial velocity of the Andromeda Galaxy relative to the Earth. </a:t>
            </a:r>
            <a:endParaRPr sz="1600" dirty="0">
              <a:latin typeface="+mn-lt"/>
              <a:ea typeface="+mn-ea"/>
              <a:cs typeface="+mn-cs"/>
            </a:endParaRPr>
          </a:p>
          <a:p>
            <a:pPr marL="0" indent="0" eaLnBrk="1" hangingPunct="1">
              <a:lnSpc>
                <a:spcPct val="80000"/>
              </a:lnSpc>
              <a:buNone/>
            </a:pPr>
            <a:r>
              <a:rPr sz="1600" dirty="0">
                <a:latin typeface="+mn-lt"/>
                <a:ea typeface="+mn-ea"/>
                <a:cs typeface="+mn-cs"/>
              </a:rPr>
              <a:t>(b) What will be the observed wavelength of red light if the source was 700.00 nm?</a:t>
            </a:r>
            <a:endParaRPr sz="1600" dirty="0">
              <a:latin typeface="+mn-lt"/>
              <a:ea typeface="+mn-ea"/>
              <a:cs typeface="+mn-cs"/>
            </a:endParaRPr>
          </a:p>
          <a:p>
            <a:pPr marL="0" indent="0" eaLnBrk="1" hangingPunct="1">
              <a:lnSpc>
                <a:spcPct val="80000"/>
              </a:lnSpc>
              <a:buNone/>
            </a:pPr>
            <a:endParaRPr sz="1600" b="1" i="1" dirty="0">
              <a:solidFill>
                <a:srgbClr val="FF3300"/>
              </a:solidFill>
              <a:latin typeface="+mn-lt"/>
              <a:ea typeface="+mn-ea"/>
              <a:cs typeface="+mn-cs"/>
            </a:endParaRPr>
          </a:p>
          <a:p>
            <a:pPr marL="0" indent="0" eaLnBrk="1" hangingPunct="1">
              <a:lnSpc>
                <a:spcPct val="80000"/>
              </a:lnSpc>
              <a:buNone/>
            </a:pPr>
            <a:r>
              <a:rPr sz="1600" b="1" i="1" dirty="0">
                <a:solidFill>
                  <a:srgbClr val="FF3300"/>
                </a:solidFill>
                <a:latin typeface="+mn-lt"/>
                <a:ea typeface="+mn-ea"/>
                <a:cs typeface="+mn-cs"/>
              </a:rPr>
              <a:t>c</a:t>
            </a:r>
            <a:r>
              <a:rPr sz="1600" dirty="0">
                <a:latin typeface="+mn-lt"/>
                <a:ea typeface="+mn-ea"/>
                <a:cs typeface="+mn-cs"/>
              </a:rPr>
              <a:t> = 300 000 kms</a:t>
            </a:r>
            <a:r>
              <a:rPr sz="1600" baseline="30000" dirty="0">
                <a:latin typeface="+mn-lt"/>
                <a:ea typeface="+mn-ea"/>
                <a:cs typeface="+mn-cs"/>
              </a:rPr>
              <a:t>-1</a:t>
            </a:r>
            <a:endParaRPr lang="el-GR" altLang="x-none" sz="1600" dirty="0">
              <a:latin typeface="+mn-lt"/>
              <a:ea typeface="Arial" panose="020B0604020202020204" pitchFamily="34" charset="0"/>
              <a:cs typeface="+mn-cs"/>
            </a:endParaRPr>
          </a:p>
        </p:txBody>
      </p:sp>
      <p:sp>
        <p:nvSpPr>
          <p:cNvPr id="556036" name="Rectangle 4"/>
          <p:cNvSpPr>
            <a:spLocks noGrp="1"/>
          </p:cNvSpPr>
          <p:nvPr>
            <p:ph sz="half" idx="2"/>
          </p:nvPr>
        </p:nvSpPr>
        <p:spPr>
          <a:xfrm>
            <a:off x="3844925" y="1157288"/>
            <a:ext cx="4841875" cy="4359275"/>
          </a:xfrm>
        </p:spPr>
        <p:txBody>
          <a:bodyPr vert="horz" wrap="square" lIns="91440" tIns="45720" rIns="91440" bIns="45720" anchor="t" anchorCtr="0"/>
          <a:p>
            <a:pPr marL="0" indent="0" eaLnBrk="1" hangingPunct="1">
              <a:lnSpc>
                <a:spcPct val="80000"/>
              </a:lnSpc>
              <a:buNone/>
            </a:pPr>
            <a:r>
              <a:rPr sz="1600" dirty="0">
                <a:latin typeface="+mn-lt"/>
                <a:ea typeface="+mn-ea"/>
                <a:cs typeface="+mn-cs"/>
              </a:rPr>
              <a:t>(a) A Doppler Shift of 0.000 5 will mean </a:t>
            </a:r>
            <a:endParaRPr sz="1600" dirty="0">
              <a:latin typeface="+mn-lt"/>
              <a:ea typeface="+mn-ea"/>
              <a:cs typeface="+mn-cs"/>
            </a:endParaRPr>
          </a:p>
          <a:p>
            <a:pPr marL="0" indent="0" eaLnBrk="1" hangingPunct="1">
              <a:lnSpc>
                <a:spcPct val="80000"/>
              </a:lnSpc>
              <a:buNone/>
            </a:pPr>
            <a:r>
              <a:rPr sz="1600" dirty="0">
                <a:latin typeface="+mn-lt"/>
                <a:ea typeface="+mn-ea"/>
                <a:cs typeface="+mn-cs"/>
              </a:rPr>
              <a:t>that </a:t>
            </a:r>
            <a:r>
              <a:rPr sz="1600" b="1" i="1" dirty="0">
                <a:solidFill>
                  <a:srgbClr val="FF3300"/>
                </a:solidFill>
                <a:latin typeface="+mn-lt"/>
                <a:ea typeface="+mn-ea"/>
                <a:cs typeface="+mn-cs"/>
              </a:rPr>
              <a:t>v</a:t>
            </a:r>
            <a:r>
              <a:rPr sz="1600" dirty="0">
                <a:latin typeface="+mn-lt"/>
                <a:ea typeface="+mn-ea"/>
                <a:cs typeface="+mn-cs"/>
              </a:rPr>
              <a:t> is &lt;&lt; </a:t>
            </a:r>
            <a:r>
              <a:rPr sz="1600" b="1" i="1" dirty="0">
                <a:solidFill>
                  <a:srgbClr val="FF3300"/>
                </a:solidFill>
                <a:latin typeface="+mn-lt"/>
                <a:ea typeface="+mn-ea"/>
                <a:cs typeface="+mn-cs"/>
              </a:rPr>
              <a:t>c</a:t>
            </a:r>
            <a:endParaRPr sz="1600" b="1" i="1" dirty="0">
              <a:solidFill>
                <a:srgbClr val="FF3300"/>
              </a:solidFill>
              <a:latin typeface="+mn-lt"/>
              <a:ea typeface="+mn-ea"/>
              <a:cs typeface="+mn-cs"/>
            </a:endParaRPr>
          </a:p>
          <a:p>
            <a:pPr marL="0" indent="0" eaLnBrk="1" hangingPunct="1">
              <a:lnSpc>
                <a:spcPct val="80000"/>
              </a:lnSpc>
              <a:buNone/>
            </a:pPr>
            <a:r>
              <a:rPr sz="1600" dirty="0">
                <a:latin typeface="+mn-lt"/>
                <a:ea typeface="+mn-ea"/>
                <a:cs typeface="+mn-cs"/>
              </a:rPr>
              <a:t>and so: </a:t>
            </a:r>
            <a:r>
              <a:rPr lang="el-GR" altLang="x-none" sz="1600" b="1" i="1" dirty="0">
                <a:solidFill>
                  <a:srgbClr val="FF3300"/>
                </a:solidFill>
                <a:latin typeface="+mn-lt"/>
                <a:ea typeface="+mn-ea"/>
                <a:cs typeface="Arial" panose="020B0604020202020204" pitchFamily="34" charset="0"/>
              </a:rPr>
              <a:t>Δλ</a:t>
            </a:r>
            <a:r>
              <a:rPr sz="1600" b="1" i="1" dirty="0">
                <a:solidFill>
                  <a:srgbClr val="FF3300"/>
                </a:solidFill>
                <a:latin typeface="+mn-lt"/>
                <a:ea typeface="+mn-ea"/>
                <a:cs typeface="Arial" panose="020B0604020202020204" pitchFamily="34" charset="0"/>
              </a:rPr>
              <a:t> / </a:t>
            </a:r>
            <a:r>
              <a:rPr lang="el-GR" altLang="x-none" sz="1600" b="1" i="1" dirty="0">
                <a:solidFill>
                  <a:srgbClr val="FF3300"/>
                </a:solidFill>
                <a:latin typeface="+mn-lt"/>
                <a:ea typeface="+mn-ea"/>
                <a:cs typeface="Arial" panose="020B0604020202020204" pitchFamily="34" charset="0"/>
              </a:rPr>
              <a:t>λ</a:t>
            </a:r>
            <a:r>
              <a:rPr sz="1600" b="1" i="1" dirty="0">
                <a:solidFill>
                  <a:srgbClr val="FF3300"/>
                </a:solidFill>
                <a:latin typeface="+mn-lt"/>
                <a:ea typeface="+mn-ea"/>
                <a:cs typeface="Arial" panose="020B0604020202020204" pitchFamily="34" charset="0"/>
              </a:rPr>
              <a:t> = - v / c = z </a:t>
            </a:r>
            <a:r>
              <a:rPr sz="1600" dirty="0">
                <a:latin typeface="+mn-lt"/>
                <a:ea typeface="+mn-ea"/>
                <a:cs typeface="Arial" panose="020B0604020202020204" pitchFamily="34" charset="0"/>
              </a:rPr>
              <a:t>can be used.</a:t>
            </a:r>
            <a:endParaRPr sz="1600" dirty="0">
              <a:latin typeface="+mn-lt"/>
              <a:ea typeface="+mn-ea"/>
              <a:cs typeface="Arial" panose="020B0604020202020204" pitchFamily="34" charset="0"/>
            </a:endParaRPr>
          </a:p>
          <a:p>
            <a:pPr marL="0" indent="0" eaLnBrk="1" hangingPunct="1">
              <a:spcBef>
                <a:spcPct val="0"/>
              </a:spcBef>
              <a:buNone/>
            </a:pPr>
            <a:r>
              <a:rPr sz="1600" b="1" i="1" dirty="0">
                <a:solidFill>
                  <a:srgbClr val="FF3300"/>
                </a:solidFill>
                <a:latin typeface="+mn-lt"/>
                <a:ea typeface="+mn-ea"/>
                <a:cs typeface="Arial" panose="020B0604020202020204" pitchFamily="34" charset="0"/>
              </a:rPr>
              <a:t>v = z x c  </a:t>
            </a:r>
            <a:endParaRPr sz="1600" b="1" i="1" dirty="0">
              <a:solidFill>
                <a:srgbClr val="FF3300"/>
              </a:solidFill>
              <a:latin typeface="+mn-lt"/>
              <a:ea typeface="+mn-ea"/>
              <a:cs typeface="Arial" panose="020B0604020202020204" pitchFamily="34" charset="0"/>
            </a:endParaRPr>
          </a:p>
          <a:p>
            <a:pPr marL="0" indent="0" eaLnBrk="1" hangingPunct="1">
              <a:spcBef>
                <a:spcPct val="0"/>
              </a:spcBef>
              <a:buNone/>
            </a:pPr>
            <a:r>
              <a:rPr sz="1600" dirty="0">
                <a:latin typeface="+mn-lt"/>
                <a:ea typeface="+mn-ea"/>
                <a:cs typeface="Arial" panose="020B0604020202020204" pitchFamily="34" charset="0"/>
              </a:rPr>
              <a:t>= 0.000 5 x  </a:t>
            </a:r>
            <a:r>
              <a:rPr sz="1600" dirty="0">
                <a:latin typeface="+mn-lt"/>
                <a:ea typeface="+mn-ea"/>
                <a:cs typeface="+mn-cs"/>
              </a:rPr>
              <a:t>300 000 kms</a:t>
            </a:r>
            <a:r>
              <a:rPr sz="1600" baseline="30000" dirty="0">
                <a:latin typeface="+mn-lt"/>
                <a:ea typeface="+mn-ea"/>
                <a:cs typeface="+mn-cs"/>
              </a:rPr>
              <a:t>-1</a:t>
            </a:r>
            <a:endParaRPr sz="1600" dirty="0">
              <a:latin typeface="+mn-lt"/>
              <a:ea typeface="+mn-ea"/>
              <a:cs typeface="Arial" panose="020B0604020202020204" pitchFamily="34" charset="0"/>
            </a:endParaRPr>
          </a:p>
          <a:p>
            <a:pPr marL="0" indent="0" eaLnBrk="1" hangingPunct="1">
              <a:lnSpc>
                <a:spcPct val="80000"/>
              </a:lnSpc>
              <a:buNone/>
            </a:pPr>
            <a:r>
              <a:rPr sz="1600" dirty="0">
                <a:latin typeface="+mn-lt"/>
                <a:ea typeface="+mn-ea"/>
                <a:cs typeface="Arial" panose="020B0604020202020204" pitchFamily="34" charset="0"/>
              </a:rPr>
              <a:t>speed = 150</a:t>
            </a:r>
            <a:r>
              <a:rPr sz="1600" dirty="0">
                <a:latin typeface="+mn-lt"/>
                <a:ea typeface="+mn-ea"/>
                <a:cs typeface="+mn-cs"/>
              </a:rPr>
              <a:t> kms</a:t>
            </a:r>
            <a:r>
              <a:rPr sz="1600" baseline="30000" dirty="0">
                <a:latin typeface="+mn-lt"/>
                <a:ea typeface="+mn-ea"/>
                <a:cs typeface="+mn-cs"/>
              </a:rPr>
              <a:t>-1</a:t>
            </a:r>
            <a:endParaRPr sz="1600" dirty="0">
              <a:latin typeface="+mn-lt"/>
              <a:ea typeface="+mn-ea"/>
              <a:cs typeface="Arial" panose="020B0604020202020204" pitchFamily="34" charset="0"/>
            </a:endParaRPr>
          </a:p>
          <a:p>
            <a:pPr marL="0" indent="0" eaLnBrk="1" hangingPunct="1">
              <a:lnSpc>
                <a:spcPct val="80000"/>
              </a:lnSpc>
              <a:buNone/>
            </a:pPr>
            <a:r>
              <a:rPr sz="1600" dirty="0">
                <a:latin typeface="+mn-lt"/>
                <a:ea typeface="+mn-ea"/>
                <a:cs typeface="+mn-cs"/>
              </a:rPr>
              <a:t>The wavelengths are decreased therefore the Andromeda Galaxy is moving </a:t>
            </a:r>
            <a:r>
              <a:rPr sz="1600" b="1" dirty="0">
                <a:solidFill>
                  <a:srgbClr val="FF3300"/>
                </a:solidFill>
                <a:latin typeface="+mn-lt"/>
                <a:ea typeface="+mn-ea"/>
                <a:cs typeface="+mn-cs"/>
              </a:rPr>
              <a:t>towards</a:t>
            </a:r>
            <a:r>
              <a:rPr sz="1600" dirty="0">
                <a:latin typeface="+mn-lt"/>
                <a:ea typeface="+mn-ea"/>
                <a:cs typeface="+mn-cs"/>
              </a:rPr>
              <a:t> the Earth.</a:t>
            </a:r>
            <a:endParaRPr sz="1600" dirty="0">
              <a:latin typeface="+mn-lt"/>
              <a:ea typeface="+mn-ea"/>
              <a:cs typeface="+mn-cs"/>
            </a:endParaRPr>
          </a:p>
          <a:p>
            <a:pPr marL="0" indent="0" eaLnBrk="1" hangingPunct="1">
              <a:lnSpc>
                <a:spcPct val="80000"/>
              </a:lnSpc>
              <a:buNone/>
            </a:pPr>
            <a:r>
              <a:rPr sz="1600" b="1" dirty="0">
                <a:solidFill>
                  <a:schemeClr val="accent2"/>
                </a:solidFill>
                <a:latin typeface="+mn-lt"/>
                <a:ea typeface="+mn-ea"/>
                <a:cs typeface="Arial" panose="020B0604020202020204" pitchFamily="34" charset="0"/>
              </a:rPr>
              <a:t>radial velocity = 150</a:t>
            </a:r>
            <a:r>
              <a:rPr sz="1600" b="1" dirty="0">
                <a:solidFill>
                  <a:schemeClr val="accent2"/>
                </a:solidFill>
                <a:latin typeface="+mn-lt"/>
                <a:ea typeface="+mn-ea"/>
                <a:cs typeface="+mn-cs"/>
              </a:rPr>
              <a:t> kms</a:t>
            </a:r>
            <a:r>
              <a:rPr sz="1600" b="1" baseline="30000" dirty="0">
                <a:solidFill>
                  <a:schemeClr val="accent2"/>
                </a:solidFill>
                <a:latin typeface="+mn-lt"/>
                <a:ea typeface="+mn-ea"/>
                <a:cs typeface="+mn-cs"/>
              </a:rPr>
              <a:t>-1 </a:t>
            </a:r>
            <a:r>
              <a:rPr sz="1600" b="1" dirty="0">
                <a:solidFill>
                  <a:schemeClr val="accent2"/>
                </a:solidFill>
                <a:latin typeface="+mn-lt"/>
                <a:ea typeface="+mn-ea"/>
                <a:cs typeface="Arial" panose="020B0604020202020204" pitchFamily="34" charset="0"/>
              </a:rPr>
              <a:t>towards the Earth</a:t>
            </a:r>
            <a:endParaRPr sz="1600" b="1" dirty="0">
              <a:solidFill>
                <a:schemeClr val="accent2"/>
              </a:solidFill>
              <a:latin typeface="+mn-lt"/>
              <a:ea typeface="+mn-ea"/>
              <a:cs typeface="Arial" panose="020B0604020202020204" pitchFamily="34" charset="0"/>
            </a:endParaRPr>
          </a:p>
          <a:p>
            <a:pPr marL="0" indent="0" eaLnBrk="1" hangingPunct="1">
              <a:lnSpc>
                <a:spcPct val="80000"/>
              </a:lnSpc>
              <a:buNone/>
            </a:pPr>
            <a:endParaRPr sz="1600" b="1" dirty="0">
              <a:solidFill>
                <a:schemeClr val="accent2"/>
              </a:solidFill>
              <a:latin typeface="+mn-lt"/>
              <a:ea typeface="+mn-ea"/>
              <a:cs typeface="+mn-cs"/>
            </a:endParaRPr>
          </a:p>
          <a:p>
            <a:pPr marL="0" indent="0" eaLnBrk="1" hangingPunct="1">
              <a:lnSpc>
                <a:spcPct val="80000"/>
              </a:lnSpc>
              <a:buNone/>
            </a:pPr>
            <a:r>
              <a:rPr sz="1600" dirty="0">
                <a:latin typeface="+mn-lt"/>
                <a:ea typeface="+mn-ea"/>
                <a:cs typeface="+mn-cs"/>
              </a:rPr>
              <a:t>(b) </a:t>
            </a:r>
            <a:r>
              <a:rPr lang="el-GR" altLang="x-none" sz="1600" b="1" i="1" dirty="0">
                <a:solidFill>
                  <a:srgbClr val="FF3300"/>
                </a:solidFill>
                <a:latin typeface="+mn-lt"/>
                <a:ea typeface="+mn-ea"/>
                <a:cs typeface="Arial" panose="020B0604020202020204" pitchFamily="34" charset="0"/>
              </a:rPr>
              <a:t>Δλ</a:t>
            </a:r>
            <a:r>
              <a:rPr sz="1600" b="1" i="1" dirty="0">
                <a:solidFill>
                  <a:srgbClr val="FF3300"/>
                </a:solidFill>
                <a:latin typeface="+mn-lt"/>
                <a:ea typeface="+mn-ea"/>
                <a:cs typeface="Arial" panose="020B0604020202020204" pitchFamily="34" charset="0"/>
              </a:rPr>
              <a:t> / </a:t>
            </a:r>
            <a:r>
              <a:rPr lang="el-GR" altLang="x-none" sz="1600" b="1" i="1" dirty="0">
                <a:solidFill>
                  <a:srgbClr val="FF3300"/>
                </a:solidFill>
                <a:latin typeface="+mn-lt"/>
                <a:ea typeface="+mn-ea"/>
                <a:cs typeface="Arial" panose="020B0604020202020204" pitchFamily="34" charset="0"/>
              </a:rPr>
              <a:t>λ</a:t>
            </a:r>
            <a:r>
              <a:rPr sz="1600" b="1" i="1" dirty="0">
                <a:solidFill>
                  <a:srgbClr val="FF3300"/>
                </a:solidFill>
                <a:latin typeface="+mn-lt"/>
                <a:ea typeface="+mn-ea"/>
                <a:cs typeface="Arial" panose="020B0604020202020204" pitchFamily="34" charset="0"/>
              </a:rPr>
              <a:t> = z </a:t>
            </a:r>
            <a:endParaRPr sz="1600" b="1" i="1" dirty="0">
              <a:solidFill>
                <a:srgbClr val="FF3300"/>
              </a:solidFill>
              <a:latin typeface="+mn-lt"/>
              <a:ea typeface="+mn-ea"/>
              <a:cs typeface="Arial" panose="020B0604020202020204" pitchFamily="34" charset="0"/>
            </a:endParaRPr>
          </a:p>
          <a:p>
            <a:pPr marL="0" indent="0" eaLnBrk="1" hangingPunct="1">
              <a:lnSpc>
                <a:spcPct val="80000"/>
              </a:lnSpc>
              <a:buNone/>
            </a:pPr>
            <a:r>
              <a:rPr lang="el-GR" altLang="x-none" sz="1600" b="1" i="1" dirty="0">
                <a:solidFill>
                  <a:srgbClr val="FF3300"/>
                </a:solidFill>
                <a:latin typeface="+mn-lt"/>
                <a:ea typeface="+mn-ea"/>
                <a:cs typeface="Arial" panose="020B0604020202020204" pitchFamily="34" charset="0"/>
              </a:rPr>
              <a:t>Δλ</a:t>
            </a:r>
            <a:r>
              <a:rPr sz="1600" b="1" i="1" dirty="0">
                <a:solidFill>
                  <a:srgbClr val="FF3300"/>
                </a:solidFill>
                <a:latin typeface="+mn-lt"/>
                <a:ea typeface="+mn-ea"/>
                <a:cs typeface="Arial" panose="020B0604020202020204" pitchFamily="34" charset="0"/>
              </a:rPr>
              <a:t> = z x </a:t>
            </a:r>
            <a:r>
              <a:rPr lang="el-GR" altLang="x-none" sz="1600" b="1" i="1" dirty="0">
                <a:solidFill>
                  <a:srgbClr val="FF3300"/>
                </a:solidFill>
                <a:latin typeface="+mn-lt"/>
                <a:ea typeface="+mn-ea"/>
                <a:cs typeface="Arial" panose="020B0604020202020204" pitchFamily="34" charset="0"/>
              </a:rPr>
              <a:t>λ</a:t>
            </a:r>
            <a:endParaRPr sz="1600" b="1" i="1" dirty="0">
              <a:solidFill>
                <a:srgbClr val="FF3300"/>
              </a:solidFill>
              <a:latin typeface="+mn-lt"/>
              <a:ea typeface="+mn-ea"/>
              <a:cs typeface="Arial" panose="020B0604020202020204" pitchFamily="34" charset="0"/>
            </a:endParaRPr>
          </a:p>
          <a:p>
            <a:pPr marL="0" indent="0" eaLnBrk="1" hangingPunct="1">
              <a:lnSpc>
                <a:spcPct val="80000"/>
              </a:lnSpc>
              <a:buNone/>
            </a:pPr>
            <a:r>
              <a:rPr sz="1600" dirty="0">
                <a:latin typeface="+mn-lt"/>
                <a:ea typeface="+mn-ea"/>
                <a:cs typeface="Arial" panose="020B0604020202020204" pitchFamily="34" charset="0"/>
              </a:rPr>
              <a:t>= 0.000 5 x 700.00 nm</a:t>
            </a:r>
            <a:endParaRPr sz="1600" dirty="0">
              <a:latin typeface="+mn-lt"/>
              <a:ea typeface="+mn-ea"/>
              <a:cs typeface="Arial" panose="020B0604020202020204" pitchFamily="34" charset="0"/>
            </a:endParaRPr>
          </a:p>
          <a:p>
            <a:pPr marL="0" indent="0" eaLnBrk="1" hangingPunct="1">
              <a:lnSpc>
                <a:spcPct val="80000"/>
              </a:lnSpc>
              <a:buNone/>
            </a:pPr>
            <a:r>
              <a:rPr sz="1600" dirty="0">
                <a:latin typeface="+mn-lt"/>
                <a:ea typeface="+mn-ea"/>
                <a:cs typeface="Arial" panose="020B0604020202020204" pitchFamily="34" charset="0"/>
              </a:rPr>
              <a:t>= 0.35 nm</a:t>
            </a:r>
            <a:endParaRPr sz="1600" dirty="0">
              <a:latin typeface="+mn-lt"/>
              <a:ea typeface="+mn-ea"/>
              <a:cs typeface="Arial" panose="020B0604020202020204" pitchFamily="34" charset="0"/>
            </a:endParaRPr>
          </a:p>
          <a:p>
            <a:pPr marL="0" indent="0" eaLnBrk="1" hangingPunct="1">
              <a:lnSpc>
                <a:spcPct val="80000"/>
              </a:lnSpc>
              <a:buNone/>
            </a:pPr>
            <a:r>
              <a:rPr sz="1600" b="1" dirty="0">
                <a:solidFill>
                  <a:srgbClr val="FF3300"/>
                </a:solidFill>
                <a:latin typeface="+mn-lt"/>
                <a:ea typeface="+mn-ea"/>
                <a:cs typeface="Arial" panose="020B0604020202020204" pitchFamily="34" charset="0"/>
              </a:rPr>
              <a:t>less</a:t>
            </a:r>
            <a:r>
              <a:rPr sz="1600" dirty="0">
                <a:latin typeface="+mn-lt"/>
                <a:ea typeface="+mn-ea"/>
                <a:cs typeface="Arial" panose="020B0604020202020204" pitchFamily="34" charset="0"/>
              </a:rPr>
              <a:t> than the source</a:t>
            </a:r>
            <a:endParaRPr sz="1600" dirty="0">
              <a:latin typeface="+mn-lt"/>
              <a:ea typeface="+mn-ea"/>
              <a:cs typeface="Arial" panose="020B0604020202020204" pitchFamily="34" charset="0"/>
            </a:endParaRPr>
          </a:p>
          <a:p>
            <a:pPr marL="0" indent="0" eaLnBrk="1" hangingPunct="1">
              <a:lnSpc>
                <a:spcPct val="80000"/>
              </a:lnSpc>
              <a:buNone/>
            </a:pPr>
            <a:r>
              <a:rPr sz="1600" b="1" dirty="0">
                <a:solidFill>
                  <a:schemeClr val="accent2"/>
                </a:solidFill>
                <a:latin typeface="+mn-lt"/>
                <a:ea typeface="+mn-ea"/>
                <a:cs typeface="Arial" panose="020B0604020202020204" pitchFamily="34" charset="0"/>
              </a:rPr>
              <a:t>observed wavelength = 699.65 nm </a:t>
            </a:r>
            <a:endParaRPr sz="1600" b="1" dirty="0">
              <a:solidFill>
                <a:schemeClr val="accent2"/>
              </a:solidFill>
              <a:latin typeface="+mn-lt"/>
              <a:ea typeface="Arial" panose="020B0604020202020204" pitchFamily="34" charset="0"/>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56036">
                                            <p:txEl>
                                              <p:charRg st="0" end="4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56036">
                                            <p:txEl>
                                              <p:charRg st="42" end="57"/>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56036">
                                            <p:txEl>
                                              <p:charRg st="57" end="99"/>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56036">
                                            <p:txEl>
                                              <p:charRg st="99" end="11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56036">
                                            <p:txEl>
                                              <p:charRg st="111" end="138"/>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56036">
                                            <p:txEl>
                                              <p:charRg st="138" end="15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56036">
                                            <p:txEl>
                                              <p:charRg st="156" end="24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56036">
                                            <p:txEl>
                                              <p:charRg st="246" end="292"/>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56036">
                                            <p:txEl>
                                              <p:charRg st="293" end="309"/>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556036">
                                            <p:txEl>
                                              <p:charRg st="309" end="320"/>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556036">
                                            <p:txEl>
                                              <p:charRg st="320" end="342"/>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556036">
                                            <p:txEl>
                                              <p:charRg st="342" end="352"/>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556036">
                                            <p:txEl>
                                              <p:charRg st="352" end="373"/>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556036">
                                            <p:txEl>
                                              <p:charRg st="373" end="40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314" name="Rectangle 2"/>
          <p:cNvSpPr>
            <a:spLocks noGrp="1"/>
          </p:cNvSpPr>
          <p:nvPr>
            <p:ph type="title"/>
          </p:nvPr>
        </p:nvSpPr>
        <p:spPr>
          <a:xfrm>
            <a:off x="457200" y="274638"/>
            <a:ext cx="8229600" cy="741362"/>
          </a:xfrm>
        </p:spPr>
        <p:txBody>
          <a:bodyPr vert="horz" wrap="square" lIns="91440" tIns="45720" rIns="91440" bIns="45720" anchor="ctr" anchorCtr="0"/>
          <a:p>
            <a:pPr eaLnBrk="1" hangingPunct="1"/>
            <a:r>
              <a:rPr sz="3600" dirty="0"/>
              <a:t>Question 3</a:t>
            </a:r>
            <a:endParaRPr sz="3600" dirty="0"/>
          </a:p>
        </p:txBody>
      </p:sp>
      <p:sp>
        <p:nvSpPr>
          <p:cNvPr id="13315" name="Rectangle 3"/>
          <p:cNvSpPr>
            <a:spLocks noGrp="1"/>
          </p:cNvSpPr>
          <p:nvPr>
            <p:ph sz="half" idx="1"/>
          </p:nvPr>
        </p:nvSpPr>
        <p:spPr>
          <a:xfrm>
            <a:off x="457200" y="1157288"/>
            <a:ext cx="3014663" cy="3430587"/>
          </a:xfrm>
        </p:spPr>
        <p:txBody>
          <a:bodyPr vert="horz" wrap="square" lIns="91440" tIns="45720" rIns="91440" bIns="45720" anchor="t" anchorCtr="0"/>
          <a:p>
            <a:pPr marL="0" indent="0" eaLnBrk="1" hangingPunct="1">
              <a:lnSpc>
                <a:spcPct val="80000"/>
              </a:lnSpc>
              <a:buNone/>
            </a:pPr>
            <a:r>
              <a:rPr sz="1800" dirty="0">
                <a:latin typeface="+mn-lt"/>
                <a:ea typeface="+mn-ea"/>
                <a:cs typeface="+mn-cs"/>
              </a:rPr>
              <a:t>A hydrogen radio source emits waves of frequency 1420 MHz. A radio telescope observes these waves to have a frequency of 1430 MHz.</a:t>
            </a:r>
            <a:endParaRPr sz="1800" dirty="0">
              <a:latin typeface="+mn-lt"/>
              <a:ea typeface="+mn-ea"/>
              <a:cs typeface="+mn-cs"/>
            </a:endParaRPr>
          </a:p>
          <a:p>
            <a:pPr marL="0" indent="0" eaLnBrk="1" hangingPunct="1">
              <a:lnSpc>
                <a:spcPct val="80000"/>
              </a:lnSpc>
              <a:buNone/>
            </a:pPr>
            <a:r>
              <a:rPr sz="1800" dirty="0">
                <a:latin typeface="+mn-lt"/>
                <a:ea typeface="+mn-ea"/>
                <a:cs typeface="+mn-cs"/>
              </a:rPr>
              <a:t>Calculate radial velocity of the source relative to the Earth. </a:t>
            </a:r>
            <a:endParaRPr sz="1800" dirty="0">
              <a:latin typeface="+mn-lt"/>
              <a:ea typeface="+mn-ea"/>
              <a:cs typeface="+mn-cs"/>
            </a:endParaRPr>
          </a:p>
          <a:p>
            <a:pPr marL="0" indent="0" eaLnBrk="1" hangingPunct="1">
              <a:lnSpc>
                <a:spcPct val="80000"/>
              </a:lnSpc>
              <a:buNone/>
            </a:pPr>
            <a:endParaRPr sz="1800" b="1" i="1" dirty="0">
              <a:solidFill>
                <a:srgbClr val="FF3300"/>
              </a:solidFill>
              <a:latin typeface="+mn-lt"/>
              <a:ea typeface="+mn-ea"/>
              <a:cs typeface="+mn-cs"/>
            </a:endParaRPr>
          </a:p>
          <a:p>
            <a:pPr marL="0" indent="0" eaLnBrk="1" hangingPunct="1">
              <a:lnSpc>
                <a:spcPct val="80000"/>
              </a:lnSpc>
              <a:buNone/>
            </a:pPr>
            <a:r>
              <a:rPr sz="1800" b="1" i="1" dirty="0">
                <a:solidFill>
                  <a:srgbClr val="FF3300"/>
                </a:solidFill>
                <a:latin typeface="+mn-lt"/>
                <a:ea typeface="+mn-ea"/>
                <a:cs typeface="+mn-cs"/>
              </a:rPr>
              <a:t>c</a:t>
            </a:r>
            <a:r>
              <a:rPr sz="1800" dirty="0">
                <a:latin typeface="+mn-lt"/>
                <a:ea typeface="+mn-ea"/>
                <a:cs typeface="+mn-cs"/>
              </a:rPr>
              <a:t> = 300 000 kms</a:t>
            </a:r>
            <a:r>
              <a:rPr sz="1800" baseline="30000" dirty="0">
                <a:latin typeface="+mn-lt"/>
                <a:ea typeface="+mn-ea"/>
                <a:cs typeface="+mn-cs"/>
              </a:rPr>
              <a:t>-1</a:t>
            </a:r>
            <a:endParaRPr lang="el-GR" altLang="x-none" sz="1800" dirty="0">
              <a:latin typeface="+mn-lt"/>
              <a:ea typeface="Arial" panose="020B0604020202020204" pitchFamily="34" charset="0"/>
              <a:cs typeface="+mn-cs"/>
            </a:endParaRPr>
          </a:p>
        </p:txBody>
      </p:sp>
      <p:sp>
        <p:nvSpPr>
          <p:cNvPr id="557060" name="Rectangle 4"/>
          <p:cNvSpPr>
            <a:spLocks noGrp="1"/>
          </p:cNvSpPr>
          <p:nvPr>
            <p:ph sz="half" idx="2"/>
          </p:nvPr>
        </p:nvSpPr>
        <p:spPr>
          <a:xfrm>
            <a:off x="3844925" y="1157288"/>
            <a:ext cx="4910138" cy="5024437"/>
          </a:xfrm>
        </p:spPr>
        <p:txBody>
          <a:bodyPr vert="horz" wrap="square" lIns="91440" tIns="45720" rIns="91440" bIns="45720" anchor="t" anchorCtr="0"/>
          <a:p>
            <a:pPr marL="0" indent="0" eaLnBrk="1" hangingPunct="1">
              <a:lnSpc>
                <a:spcPct val="80000"/>
              </a:lnSpc>
              <a:buNone/>
            </a:pPr>
            <a:r>
              <a:rPr lang="el-GR" altLang="x-none" sz="1800" b="1" i="1" dirty="0">
                <a:solidFill>
                  <a:srgbClr val="FF3300"/>
                </a:solidFill>
                <a:latin typeface="+mn-lt"/>
                <a:ea typeface="+mn-ea"/>
                <a:cs typeface="Arial" panose="020B0604020202020204" pitchFamily="34" charset="0"/>
              </a:rPr>
              <a:t>Δ</a:t>
            </a:r>
            <a:r>
              <a:rPr sz="1800" b="1" i="1" dirty="0">
                <a:solidFill>
                  <a:srgbClr val="FF3300"/>
                </a:solidFill>
                <a:latin typeface="+mn-lt"/>
                <a:ea typeface="+mn-ea"/>
                <a:cs typeface="Arial" panose="020B0604020202020204" pitchFamily="34" charset="0"/>
              </a:rPr>
              <a:t>f  </a:t>
            </a:r>
            <a:r>
              <a:rPr sz="1800" dirty="0">
                <a:latin typeface="+mn-lt"/>
                <a:ea typeface="+mn-ea"/>
                <a:cs typeface="Arial" panose="020B0604020202020204" pitchFamily="34" charset="0"/>
              </a:rPr>
              <a:t>= (1430 – 1420) MHz</a:t>
            </a:r>
            <a:endParaRPr sz="1800" dirty="0">
              <a:latin typeface="+mn-lt"/>
              <a:ea typeface="+mn-ea"/>
              <a:cs typeface="Arial" panose="020B0604020202020204" pitchFamily="34" charset="0"/>
            </a:endParaRPr>
          </a:p>
          <a:p>
            <a:pPr marL="0" indent="0" eaLnBrk="1" hangingPunct="1">
              <a:lnSpc>
                <a:spcPct val="80000"/>
              </a:lnSpc>
              <a:buNone/>
            </a:pPr>
            <a:r>
              <a:rPr sz="1800" dirty="0">
                <a:latin typeface="+mn-lt"/>
                <a:ea typeface="+mn-ea"/>
                <a:cs typeface="Arial" panose="020B0604020202020204" pitchFamily="34" charset="0"/>
              </a:rPr>
              <a:t>= 10 MHz </a:t>
            </a:r>
            <a:endParaRPr sz="1800" dirty="0">
              <a:latin typeface="+mn-lt"/>
              <a:ea typeface="+mn-ea"/>
              <a:cs typeface="Arial" panose="020B0604020202020204" pitchFamily="34" charset="0"/>
            </a:endParaRPr>
          </a:p>
          <a:p>
            <a:pPr marL="0" indent="0" eaLnBrk="1" hangingPunct="1">
              <a:lnSpc>
                <a:spcPct val="80000"/>
              </a:lnSpc>
              <a:buNone/>
            </a:pPr>
            <a:r>
              <a:rPr lang="el-GR" altLang="x-none" sz="1800" b="1" i="1" dirty="0">
                <a:solidFill>
                  <a:srgbClr val="FF3300"/>
                </a:solidFill>
                <a:latin typeface="+mn-lt"/>
                <a:ea typeface="+mn-ea"/>
                <a:cs typeface="Arial" panose="020B0604020202020204" pitchFamily="34" charset="0"/>
              </a:rPr>
              <a:t>Δ</a:t>
            </a:r>
            <a:r>
              <a:rPr sz="1800" b="1" i="1" dirty="0">
                <a:solidFill>
                  <a:srgbClr val="FF3300"/>
                </a:solidFill>
                <a:latin typeface="+mn-lt"/>
                <a:ea typeface="+mn-ea"/>
                <a:cs typeface="Arial" panose="020B0604020202020204" pitchFamily="34" charset="0"/>
              </a:rPr>
              <a:t>f / f  = z </a:t>
            </a:r>
            <a:endParaRPr sz="1800" b="1" i="1" dirty="0">
              <a:solidFill>
                <a:srgbClr val="FF3300"/>
              </a:solidFill>
              <a:latin typeface="+mn-lt"/>
              <a:ea typeface="+mn-ea"/>
              <a:cs typeface="Arial" panose="020B0604020202020204" pitchFamily="34" charset="0"/>
            </a:endParaRPr>
          </a:p>
          <a:p>
            <a:pPr marL="0" indent="0" eaLnBrk="1" hangingPunct="1">
              <a:lnSpc>
                <a:spcPct val="80000"/>
              </a:lnSpc>
              <a:buNone/>
            </a:pPr>
            <a:r>
              <a:rPr sz="1800" b="1" i="1" dirty="0">
                <a:solidFill>
                  <a:srgbClr val="FF3300"/>
                </a:solidFill>
                <a:latin typeface="+mn-lt"/>
                <a:ea typeface="+mn-ea"/>
                <a:cs typeface="Arial" panose="020B0604020202020204" pitchFamily="34" charset="0"/>
              </a:rPr>
              <a:t>z</a:t>
            </a:r>
            <a:r>
              <a:rPr sz="1800" dirty="0">
                <a:latin typeface="+mn-lt"/>
                <a:ea typeface="+mn-ea"/>
                <a:cs typeface="Arial" panose="020B0604020202020204" pitchFamily="34" charset="0"/>
              </a:rPr>
              <a:t> = 10 MHz / 1420 MHz</a:t>
            </a:r>
            <a:endParaRPr sz="1800" dirty="0">
              <a:latin typeface="+mn-lt"/>
              <a:ea typeface="+mn-ea"/>
              <a:cs typeface="Arial" panose="020B0604020202020204" pitchFamily="34" charset="0"/>
            </a:endParaRPr>
          </a:p>
          <a:p>
            <a:pPr marL="0" indent="0" eaLnBrk="1" hangingPunct="1">
              <a:lnSpc>
                <a:spcPct val="80000"/>
              </a:lnSpc>
              <a:buNone/>
            </a:pPr>
            <a:r>
              <a:rPr sz="1800" dirty="0">
                <a:latin typeface="+mn-lt"/>
                <a:ea typeface="+mn-ea"/>
                <a:cs typeface="Arial" panose="020B0604020202020204" pitchFamily="34" charset="0"/>
              </a:rPr>
              <a:t>= 0.00704</a:t>
            </a:r>
            <a:endParaRPr sz="1800" dirty="0">
              <a:latin typeface="+mn-lt"/>
              <a:ea typeface="+mn-ea"/>
              <a:cs typeface="Arial" panose="020B0604020202020204" pitchFamily="34" charset="0"/>
            </a:endParaRPr>
          </a:p>
          <a:p>
            <a:pPr marL="0" indent="0" eaLnBrk="1" hangingPunct="1">
              <a:lnSpc>
                <a:spcPct val="80000"/>
              </a:lnSpc>
              <a:buNone/>
            </a:pPr>
            <a:endParaRPr sz="1800" dirty="0">
              <a:latin typeface="+mn-lt"/>
              <a:ea typeface="+mn-ea"/>
              <a:cs typeface="+mn-cs"/>
            </a:endParaRPr>
          </a:p>
          <a:p>
            <a:pPr marL="0" indent="0" eaLnBrk="1" hangingPunct="1">
              <a:lnSpc>
                <a:spcPct val="80000"/>
              </a:lnSpc>
              <a:buNone/>
            </a:pPr>
            <a:r>
              <a:rPr sz="1800" dirty="0">
                <a:latin typeface="+mn-lt"/>
                <a:ea typeface="+mn-ea"/>
                <a:cs typeface="+mn-cs"/>
              </a:rPr>
              <a:t>A Doppler Shift of 0.00704 will mean </a:t>
            </a:r>
            <a:endParaRPr sz="1800" dirty="0">
              <a:latin typeface="+mn-lt"/>
              <a:ea typeface="+mn-ea"/>
              <a:cs typeface="+mn-cs"/>
            </a:endParaRPr>
          </a:p>
          <a:p>
            <a:pPr marL="0" indent="0" eaLnBrk="1" hangingPunct="1">
              <a:lnSpc>
                <a:spcPct val="80000"/>
              </a:lnSpc>
              <a:buNone/>
            </a:pPr>
            <a:r>
              <a:rPr sz="1800" dirty="0">
                <a:latin typeface="+mn-lt"/>
                <a:ea typeface="+mn-ea"/>
                <a:cs typeface="+mn-cs"/>
              </a:rPr>
              <a:t>that </a:t>
            </a:r>
            <a:r>
              <a:rPr sz="1800" b="1" i="1" dirty="0">
                <a:solidFill>
                  <a:srgbClr val="FF3300"/>
                </a:solidFill>
                <a:latin typeface="+mn-lt"/>
                <a:ea typeface="+mn-ea"/>
                <a:cs typeface="+mn-cs"/>
              </a:rPr>
              <a:t>v</a:t>
            </a:r>
            <a:r>
              <a:rPr sz="1800" dirty="0">
                <a:latin typeface="+mn-lt"/>
                <a:ea typeface="+mn-ea"/>
                <a:cs typeface="+mn-cs"/>
              </a:rPr>
              <a:t> is &lt;&lt; </a:t>
            </a:r>
            <a:r>
              <a:rPr sz="1800" b="1" i="1" dirty="0">
                <a:solidFill>
                  <a:srgbClr val="FF3300"/>
                </a:solidFill>
                <a:latin typeface="+mn-lt"/>
                <a:ea typeface="+mn-ea"/>
                <a:cs typeface="+mn-cs"/>
              </a:rPr>
              <a:t>c</a:t>
            </a:r>
            <a:endParaRPr sz="1800" b="1" i="1" dirty="0">
              <a:solidFill>
                <a:srgbClr val="FF3300"/>
              </a:solidFill>
              <a:latin typeface="+mn-lt"/>
              <a:ea typeface="+mn-ea"/>
              <a:cs typeface="+mn-cs"/>
            </a:endParaRPr>
          </a:p>
          <a:p>
            <a:pPr marL="0" indent="0" eaLnBrk="1" hangingPunct="1">
              <a:lnSpc>
                <a:spcPct val="80000"/>
              </a:lnSpc>
              <a:buNone/>
            </a:pPr>
            <a:r>
              <a:rPr sz="1800" dirty="0">
                <a:latin typeface="+mn-lt"/>
                <a:ea typeface="+mn-ea"/>
                <a:cs typeface="+mn-cs"/>
              </a:rPr>
              <a:t>and so: </a:t>
            </a:r>
            <a:r>
              <a:rPr sz="1800" b="1" i="1" dirty="0">
                <a:solidFill>
                  <a:srgbClr val="FF3300"/>
                </a:solidFill>
                <a:latin typeface="+mn-lt"/>
                <a:ea typeface="+mn-ea"/>
                <a:cs typeface="Arial" panose="020B0604020202020204" pitchFamily="34" charset="0"/>
              </a:rPr>
              <a:t>z  = v / c  </a:t>
            </a:r>
            <a:r>
              <a:rPr sz="1800" dirty="0">
                <a:latin typeface="+mn-lt"/>
                <a:ea typeface="+mn-ea"/>
                <a:cs typeface="Arial" panose="020B0604020202020204" pitchFamily="34" charset="0"/>
              </a:rPr>
              <a:t>can be used</a:t>
            </a:r>
            <a:endParaRPr sz="1800" dirty="0">
              <a:latin typeface="+mn-lt"/>
              <a:ea typeface="+mn-ea"/>
              <a:cs typeface="Arial" panose="020B0604020202020204" pitchFamily="34" charset="0"/>
            </a:endParaRPr>
          </a:p>
          <a:p>
            <a:pPr marL="0" indent="0" eaLnBrk="1" hangingPunct="1">
              <a:lnSpc>
                <a:spcPct val="80000"/>
              </a:lnSpc>
              <a:buNone/>
            </a:pPr>
            <a:r>
              <a:rPr sz="1800" b="1" i="1" dirty="0">
                <a:solidFill>
                  <a:srgbClr val="FF3300"/>
                </a:solidFill>
                <a:latin typeface="+mn-lt"/>
                <a:ea typeface="+mn-ea"/>
                <a:cs typeface="Arial" panose="020B0604020202020204" pitchFamily="34" charset="0"/>
              </a:rPr>
              <a:t>v = z x c </a:t>
            </a:r>
            <a:endParaRPr sz="1800" b="1" i="1" dirty="0">
              <a:solidFill>
                <a:srgbClr val="FF3300"/>
              </a:solidFill>
              <a:latin typeface="+mn-lt"/>
              <a:ea typeface="+mn-ea"/>
              <a:cs typeface="Arial" panose="020B0604020202020204" pitchFamily="34" charset="0"/>
            </a:endParaRPr>
          </a:p>
          <a:p>
            <a:pPr marL="0" indent="0" eaLnBrk="1" hangingPunct="1">
              <a:lnSpc>
                <a:spcPct val="80000"/>
              </a:lnSpc>
              <a:buNone/>
            </a:pPr>
            <a:r>
              <a:rPr sz="1800" dirty="0">
                <a:latin typeface="+mn-lt"/>
                <a:ea typeface="+mn-ea"/>
                <a:cs typeface="Arial" panose="020B0604020202020204" pitchFamily="34" charset="0"/>
              </a:rPr>
              <a:t>= 0.00704 x </a:t>
            </a:r>
            <a:r>
              <a:rPr sz="1800" dirty="0">
                <a:latin typeface="+mn-lt"/>
                <a:ea typeface="+mn-ea"/>
                <a:cs typeface="+mn-cs"/>
              </a:rPr>
              <a:t>300 000 kms</a:t>
            </a:r>
            <a:r>
              <a:rPr sz="1800" baseline="30000" dirty="0">
                <a:latin typeface="+mn-lt"/>
                <a:ea typeface="+mn-ea"/>
                <a:cs typeface="+mn-cs"/>
              </a:rPr>
              <a:t>-1</a:t>
            </a:r>
            <a:endParaRPr sz="1800" dirty="0">
              <a:latin typeface="+mn-lt"/>
              <a:ea typeface="+mn-ea"/>
              <a:cs typeface="Arial" panose="020B0604020202020204" pitchFamily="34" charset="0"/>
            </a:endParaRPr>
          </a:p>
          <a:p>
            <a:pPr marL="0" indent="0" eaLnBrk="1" hangingPunct="1">
              <a:lnSpc>
                <a:spcPct val="80000"/>
              </a:lnSpc>
              <a:buNone/>
            </a:pPr>
            <a:r>
              <a:rPr sz="1800" dirty="0">
                <a:latin typeface="+mn-lt"/>
                <a:ea typeface="+mn-ea"/>
                <a:cs typeface="Arial" panose="020B0604020202020204" pitchFamily="34" charset="0"/>
              </a:rPr>
              <a:t>radial speed = 2 112</a:t>
            </a:r>
            <a:r>
              <a:rPr sz="1800" dirty="0">
                <a:latin typeface="+mn-lt"/>
                <a:ea typeface="+mn-ea"/>
                <a:cs typeface="+mn-cs"/>
              </a:rPr>
              <a:t> kms</a:t>
            </a:r>
            <a:r>
              <a:rPr sz="1800" baseline="30000" dirty="0">
                <a:latin typeface="+mn-lt"/>
                <a:ea typeface="+mn-ea"/>
                <a:cs typeface="+mn-cs"/>
              </a:rPr>
              <a:t>-1</a:t>
            </a:r>
            <a:endParaRPr sz="1800" dirty="0">
              <a:latin typeface="+mn-lt"/>
              <a:ea typeface="+mn-ea"/>
              <a:cs typeface="Arial" panose="020B0604020202020204" pitchFamily="34" charset="0"/>
            </a:endParaRPr>
          </a:p>
          <a:p>
            <a:pPr marL="0" indent="0" eaLnBrk="1" hangingPunct="1">
              <a:lnSpc>
                <a:spcPct val="80000"/>
              </a:lnSpc>
              <a:buNone/>
            </a:pPr>
            <a:endParaRPr sz="1800" dirty="0">
              <a:latin typeface="+mn-lt"/>
              <a:ea typeface="+mn-ea"/>
              <a:cs typeface="+mn-cs"/>
            </a:endParaRPr>
          </a:p>
          <a:p>
            <a:pPr marL="0" indent="0" eaLnBrk="1" hangingPunct="1">
              <a:lnSpc>
                <a:spcPct val="80000"/>
              </a:lnSpc>
              <a:buNone/>
            </a:pPr>
            <a:r>
              <a:rPr sz="1800" dirty="0">
                <a:latin typeface="+mn-lt"/>
                <a:ea typeface="+mn-ea"/>
                <a:cs typeface="+mn-cs"/>
              </a:rPr>
              <a:t>The frequency is increased therefore the radio source is moving </a:t>
            </a:r>
            <a:r>
              <a:rPr sz="1800" b="1" dirty="0">
                <a:solidFill>
                  <a:srgbClr val="FF3300"/>
                </a:solidFill>
                <a:latin typeface="+mn-lt"/>
                <a:ea typeface="+mn-ea"/>
                <a:cs typeface="+mn-cs"/>
              </a:rPr>
              <a:t>towards</a:t>
            </a:r>
            <a:r>
              <a:rPr sz="1800" dirty="0">
                <a:latin typeface="+mn-lt"/>
                <a:ea typeface="+mn-ea"/>
                <a:cs typeface="+mn-cs"/>
              </a:rPr>
              <a:t> the Earth.</a:t>
            </a:r>
            <a:endParaRPr sz="1800" dirty="0">
              <a:latin typeface="+mn-lt"/>
              <a:ea typeface="+mn-ea"/>
              <a:cs typeface="+mn-cs"/>
            </a:endParaRPr>
          </a:p>
          <a:p>
            <a:pPr marL="0" indent="0" eaLnBrk="1" hangingPunct="1">
              <a:lnSpc>
                <a:spcPct val="80000"/>
              </a:lnSpc>
              <a:buNone/>
            </a:pPr>
            <a:r>
              <a:rPr sz="1800" b="1" dirty="0">
                <a:solidFill>
                  <a:schemeClr val="accent2"/>
                </a:solidFill>
                <a:latin typeface="+mn-lt"/>
                <a:ea typeface="+mn-ea"/>
                <a:cs typeface="Arial" panose="020B0604020202020204" pitchFamily="34" charset="0"/>
              </a:rPr>
              <a:t>radial velocity </a:t>
            </a:r>
            <a:endParaRPr sz="1800" b="1" dirty="0">
              <a:solidFill>
                <a:schemeClr val="accent2"/>
              </a:solidFill>
              <a:latin typeface="+mn-lt"/>
              <a:ea typeface="+mn-ea"/>
              <a:cs typeface="Arial" panose="020B0604020202020204" pitchFamily="34" charset="0"/>
            </a:endParaRPr>
          </a:p>
          <a:p>
            <a:pPr marL="0" indent="0" eaLnBrk="1" hangingPunct="1">
              <a:lnSpc>
                <a:spcPct val="80000"/>
              </a:lnSpc>
              <a:buNone/>
            </a:pPr>
            <a:r>
              <a:rPr sz="1800" b="1" dirty="0">
                <a:solidFill>
                  <a:schemeClr val="accent2"/>
                </a:solidFill>
                <a:latin typeface="+mn-lt"/>
                <a:ea typeface="+mn-ea"/>
                <a:cs typeface="Arial" panose="020B0604020202020204" pitchFamily="34" charset="0"/>
              </a:rPr>
              <a:t>= 2 112</a:t>
            </a:r>
            <a:r>
              <a:rPr sz="1800" b="1" dirty="0">
                <a:solidFill>
                  <a:schemeClr val="accent2"/>
                </a:solidFill>
                <a:latin typeface="+mn-lt"/>
                <a:ea typeface="+mn-ea"/>
                <a:cs typeface="+mn-cs"/>
              </a:rPr>
              <a:t> kms</a:t>
            </a:r>
            <a:r>
              <a:rPr sz="1800" b="1" baseline="30000" dirty="0">
                <a:solidFill>
                  <a:schemeClr val="accent2"/>
                </a:solidFill>
                <a:latin typeface="+mn-lt"/>
                <a:ea typeface="+mn-ea"/>
                <a:cs typeface="+mn-cs"/>
              </a:rPr>
              <a:t>-1 </a:t>
            </a:r>
            <a:r>
              <a:rPr sz="1800" b="1" dirty="0">
                <a:solidFill>
                  <a:schemeClr val="accent2"/>
                </a:solidFill>
                <a:latin typeface="+mn-lt"/>
                <a:ea typeface="+mn-ea"/>
                <a:cs typeface="Arial" panose="020B0604020202020204" pitchFamily="34" charset="0"/>
              </a:rPr>
              <a:t>towards the Earth</a:t>
            </a:r>
            <a:endParaRPr sz="1800" b="1" dirty="0">
              <a:solidFill>
                <a:schemeClr val="accent2"/>
              </a:solidFill>
              <a:latin typeface="+mn-lt"/>
              <a:ea typeface="Arial" panose="020B0604020202020204" pitchFamily="34" charset="0"/>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57060">
                                            <p:txEl>
                                              <p:charRg st="0" end="2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57060">
                                            <p:txEl>
                                              <p:charRg st="24" end="3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57060">
                                            <p:txEl>
                                              <p:charRg st="34" end="4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57060">
                                            <p:txEl>
                                              <p:charRg st="47" end="69"/>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57060">
                                            <p:txEl>
                                              <p:charRg st="69" end="7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57060">
                                            <p:txEl>
                                              <p:charRg st="80" end="11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57060">
                                            <p:txEl>
                                              <p:charRg st="118" end="13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57060">
                                            <p:txEl>
                                              <p:charRg st="133" end="165"/>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57060">
                                            <p:txEl>
                                              <p:charRg st="165" end="176"/>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557060">
                                            <p:txEl>
                                              <p:charRg st="176" end="202"/>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557060">
                                            <p:txEl>
                                              <p:charRg st="202" end="229"/>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557060">
                                            <p:txEl>
                                              <p:charRg st="230" end="313"/>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557060">
                                            <p:txEl>
                                              <p:charRg st="313" end="330"/>
                                            </p:txEl>
                                          </p:spTgt>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557060">
                                            <p:txEl>
                                              <p:charRg st="330" end="36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338" name="Rectangle 2"/>
          <p:cNvSpPr>
            <a:spLocks noGrp="1"/>
          </p:cNvSpPr>
          <p:nvPr>
            <p:ph type="title"/>
          </p:nvPr>
        </p:nvSpPr>
        <p:spPr>
          <a:xfrm>
            <a:off x="457200" y="274638"/>
            <a:ext cx="8229600" cy="782637"/>
          </a:xfrm>
        </p:spPr>
        <p:txBody>
          <a:bodyPr vert="horz" wrap="square" lIns="91440" tIns="45720" rIns="91440" bIns="45720" anchor="ctr" anchorCtr="0"/>
          <a:p>
            <a:pPr eaLnBrk="1" hangingPunct="1"/>
            <a:r>
              <a:rPr sz="3600" dirty="0"/>
              <a:t>Doppler shift summary</a:t>
            </a:r>
            <a:endParaRPr sz="3600" dirty="0"/>
          </a:p>
        </p:txBody>
      </p:sp>
      <p:graphicFrame>
        <p:nvGraphicFramePr>
          <p:cNvPr id="14339" name="Table Placeholder 14338"/>
          <p:cNvGraphicFramePr/>
          <p:nvPr>
            <p:ph type="tbl" idx="1"/>
          </p:nvPr>
        </p:nvGraphicFramePr>
        <p:xfrm>
          <a:off x="469900" y="1201738"/>
          <a:ext cx="8229600" cy="4376738"/>
        </p:xfrm>
        <a:graphic>
          <a:graphicData uri="http://schemas.openxmlformats.org/drawingml/2006/table">
            <a:tbl>
              <a:tblPr/>
              <a:tblGrid>
                <a:gridCol w="2057400"/>
                <a:gridCol w="2057400"/>
                <a:gridCol w="2057400"/>
                <a:gridCol w="2057400"/>
              </a:tblGrid>
              <a:tr h="1268413">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spcBef>
                          <a:spcPct val="20000"/>
                        </a:spcBef>
                        <a:buNone/>
                      </a:pPr>
                      <a:r>
                        <a:rPr sz="2400" b="1" dirty="0">
                          <a:latin typeface="Arial" panose="020B0604020202020204" pitchFamily="34" charset="0"/>
                        </a:rPr>
                        <a:t>Doppler shift, </a:t>
                      </a:r>
                      <a:r>
                        <a:rPr sz="2400" b="1" i="1" dirty="0">
                          <a:solidFill>
                            <a:srgbClr val="FF3300"/>
                          </a:solidFill>
                          <a:latin typeface="Arial" panose="020B0604020202020204" pitchFamily="34" charset="0"/>
                        </a:rPr>
                        <a:t>z</a:t>
                      </a:r>
                      <a:endParaRPr lang="en-US" sz="2400" b="1" i="1" dirty="0">
                        <a:solidFill>
                          <a:srgbClr val="FF3300"/>
                        </a:solidFill>
                        <a:latin typeface="Arial" panose="020B0604020202020204" pitchFamily="34" charset="0"/>
                      </a:endParaRPr>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spcBef>
                          <a:spcPct val="20000"/>
                        </a:spcBef>
                        <a:buNone/>
                      </a:pPr>
                      <a:r>
                        <a:rPr sz="2400" i="1" dirty="0">
                          <a:latin typeface="Arial" panose="020B0604020202020204" pitchFamily="34" charset="0"/>
                        </a:rPr>
                        <a:t>in frequency </a:t>
                      </a:r>
                      <a:r>
                        <a:rPr lang="el-GR" altLang="x-none" sz="2400" b="1" i="1" u="sng" dirty="0">
                          <a:solidFill>
                            <a:srgbClr val="FF3300"/>
                          </a:solidFill>
                          <a:latin typeface="Arial" panose="020B0604020202020204" pitchFamily="34" charset="0"/>
                          <a:cs typeface="Arial" panose="020B0604020202020204" pitchFamily="34" charset="0"/>
                        </a:rPr>
                        <a:t>Δ</a:t>
                      </a:r>
                      <a:r>
                        <a:rPr sz="2400" b="1" i="1" u="sng" dirty="0">
                          <a:solidFill>
                            <a:srgbClr val="FF3300"/>
                          </a:solidFill>
                          <a:latin typeface="Arial" panose="020B0604020202020204" pitchFamily="34" charset="0"/>
                          <a:cs typeface="Arial" panose="020B0604020202020204" pitchFamily="34" charset="0"/>
                        </a:rPr>
                        <a:t>f</a:t>
                      </a:r>
                      <a:endParaRPr sz="2400" b="1" i="1" u="sng" dirty="0">
                        <a:solidFill>
                          <a:srgbClr val="FF3300"/>
                        </a:solidFill>
                        <a:latin typeface="Arial" panose="020B0604020202020204" pitchFamily="34" charset="0"/>
                        <a:cs typeface="Arial" panose="020B0604020202020204" pitchFamily="34" charset="0"/>
                      </a:endParaRPr>
                    </a:p>
                    <a:p>
                      <a:pPr lvl="0" algn="ctr" eaLnBrk="1" hangingPunct="1">
                        <a:spcBef>
                          <a:spcPct val="20000"/>
                        </a:spcBef>
                        <a:buNone/>
                      </a:pPr>
                      <a:r>
                        <a:rPr sz="2400" b="1" i="1" dirty="0">
                          <a:solidFill>
                            <a:srgbClr val="FF3300"/>
                          </a:solidFill>
                          <a:latin typeface="Arial" panose="020B0604020202020204" pitchFamily="34" charset="0"/>
                          <a:cs typeface="Arial" panose="020B0604020202020204" pitchFamily="34" charset="0"/>
                        </a:rPr>
                        <a:t>f</a:t>
                      </a:r>
                      <a:endParaRPr lang="en-US" sz="2400" b="1" i="1" dirty="0">
                        <a:latin typeface="Arial" panose="020B0604020202020204" pitchFamily="34"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spcBef>
                          <a:spcPct val="20000"/>
                        </a:spcBef>
                        <a:buNone/>
                      </a:pPr>
                      <a:r>
                        <a:rPr sz="2400" i="1" dirty="0">
                          <a:latin typeface="Arial" panose="020B0604020202020204" pitchFamily="34" charset="0"/>
                        </a:rPr>
                        <a:t>in wavelength </a:t>
                      </a:r>
                      <a:r>
                        <a:rPr lang="el-GR" altLang="x-none" sz="2400" b="1" i="1" u="sng" dirty="0">
                          <a:solidFill>
                            <a:srgbClr val="FF3300"/>
                          </a:solidFill>
                          <a:latin typeface="Arial" panose="020B0604020202020204" pitchFamily="34" charset="0"/>
                          <a:cs typeface="Arial" panose="020B0604020202020204" pitchFamily="34" charset="0"/>
                        </a:rPr>
                        <a:t>Δλ</a:t>
                      </a:r>
                      <a:endParaRPr lang="el-GR" altLang="x-none" sz="2400" b="1" i="1" u="sng" dirty="0">
                        <a:solidFill>
                          <a:srgbClr val="FF3300"/>
                        </a:solidFill>
                        <a:latin typeface="Arial" panose="020B0604020202020204" pitchFamily="34" charset="0"/>
                        <a:cs typeface="Arial" panose="020B0604020202020204" pitchFamily="34" charset="0"/>
                      </a:endParaRPr>
                    </a:p>
                    <a:p>
                      <a:pPr lvl="0" algn="ctr" eaLnBrk="1" hangingPunct="1">
                        <a:spcBef>
                          <a:spcPct val="20000"/>
                        </a:spcBef>
                        <a:buNone/>
                      </a:pPr>
                      <a:r>
                        <a:rPr lang="el-GR" altLang="x-none" sz="2400" b="1" i="1" dirty="0">
                          <a:solidFill>
                            <a:srgbClr val="FF3300"/>
                          </a:solidFill>
                          <a:latin typeface="Arial" panose="020B0604020202020204" pitchFamily="34" charset="0"/>
                          <a:cs typeface="Arial" panose="020B0604020202020204" pitchFamily="34" charset="0"/>
                        </a:rPr>
                        <a:t>λ</a:t>
                      </a:r>
                      <a:endParaRPr lang="en-US" sz="2400" b="1" i="1" dirty="0">
                        <a:latin typeface="Arial" panose="020B0604020202020204" pitchFamily="34"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spcBef>
                          <a:spcPct val="20000"/>
                        </a:spcBef>
                        <a:buNone/>
                      </a:pPr>
                      <a:r>
                        <a:rPr sz="2400" i="1" dirty="0">
                          <a:latin typeface="Arial" panose="020B0604020202020204" pitchFamily="34" charset="0"/>
                        </a:rPr>
                        <a:t>Colour shift with light</a:t>
                      </a:r>
                      <a:endParaRPr lang="en-US" sz="2400" i="1" dirty="0">
                        <a:latin typeface="Arial" panose="020B0604020202020204" pitchFamily="34" charset="0"/>
                      </a:endParaRPr>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1554162">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spcBef>
                          <a:spcPct val="20000"/>
                        </a:spcBef>
                        <a:buNone/>
                      </a:pPr>
                      <a:r>
                        <a:rPr sz="2400" dirty="0">
                          <a:latin typeface="Arial" panose="020B0604020202020204" pitchFamily="34" charset="0"/>
                        </a:rPr>
                        <a:t>Source moves towards observer</a:t>
                      </a:r>
                      <a:endParaRPr lang="el-GR" altLang="x-none" sz="2400" dirty="0">
                        <a:latin typeface="Arial" panose="020B0604020202020204" pitchFamily="34" charset="0"/>
                      </a:endParaRPr>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spcBef>
                          <a:spcPct val="20000"/>
                        </a:spcBef>
                        <a:buNone/>
                      </a:pPr>
                      <a:endParaRPr lang="en-US" altLang="x-none" sz="2800" dirty="0">
                        <a:latin typeface="Arial" panose="020B0604020202020204" pitchFamily="34"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spcBef>
                          <a:spcPct val="20000"/>
                        </a:spcBef>
                        <a:buNone/>
                      </a:pPr>
                      <a:endParaRPr lang="en-US" altLang="x-none" sz="2800" dirty="0">
                        <a:latin typeface="Arial" panose="020B0604020202020204" pitchFamily="34"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spcBef>
                          <a:spcPct val="20000"/>
                        </a:spcBef>
                        <a:buNone/>
                      </a:pPr>
                      <a:endParaRPr lang="en-US" altLang="x-none" sz="2800" dirty="0">
                        <a:latin typeface="Arial" panose="020B0604020202020204" pitchFamily="34" charset="0"/>
                      </a:endParaRPr>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1554163">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spcBef>
                          <a:spcPct val="20000"/>
                        </a:spcBef>
                        <a:buNone/>
                      </a:pPr>
                      <a:r>
                        <a:rPr sz="2400" dirty="0">
                          <a:latin typeface="Arial" panose="020B0604020202020204" pitchFamily="34" charset="0"/>
                        </a:rPr>
                        <a:t>Source moves away from observer</a:t>
                      </a:r>
                      <a:endParaRPr lang="en-US" sz="2400" dirty="0">
                        <a:latin typeface="Arial" panose="020B0604020202020204" pitchFamily="34" charset="0"/>
                      </a:endParaRPr>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spcBef>
                          <a:spcPct val="20000"/>
                        </a:spcBef>
                        <a:buNone/>
                      </a:pPr>
                      <a:endParaRPr lang="en-US" altLang="x-none" sz="2800" dirty="0">
                        <a:latin typeface="Arial" panose="020B0604020202020204" pitchFamily="34"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spcBef>
                          <a:spcPct val="20000"/>
                        </a:spcBef>
                        <a:buNone/>
                      </a:pPr>
                      <a:endParaRPr lang="en-US" altLang="x-none" sz="2800" dirty="0">
                        <a:latin typeface="Arial" panose="020B0604020202020204" pitchFamily="34"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spcBef>
                          <a:spcPct val="20000"/>
                        </a:spcBef>
                        <a:buNone/>
                      </a:pPr>
                      <a:endParaRPr lang="en-US" altLang="x-none" sz="2800" dirty="0">
                        <a:latin typeface="Arial" panose="020B0604020202020204" pitchFamily="34" charset="0"/>
                      </a:endParaRPr>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r>
            </a:tbl>
          </a:graphicData>
        </a:graphic>
      </p:graphicFrame>
      <p:grpSp>
        <p:nvGrpSpPr>
          <p:cNvPr id="2" name="Group 49"/>
          <p:cNvGrpSpPr/>
          <p:nvPr/>
        </p:nvGrpSpPr>
        <p:grpSpPr>
          <a:xfrm>
            <a:off x="3035300" y="2697163"/>
            <a:ext cx="971550" cy="989012"/>
            <a:chOff x="1876" y="1964"/>
            <a:chExt cx="612" cy="623"/>
          </a:xfrm>
        </p:grpSpPr>
        <p:sp>
          <p:nvSpPr>
            <p:cNvPr id="14379" name="Text Box 45"/>
            <p:cNvSpPr txBox="1"/>
            <p:nvPr/>
          </p:nvSpPr>
          <p:spPr>
            <a:xfrm>
              <a:off x="1876" y="2060"/>
              <a:ext cx="244" cy="365"/>
            </a:xfrm>
            <a:prstGeom prst="rect">
              <a:avLst/>
            </a:prstGeom>
            <a:noFill/>
            <a:ln w="9525">
              <a:noFill/>
            </a:ln>
          </p:spPr>
          <p:txBody>
            <a:bodyPr>
              <a:spAutoFit/>
            </a:bodyPr>
            <a:p>
              <a:pPr>
                <a:spcBef>
                  <a:spcPct val="50000"/>
                </a:spcBef>
              </a:pPr>
              <a:r>
                <a:rPr sz="3200" b="1" i="1" dirty="0">
                  <a:solidFill>
                    <a:srgbClr val="FF3300"/>
                  </a:solidFill>
                  <a:latin typeface="Arial" panose="020B0604020202020204" pitchFamily="34" charset="0"/>
                </a:rPr>
                <a:t>+</a:t>
              </a:r>
              <a:endParaRPr sz="3200" b="1" i="1" dirty="0">
                <a:solidFill>
                  <a:srgbClr val="FF3300"/>
                </a:solidFill>
                <a:latin typeface="Arial" panose="020B0604020202020204" pitchFamily="34" charset="0"/>
              </a:endParaRPr>
            </a:p>
          </p:txBody>
        </p:sp>
        <p:grpSp>
          <p:nvGrpSpPr>
            <p:cNvPr id="14380" name="Group 48"/>
            <p:cNvGrpSpPr/>
            <p:nvPr/>
          </p:nvGrpSpPr>
          <p:grpSpPr>
            <a:xfrm>
              <a:off x="2156" y="1964"/>
              <a:ext cx="332" cy="623"/>
              <a:chOff x="2156" y="1964"/>
              <a:chExt cx="332" cy="623"/>
            </a:xfrm>
          </p:grpSpPr>
          <p:sp>
            <p:nvSpPr>
              <p:cNvPr id="14381" name="Text Box 46"/>
              <p:cNvSpPr txBox="1"/>
              <p:nvPr/>
            </p:nvSpPr>
            <p:spPr>
              <a:xfrm>
                <a:off x="2156" y="1964"/>
                <a:ext cx="332" cy="365"/>
              </a:xfrm>
              <a:prstGeom prst="rect">
                <a:avLst/>
              </a:prstGeom>
              <a:noFill/>
              <a:ln w="9525">
                <a:noFill/>
              </a:ln>
            </p:spPr>
            <p:txBody>
              <a:bodyPr>
                <a:spAutoFit/>
              </a:bodyPr>
              <a:p>
                <a:pPr>
                  <a:spcBef>
                    <a:spcPct val="50000"/>
                  </a:spcBef>
                </a:pPr>
                <a:r>
                  <a:rPr sz="3200" b="1" i="1" u="sng" dirty="0">
                    <a:solidFill>
                      <a:srgbClr val="FF3300"/>
                    </a:solidFill>
                    <a:latin typeface="Arial" panose="020B0604020202020204" pitchFamily="34" charset="0"/>
                  </a:rPr>
                  <a:t>v</a:t>
                </a:r>
                <a:endParaRPr sz="3200" b="1" i="1" u="sng" dirty="0">
                  <a:solidFill>
                    <a:srgbClr val="FF3300"/>
                  </a:solidFill>
                  <a:latin typeface="Arial" panose="020B0604020202020204" pitchFamily="34" charset="0"/>
                </a:endParaRPr>
              </a:p>
            </p:txBody>
          </p:sp>
          <p:sp>
            <p:nvSpPr>
              <p:cNvPr id="14382" name="Text Box 47"/>
              <p:cNvSpPr txBox="1"/>
              <p:nvPr/>
            </p:nvSpPr>
            <p:spPr>
              <a:xfrm>
                <a:off x="2160" y="2222"/>
                <a:ext cx="244" cy="365"/>
              </a:xfrm>
              <a:prstGeom prst="rect">
                <a:avLst/>
              </a:prstGeom>
              <a:noFill/>
              <a:ln w="9525">
                <a:noFill/>
              </a:ln>
            </p:spPr>
            <p:txBody>
              <a:bodyPr>
                <a:spAutoFit/>
              </a:bodyPr>
              <a:p>
                <a:pPr>
                  <a:spcBef>
                    <a:spcPct val="50000"/>
                  </a:spcBef>
                </a:pPr>
                <a:r>
                  <a:rPr sz="3200" b="1" i="1" dirty="0">
                    <a:solidFill>
                      <a:srgbClr val="FF3300"/>
                    </a:solidFill>
                    <a:latin typeface="Arial" panose="020B0604020202020204" pitchFamily="34" charset="0"/>
                  </a:rPr>
                  <a:t>c</a:t>
                </a:r>
                <a:endParaRPr sz="3200" b="1" i="1" dirty="0">
                  <a:solidFill>
                    <a:srgbClr val="FF3300"/>
                  </a:solidFill>
                  <a:latin typeface="Arial" panose="020B0604020202020204" pitchFamily="34" charset="0"/>
                </a:endParaRPr>
              </a:p>
            </p:txBody>
          </p:sp>
        </p:grpSp>
      </p:grpSp>
      <p:grpSp>
        <p:nvGrpSpPr>
          <p:cNvPr id="4" name="Group 50"/>
          <p:cNvGrpSpPr/>
          <p:nvPr/>
        </p:nvGrpSpPr>
        <p:grpSpPr>
          <a:xfrm>
            <a:off x="5089525" y="4270375"/>
            <a:ext cx="971550" cy="989013"/>
            <a:chOff x="1876" y="1964"/>
            <a:chExt cx="612" cy="623"/>
          </a:xfrm>
        </p:grpSpPr>
        <p:sp>
          <p:nvSpPr>
            <p:cNvPr id="14375" name="Text Box 51"/>
            <p:cNvSpPr txBox="1"/>
            <p:nvPr/>
          </p:nvSpPr>
          <p:spPr>
            <a:xfrm>
              <a:off x="1876" y="2060"/>
              <a:ext cx="244" cy="365"/>
            </a:xfrm>
            <a:prstGeom prst="rect">
              <a:avLst/>
            </a:prstGeom>
            <a:noFill/>
            <a:ln w="9525">
              <a:noFill/>
            </a:ln>
          </p:spPr>
          <p:txBody>
            <a:bodyPr>
              <a:spAutoFit/>
            </a:bodyPr>
            <a:p>
              <a:pPr>
                <a:spcBef>
                  <a:spcPct val="50000"/>
                </a:spcBef>
              </a:pPr>
              <a:r>
                <a:rPr sz="3200" b="1" i="1" dirty="0">
                  <a:solidFill>
                    <a:srgbClr val="FF3300"/>
                  </a:solidFill>
                  <a:latin typeface="Arial" panose="020B0604020202020204" pitchFamily="34" charset="0"/>
                </a:rPr>
                <a:t>+</a:t>
              </a:r>
              <a:endParaRPr sz="3200" b="1" i="1" dirty="0">
                <a:solidFill>
                  <a:srgbClr val="FF3300"/>
                </a:solidFill>
                <a:latin typeface="Arial" panose="020B0604020202020204" pitchFamily="34" charset="0"/>
              </a:endParaRPr>
            </a:p>
          </p:txBody>
        </p:sp>
        <p:grpSp>
          <p:nvGrpSpPr>
            <p:cNvPr id="14376" name="Group 52"/>
            <p:cNvGrpSpPr/>
            <p:nvPr/>
          </p:nvGrpSpPr>
          <p:grpSpPr>
            <a:xfrm>
              <a:off x="2156" y="1964"/>
              <a:ext cx="332" cy="623"/>
              <a:chOff x="2156" y="1964"/>
              <a:chExt cx="332" cy="623"/>
            </a:xfrm>
          </p:grpSpPr>
          <p:sp>
            <p:nvSpPr>
              <p:cNvPr id="14377" name="Text Box 53"/>
              <p:cNvSpPr txBox="1"/>
              <p:nvPr/>
            </p:nvSpPr>
            <p:spPr>
              <a:xfrm>
                <a:off x="2156" y="1964"/>
                <a:ext cx="332" cy="365"/>
              </a:xfrm>
              <a:prstGeom prst="rect">
                <a:avLst/>
              </a:prstGeom>
              <a:noFill/>
              <a:ln w="9525">
                <a:noFill/>
              </a:ln>
            </p:spPr>
            <p:txBody>
              <a:bodyPr>
                <a:spAutoFit/>
              </a:bodyPr>
              <a:p>
                <a:pPr>
                  <a:spcBef>
                    <a:spcPct val="50000"/>
                  </a:spcBef>
                </a:pPr>
                <a:r>
                  <a:rPr sz="3200" b="1" i="1" u="sng" dirty="0">
                    <a:solidFill>
                      <a:srgbClr val="FF3300"/>
                    </a:solidFill>
                    <a:latin typeface="Arial" panose="020B0604020202020204" pitchFamily="34" charset="0"/>
                  </a:rPr>
                  <a:t>v</a:t>
                </a:r>
                <a:endParaRPr sz="3200" b="1" i="1" u="sng" dirty="0">
                  <a:solidFill>
                    <a:srgbClr val="FF3300"/>
                  </a:solidFill>
                  <a:latin typeface="Arial" panose="020B0604020202020204" pitchFamily="34" charset="0"/>
                </a:endParaRPr>
              </a:p>
            </p:txBody>
          </p:sp>
          <p:sp>
            <p:nvSpPr>
              <p:cNvPr id="14378" name="Text Box 54"/>
              <p:cNvSpPr txBox="1"/>
              <p:nvPr/>
            </p:nvSpPr>
            <p:spPr>
              <a:xfrm>
                <a:off x="2160" y="2222"/>
                <a:ext cx="244" cy="365"/>
              </a:xfrm>
              <a:prstGeom prst="rect">
                <a:avLst/>
              </a:prstGeom>
              <a:noFill/>
              <a:ln w="9525">
                <a:noFill/>
              </a:ln>
            </p:spPr>
            <p:txBody>
              <a:bodyPr>
                <a:spAutoFit/>
              </a:bodyPr>
              <a:p>
                <a:pPr>
                  <a:spcBef>
                    <a:spcPct val="50000"/>
                  </a:spcBef>
                </a:pPr>
                <a:r>
                  <a:rPr sz="3200" b="1" i="1" dirty="0">
                    <a:solidFill>
                      <a:srgbClr val="FF3300"/>
                    </a:solidFill>
                    <a:latin typeface="Arial" panose="020B0604020202020204" pitchFamily="34" charset="0"/>
                  </a:rPr>
                  <a:t>c</a:t>
                </a:r>
                <a:endParaRPr sz="3200" b="1" i="1" dirty="0">
                  <a:solidFill>
                    <a:srgbClr val="FF3300"/>
                  </a:solidFill>
                  <a:latin typeface="Arial" panose="020B0604020202020204" pitchFamily="34" charset="0"/>
                </a:endParaRPr>
              </a:p>
            </p:txBody>
          </p:sp>
        </p:grpSp>
      </p:grpSp>
      <p:grpSp>
        <p:nvGrpSpPr>
          <p:cNvPr id="6" name="Group 60"/>
          <p:cNvGrpSpPr/>
          <p:nvPr/>
        </p:nvGrpSpPr>
        <p:grpSpPr>
          <a:xfrm>
            <a:off x="5200650" y="2697163"/>
            <a:ext cx="860425" cy="989012"/>
            <a:chOff x="2466" y="2013"/>
            <a:chExt cx="542" cy="623"/>
          </a:xfrm>
        </p:grpSpPr>
        <p:sp>
          <p:nvSpPr>
            <p:cNvPr id="14371" name="Text Box 56"/>
            <p:cNvSpPr txBox="1"/>
            <p:nvPr/>
          </p:nvSpPr>
          <p:spPr>
            <a:xfrm>
              <a:off x="2466" y="2109"/>
              <a:ext cx="244" cy="365"/>
            </a:xfrm>
            <a:prstGeom prst="rect">
              <a:avLst/>
            </a:prstGeom>
            <a:noFill/>
            <a:ln w="9525">
              <a:noFill/>
            </a:ln>
          </p:spPr>
          <p:txBody>
            <a:bodyPr>
              <a:spAutoFit/>
            </a:bodyPr>
            <a:p>
              <a:pPr>
                <a:spcBef>
                  <a:spcPct val="50000"/>
                </a:spcBef>
              </a:pPr>
              <a:r>
                <a:rPr sz="3200" b="1" i="1" dirty="0">
                  <a:solidFill>
                    <a:schemeClr val="accent2"/>
                  </a:solidFill>
                  <a:latin typeface="Arial" panose="020B0604020202020204" pitchFamily="34" charset="0"/>
                </a:rPr>
                <a:t>-</a:t>
              </a:r>
              <a:endParaRPr sz="3200" b="1" i="1" dirty="0">
                <a:solidFill>
                  <a:schemeClr val="accent2"/>
                </a:solidFill>
                <a:latin typeface="Arial" panose="020B0604020202020204" pitchFamily="34" charset="0"/>
              </a:endParaRPr>
            </a:p>
          </p:txBody>
        </p:sp>
        <p:grpSp>
          <p:nvGrpSpPr>
            <p:cNvPr id="14372" name="Group 57"/>
            <p:cNvGrpSpPr/>
            <p:nvPr/>
          </p:nvGrpSpPr>
          <p:grpSpPr>
            <a:xfrm>
              <a:off x="2676" y="2013"/>
              <a:ext cx="332" cy="623"/>
              <a:chOff x="2156" y="1964"/>
              <a:chExt cx="332" cy="623"/>
            </a:xfrm>
          </p:grpSpPr>
          <p:sp>
            <p:nvSpPr>
              <p:cNvPr id="14373" name="Text Box 58"/>
              <p:cNvSpPr txBox="1"/>
              <p:nvPr/>
            </p:nvSpPr>
            <p:spPr>
              <a:xfrm>
                <a:off x="2156" y="1964"/>
                <a:ext cx="332" cy="365"/>
              </a:xfrm>
              <a:prstGeom prst="rect">
                <a:avLst/>
              </a:prstGeom>
              <a:noFill/>
              <a:ln w="9525">
                <a:noFill/>
              </a:ln>
            </p:spPr>
            <p:txBody>
              <a:bodyPr>
                <a:spAutoFit/>
              </a:bodyPr>
              <a:p>
                <a:pPr>
                  <a:spcBef>
                    <a:spcPct val="50000"/>
                  </a:spcBef>
                </a:pPr>
                <a:r>
                  <a:rPr sz="3200" b="1" i="1" u="sng" dirty="0">
                    <a:solidFill>
                      <a:schemeClr val="accent2"/>
                    </a:solidFill>
                    <a:latin typeface="Arial" panose="020B0604020202020204" pitchFamily="34" charset="0"/>
                  </a:rPr>
                  <a:t>v</a:t>
                </a:r>
                <a:endParaRPr sz="3200" b="1" i="1" u="sng" dirty="0">
                  <a:solidFill>
                    <a:schemeClr val="accent2"/>
                  </a:solidFill>
                  <a:latin typeface="Arial" panose="020B0604020202020204" pitchFamily="34" charset="0"/>
                </a:endParaRPr>
              </a:p>
            </p:txBody>
          </p:sp>
          <p:sp>
            <p:nvSpPr>
              <p:cNvPr id="14374" name="Text Box 59"/>
              <p:cNvSpPr txBox="1"/>
              <p:nvPr/>
            </p:nvSpPr>
            <p:spPr>
              <a:xfrm>
                <a:off x="2160" y="2222"/>
                <a:ext cx="244" cy="365"/>
              </a:xfrm>
              <a:prstGeom prst="rect">
                <a:avLst/>
              </a:prstGeom>
              <a:noFill/>
              <a:ln w="9525">
                <a:noFill/>
              </a:ln>
            </p:spPr>
            <p:txBody>
              <a:bodyPr>
                <a:spAutoFit/>
              </a:bodyPr>
              <a:p>
                <a:pPr>
                  <a:spcBef>
                    <a:spcPct val="50000"/>
                  </a:spcBef>
                </a:pPr>
                <a:r>
                  <a:rPr sz="3200" b="1" i="1" dirty="0">
                    <a:solidFill>
                      <a:schemeClr val="accent2"/>
                    </a:solidFill>
                    <a:latin typeface="Arial" panose="020B0604020202020204" pitchFamily="34" charset="0"/>
                  </a:rPr>
                  <a:t>c</a:t>
                </a:r>
                <a:endParaRPr sz="3200" b="1" i="1" dirty="0">
                  <a:solidFill>
                    <a:schemeClr val="accent2"/>
                  </a:solidFill>
                  <a:latin typeface="Arial" panose="020B0604020202020204" pitchFamily="34" charset="0"/>
                </a:endParaRPr>
              </a:p>
            </p:txBody>
          </p:sp>
        </p:grpSp>
      </p:grpSp>
      <p:grpSp>
        <p:nvGrpSpPr>
          <p:cNvPr id="8" name="Group 61"/>
          <p:cNvGrpSpPr/>
          <p:nvPr/>
        </p:nvGrpSpPr>
        <p:grpSpPr>
          <a:xfrm>
            <a:off x="3146425" y="4270375"/>
            <a:ext cx="860425" cy="989013"/>
            <a:chOff x="2466" y="2013"/>
            <a:chExt cx="542" cy="623"/>
          </a:xfrm>
        </p:grpSpPr>
        <p:sp>
          <p:nvSpPr>
            <p:cNvPr id="14367" name="Text Box 62"/>
            <p:cNvSpPr txBox="1"/>
            <p:nvPr/>
          </p:nvSpPr>
          <p:spPr>
            <a:xfrm>
              <a:off x="2466" y="2109"/>
              <a:ext cx="244" cy="365"/>
            </a:xfrm>
            <a:prstGeom prst="rect">
              <a:avLst/>
            </a:prstGeom>
            <a:noFill/>
            <a:ln w="9525">
              <a:noFill/>
            </a:ln>
          </p:spPr>
          <p:txBody>
            <a:bodyPr>
              <a:spAutoFit/>
            </a:bodyPr>
            <a:p>
              <a:pPr>
                <a:spcBef>
                  <a:spcPct val="50000"/>
                </a:spcBef>
              </a:pPr>
              <a:r>
                <a:rPr sz="3200" b="1" i="1" dirty="0">
                  <a:solidFill>
                    <a:schemeClr val="accent2"/>
                  </a:solidFill>
                  <a:latin typeface="Arial" panose="020B0604020202020204" pitchFamily="34" charset="0"/>
                </a:rPr>
                <a:t>-</a:t>
              </a:r>
              <a:endParaRPr sz="3200" b="1" i="1" dirty="0">
                <a:solidFill>
                  <a:schemeClr val="accent2"/>
                </a:solidFill>
                <a:latin typeface="Arial" panose="020B0604020202020204" pitchFamily="34" charset="0"/>
              </a:endParaRPr>
            </a:p>
          </p:txBody>
        </p:sp>
        <p:grpSp>
          <p:nvGrpSpPr>
            <p:cNvPr id="14368" name="Group 63"/>
            <p:cNvGrpSpPr/>
            <p:nvPr/>
          </p:nvGrpSpPr>
          <p:grpSpPr>
            <a:xfrm>
              <a:off x="2676" y="2013"/>
              <a:ext cx="332" cy="623"/>
              <a:chOff x="2156" y="1964"/>
              <a:chExt cx="332" cy="623"/>
            </a:xfrm>
          </p:grpSpPr>
          <p:sp>
            <p:nvSpPr>
              <p:cNvPr id="14369" name="Text Box 64"/>
              <p:cNvSpPr txBox="1"/>
              <p:nvPr/>
            </p:nvSpPr>
            <p:spPr>
              <a:xfrm>
                <a:off x="2156" y="1964"/>
                <a:ext cx="332" cy="365"/>
              </a:xfrm>
              <a:prstGeom prst="rect">
                <a:avLst/>
              </a:prstGeom>
              <a:noFill/>
              <a:ln w="9525">
                <a:noFill/>
              </a:ln>
            </p:spPr>
            <p:txBody>
              <a:bodyPr>
                <a:spAutoFit/>
              </a:bodyPr>
              <a:p>
                <a:pPr>
                  <a:spcBef>
                    <a:spcPct val="50000"/>
                  </a:spcBef>
                </a:pPr>
                <a:r>
                  <a:rPr sz="3200" b="1" i="1" u="sng" dirty="0">
                    <a:solidFill>
                      <a:schemeClr val="accent2"/>
                    </a:solidFill>
                    <a:latin typeface="Arial" panose="020B0604020202020204" pitchFamily="34" charset="0"/>
                  </a:rPr>
                  <a:t>v</a:t>
                </a:r>
                <a:endParaRPr sz="3200" b="1" i="1" u="sng" dirty="0">
                  <a:solidFill>
                    <a:schemeClr val="accent2"/>
                  </a:solidFill>
                  <a:latin typeface="Arial" panose="020B0604020202020204" pitchFamily="34" charset="0"/>
                </a:endParaRPr>
              </a:p>
            </p:txBody>
          </p:sp>
          <p:sp>
            <p:nvSpPr>
              <p:cNvPr id="14370" name="Text Box 65"/>
              <p:cNvSpPr txBox="1"/>
              <p:nvPr/>
            </p:nvSpPr>
            <p:spPr>
              <a:xfrm>
                <a:off x="2160" y="2222"/>
                <a:ext cx="244" cy="365"/>
              </a:xfrm>
              <a:prstGeom prst="rect">
                <a:avLst/>
              </a:prstGeom>
              <a:noFill/>
              <a:ln w="9525">
                <a:noFill/>
              </a:ln>
            </p:spPr>
            <p:txBody>
              <a:bodyPr>
                <a:spAutoFit/>
              </a:bodyPr>
              <a:p>
                <a:pPr>
                  <a:spcBef>
                    <a:spcPct val="50000"/>
                  </a:spcBef>
                </a:pPr>
                <a:r>
                  <a:rPr sz="3200" b="1" i="1" dirty="0">
                    <a:solidFill>
                      <a:schemeClr val="accent2"/>
                    </a:solidFill>
                    <a:latin typeface="Arial" panose="020B0604020202020204" pitchFamily="34" charset="0"/>
                  </a:rPr>
                  <a:t>c</a:t>
                </a:r>
                <a:endParaRPr sz="3200" b="1" i="1" dirty="0">
                  <a:solidFill>
                    <a:schemeClr val="accent2"/>
                  </a:solidFill>
                  <a:latin typeface="Arial" panose="020B0604020202020204" pitchFamily="34" charset="0"/>
                </a:endParaRPr>
              </a:p>
            </p:txBody>
          </p:sp>
        </p:grpSp>
      </p:grpSp>
      <p:sp>
        <p:nvSpPr>
          <p:cNvPr id="562242" name="Text Box 66"/>
          <p:cNvSpPr txBox="1"/>
          <p:nvPr/>
        </p:nvSpPr>
        <p:spPr>
          <a:xfrm>
            <a:off x="6999288" y="4184650"/>
            <a:ext cx="1316037" cy="1160463"/>
          </a:xfrm>
          <a:prstGeom prst="rect">
            <a:avLst/>
          </a:prstGeom>
          <a:noFill/>
          <a:ln w="9525">
            <a:noFill/>
          </a:ln>
        </p:spPr>
        <p:txBody>
          <a:bodyPr>
            <a:spAutoFit/>
          </a:bodyPr>
          <a:p>
            <a:pPr algn="ctr">
              <a:spcBef>
                <a:spcPct val="50000"/>
              </a:spcBef>
            </a:pPr>
            <a:r>
              <a:rPr sz="2800" b="1" dirty="0">
                <a:solidFill>
                  <a:srgbClr val="FF3300"/>
                </a:solidFill>
                <a:latin typeface="Arial" panose="020B0604020202020204" pitchFamily="34" charset="0"/>
              </a:rPr>
              <a:t>RED</a:t>
            </a:r>
            <a:endParaRPr sz="2800" b="1" dirty="0">
              <a:solidFill>
                <a:srgbClr val="FF3300"/>
              </a:solidFill>
              <a:latin typeface="Arial" panose="020B0604020202020204" pitchFamily="34" charset="0"/>
            </a:endParaRPr>
          </a:p>
          <a:p>
            <a:pPr algn="ctr">
              <a:spcBef>
                <a:spcPct val="50000"/>
              </a:spcBef>
            </a:pPr>
            <a:r>
              <a:rPr sz="2800" b="1" dirty="0">
                <a:solidFill>
                  <a:srgbClr val="FF3300"/>
                </a:solidFill>
                <a:latin typeface="Arial" panose="020B0604020202020204" pitchFamily="34" charset="0"/>
              </a:rPr>
              <a:t>SHIFT</a:t>
            </a:r>
            <a:endParaRPr sz="2800" b="1" dirty="0">
              <a:solidFill>
                <a:srgbClr val="FF3300"/>
              </a:solidFill>
              <a:latin typeface="Arial" panose="020B0604020202020204" pitchFamily="34" charset="0"/>
            </a:endParaRPr>
          </a:p>
        </p:txBody>
      </p:sp>
      <p:sp>
        <p:nvSpPr>
          <p:cNvPr id="562243" name="Text Box 67"/>
          <p:cNvSpPr txBox="1"/>
          <p:nvPr/>
        </p:nvSpPr>
        <p:spPr>
          <a:xfrm>
            <a:off x="6997700" y="2611438"/>
            <a:ext cx="1316038" cy="1160462"/>
          </a:xfrm>
          <a:prstGeom prst="rect">
            <a:avLst/>
          </a:prstGeom>
          <a:noFill/>
          <a:ln w="9525">
            <a:noFill/>
          </a:ln>
        </p:spPr>
        <p:txBody>
          <a:bodyPr>
            <a:spAutoFit/>
          </a:bodyPr>
          <a:p>
            <a:pPr algn="ctr">
              <a:spcBef>
                <a:spcPct val="50000"/>
              </a:spcBef>
            </a:pPr>
            <a:r>
              <a:rPr sz="2800" b="1" dirty="0">
                <a:solidFill>
                  <a:schemeClr val="accent2"/>
                </a:solidFill>
                <a:latin typeface="Arial" panose="020B0604020202020204" pitchFamily="34" charset="0"/>
              </a:rPr>
              <a:t>BLUE</a:t>
            </a:r>
            <a:endParaRPr sz="2800" b="1" dirty="0">
              <a:solidFill>
                <a:schemeClr val="accent2"/>
              </a:solidFill>
              <a:latin typeface="Arial" panose="020B0604020202020204" pitchFamily="34" charset="0"/>
            </a:endParaRPr>
          </a:p>
          <a:p>
            <a:pPr algn="ctr">
              <a:spcBef>
                <a:spcPct val="50000"/>
              </a:spcBef>
            </a:pPr>
            <a:r>
              <a:rPr sz="2800" b="1" dirty="0">
                <a:solidFill>
                  <a:schemeClr val="accent2"/>
                </a:solidFill>
                <a:latin typeface="Arial" panose="020B0604020202020204" pitchFamily="34" charset="0"/>
              </a:rPr>
              <a:t>SHIFT</a:t>
            </a:r>
            <a:endParaRPr sz="2800" b="1" dirty="0">
              <a:solidFill>
                <a:schemeClr val="accent2"/>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33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62243">
                                            <p:txEl>
                                              <p:charRg st="0"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62243">
                                            <p:txEl>
                                              <p:charRg st="5" end="1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622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2242" grpId="0"/>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Group 69"/>
          <p:cNvGrpSpPr/>
          <p:nvPr/>
        </p:nvGrpSpPr>
        <p:grpSpPr>
          <a:xfrm>
            <a:off x="3121025" y="1163638"/>
            <a:ext cx="5084763" cy="4011612"/>
            <a:chOff x="1966" y="733"/>
            <a:chExt cx="3203" cy="2527"/>
          </a:xfrm>
        </p:grpSpPr>
        <p:sp>
          <p:nvSpPr>
            <p:cNvPr id="2077" name="Line 8"/>
            <p:cNvSpPr/>
            <p:nvPr/>
          </p:nvSpPr>
          <p:spPr>
            <a:xfrm>
              <a:off x="2140" y="1207"/>
              <a:ext cx="0" cy="2038"/>
            </a:xfrm>
            <a:prstGeom prst="line">
              <a:avLst/>
            </a:prstGeom>
            <a:ln w="9525" cap="flat" cmpd="sng">
              <a:solidFill>
                <a:schemeClr val="tx1"/>
              </a:solidFill>
              <a:prstDash val="dash"/>
              <a:headEnd type="none" w="med" len="med"/>
              <a:tailEnd type="none" w="med" len="med"/>
            </a:ln>
          </p:spPr>
        </p:sp>
        <p:sp>
          <p:nvSpPr>
            <p:cNvPr id="2078" name="Line 9"/>
            <p:cNvSpPr/>
            <p:nvPr/>
          </p:nvSpPr>
          <p:spPr>
            <a:xfrm>
              <a:off x="4903" y="1207"/>
              <a:ext cx="0" cy="2038"/>
            </a:xfrm>
            <a:prstGeom prst="line">
              <a:avLst/>
            </a:prstGeom>
            <a:ln w="9525" cap="flat" cmpd="sng">
              <a:solidFill>
                <a:schemeClr val="tx1"/>
              </a:solidFill>
              <a:prstDash val="dash"/>
              <a:headEnd type="none" w="med" len="med"/>
              <a:tailEnd type="none" w="med" len="med"/>
            </a:ln>
          </p:spPr>
        </p:sp>
        <p:sp>
          <p:nvSpPr>
            <p:cNvPr id="2079" name="Line 10"/>
            <p:cNvSpPr/>
            <p:nvPr/>
          </p:nvSpPr>
          <p:spPr>
            <a:xfrm>
              <a:off x="3984" y="1207"/>
              <a:ext cx="0" cy="2005"/>
            </a:xfrm>
            <a:prstGeom prst="line">
              <a:avLst/>
            </a:prstGeom>
            <a:ln w="9525" cap="flat" cmpd="sng">
              <a:solidFill>
                <a:schemeClr val="tx1"/>
              </a:solidFill>
              <a:prstDash val="dash"/>
              <a:headEnd type="none" w="med" len="med"/>
              <a:tailEnd type="none" w="med" len="med"/>
            </a:ln>
          </p:spPr>
        </p:sp>
        <p:sp>
          <p:nvSpPr>
            <p:cNvPr id="2080" name="Line 11"/>
            <p:cNvSpPr/>
            <p:nvPr/>
          </p:nvSpPr>
          <p:spPr>
            <a:xfrm>
              <a:off x="3057" y="1207"/>
              <a:ext cx="0" cy="2048"/>
            </a:xfrm>
            <a:prstGeom prst="line">
              <a:avLst/>
            </a:prstGeom>
            <a:ln w="9525" cap="flat" cmpd="sng">
              <a:solidFill>
                <a:schemeClr val="tx1"/>
              </a:solidFill>
              <a:prstDash val="dash"/>
              <a:headEnd type="none" w="med" len="med"/>
              <a:tailEnd type="none" w="med" len="med"/>
            </a:ln>
          </p:spPr>
        </p:sp>
        <p:sp>
          <p:nvSpPr>
            <p:cNvPr id="2081" name="Text Box 12"/>
            <p:cNvSpPr txBox="1"/>
            <p:nvPr/>
          </p:nvSpPr>
          <p:spPr>
            <a:xfrm>
              <a:off x="1966" y="980"/>
              <a:ext cx="3161" cy="231"/>
            </a:xfrm>
            <a:prstGeom prst="rect">
              <a:avLst/>
            </a:prstGeom>
            <a:noFill/>
            <a:ln w="9525">
              <a:noFill/>
            </a:ln>
          </p:spPr>
          <p:txBody>
            <a:bodyPr>
              <a:spAutoFit/>
            </a:bodyPr>
            <a:p>
              <a:pPr>
                <a:spcBef>
                  <a:spcPct val="50000"/>
                </a:spcBef>
              </a:pPr>
              <a:r>
                <a:rPr dirty="0">
                  <a:latin typeface="Arial" panose="020B0604020202020204" pitchFamily="34" charset="0"/>
                </a:rPr>
                <a:t>400                500                  600                700 </a:t>
              </a:r>
              <a:endParaRPr dirty="0">
                <a:latin typeface="Arial" panose="020B0604020202020204" pitchFamily="34" charset="0"/>
              </a:endParaRPr>
            </a:p>
          </p:txBody>
        </p:sp>
        <p:sp>
          <p:nvSpPr>
            <p:cNvPr id="2082" name="Text Box 20"/>
            <p:cNvSpPr txBox="1"/>
            <p:nvPr/>
          </p:nvSpPr>
          <p:spPr>
            <a:xfrm>
              <a:off x="2943" y="733"/>
              <a:ext cx="1724" cy="231"/>
            </a:xfrm>
            <a:prstGeom prst="rect">
              <a:avLst/>
            </a:prstGeom>
            <a:noFill/>
            <a:ln w="9525">
              <a:noFill/>
            </a:ln>
          </p:spPr>
          <p:txBody>
            <a:bodyPr>
              <a:spAutoFit/>
            </a:bodyPr>
            <a:p>
              <a:pPr>
                <a:spcBef>
                  <a:spcPct val="50000"/>
                </a:spcBef>
              </a:pPr>
              <a:r>
                <a:rPr dirty="0">
                  <a:latin typeface="Arial" panose="020B0604020202020204" pitchFamily="34" charset="0"/>
                </a:rPr>
                <a:t>wavelength / nm</a:t>
              </a:r>
              <a:endParaRPr dirty="0">
                <a:latin typeface="Arial" panose="020B0604020202020204" pitchFamily="34" charset="0"/>
              </a:endParaRPr>
            </a:p>
          </p:txBody>
        </p:sp>
        <p:pic>
          <p:nvPicPr>
            <p:cNvPr id="2083" name="Picture 15"/>
            <p:cNvPicPr>
              <a:picLocks noChangeAspect="1"/>
            </p:cNvPicPr>
            <p:nvPr/>
          </p:nvPicPr>
          <p:blipFill>
            <a:blip r:embed="rId1"/>
            <a:stretch>
              <a:fillRect/>
            </a:stretch>
          </p:blipFill>
          <p:spPr>
            <a:xfrm>
              <a:off x="1982" y="1378"/>
              <a:ext cx="3187" cy="308"/>
            </a:xfrm>
            <a:prstGeom prst="rect">
              <a:avLst/>
            </a:prstGeom>
            <a:noFill/>
            <a:ln w="9525">
              <a:noFill/>
            </a:ln>
          </p:spPr>
        </p:pic>
        <p:graphicFrame>
          <p:nvGraphicFramePr>
            <p:cNvPr id="2050" name="Object 4"/>
            <p:cNvGraphicFramePr/>
            <p:nvPr/>
          </p:nvGraphicFramePr>
          <p:xfrm>
            <a:off x="1982" y="2165"/>
            <a:ext cx="3187" cy="308"/>
          </p:xfrm>
          <a:graphic>
            <a:graphicData uri="http://schemas.openxmlformats.org/presentationml/2006/ole">
              <mc:AlternateContent xmlns:mc="http://schemas.openxmlformats.org/markup-compatibility/2006">
                <mc:Choice xmlns:v="urn:schemas-microsoft-com:vml" Requires="v">
                  <p:oleObj spid="_x0000_s3080" name="" r:id="rId2" imgW="5753100" imgH="704850" progId="Paint.Picture">
                    <p:embed/>
                  </p:oleObj>
                </mc:Choice>
                <mc:Fallback>
                  <p:oleObj name="" r:id="rId2" imgW="5753100" imgH="704850" progId="Paint.Picture">
                    <p:embed/>
                    <p:pic>
                      <p:nvPicPr>
                        <p:cNvPr id="0" name="Picture 3079"/>
                        <p:cNvPicPr/>
                        <p:nvPr/>
                      </p:nvPicPr>
                      <p:blipFill>
                        <a:blip r:embed="rId3"/>
                        <a:stretch>
                          <a:fillRect/>
                        </a:stretch>
                      </p:blipFill>
                      <p:spPr>
                        <a:xfrm>
                          <a:off x="1982" y="2165"/>
                          <a:ext cx="3187" cy="308"/>
                        </a:xfrm>
                        <a:prstGeom prst="rect">
                          <a:avLst/>
                        </a:prstGeom>
                        <a:noFill/>
                        <a:ln w="38100">
                          <a:noFill/>
                          <a:miter/>
                        </a:ln>
                      </p:spPr>
                    </p:pic>
                  </p:oleObj>
                </mc:Fallback>
              </mc:AlternateContent>
            </a:graphicData>
          </a:graphic>
        </p:graphicFrame>
        <p:pic>
          <p:nvPicPr>
            <p:cNvPr id="2084" name="Picture 18"/>
            <p:cNvPicPr>
              <a:picLocks noChangeAspect="1"/>
            </p:cNvPicPr>
            <p:nvPr/>
          </p:nvPicPr>
          <p:blipFill>
            <a:blip r:embed="rId1"/>
            <a:stretch>
              <a:fillRect/>
            </a:stretch>
          </p:blipFill>
          <p:spPr>
            <a:xfrm>
              <a:off x="1982" y="2952"/>
              <a:ext cx="3187" cy="308"/>
            </a:xfrm>
            <a:prstGeom prst="rect">
              <a:avLst/>
            </a:prstGeom>
            <a:noFill/>
            <a:ln w="9525">
              <a:noFill/>
            </a:ln>
          </p:spPr>
        </p:pic>
      </p:grpSp>
      <p:sp>
        <p:nvSpPr>
          <p:cNvPr id="2052" name="Rectangle 2"/>
          <p:cNvSpPr>
            <a:spLocks noGrp="1"/>
          </p:cNvSpPr>
          <p:nvPr>
            <p:ph type="title"/>
          </p:nvPr>
        </p:nvSpPr>
        <p:spPr>
          <a:xfrm>
            <a:off x="457200" y="274638"/>
            <a:ext cx="8229600" cy="714375"/>
          </a:xfrm>
        </p:spPr>
        <p:txBody>
          <a:bodyPr vert="horz" wrap="square" lIns="91440" tIns="45720" rIns="91440" bIns="45720" anchor="ctr" anchorCtr="0"/>
          <a:p>
            <a:pPr eaLnBrk="1" hangingPunct="1"/>
            <a:r>
              <a:rPr sz="4000" dirty="0"/>
              <a:t>Doppler shift in spectra</a:t>
            </a:r>
            <a:endParaRPr sz="4000" dirty="0"/>
          </a:p>
        </p:txBody>
      </p:sp>
      <p:grpSp>
        <p:nvGrpSpPr>
          <p:cNvPr id="3" name="Group 68"/>
          <p:cNvGrpSpPr/>
          <p:nvPr/>
        </p:nvGrpSpPr>
        <p:grpSpPr>
          <a:xfrm>
            <a:off x="646113" y="1824038"/>
            <a:ext cx="6834187" cy="844550"/>
            <a:chOff x="407" y="1149"/>
            <a:chExt cx="4305" cy="532"/>
          </a:xfrm>
        </p:grpSpPr>
        <p:sp>
          <p:nvSpPr>
            <p:cNvPr id="2069" name="Text Box 22"/>
            <p:cNvSpPr txBox="1"/>
            <p:nvPr/>
          </p:nvSpPr>
          <p:spPr>
            <a:xfrm>
              <a:off x="407" y="1398"/>
              <a:ext cx="1396" cy="231"/>
            </a:xfrm>
            <a:prstGeom prst="rect">
              <a:avLst/>
            </a:prstGeom>
            <a:noFill/>
            <a:ln w="9525">
              <a:noFill/>
            </a:ln>
          </p:spPr>
          <p:txBody>
            <a:bodyPr>
              <a:spAutoFit/>
            </a:bodyPr>
            <a:p>
              <a:pPr algn="r">
                <a:spcBef>
                  <a:spcPct val="50000"/>
                </a:spcBef>
              </a:pPr>
              <a:r>
                <a:rPr dirty="0">
                  <a:latin typeface="Arial" panose="020B0604020202020204" pitchFamily="34" charset="0"/>
                </a:rPr>
                <a:t>Stationary source</a:t>
              </a:r>
              <a:endParaRPr dirty="0">
                <a:latin typeface="Arial" panose="020B0604020202020204" pitchFamily="34" charset="0"/>
              </a:endParaRPr>
            </a:p>
          </p:txBody>
        </p:sp>
        <p:grpSp>
          <p:nvGrpSpPr>
            <p:cNvPr id="2070" name="Group 33"/>
            <p:cNvGrpSpPr/>
            <p:nvPr/>
          </p:nvGrpSpPr>
          <p:grpSpPr>
            <a:xfrm>
              <a:off x="4352" y="1149"/>
              <a:ext cx="360" cy="532"/>
              <a:chOff x="4456" y="1272"/>
              <a:chExt cx="360" cy="532"/>
            </a:xfrm>
          </p:grpSpPr>
          <p:sp>
            <p:nvSpPr>
              <p:cNvPr id="2075" name="Line 31"/>
              <p:cNvSpPr/>
              <p:nvPr/>
            </p:nvSpPr>
            <p:spPr>
              <a:xfrm>
                <a:off x="4628" y="1500"/>
                <a:ext cx="0" cy="304"/>
              </a:xfrm>
              <a:prstGeom prst="line">
                <a:avLst/>
              </a:prstGeom>
              <a:ln w="57150" cap="flat" cmpd="sng">
                <a:solidFill>
                  <a:schemeClr val="tx1"/>
                </a:solidFill>
                <a:prstDash val="solid"/>
                <a:headEnd type="none" w="med" len="med"/>
                <a:tailEnd type="none" w="med" len="med"/>
              </a:ln>
            </p:spPr>
          </p:sp>
          <p:sp>
            <p:nvSpPr>
              <p:cNvPr id="2076" name="Text Box 32"/>
              <p:cNvSpPr txBox="1"/>
              <p:nvPr/>
            </p:nvSpPr>
            <p:spPr>
              <a:xfrm>
                <a:off x="4456" y="1272"/>
                <a:ext cx="360" cy="231"/>
              </a:xfrm>
              <a:prstGeom prst="rect">
                <a:avLst/>
              </a:prstGeom>
              <a:noFill/>
              <a:ln w="9525">
                <a:noFill/>
              </a:ln>
            </p:spPr>
            <p:txBody>
              <a:bodyPr>
                <a:spAutoFit/>
              </a:bodyPr>
              <a:p>
                <a:pPr>
                  <a:spcBef>
                    <a:spcPct val="50000"/>
                  </a:spcBef>
                </a:pPr>
                <a:r>
                  <a:rPr dirty="0">
                    <a:latin typeface="Arial" panose="020B0604020202020204" pitchFamily="34" charset="0"/>
                  </a:rPr>
                  <a:t>H</a:t>
                </a:r>
                <a:r>
                  <a:rPr lang="el-GR" altLang="x-none" dirty="0">
                    <a:latin typeface="Arial" panose="020B0604020202020204" pitchFamily="34" charset="0"/>
                    <a:cs typeface="Arial" panose="020B0604020202020204" pitchFamily="34" charset="0"/>
                  </a:rPr>
                  <a:t>α</a:t>
                </a:r>
                <a:endParaRPr lang="el-GR" altLang="x-none" dirty="0">
                  <a:latin typeface="Arial" panose="020B0604020202020204" pitchFamily="34" charset="0"/>
                  <a:ea typeface="Arial" panose="020B0604020202020204" pitchFamily="34" charset="0"/>
                </a:endParaRPr>
              </a:p>
            </p:txBody>
          </p:sp>
        </p:grpSp>
        <p:sp>
          <p:nvSpPr>
            <p:cNvPr id="2071" name="Line 34"/>
            <p:cNvSpPr/>
            <p:nvPr/>
          </p:nvSpPr>
          <p:spPr>
            <a:xfrm>
              <a:off x="2824" y="1381"/>
              <a:ext cx="0" cy="300"/>
            </a:xfrm>
            <a:prstGeom prst="line">
              <a:avLst/>
            </a:prstGeom>
            <a:ln w="38100" cap="flat" cmpd="sng">
              <a:solidFill>
                <a:schemeClr val="tx1"/>
              </a:solidFill>
              <a:prstDash val="solid"/>
              <a:headEnd type="none" w="med" len="med"/>
              <a:tailEnd type="none" w="med" len="med"/>
            </a:ln>
          </p:spPr>
        </p:sp>
        <p:sp>
          <p:nvSpPr>
            <p:cNvPr id="2072" name="Line 35"/>
            <p:cNvSpPr/>
            <p:nvPr/>
          </p:nvSpPr>
          <p:spPr>
            <a:xfrm>
              <a:off x="2412" y="1381"/>
              <a:ext cx="0" cy="300"/>
            </a:xfrm>
            <a:prstGeom prst="line">
              <a:avLst/>
            </a:prstGeom>
            <a:ln w="38100" cap="flat" cmpd="sng">
              <a:solidFill>
                <a:schemeClr val="tx1"/>
              </a:solidFill>
              <a:prstDash val="solid"/>
              <a:headEnd type="none" w="med" len="med"/>
              <a:tailEnd type="none" w="med" len="med"/>
            </a:ln>
          </p:spPr>
        </p:sp>
        <p:sp>
          <p:nvSpPr>
            <p:cNvPr id="2073" name="Line 36"/>
            <p:cNvSpPr/>
            <p:nvPr/>
          </p:nvSpPr>
          <p:spPr>
            <a:xfrm>
              <a:off x="2244" y="1381"/>
              <a:ext cx="0" cy="300"/>
            </a:xfrm>
            <a:prstGeom prst="line">
              <a:avLst/>
            </a:prstGeom>
            <a:ln w="38100" cap="flat" cmpd="sng">
              <a:solidFill>
                <a:schemeClr val="tx1"/>
              </a:solidFill>
              <a:prstDash val="solid"/>
              <a:headEnd type="none" w="med" len="med"/>
              <a:tailEnd type="none" w="med" len="med"/>
            </a:ln>
          </p:spPr>
        </p:sp>
        <p:sp>
          <p:nvSpPr>
            <p:cNvPr id="2074" name="Line 37"/>
            <p:cNvSpPr/>
            <p:nvPr/>
          </p:nvSpPr>
          <p:spPr>
            <a:xfrm>
              <a:off x="2104" y="1381"/>
              <a:ext cx="0" cy="300"/>
            </a:xfrm>
            <a:prstGeom prst="line">
              <a:avLst/>
            </a:prstGeom>
            <a:ln w="38100" cap="flat" cmpd="sng">
              <a:solidFill>
                <a:schemeClr val="tx1"/>
              </a:solidFill>
              <a:prstDash val="solid"/>
              <a:headEnd type="none" w="med" len="med"/>
              <a:tailEnd type="none" w="med" len="med"/>
            </a:ln>
          </p:spPr>
        </p:sp>
      </p:grpSp>
      <p:grpSp>
        <p:nvGrpSpPr>
          <p:cNvPr id="5" name="Group 67"/>
          <p:cNvGrpSpPr/>
          <p:nvPr/>
        </p:nvGrpSpPr>
        <p:grpSpPr>
          <a:xfrm>
            <a:off x="631825" y="3074988"/>
            <a:ext cx="7235825" cy="912812"/>
            <a:chOff x="398" y="1937"/>
            <a:chExt cx="4558" cy="575"/>
          </a:xfrm>
        </p:grpSpPr>
        <p:sp>
          <p:nvSpPr>
            <p:cNvPr id="2062" name="Text Box 23"/>
            <p:cNvSpPr txBox="1"/>
            <p:nvPr/>
          </p:nvSpPr>
          <p:spPr>
            <a:xfrm>
              <a:off x="398" y="2108"/>
              <a:ext cx="1405" cy="404"/>
            </a:xfrm>
            <a:prstGeom prst="rect">
              <a:avLst/>
            </a:prstGeom>
            <a:noFill/>
            <a:ln w="9525">
              <a:noFill/>
            </a:ln>
          </p:spPr>
          <p:txBody>
            <a:bodyPr>
              <a:spAutoFit/>
            </a:bodyPr>
            <a:p>
              <a:pPr algn="r">
                <a:spcBef>
                  <a:spcPct val="50000"/>
                </a:spcBef>
              </a:pPr>
              <a:r>
                <a:rPr dirty="0">
                  <a:latin typeface="Arial" panose="020B0604020202020204" pitchFamily="34" charset="0"/>
                </a:rPr>
                <a:t>Receding source </a:t>
              </a:r>
              <a:r>
                <a:rPr b="1" dirty="0">
                  <a:solidFill>
                    <a:srgbClr val="FF3300"/>
                  </a:solidFill>
                  <a:latin typeface="Arial" panose="020B0604020202020204" pitchFamily="34" charset="0"/>
                </a:rPr>
                <a:t>RED SHIFT</a:t>
              </a:r>
              <a:endParaRPr b="1" dirty="0">
                <a:solidFill>
                  <a:srgbClr val="FF3300"/>
                </a:solidFill>
                <a:latin typeface="Arial" panose="020B0604020202020204" pitchFamily="34" charset="0"/>
              </a:endParaRPr>
            </a:p>
          </p:txBody>
        </p:sp>
        <p:sp>
          <p:nvSpPr>
            <p:cNvPr id="2063" name="Line 41"/>
            <p:cNvSpPr/>
            <p:nvPr/>
          </p:nvSpPr>
          <p:spPr>
            <a:xfrm>
              <a:off x="4768" y="2165"/>
              <a:ext cx="0" cy="304"/>
            </a:xfrm>
            <a:prstGeom prst="line">
              <a:avLst/>
            </a:prstGeom>
            <a:ln w="57150" cap="flat" cmpd="sng">
              <a:solidFill>
                <a:schemeClr val="tx1"/>
              </a:solidFill>
              <a:prstDash val="solid"/>
              <a:headEnd type="none" w="med" len="med"/>
              <a:tailEnd type="none" w="med" len="med"/>
            </a:ln>
          </p:spPr>
        </p:sp>
        <p:sp>
          <p:nvSpPr>
            <p:cNvPr id="2064" name="Text Box 42"/>
            <p:cNvSpPr txBox="1"/>
            <p:nvPr/>
          </p:nvSpPr>
          <p:spPr>
            <a:xfrm>
              <a:off x="4596" y="1937"/>
              <a:ext cx="360" cy="231"/>
            </a:xfrm>
            <a:prstGeom prst="rect">
              <a:avLst/>
            </a:prstGeom>
            <a:noFill/>
            <a:ln w="9525">
              <a:noFill/>
            </a:ln>
          </p:spPr>
          <p:txBody>
            <a:bodyPr>
              <a:spAutoFit/>
            </a:bodyPr>
            <a:p>
              <a:pPr>
                <a:spcBef>
                  <a:spcPct val="50000"/>
                </a:spcBef>
              </a:pPr>
              <a:r>
                <a:rPr dirty="0">
                  <a:latin typeface="Arial" panose="020B0604020202020204" pitchFamily="34" charset="0"/>
                </a:rPr>
                <a:t>H</a:t>
              </a:r>
              <a:r>
                <a:rPr lang="el-GR" altLang="x-none" dirty="0">
                  <a:latin typeface="Arial" panose="020B0604020202020204" pitchFamily="34" charset="0"/>
                  <a:cs typeface="Arial" panose="020B0604020202020204" pitchFamily="34" charset="0"/>
                </a:rPr>
                <a:t>α</a:t>
              </a:r>
              <a:endParaRPr lang="el-GR" altLang="x-none" dirty="0">
                <a:latin typeface="Arial" panose="020B0604020202020204" pitchFamily="34" charset="0"/>
                <a:ea typeface="Arial" panose="020B0604020202020204" pitchFamily="34" charset="0"/>
              </a:endParaRPr>
            </a:p>
          </p:txBody>
        </p:sp>
        <p:sp>
          <p:nvSpPr>
            <p:cNvPr id="2065" name="Line 43"/>
            <p:cNvSpPr/>
            <p:nvPr/>
          </p:nvSpPr>
          <p:spPr>
            <a:xfrm>
              <a:off x="3068" y="2169"/>
              <a:ext cx="0" cy="300"/>
            </a:xfrm>
            <a:prstGeom prst="line">
              <a:avLst/>
            </a:prstGeom>
            <a:ln w="38100" cap="flat" cmpd="sng">
              <a:solidFill>
                <a:schemeClr val="tx1"/>
              </a:solidFill>
              <a:prstDash val="solid"/>
              <a:headEnd type="none" w="med" len="med"/>
              <a:tailEnd type="none" w="med" len="med"/>
            </a:ln>
          </p:spPr>
        </p:sp>
        <p:sp>
          <p:nvSpPr>
            <p:cNvPr id="2066" name="Line 44"/>
            <p:cNvSpPr/>
            <p:nvPr/>
          </p:nvSpPr>
          <p:spPr>
            <a:xfrm>
              <a:off x="2656" y="2169"/>
              <a:ext cx="0" cy="300"/>
            </a:xfrm>
            <a:prstGeom prst="line">
              <a:avLst/>
            </a:prstGeom>
            <a:ln w="38100" cap="flat" cmpd="sng">
              <a:solidFill>
                <a:schemeClr val="tx1"/>
              </a:solidFill>
              <a:prstDash val="solid"/>
              <a:headEnd type="none" w="med" len="med"/>
              <a:tailEnd type="none" w="med" len="med"/>
            </a:ln>
          </p:spPr>
        </p:sp>
        <p:sp>
          <p:nvSpPr>
            <p:cNvPr id="2067" name="Line 45"/>
            <p:cNvSpPr/>
            <p:nvPr/>
          </p:nvSpPr>
          <p:spPr>
            <a:xfrm>
              <a:off x="2488" y="2169"/>
              <a:ext cx="0" cy="300"/>
            </a:xfrm>
            <a:prstGeom prst="line">
              <a:avLst/>
            </a:prstGeom>
            <a:ln w="38100" cap="flat" cmpd="sng">
              <a:solidFill>
                <a:schemeClr val="tx1"/>
              </a:solidFill>
              <a:prstDash val="solid"/>
              <a:headEnd type="none" w="med" len="med"/>
              <a:tailEnd type="none" w="med" len="med"/>
            </a:ln>
          </p:spPr>
        </p:sp>
        <p:sp>
          <p:nvSpPr>
            <p:cNvPr id="2068" name="Line 46"/>
            <p:cNvSpPr/>
            <p:nvPr/>
          </p:nvSpPr>
          <p:spPr>
            <a:xfrm>
              <a:off x="2348" y="2169"/>
              <a:ext cx="0" cy="300"/>
            </a:xfrm>
            <a:prstGeom prst="line">
              <a:avLst/>
            </a:prstGeom>
            <a:ln w="38100" cap="flat" cmpd="sng">
              <a:solidFill>
                <a:schemeClr val="tx1"/>
              </a:solidFill>
              <a:prstDash val="solid"/>
              <a:headEnd type="none" w="med" len="med"/>
              <a:tailEnd type="none" w="med" len="med"/>
            </a:ln>
          </p:spPr>
        </p:sp>
      </p:grpSp>
      <p:grpSp>
        <p:nvGrpSpPr>
          <p:cNvPr id="6" name="Group 66"/>
          <p:cNvGrpSpPr/>
          <p:nvPr/>
        </p:nvGrpSpPr>
        <p:grpSpPr>
          <a:xfrm>
            <a:off x="676275" y="4324350"/>
            <a:ext cx="6350000" cy="890588"/>
            <a:chOff x="426" y="2724"/>
            <a:chExt cx="4000" cy="561"/>
          </a:xfrm>
        </p:grpSpPr>
        <p:sp>
          <p:nvSpPr>
            <p:cNvPr id="2056" name="Text Box 24"/>
            <p:cNvSpPr txBox="1"/>
            <p:nvPr/>
          </p:nvSpPr>
          <p:spPr>
            <a:xfrm>
              <a:off x="426" y="2881"/>
              <a:ext cx="1396" cy="404"/>
            </a:xfrm>
            <a:prstGeom prst="rect">
              <a:avLst/>
            </a:prstGeom>
            <a:noFill/>
            <a:ln w="9525">
              <a:noFill/>
            </a:ln>
          </p:spPr>
          <p:txBody>
            <a:bodyPr>
              <a:spAutoFit/>
            </a:bodyPr>
            <a:p>
              <a:pPr algn="r">
                <a:spcBef>
                  <a:spcPct val="50000"/>
                </a:spcBef>
              </a:pPr>
              <a:r>
                <a:rPr dirty="0">
                  <a:latin typeface="Arial" panose="020B0604020202020204" pitchFamily="34" charset="0"/>
                </a:rPr>
                <a:t>Approaching source </a:t>
              </a:r>
              <a:r>
                <a:rPr b="1" dirty="0">
                  <a:solidFill>
                    <a:schemeClr val="accent2"/>
                  </a:solidFill>
                  <a:latin typeface="Arial" panose="020B0604020202020204" pitchFamily="34" charset="0"/>
                </a:rPr>
                <a:t>BLUE SHIFT</a:t>
              </a:r>
              <a:endParaRPr b="1" dirty="0">
                <a:solidFill>
                  <a:schemeClr val="accent2"/>
                </a:solidFill>
                <a:latin typeface="Arial" panose="020B0604020202020204" pitchFamily="34" charset="0"/>
              </a:endParaRPr>
            </a:p>
          </p:txBody>
        </p:sp>
        <p:grpSp>
          <p:nvGrpSpPr>
            <p:cNvPr id="2057" name="Group 48"/>
            <p:cNvGrpSpPr/>
            <p:nvPr/>
          </p:nvGrpSpPr>
          <p:grpSpPr>
            <a:xfrm>
              <a:off x="4066" y="2724"/>
              <a:ext cx="360" cy="532"/>
              <a:chOff x="4456" y="1272"/>
              <a:chExt cx="360" cy="532"/>
            </a:xfrm>
          </p:grpSpPr>
          <p:sp>
            <p:nvSpPr>
              <p:cNvPr id="2060" name="Line 49"/>
              <p:cNvSpPr/>
              <p:nvPr/>
            </p:nvSpPr>
            <p:spPr>
              <a:xfrm>
                <a:off x="4628" y="1500"/>
                <a:ext cx="0" cy="304"/>
              </a:xfrm>
              <a:prstGeom prst="line">
                <a:avLst/>
              </a:prstGeom>
              <a:ln w="57150" cap="flat" cmpd="sng">
                <a:solidFill>
                  <a:schemeClr val="tx1"/>
                </a:solidFill>
                <a:prstDash val="solid"/>
                <a:headEnd type="none" w="med" len="med"/>
                <a:tailEnd type="none" w="med" len="med"/>
              </a:ln>
            </p:spPr>
          </p:sp>
          <p:sp>
            <p:nvSpPr>
              <p:cNvPr id="2061" name="Text Box 50"/>
              <p:cNvSpPr txBox="1"/>
              <p:nvPr/>
            </p:nvSpPr>
            <p:spPr>
              <a:xfrm>
                <a:off x="4456" y="1272"/>
                <a:ext cx="360" cy="231"/>
              </a:xfrm>
              <a:prstGeom prst="rect">
                <a:avLst/>
              </a:prstGeom>
              <a:noFill/>
              <a:ln w="9525">
                <a:noFill/>
              </a:ln>
            </p:spPr>
            <p:txBody>
              <a:bodyPr>
                <a:spAutoFit/>
              </a:bodyPr>
              <a:p>
                <a:pPr>
                  <a:spcBef>
                    <a:spcPct val="50000"/>
                  </a:spcBef>
                </a:pPr>
                <a:r>
                  <a:rPr dirty="0">
                    <a:latin typeface="Arial" panose="020B0604020202020204" pitchFamily="34" charset="0"/>
                  </a:rPr>
                  <a:t>H</a:t>
                </a:r>
                <a:r>
                  <a:rPr lang="el-GR" altLang="x-none" dirty="0">
                    <a:latin typeface="Arial" panose="020B0604020202020204" pitchFamily="34" charset="0"/>
                    <a:cs typeface="Arial" panose="020B0604020202020204" pitchFamily="34" charset="0"/>
                  </a:rPr>
                  <a:t>α</a:t>
                </a:r>
                <a:endParaRPr lang="el-GR" altLang="x-none" dirty="0">
                  <a:latin typeface="Arial" panose="020B0604020202020204" pitchFamily="34" charset="0"/>
                  <a:ea typeface="Arial" panose="020B0604020202020204" pitchFamily="34" charset="0"/>
                </a:endParaRPr>
              </a:p>
            </p:txBody>
          </p:sp>
        </p:grpSp>
        <p:sp>
          <p:nvSpPr>
            <p:cNvPr id="2058" name="Line 51"/>
            <p:cNvSpPr/>
            <p:nvPr/>
          </p:nvSpPr>
          <p:spPr>
            <a:xfrm>
              <a:off x="2538" y="2956"/>
              <a:ext cx="0" cy="300"/>
            </a:xfrm>
            <a:prstGeom prst="line">
              <a:avLst/>
            </a:prstGeom>
            <a:ln w="38100" cap="flat" cmpd="sng">
              <a:solidFill>
                <a:schemeClr val="tx1"/>
              </a:solidFill>
              <a:prstDash val="solid"/>
              <a:headEnd type="none" w="med" len="med"/>
              <a:tailEnd type="none" w="med" len="med"/>
            </a:ln>
          </p:spPr>
        </p:sp>
        <p:sp>
          <p:nvSpPr>
            <p:cNvPr id="2059" name="Line 52"/>
            <p:cNvSpPr/>
            <p:nvPr/>
          </p:nvSpPr>
          <p:spPr>
            <a:xfrm>
              <a:off x="2126" y="2956"/>
              <a:ext cx="0" cy="300"/>
            </a:xfrm>
            <a:prstGeom prst="line">
              <a:avLst/>
            </a:prstGeom>
            <a:ln w="38100" cap="flat" cmpd="sng">
              <a:solidFill>
                <a:schemeClr val="tx1"/>
              </a:solidFill>
              <a:prstDash val="solid"/>
              <a:headEnd type="none" w="med" len="med"/>
              <a:tailEnd type="none" w="med" len="med"/>
            </a:ln>
          </p:spPr>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362" name="Rectangle 2"/>
          <p:cNvSpPr>
            <a:spLocks noGrp="1"/>
          </p:cNvSpPr>
          <p:nvPr>
            <p:ph type="title"/>
          </p:nvPr>
        </p:nvSpPr>
        <p:spPr>
          <a:xfrm>
            <a:off x="457200" y="274638"/>
            <a:ext cx="8229600" cy="741362"/>
          </a:xfrm>
        </p:spPr>
        <p:txBody>
          <a:bodyPr vert="horz" wrap="square" lIns="91440" tIns="45720" rIns="91440" bIns="45720" anchor="ctr" anchorCtr="0"/>
          <a:p>
            <a:pPr eaLnBrk="1" hangingPunct="1"/>
            <a:r>
              <a:rPr sz="3600" dirty="0"/>
              <a:t>Question</a:t>
            </a:r>
            <a:endParaRPr sz="3600" dirty="0"/>
          </a:p>
        </p:txBody>
      </p:sp>
      <p:sp>
        <p:nvSpPr>
          <p:cNvPr id="15363" name="Rectangle 3"/>
          <p:cNvSpPr>
            <a:spLocks noGrp="1"/>
          </p:cNvSpPr>
          <p:nvPr>
            <p:ph sz="half" idx="1"/>
          </p:nvPr>
        </p:nvSpPr>
        <p:spPr>
          <a:xfrm>
            <a:off x="457200" y="1157288"/>
            <a:ext cx="3014663" cy="3430587"/>
          </a:xfrm>
        </p:spPr>
        <p:txBody>
          <a:bodyPr vert="horz" wrap="square" lIns="91440" tIns="45720" rIns="91440" bIns="45720" anchor="t" anchorCtr="0"/>
          <a:p>
            <a:pPr marL="0" indent="0" eaLnBrk="1" hangingPunct="1">
              <a:lnSpc>
                <a:spcPct val="90000"/>
              </a:lnSpc>
              <a:buNone/>
            </a:pPr>
            <a:r>
              <a:rPr sz="2000" dirty="0">
                <a:latin typeface="+mn-lt"/>
                <a:ea typeface="+mn-ea"/>
                <a:cs typeface="+mn-cs"/>
              </a:rPr>
              <a:t>The hydrogen-alpha spectra line of a distant galaxy occurs at a wavelength of 680 nm. In the Sun this wavelength is 656 nm.</a:t>
            </a:r>
            <a:endParaRPr sz="2000" dirty="0">
              <a:latin typeface="+mn-lt"/>
              <a:ea typeface="+mn-ea"/>
              <a:cs typeface="+mn-cs"/>
            </a:endParaRPr>
          </a:p>
          <a:p>
            <a:pPr marL="0" indent="0" eaLnBrk="1" hangingPunct="1">
              <a:lnSpc>
                <a:spcPct val="90000"/>
              </a:lnSpc>
              <a:buNone/>
            </a:pPr>
            <a:r>
              <a:rPr sz="2000" dirty="0">
                <a:latin typeface="+mn-lt"/>
                <a:ea typeface="+mn-ea"/>
                <a:cs typeface="+mn-cs"/>
              </a:rPr>
              <a:t>Calculate the recessional radial velocity of the galaxy. </a:t>
            </a:r>
            <a:endParaRPr sz="2000" dirty="0">
              <a:latin typeface="+mn-lt"/>
              <a:ea typeface="+mn-ea"/>
              <a:cs typeface="+mn-cs"/>
            </a:endParaRPr>
          </a:p>
          <a:p>
            <a:pPr marL="0" indent="0" eaLnBrk="1" hangingPunct="1">
              <a:lnSpc>
                <a:spcPct val="90000"/>
              </a:lnSpc>
              <a:buNone/>
            </a:pPr>
            <a:endParaRPr sz="2000" b="1" i="1" dirty="0">
              <a:solidFill>
                <a:srgbClr val="FF3300"/>
              </a:solidFill>
              <a:latin typeface="+mn-lt"/>
              <a:ea typeface="+mn-ea"/>
              <a:cs typeface="+mn-cs"/>
            </a:endParaRPr>
          </a:p>
          <a:p>
            <a:pPr marL="0" indent="0" eaLnBrk="1" hangingPunct="1">
              <a:lnSpc>
                <a:spcPct val="90000"/>
              </a:lnSpc>
              <a:buNone/>
            </a:pPr>
            <a:r>
              <a:rPr sz="2000" b="1" i="1" dirty="0">
                <a:solidFill>
                  <a:srgbClr val="FF3300"/>
                </a:solidFill>
                <a:latin typeface="+mn-lt"/>
                <a:ea typeface="+mn-ea"/>
                <a:cs typeface="+mn-cs"/>
              </a:rPr>
              <a:t>c</a:t>
            </a:r>
            <a:r>
              <a:rPr sz="2000" dirty="0">
                <a:latin typeface="+mn-lt"/>
                <a:ea typeface="+mn-ea"/>
                <a:cs typeface="+mn-cs"/>
              </a:rPr>
              <a:t> = 300 000 kms</a:t>
            </a:r>
            <a:r>
              <a:rPr sz="2000" baseline="30000" dirty="0">
                <a:latin typeface="+mn-lt"/>
                <a:ea typeface="+mn-ea"/>
                <a:cs typeface="+mn-cs"/>
              </a:rPr>
              <a:t>-1</a:t>
            </a:r>
            <a:endParaRPr lang="el-GR" altLang="x-none" sz="2000" dirty="0">
              <a:latin typeface="+mn-lt"/>
              <a:ea typeface="Arial" panose="020B0604020202020204" pitchFamily="34" charset="0"/>
              <a:cs typeface="+mn-cs"/>
            </a:endParaRPr>
          </a:p>
        </p:txBody>
      </p:sp>
      <p:sp>
        <p:nvSpPr>
          <p:cNvPr id="572420" name="Rectangle 4"/>
          <p:cNvSpPr>
            <a:spLocks noGrp="1"/>
          </p:cNvSpPr>
          <p:nvPr>
            <p:ph sz="half" idx="2"/>
          </p:nvPr>
        </p:nvSpPr>
        <p:spPr>
          <a:xfrm>
            <a:off x="3844925" y="1157288"/>
            <a:ext cx="4910138" cy="5024437"/>
          </a:xfrm>
        </p:spPr>
        <p:txBody>
          <a:bodyPr vert="horz" wrap="square" lIns="91440" tIns="45720" rIns="91440" bIns="45720" anchor="t" anchorCtr="0"/>
          <a:p>
            <a:pPr marL="0" indent="0" eaLnBrk="1" hangingPunct="1">
              <a:lnSpc>
                <a:spcPct val="90000"/>
              </a:lnSpc>
              <a:buNone/>
            </a:pPr>
            <a:r>
              <a:rPr lang="el-GR" altLang="x-none" sz="2000" b="1" i="1" dirty="0">
                <a:solidFill>
                  <a:srgbClr val="FF3300"/>
                </a:solidFill>
                <a:latin typeface="+mn-lt"/>
                <a:ea typeface="+mn-ea"/>
                <a:cs typeface="Arial" panose="020B0604020202020204" pitchFamily="34" charset="0"/>
              </a:rPr>
              <a:t>Δλ</a:t>
            </a:r>
            <a:r>
              <a:rPr sz="2000" b="1" i="1" dirty="0">
                <a:solidFill>
                  <a:srgbClr val="FF3300"/>
                </a:solidFill>
                <a:latin typeface="+mn-lt"/>
                <a:ea typeface="+mn-ea"/>
                <a:cs typeface="Arial" panose="020B0604020202020204" pitchFamily="34" charset="0"/>
              </a:rPr>
              <a:t> </a:t>
            </a:r>
            <a:r>
              <a:rPr sz="2000" dirty="0">
                <a:latin typeface="+mn-lt"/>
                <a:ea typeface="+mn-ea"/>
                <a:cs typeface="Arial" panose="020B0604020202020204" pitchFamily="34" charset="0"/>
              </a:rPr>
              <a:t>= (680 – 656) nm</a:t>
            </a:r>
            <a:endParaRPr sz="2000" dirty="0">
              <a:latin typeface="+mn-lt"/>
              <a:ea typeface="+mn-ea"/>
              <a:cs typeface="Arial" panose="020B0604020202020204" pitchFamily="34" charset="0"/>
            </a:endParaRPr>
          </a:p>
          <a:p>
            <a:pPr marL="0" indent="0" eaLnBrk="1" hangingPunct="1">
              <a:lnSpc>
                <a:spcPct val="90000"/>
              </a:lnSpc>
              <a:buNone/>
            </a:pPr>
            <a:r>
              <a:rPr sz="2000" dirty="0">
                <a:latin typeface="+mn-lt"/>
                <a:ea typeface="+mn-ea"/>
                <a:cs typeface="Arial" panose="020B0604020202020204" pitchFamily="34" charset="0"/>
              </a:rPr>
              <a:t>= 24 nm </a:t>
            </a:r>
            <a:endParaRPr sz="2000" dirty="0">
              <a:latin typeface="+mn-lt"/>
              <a:ea typeface="+mn-ea"/>
              <a:cs typeface="Arial" panose="020B0604020202020204" pitchFamily="34" charset="0"/>
            </a:endParaRPr>
          </a:p>
          <a:p>
            <a:pPr marL="0" indent="0" eaLnBrk="1" hangingPunct="1">
              <a:lnSpc>
                <a:spcPct val="90000"/>
              </a:lnSpc>
              <a:buNone/>
            </a:pPr>
            <a:r>
              <a:rPr lang="el-GR" altLang="x-none" sz="2000" b="1" i="1" dirty="0">
                <a:solidFill>
                  <a:srgbClr val="FF3300"/>
                </a:solidFill>
                <a:latin typeface="+mn-lt"/>
                <a:ea typeface="+mn-ea"/>
                <a:cs typeface="Arial" panose="020B0604020202020204" pitchFamily="34" charset="0"/>
              </a:rPr>
              <a:t>Δλ</a:t>
            </a:r>
            <a:r>
              <a:rPr sz="2000" b="1" i="1" dirty="0">
                <a:solidFill>
                  <a:srgbClr val="FF3300"/>
                </a:solidFill>
                <a:latin typeface="+mn-lt"/>
                <a:ea typeface="+mn-ea"/>
                <a:cs typeface="Arial" panose="020B0604020202020204" pitchFamily="34" charset="0"/>
              </a:rPr>
              <a:t>/ </a:t>
            </a:r>
            <a:r>
              <a:rPr lang="el-GR" altLang="x-none" sz="2000" b="1" i="1" dirty="0">
                <a:solidFill>
                  <a:srgbClr val="FF3300"/>
                </a:solidFill>
                <a:latin typeface="+mn-lt"/>
                <a:ea typeface="+mn-ea"/>
                <a:cs typeface="Arial" panose="020B0604020202020204" pitchFamily="34" charset="0"/>
              </a:rPr>
              <a:t>λ</a:t>
            </a:r>
            <a:r>
              <a:rPr sz="2000" b="1" i="1" dirty="0">
                <a:solidFill>
                  <a:srgbClr val="FF3300"/>
                </a:solidFill>
                <a:latin typeface="+mn-lt"/>
                <a:ea typeface="+mn-ea"/>
                <a:cs typeface="Arial" panose="020B0604020202020204" pitchFamily="34" charset="0"/>
              </a:rPr>
              <a:t>  =  z </a:t>
            </a:r>
            <a:endParaRPr sz="2000" b="1" i="1" dirty="0">
              <a:solidFill>
                <a:srgbClr val="FF3300"/>
              </a:solidFill>
              <a:latin typeface="+mn-lt"/>
              <a:ea typeface="+mn-ea"/>
              <a:cs typeface="Arial" panose="020B0604020202020204" pitchFamily="34" charset="0"/>
            </a:endParaRPr>
          </a:p>
          <a:p>
            <a:pPr marL="0" indent="0" eaLnBrk="1" hangingPunct="1">
              <a:lnSpc>
                <a:spcPct val="90000"/>
              </a:lnSpc>
              <a:buNone/>
            </a:pPr>
            <a:r>
              <a:rPr sz="2000" b="1" i="1" dirty="0">
                <a:solidFill>
                  <a:srgbClr val="FF3300"/>
                </a:solidFill>
                <a:latin typeface="+mn-lt"/>
                <a:ea typeface="+mn-ea"/>
                <a:cs typeface="Arial" panose="020B0604020202020204" pitchFamily="34" charset="0"/>
              </a:rPr>
              <a:t>z</a:t>
            </a:r>
            <a:r>
              <a:rPr sz="2000" dirty="0">
                <a:latin typeface="+mn-lt"/>
                <a:ea typeface="+mn-ea"/>
                <a:cs typeface="Arial" panose="020B0604020202020204" pitchFamily="34" charset="0"/>
              </a:rPr>
              <a:t> = 24 nm / 656 nm</a:t>
            </a:r>
            <a:endParaRPr sz="2000" dirty="0">
              <a:latin typeface="+mn-lt"/>
              <a:ea typeface="+mn-ea"/>
              <a:cs typeface="Arial" panose="020B0604020202020204" pitchFamily="34" charset="0"/>
            </a:endParaRPr>
          </a:p>
          <a:p>
            <a:pPr marL="0" indent="0" eaLnBrk="1" hangingPunct="1">
              <a:lnSpc>
                <a:spcPct val="90000"/>
              </a:lnSpc>
              <a:buNone/>
            </a:pPr>
            <a:r>
              <a:rPr sz="2000" dirty="0">
                <a:latin typeface="+mn-lt"/>
                <a:ea typeface="+mn-ea"/>
                <a:cs typeface="Arial" panose="020B0604020202020204" pitchFamily="34" charset="0"/>
              </a:rPr>
              <a:t>= 0.0366</a:t>
            </a:r>
            <a:endParaRPr sz="2000" dirty="0">
              <a:latin typeface="+mn-lt"/>
              <a:ea typeface="+mn-ea"/>
              <a:cs typeface="Arial" panose="020B0604020202020204" pitchFamily="34" charset="0"/>
            </a:endParaRPr>
          </a:p>
          <a:p>
            <a:pPr marL="0" indent="0" eaLnBrk="1" hangingPunct="1">
              <a:lnSpc>
                <a:spcPct val="90000"/>
              </a:lnSpc>
              <a:buNone/>
            </a:pPr>
            <a:endParaRPr sz="2000" dirty="0">
              <a:latin typeface="+mn-lt"/>
              <a:ea typeface="+mn-ea"/>
              <a:cs typeface="+mn-cs"/>
            </a:endParaRPr>
          </a:p>
          <a:p>
            <a:pPr marL="0" indent="0" eaLnBrk="1" hangingPunct="1">
              <a:lnSpc>
                <a:spcPct val="90000"/>
              </a:lnSpc>
              <a:buNone/>
            </a:pPr>
            <a:r>
              <a:rPr sz="2000" dirty="0">
                <a:latin typeface="+mn-lt"/>
                <a:ea typeface="+mn-ea"/>
                <a:cs typeface="+mn-cs"/>
              </a:rPr>
              <a:t>A Doppler Shift of </a:t>
            </a:r>
            <a:r>
              <a:rPr sz="2000" dirty="0">
                <a:latin typeface="+mn-lt"/>
                <a:ea typeface="+mn-ea"/>
                <a:cs typeface="Arial" panose="020B0604020202020204" pitchFamily="34" charset="0"/>
              </a:rPr>
              <a:t>0.0366 </a:t>
            </a:r>
            <a:r>
              <a:rPr sz="2000" dirty="0">
                <a:latin typeface="+mn-lt"/>
                <a:ea typeface="+mn-ea"/>
                <a:cs typeface="+mn-cs"/>
              </a:rPr>
              <a:t>will mean </a:t>
            </a:r>
            <a:endParaRPr sz="2000" dirty="0">
              <a:latin typeface="+mn-lt"/>
              <a:ea typeface="+mn-ea"/>
              <a:cs typeface="+mn-cs"/>
            </a:endParaRPr>
          </a:p>
          <a:p>
            <a:pPr marL="0" indent="0" eaLnBrk="1" hangingPunct="1">
              <a:lnSpc>
                <a:spcPct val="90000"/>
              </a:lnSpc>
              <a:buNone/>
            </a:pPr>
            <a:r>
              <a:rPr sz="2000" dirty="0">
                <a:latin typeface="+mn-lt"/>
                <a:ea typeface="+mn-ea"/>
                <a:cs typeface="+mn-cs"/>
              </a:rPr>
              <a:t>that </a:t>
            </a:r>
            <a:r>
              <a:rPr sz="2000" b="1" i="1" dirty="0">
                <a:solidFill>
                  <a:srgbClr val="FF3300"/>
                </a:solidFill>
                <a:latin typeface="+mn-lt"/>
                <a:ea typeface="+mn-ea"/>
                <a:cs typeface="+mn-cs"/>
              </a:rPr>
              <a:t>v</a:t>
            </a:r>
            <a:r>
              <a:rPr sz="2000" dirty="0">
                <a:latin typeface="+mn-lt"/>
                <a:ea typeface="+mn-ea"/>
                <a:cs typeface="+mn-cs"/>
              </a:rPr>
              <a:t> is &lt;&lt; </a:t>
            </a:r>
            <a:r>
              <a:rPr sz="2000" b="1" i="1" dirty="0">
                <a:solidFill>
                  <a:srgbClr val="FF3300"/>
                </a:solidFill>
                <a:latin typeface="+mn-lt"/>
                <a:ea typeface="+mn-ea"/>
                <a:cs typeface="+mn-cs"/>
              </a:rPr>
              <a:t>c</a:t>
            </a:r>
            <a:endParaRPr sz="2000" b="1" i="1" dirty="0">
              <a:solidFill>
                <a:srgbClr val="FF3300"/>
              </a:solidFill>
              <a:latin typeface="+mn-lt"/>
              <a:ea typeface="+mn-ea"/>
              <a:cs typeface="+mn-cs"/>
            </a:endParaRPr>
          </a:p>
          <a:p>
            <a:pPr marL="0" indent="0" eaLnBrk="1" hangingPunct="1">
              <a:lnSpc>
                <a:spcPct val="90000"/>
              </a:lnSpc>
              <a:buNone/>
            </a:pPr>
            <a:r>
              <a:rPr sz="2000" dirty="0">
                <a:latin typeface="+mn-lt"/>
                <a:ea typeface="+mn-ea"/>
                <a:cs typeface="+mn-cs"/>
              </a:rPr>
              <a:t>and so: </a:t>
            </a:r>
            <a:r>
              <a:rPr sz="2000" b="1" i="1" dirty="0">
                <a:solidFill>
                  <a:srgbClr val="FF3300"/>
                </a:solidFill>
                <a:latin typeface="+mn-lt"/>
                <a:ea typeface="+mn-ea"/>
                <a:cs typeface="Arial" panose="020B0604020202020204" pitchFamily="34" charset="0"/>
              </a:rPr>
              <a:t>z  = v / c  </a:t>
            </a:r>
            <a:r>
              <a:rPr sz="2000" dirty="0">
                <a:latin typeface="+mn-lt"/>
                <a:ea typeface="+mn-ea"/>
                <a:cs typeface="Arial" panose="020B0604020202020204" pitchFamily="34" charset="0"/>
              </a:rPr>
              <a:t>can be used</a:t>
            </a:r>
            <a:endParaRPr sz="2000" dirty="0">
              <a:latin typeface="+mn-lt"/>
              <a:ea typeface="+mn-ea"/>
              <a:cs typeface="Arial" panose="020B0604020202020204" pitchFamily="34" charset="0"/>
            </a:endParaRPr>
          </a:p>
          <a:p>
            <a:pPr marL="0" indent="0" eaLnBrk="1" hangingPunct="1">
              <a:lnSpc>
                <a:spcPct val="90000"/>
              </a:lnSpc>
              <a:buNone/>
            </a:pPr>
            <a:r>
              <a:rPr sz="2000" b="1" i="1" dirty="0">
                <a:solidFill>
                  <a:srgbClr val="FF3300"/>
                </a:solidFill>
                <a:latin typeface="+mn-lt"/>
                <a:ea typeface="+mn-ea"/>
                <a:cs typeface="Arial" panose="020B0604020202020204" pitchFamily="34" charset="0"/>
              </a:rPr>
              <a:t>v = z x c </a:t>
            </a:r>
            <a:endParaRPr sz="2000" b="1" i="1" dirty="0">
              <a:solidFill>
                <a:srgbClr val="FF3300"/>
              </a:solidFill>
              <a:latin typeface="+mn-lt"/>
              <a:ea typeface="+mn-ea"/>
              <a:cs typeface="Arial" panose="020B0604020202020204" pitchFamily="34" charset="0"/>
            </a:endParaRPr>
          </a:p>
          <a:p>
            <a:pPr marL="0" indent="0" eaLnBrk="1" hangingPunct="1">
              <a:lnSpc>
                <a:spcPct val="90000"/>
              </a:lnSpc>
              <a:buNone/>
            </a:pPr>
            <a:r>
              <a:rPr sz="2000" dirty="0">
                <a:latin typeface="+mn-lt"/>
                <a:ea typeface="+mn-ea"/>
                <a:cs typeface="Arial" panose="020B0604020202020204" pitchFamily="34" charset="0"/>
              </a:rPr>
              <a:t>= 0.0366 x </a:t>
            </a:r>
            <a:r>
              <a:rPr sz="2000" dirty="0">
                <a:latin typeface="+mn-lt"/>
                <a:ea typeface="+mn-ea"/>
                <a:cs typeface="+mn-cs"/>
              </a:rPr>
              <a:t>300 000 kms</a:t>
            </a:r>
            <a:r>
              <a:rPr sz="2000" baseline="30000" dirty="0">
                <a:latin typeface="+mn-lt"/>
                <a:ea typeface="+mn-ea"/>
                <a:cs typeface="+mn-cs"/>
              </a:rPr>
              <a:t>-1</a:t>
            </a:r>
            <a:endParaRPr sz="2000" dirty="0">
              <a:latin typeface="+mn-lt"/>
              <a:ea typeface="+mn-ea"/>
              <a:cs typeface="Arial" panose="020B0604020202020204" pitchFamily="34" charset="0"/>
            </a:endParaRPr>
          </a:p>
          <a:p>
            <a:pPr marL="0" indent="0" eaLnBrk="1" hangingPunct="1">
              <a:lnSpc>
                <a:spcPct val="90000"/>
              </a:lnSpc>
              <a:buNone/>
            </a:pPr>
            <a:r>
              <a:rPr sz="2000" dirty="0">
                <a:latin typeface="+mn-lt"/>
                <a:ea typeface="+mn-ea"/>
                <a:cs typeface="Arial" panose="020B0604020202020204" pitchFamily="34" charset="0"/>
              </a:rPr>
              <a:t>= 10 980</a:t>
            </a:r>
            <a:r>
              <a:rPr sz="2000" dirty="0">
                <a:latin typeface="+mn-lt"/>
                <a:ea typeface="+mn-ea"/>
                <a:cs typeface="+mn-cs"/>
              </a:rPr>
              <a:t> kms</a:t>
            </a:r>
            <a:r>
              <a:rPr sz="2000" baseline="30000" dirty="0">
                <a:latin typeface="+mn-lt"/>
                <a:ea typeface="+mn-ea"/>
                <a:cs typeface="+mn-cs"/>
              </a:rPr>
              <a:t>-1</a:t>
            </a:r>
            <a:endParaRPr sz="2000" dirty="0">
              <a:latin typeface="+mn-lt"/>
              <a:ea typeface="+mn-ea"/>
              <a:cs typeface="+mn-cs"/>
            </a:endParaRPr>
          </a:p>
          <a:p>
            <a:pPr marL="0" indent="0" eaLnBrk="1" hangingPunct="1">
              <a:lnSpc>
                <a:spcPct val="90000"/>
              </a:lnSpc>
              <a:buNone/>
            </a:pPr>
            <a:r>
              <a:rPr sz="2000" b="1" dirty="0">
                <a:solidFill>
                  <a:schemeClr val="accent2"/>
                </a:solidFill>
                <a:latin typeface="+mn-lt"/>
                <a:ea typeface="+mn-ea"/>
                <a:cs typeface="Arial" panose="020B0604020202020204" pitchFamily="34" charset="0"/>
              </a:rPr>
              <a:t>recessional speed = 11 000</a:t>
            </a:r>
            <a:r>
              <a:rPr sz="2000" b="1" dirty="0">
                <a:solidFill>
                  <a:schemeClr val="accent2"/>
                </a:solidFill>
                <a:latin typeface="+mn-lt"/>
                <a:ea typeface="+mn-ea"/>
                <a:cs typeface="+mn-cs"/>
              </a:rPr>
              <a:t> kms</a:t>
            </a:r>
            <a:r>
              <a:rPr sz="2000" b="1" baseline="30000" dirty="0">
                <a:solidFill>
                  <a:schemeClr val="accent2"/>
                </a:solidFill>
                <a:latin typeface="+mn-lt"/>
                <a:ea typeface="+mn-ea"/>
                <a:cs typeface="+mn-cs"/>
              </a:rPr>
              <a:t>-1</a:t>
            </a:r>
            <a:endParaRPr sz="2000" b="1" baseline="30000" dirty="0">
              <a:solidFill>
                <a:schemeClr val="accent2"/>
              </a:solidFill>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72420">
                                            <p:txEl>
                                              <p:charRg st="0" end="2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72420">
                                            <p:txEl>
                                              <p:charRg st="20" end="29"/>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72420">
                                            <p:txEl>
                                              <p:charRg st="29" end="4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72420">
                                            <p:txEl>
                                              <p:charRg st="42" end="6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72420">
                                            <p:txEl>
                                              <p:charRg st="61" end="7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72420">
                                            <p:txEl>
                                              <p:charRg st="71" end="10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72420">
                                            <p:txEl>
                                              <p:charRg st="108" end="12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72420">
                                            <p:txEl>
                                              <p:charRg st="123" end="155"/>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72420">
                                            <p:txEl>
                                              <p:charRg st="155" end="166"/>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572420">
                                            <p:txEl>
                                              <p:charRg st="166" end="191"/>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572420">
                                            <p:txEl>
                                              <p:charRg st="191" end="206"/>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572420">
                                            <p:txEl>
                                              <p:charRg st="206" end="23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386" name="Rectangle 2"/>
          <p:cNvSpPr>
            <a:spLocks noGrp="1"/>
          </p:cNvSpPr>
          <p:nvPr>
            <p:ph type="title"/>
          </p:nvPr>
        </p:nvSpPr>
        <p:spPr/>
        <p:txBody>
          <a:bodyPr vert="horz" wrap="square" lIns="91440" tIns="45720" rIns="91440" bIns="45720" anchor="ctr" anchorCtr="0"/>
          <a:p>
            <a:pPr eaLnBrk="1" hangingPunct="1"/>
            <a:r>
              <a:rPr sz="3600" dirty="0"/>
              <a:t>The Doppler effect with binary stars</a:t>
            </a:r>
            <a:endParaRPr sz="3600" b="1" i="1" dirty="0">
              <a:solidFill>
                <a:srgbClr val="FF3300"/>
              </a:solidFill>
            </a:endParaRPr>
          </a:p>
        </p:txBody>
      </p:sp>
      <p:sp>
        <p:nvSpPr>
          <p:cNvPr id="470023" name="Rectangle 7"/>
          <p:cNvSpPr>
            <a:spLocks noGrp="1"/>
          </p:cNvSpPr>
          <p:nvPr>
            <p:ph idx="1"/>
          </p:nvPr>
        </p:nvSpPr>
        <p:spPr>
          <a:xfrm>
            <a:off x="457200" y="1336675"/>
            <a:ext cx="8229600" cy="4733925"/>
          </a:xfrm>
        </p:spPr>
        <p:txBody>
          <a:bodyPr vert="horz" wrap="square" lIns="91440" tIns="45720" rIns="91440" bIns="45720" anchor="t" anchorCtr="0"/>
          <a:p>
            <a:pPr marL="0" indent="0" eaLnBrk="1" hangingPunct="1">
              <a:lnSpc>
                <a:spcPct val="80000"/>
              </a:lnSpc>
              <a:buNone/>
            </a:pPr>
            <a:r>
              <a:rPr sz="2400" dirty="0"/>
              <a:t>A binary star system consists of two stars in mutual orbit about each other.</a:t>
            </a:r>
            <a:endParaRPr sz="2400" dirty="0"/>
          </a:p>
          <a:p>
            <a:pPr marL="0" indent="0" eaLnBrk="1" hangingPunct="1">
              <a:lnSpc>
                <a:spcPct val="80000"/>
              </a:lnSpc>
              <a:buNone/>
            </a:pPr>
            <a:r>
              <a:rPr sz="2400" dirty="0"/>
              <a:t>The two stars are often too close together to be resolved by a telescope as separate stars.</a:t>
            </a:r>
            <a:endParaRPr sz="2400" dirty="0"/>
          </a:p>
          <a:p>
            <a:pPr marL="0" indent="0" eaLnBrk="1" hangingPunct="1">
              <a:lnSpc>
                <a:spcPct val="80000"/>
              </a:lnSpc>
              <a:buNone/>
            </a:pPr>
            <a:endParaRPr sz="2400" dirty="0"/>
          </a:p>
          <a:p>
            <a:pPr marL="0" indent="0" eaLnBrk="1" hangingPunct="1">
              <a:lnSpc>
                <a:spcPct val="80000"/>
              </a:lnSpc>
              <a:buNone/>
            </a:pPr>
            <a:r>
              <a:rPr sz="2400" dirty="0"/>
              <a:t>However, as they orbit each other they will be moving away and towards the Earth.</a:t>
            </a:r>
            <a:endParaRPr sz="2400" dirty="0"/>
          </a:p>
          <a:p>
            <a:pPr marL="0" indent="0" eaLnBrk="1" hangingPunct="1">
              <a:lnSpc>
                <a:spcPct val="80000"/>
              </a:lnSpc>
              <a:buNone/>
            </a:pPr>
            <a:r>
              <a:rPr sz="2400" dirty="0"/>
              <a:t>The stars will produce both red and blue shifts which can be measured.</a:t>
            </a:r>
            <a:endParaRPr sz="2400" dirty="0"/>
          </a:p>
          <a:p>
            <a:pPr marL="0" indent="0" eaLnBrk="1" hangingPunct="1">
              <a:lnSpc>
                <a:spcPct val="80000"/>
              </a:lnSpc>
              <a:buNone/>
            </a:pPr>
            <a:endParaRPr sz="2400" dirty="0"/>
          </a:p>
          <a:p>
            <a:pPr marL="0" indent="0" eaLnBrk="1" hangingPunct="1">
              <a:lnSpc>
                <a:spcPct val="80000"/>
              </a:lnSpc>
              <a:buNone/>
            </a:pPr>
            <a:r>
              <a:rPr sz="2400" dirty="0"/>
              <a:t>This type of system is called a </a:t>
            </a:r>
            <a:r>
              <a:rPr sz="2400" b="1" dirty="0">
                <a:solidFill>
                  <a:srgbClr val="FF3300"/>
                </a:solidFill>
              </a:rPr>
              <a:t>spectroscopic binary</a:t>
            </a:r>
            <a:r>
              <a:rPr sz="2400" dirty="0"/>
              <a:t>.</a:t>
            </a:r>
            <a:endParaRPr sz="2400" dirty="0"/>
          </a:p>
          <a:p>
            <a:pPr marL="0" indent="0" eaLnBrk="1" hangingPunct="1">
              <a:lnSpc>
                <a:spcPct val="80000"/>
              </a:lnSpc>
              <a:buNone/>
            </a:pPr>
            <a:r>
              <a:rPr sz="2400" dirty="0"/>
              <a:t>From the Doppler shift measurements the orbital speeds of the stars can be found.</a:t>
            </a:r>
            <a:endParaRP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0023">
                                            <p:txEl>
                                              <p:charRg st="0" end="7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70023">
                                            <p:txEl>
                                              <p:charRg st="77" end="169"/>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70023">
                                            <p:txEl>
                                              <p:charRg st="170" end="25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70023">
                                            <p:txEl>
                                              <p:charRg st="252" end="32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70023">
                                            <p:txEl>
                                              <p:charRg st="324" end="37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70023">
                                            <p:txEl>
                                              <p:charRg st="378" end="46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00125" name="Text Box 61"/>
          <p:cNvSpPr txBox="1"/>
          <p:nvPr/>
        </p:nvSpPr>
        <p:spPr>
          <a:xfrm>
            <a:off x="357188" y="5153025"/>
            <a:ext cx="8504237" cy="779463"/>
          </a:xfrm>
          <a:prstGeom prst="rect">
            <a:avLst/>
          </a:prstGeom>
          <a:noFill/>
          <a:ln w="9525">
            <a:noFill/>
          </a:ln>
        </p:spPr>
        <p:txBody>
          <a:bodyPr>
            <a:spAutoFit/>
          </a:bodyPr>
          <a:p>
            <a:pPr>
              <a:spcBef>
                <a:spcPct val="50000"/>
              </a:spcBef>
            </a:pPr>
            <a:r>
              <a:rPr dirty="0">
                <a:latin typeface="Arial" panose="020B0604020202020204" pitchFamily="34" charset="0"/>
              </a:rPr>
              <a:t>In the example above, </a:t>
            </a:r>
            <a:r>
              <a:rPr b="1" dirty="0">
                <a:solidFill>
                  <a:srgbClr val="008000"/>
                </a:solidFill>
                <a:latin typeface="Arial" panose="020B0604020202020204" pitchFamily="34" charset="0"/>
              </a:rPr>
              <a:t>star A</a:t>
            </a:r>
            <a:r>
              <a:rPr dirty="0">
                <a:latin typeface="Arial" panose="020B0604020202020204" pitchFamily="34" charset="0"/>
              </a:rPr>
              <a:t> is more massive than </a:t>
            </a:r>
            <a:r>
              <a:rPr b="1" dirty="0">
                <a:solidFill>
                  <a:srgbClr val="FF66FF"/>
                </a:solidFill>
                <a:latin typeface="Arial" panose="020B0604020202020204" pitchFamily="34" charset="0"/>
              </a:rPr>
              <a:t>star B</a:t>
            </a:r>
            <a:r>
              <a:rPr dirty="0">
                <a:latin typeface="Arial" panose="020B0604020202020204" pitchFamily="34" charset="0"/>
              </a:rPr>
              <a:t>. </a:t>
            </a:r>
            <a:endParaRPr dirty="0">
              <a:latin typeface="Arial" panose="020B0604020202020204" pitchFamily="34" charset="0"/>
            </a:endParaRPr>
          </a:p>
          <a:p>
            <a:pPr>
              <a:spcBef>
                <a:spcPct val="50000"/>
              </a:spcBef>
            </a:pPr>
            <a:r>
              <a:rPr dirty="0">
                <a:latin typeface="Arial" panose="020B0604020202020204" pitchFamily="34" charset="0"/>
              </a:rPr>
              <a:t>This results in the orbital radius and speed of </a:t>
            </a:r>
            <a:r>
              <a:rPr b="1" dirty="0">
                <a:solidFill>
                  <a:srgbClr val="008000"/>
                </a:solidFill>
                <a:latin typeface="Arial" panose="020B0604020202020204" pitchFamily="34" charset="0"/>
              </a:rPr>
              <a:t>star A</a:t>
            </a:r>
            <a:r>
              <a:rPr dirty="0">
                <a:latin typeface="Arial" panose="020B0604020202020204" pitchFamily="34" charset="0"/>
              </a:rPr>
              <a:t> being less than </a:t>
            </a:r>
            <a:r>
              <a:rPr b="1" dirty="0">
                <a:solidFill>
                  <a:srgbClr val="FF66FF"/>
                </a:solidFill>
                <a:latin typeface="Arial" panose="020B0604020202020204" pitchFamily="34" charset="0"/>
              </a:rPr>
              <a:t>star B</a:t>
            </a:r>
            <a:r>
              <a:rPr dirty="0">
                <a:latin typeface="Arial" panose="020B0604020202020204" pitchFamily="34" charset="0"/>
              </a:rPr>
              <a:t>.</a:t>
            </a:r>
            <a:endParaRPr dirty="0">
              <a:latin typeface="Arial" panose="020B0604020202020204" pitchFamily="34" charset="0"/>
            </a:endParaRPr>
          </a:p>
        </p:txBody>
      </p:sp>
      <p:grpSp>
        <p:nvGrpSpPr>
          <p:cNvPr id="3079" name="Group 325"/>
          <p:cNvGrpSpPr/>
          <p:nvPr/>
        </p:nvGrpSpPr>
        <p:grpSpPr>
          <a:xfrm>
            <a:off x="3679825" y="596900"/>
            <a:ext cx="2811463" cy="395288"/>
            <a:chOff x="2261" y="200"/>
            <a:chExt cx="1771" cy="249"/>
          </a:xfrm>
        </p:grpSpPr>
        <p:grpSp>
          <p:nvGrpSpPr>
            <p:cNvPr id="3177" name="Group 324"/>
            <p:cNvGrpSpPr/>
            <p:nvPr/>
          </p:nvGrpSpPr>
          <p:grpSpPr>
            <a:xfrm>
              <a:off x="2261" y="200"/>
              <a:ext cx="793" cy="249"/>
              <a:chOff x="533" y="2269"/>
              <a:chExt cx="793" cy="249"/>
            </a:xfrm>
          </p:grpSpPr>
          <p:sp>
            <p:nvSpPr>
              <p:cNvPr id="3181" name="AutoShape 319"/>
              <p:cNvSpPr/>
              <p:nvPr/>
            </p:nvSpPr>
            <p:spPr>
              <a:xfrm>
                <a:off x="1056" y="2269"/>
                <a:ext cx="270" cy="244"/>
              </a:xfrm>
              <a:prstGeom prst="sun">
                <a:avLst>
                  <a:gd name="adj" fmla="val 25000"/>
                </a:avLst>
              </a:prstGeom>
              <a:solidFill>
                <a:srgbClr val="008000"/>
              </a:solidFill>
              <a:ln w="9525" cap="flat" cmpd="sng">
                <a:solidFill>
                  <a:schemeClr val="tx1"/>
                </a:solidFill>
                <a:prstDash val="solid"/>
                <a:miter/>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3182" name="Text Box 321"/>
              <p:cNvSpPr txBox="1"/>
              <p:nvPr/>
            </p:nvSpPr>
            <p:spPr>
              <a:xfrm>
                <a:off x="533" y="2287"/>
                <a:ext cx="558" cy="231"/>
              </a:xfrm>
              <a:prstGeom prst="rect">
                <a:avLst/>
              </a:prstGeom>
              <a:noFill/>
              <a:ln w="9525">
                <a:noFill/>
              </a:ln>
            </p:spPr>
            <p:txBody>
              <a:bodyPr>
                <a:spAutoFit/>
              </a:bodyPr>
              <a:p>
                <a:pPr>
                  <a:spcBef>
                    <a:spcPct val="50000"/>
                  </a:spcBef>
                </a:pPr>
                <a:r>
                  <a:rPr b="1" dirty="0">
                    <a:solidFill>
                      <a:srgbClr val="008000"/>
                    </a:solidFill>
                    <a:latin typeface="Arial" panose="020B0604020202020204" pitchFamily="34" charset="0"/>
                  </a:rPr>
                  <a:t>star A</a:t>
                </a:r>
                <a:endParaRPr b="1" dirty="0">
                  <a:solidFill>
                    <a:srgbClr val="008000"/>
                  </a:solidFill>
                  <a:latin typeface="Arial" panose="020B0604020202020204" pitchFamily="34" charset="0"/>
                </a:endParaRPr>
              </a:p>
            </p:txBody>
          </p:sp>
        </p:grpSp>
        <p:grpSp>
          <p:nvGrpSpPr>
            <p:cNvPr id="3178" name="Group 323"/>
            <p:cNvGrpSpPr/>
            <p:nvPr/>
          </p:nvGrpSpPr>
          <p:grpSpPr>
            <a:xfrm>
              <a:off x="3271" y="209"/>
              <a:ext cx="761" cy="231"/>
              <a:chOff x="173" y="2738"/>
              <a:chExt cx="761" cy="231"/>
            </a:xfrm>
          </p:grpSpPr>
          <p:sp>
            <p:nvSpPr>
              <p:cNvPr id="3179" name="AutoShape 320"/>
              <p:cNvSpPr/>
              <p:nvPr/>
            </p:nvSpPr>
            <p:spPr>
              <a:xfrm>
                <a:off x="716" y="2758"/>
                <a:ext cx="218" cy="192"/>
              </a:xfrm>
              <a:prstGeom prst="sun">
                <a:avLst>
                  <a:gd name="adj" fmla="val 25000"/>
                </a:avLst>
              </a:prstGeom>
              <a:solidFill>
                <a:srgbClr val="FF66FF"/>
              </a:solidFill>
              <a:ln w="9525" cap="flat" cmpd="sng">
                <a:solidFill>
                  <a:schemeClr val="tx1"/>
                </a:solidFill>
                <a:prstDash val="solid"/>
                <a:miter/>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3180" name="Text Box 322"/>
              <p:cNvSpPr txBox="1"/>
              <p:nvPr/>
            </p:nvSpPr>
            <p:spPr>
              <a:xfrm>
                <a:off x="173" y="2738"/>
                <a:ext cx="558" cy="231"/>
              </a:xfrm>
              <a:prstGeom prst="rect">
                <a:avLst/>
              </a:prstGeom>
              <a:noFill/>
              <a:ln w="9525">
                <a:noFill/>
              </a:ln>
            </p:spPr>
            <p:txBody>
              <a:bodyPr>
                <a:spAutoFit/>
              </a:bodyPr>
              <a:p>
                <a:pPr>
                  <a:spcBef>
                    <a:spcPct val="50000"/>
                  </a:spcBef>
                </a:pPr>
                <a:r>
                  <a:rPr b="1" dirty="0">
                    <a:solidFill>
                      <a:srgbClr val="FF66FF"/>
                    </a:solidFill>
                    <a:latin typeface="Arial" panose="020B0604020202020204" pitchFamily="34" charset="0"/>
                  </a:rPr>
                  <a:t>star B</a:t>
                </a:r>
                <a:endParaRPr b="1" dirty="0">
                  <a:solidFill>
                    <a:srgbClr val="FF66FF"/>
                  </a:solidFill>
                  <a:latin typeface="Arial" panose="020B0604020202020204" pitchFamily="34" charset="0"/>
                </a:endParaRPr>
              </a:p>
            </p:txBody>
          </p:sp>
        </p:grpSp>
      </p:grpSp>
      <p:grpSp>
        <p:nvGrpSpPr>
          <p:cNvPr id="3080" name="Group 333"/>
          <p:cNvGrpSpPr/>
          <p:nvPr/>
        </p:nvGrpSpPr>
        <p:grpSpPr>
          <a:xfrm>
            <a:off x="755650" y="1000125"/>
            <a:ext cx="7753350" cy="1384300"/>
            <a:chOff x="381" y="298"/>
            <a:chExt cx="4884" cy="872"/>
          </a:xfrm>
        </p:grpSpPr>
        <p:graphicFrame>
          <p:nvGraphicFramePr>
            <p:cNvPr id="3077" name="Object 327"/>
            <p:cNvGraphicFramePr/>
            <p:nvPr/>
          </p:nvGraphicFramePr>
          <p:xfrm>
            <a:off x="5079" y="543"/>
            <a:ext cx="186" cy="342"/>
          </p:xfrm>
          <a:graphic>
            <a:graphicData uri="http://schemas.openxmlformats.org/presentationml/2006/ole">
              <mc:AlternateContent xmlns:mc="http://schemas.openxmlformats.org/markup-compatibility/2006">
                <mc:Choice xmlns:v="urn:schemas-microsoft-com:vml" Requires="v">
                  <p:oleObj spid="_x0000_s4" name="" r:id="rId1" imgW="295275" imgH="542925" progId="Paint.Picture">
                    <p:embed/>
                  </p:oleObj>
                </mc:Choice>
                <mc:Fallback>
                  <p:oleObj name="" r:id="rId1" imgW="295275" imgH="542925" progId="Paint.Picture">
                    <p:embed/>
                    <p:pic>
                      <p:nvPicPr>
                        <p:cNvPr id="0" name="Picture 3"/>
                        <p:cNvPicPr/>
                        <p:nvPr/>
                      </p:nvPicPr>
                      <p:blipFill>
                        <a:blip r:embed="rId2"/>
                        <a:stretch>
                          <a:fillRect/>
                        </a:stretch>
                      </p:blipFill>
                      <p:spPr>
                        <a:xfrm>
                          <a:off x="5079" y="543"/>
                          <a:ext cx="186" cy="342"/>
                        </a:xfrm>
                        <a:prstGeom prst="rect">
                          <a:avLst/>
                        </a:prstGeom>
                        <a:noFill/>
                        <a:ln w="38100">
                          <a:noFill/>
                          <a:miter/>
                        </a:ln>
                      </p:spPr>
                    </p:pic>
                  </p:oleObj>
                </mc:Fallback>
              </mc:AlternateContent>
            </a:graphicData>
          </a:graphic>
        </p:graphicFrame>
        <p:sp>
          <p:nvSpPr>
            <p:cNvPr id="3172" name="Line 328"/>
            <p:cNvSpPr/>
            <p:nvPr/>
          </p:nvSpPr>
          <p:spPr>
            <a:xfrm flipH="1">
              <a:off x="381" y="734"/>
              <a:ext cx="4725" cy="0"/>
            </a:xfrm>
            <a:prstGeom prst="line">
              <a:avLst/>
            </a:prstGeom>
            <a:ln w="9525" cap="flat" cmpd="sng">
              <a:solidFill>
                <a:schemeClr val="tx1"/>
              </a:solidFill>
              <a:prstDash val="dash"/>
              <a:headEnd type="none" w="med" len="med"/>
              <a:tailEnd type="none" w="med" len="med"/>
            </a:ln>
          </p:spPr>
        </p:sp>
        <p:sp>
          <p:nvSpPr>
            <p:cNvPr id="3173" name="Oval 329"/>
            <p:cNvSpPr/>
            <p:nvPr/>
          </p:nvSpPr>
          <p:spPr>
            <a:xfrm>
              <a:off x="688" y="532"/>
              <a:ext cx="404" cy="404"/>
            </a:xfrm>
            <a:prstGeom prst="ellipse">
              <a:avLst/>
            </a:prstGeom>
            <a:noFill/>
            <a:ln w="38100" cap="flat" cmpd="sng">
              <a:solidFill>
                <a:srgbClr val="008000"/>
              </a:solidFill>
              <a:prstDash val="dash"/>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3174" name="Oval 330"/>
            <p:cNvSpPr/>
            <p:nvPr/>
          </p:nvSpPr>
          <p:spPr>
            <a:xfrm>
              <a:off x="453" y="298"/>
              <a:ext cx="872" cy="872"/>
            </a:xfrm>
            <a:prstGeom prst="ellipse">
              <a:avLst/>
            </a:prstGeom>
            <a:noFill/>
            <a:ln w="38100" cap="flat" cmpd="sng">
              <a:solidFill>
                <a:srgbClr val="FF66FF"/>
              </a:solidFill>
              <a:prstDash val="dash"/>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3175" name="Text Box 331"/>
            <p:cNvSpPr txBox="1"/>
            <p:nvPr/>
          </p:nvSpPr>
          <p:spPr>
            <a:xfrm>
              <a:off x="2426" y="511"/>
              <a:ext cx="1589" cy="231"/>
            </a:xfrm>
            <a:prstGeom prst="rect">
              <a:avLst/>
            </a:prstGeom>
            <a:noFill/>
            <a:ln w="9525">
              <a:noFill/>
            </a:ln>
          </p:spPr>
          <p:txBody>
            <a:bodyPr>
              <a:spAutoFit/>
            </a:bodyPr>
            <a:p>
              <a:pPr>
                <a:spcBef>
                  <a:spcPct val="50000"/>
                </a:spcBef>
              </a:pPr>
              <a:endParaRPr lang="en-US" altLang="x-none" dirty="0">
                <a:latin typeface="Arial" panose="020B0604020202020204" pitchFamily="34" charset="0"/>
              </a:endParaRPr>
            </a:p>
          </p:txBody>
        </p:sp>
        <p:sp>
          <p:nvSpPr>
            <p:cNvPr id="3176" name="Text Box 332"/>
            <p:cNvSpPr txBox="1"/>
            <p:nvPr/>
          </p:nvSpPr>
          <p:spPr>
            <a:xfrm>
              <a:off x="2653" y="537"/>
              <a:ext cx="873" cy="231"/>
            </a:xfrm>
            <a:prstGeom prst="rect">
              <a:avLst/>
            </a:prstGeom>
            <a:noFill/>
            <a:ln w="9525">
              <a:noFill/>
            </a:ln>
          </p:spPr>
          <p:txBody>
            <a:bodyPr>
              <a:spAutoFit/>
            </a:bodyPr>
            <a:p>
              <a:pPr>
                <a:spcBef>
                  <a:spcPct val="50000"/>
                </a:spcBef>
              </a:pPr>
              <a:r>
                <a:rPr dirty="0">
                  <a:latin typeface="Arial" panose="020B0604020202020204" pitchFamily="34" charset="0"/>
                </a:rPr>
                <a:t>line of sight</a:t>
              </a:r>
              <a:endParaRPr dirty="0">
                <a:latin typeface="Arial" panose="020B0604020202020204" pitchFamily="34" charset="0"/>
              </a:endParaRPr>
            </a:p>
          </p:txBody>
        </p:sp>
      </p:grpSp>
      <p:grpSp>
        <p:nvGrpSpPr>
          <p:cNvPr id="6" name="Group 338"/>
          <p:cNvGrpSpPr/>
          <p:nvPr/>
        </p:nvGrpSpPr>
        <p:grpSpPr>
          <a:xfrm>
            <a:off x="1039813" y="809625"/>
            <a:ext cx="1831975" cy="1420813"/>
            <a:chOff x="552" y="190"/>
            <a:chExt cx="1154" cy="895"/>
          </a:xfrm>
        </p:grpSpPr>
        <p:sp>
          <p:nvSpPr>
            <p:cNvPr id="3168" name="AutoShape 334"/>
            <p:cNvSpPr/>
            <p:nvPr/>
          </p:nvSpPr>
          <p:spPr>
            <a:xfrm>
              <a:off x="720" y="764"/>
              <a:ext cx="370" cy="321"/>
            </a:xfrm>
            <a:prstGeom prst="sun">
              <a:avLst>
                <a:gd name="adj" fmla="val 25000"/>
              </a:avLst>
            </a:prstGeom>
            <a:solidFill>
              <a:srgbClr val="008000"/>
            </a:solidFill>
            <a:ln w="9525" cap="flat" cmpd="sng">
              <a:solidFill>
                <a:schemeClr val="tx1"/>
              </a:solidFill>
              <a:prstDash val="solid"/>
              <a:miter/>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3169" name="AutoShape 335"/>
            <p:cNvSpPr/>
            <p:nvPr/>
          </p:nvSpPr>
          <p:spPr>
            <a:xfrm>
              <a:off x="772" y="190"/>
              <a:ext cx="235" cy="227"/>
            </a:xfrm>
            <a:prstGeom prst="sun">
              <a:avLst>
                <a:gd name="adj" fmla="val 25000"/>
              </a:avLst>
            </a:prstGeom>
            <a:solidFill>
              <a:srgbClr val="FF66FF"/>
            </a:solidFill>
            <a:ln w="9525" cap="flat" cmpd="sng">
              <a:solidFill>
                <a:schemeClr val="tx1"/>
              </a:solidFill>
              <a:prstDash val="solid"/>
              <a:miter/>
              <a:headEnd type="none" w="med" len="med"/>
              <a:tailEnd type="none" w="med" len="med"/>
            </a:ln>
          </p:spPr>
          <p:txBody>
            <a:bodyPr wrap="none" anchor="ctr" anchorCtr="0"/>
            <a:p>
              <a:pPr algn="ctr"/>
              <a:endParaRPr lang="en-US" altLang="x-none" dirty="0">
                <a:solidFill>
                  <a:srgbClr val="FF66FF"/>
                </a:solidFill>
                <a:latin typeface="Arial" panose="020B0604020202020204" pitchFamily="34" charset="0"/>
              </a:endParaRPr>
            </a:p>
          </p:txBody>
        </p:sp>
        <p:sp>
          <p:nvSpPr>
            <p:cNvPr id="3170" name="Line 336"/>
            <p:cNvSpPr/>
            <p:nvPr/>
          </p:nvSpPr>
          <p:spPr>
            <a:xfrm flipV="1">
              <a:off x="873" y="290"/>
              <a:ext cx="833" cy="1"/>
            </a:xfrm>
            <a:prstGeom prst="line">
              <a:avLst/>
            </a:prstGeom>
            <a:ln w="38100" cap="flat" cmpd="sng">
              <a:solidFill>
                <a:srgbClr val="FF66FF"/>
              </a:solidFill>
              <a:prstDash val="solid"/>
              <a:headEnd type="none" w="med" len="med"/>
              <a:tailEnd type="triangle" w="med" len="med"/>
            </a:ln>
          </p:spPr>
        </p:sp>
        <p:sp>
          <p:nvSpPr>
            <p:cNvPr id="3171" name="Line 337"/>
            <p:cNvSpPr/>
            <p:nvPr/>
          </p:nvSpPr>
          <p:spPr>
            <a:xfrm flipH="1">
              <a:off x="552" y="922"/>
              <a:ext cx="348" cy="4"/>
            </a:xfrm>
            <a:prstGeom prst="line">
              <a:avLst/>
            </a:prstGeom>
            <a:ln w="38100" cap="flat" cmpd="sng">
              <a:solidFill>
                <a:srgbClr val="008000"/>
              </a:solidFill>
              <a:prstDash val="solid"/>
              <a:headEnd type="none" w="med" len="med"/>
              <a:tailEnd type="triangle" w="med" len="med"/>
            </a:ln>
          </p:spPr>
        </p:sp>
      </p:grpSp>
      <p:grpSp>
        <p:nvGrpSpPr>
          <p:cNvPr id="7" name="Group 339"/>
          <p:cNvGrpSpPr/>
          <p:nvPr/>
        </p:nvGrpSpPr>
        <p:grpSpPr>
          <a:xfrm rot="2852206">
            <a:off x="1006475" y="1157288"/>
            <a:ext cx="1831975" cy="1420812"/>
            <a:chOff x="552" y="190"/>
            <a:chExt cx="1154" cy="895"/>
          </a:xfrm>
        </p:grpSpPr>
        <p:sp>
          <p:nvSpPr>
            <p:cNvPr id="3164" name="AutoShape 340"/>
            <p:cNvSpPr/>
            <p:nvPr/>
          </p:nvSpPr>
          <p:spPr>
            <a:xfrm>
              <a:off x="720" y="764"/>
              <a:ext cx="370" cy="321"/>
            </a:xfrm>
            <a:prstGeom prst="sun">
              <a:avLst>
                <a:gd name="adj" fmla="val 25000"/>
              </a:avLst>
            </a:prstGeom>
            <a:solidFill>
              <a:srgbClr val="008000"/>
            </a:solidFill>
            <a:ln w="9525" cap="flat" cmpd="sng">
              <a:solidFill>
                <a:schemeClr val="tx1"/>
              </a:solidFill>
              <a:prstDash val="solid"/>
              <a:miter/>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3165" name="AutoShape 341"/>
            <p:cNvSpPr/>
            <p:nvPr/>
          </p:nvSpPr>
          <p:spPr>
            <a:xfrm>
              <a:off x="772" y="190"/>
              <a:ext cx="235" cy="227"/>
            </a:xfrm>
            <a:prstGeom prst="sun">
              <a:avLst>
                <a:gd name="adj" fmla="val 25000"/>
              </a:avLst>
            </a:prstGeom>
            <a:solidFill>
              <a:srgbClr val="FF66FF"/>
            </a:solidFill>
            <a:ln w="9525" cap="flat" cmpd="sng">
              <a:solidFill>
                <a:schemeClr val="tx1"/>
              </a:solidFill>
              <a:prstDash val="solid"/>
              <a:miter/>
              <a:headEnd type="none" w="med" len="med"/>
              <a:tailEnd type="none" w="med" len="med"/>
            </a:ln>
          </p:spPr>
          <p:txBody>
            <a:bodyPr rot="10800000" vert="eaVert" wrap="none" anchor="ctr" anchorCtr="0"/>
            <a:p>
              <a:pPr algn="ctr"/>
              <a:endParaRPr lang="en-US" altLang="x-none" dirty="0">
                <a:solidFill>
                  <a:srgbClr val="FF66FF"/>
                </a:solidFill>
                <a:latin typeface="Arial" panose="020B0604020202020204" pitchFamily="34" charset="0"/>
              </a:endParaRPr>
            </a:p>
          </p:txBody>
        </p:sp>
        <p:sp>
          <p:nvSpPr>
            <p:cNvPr id="3166" name="Line 342"/>
            <p:cNvSpPr/>
            <p:nvPr/>
          </p:nvSpPr>
          <p:spPr>
            <a:xfrm flipV="1">
              <a:off x="873" y="290"/>
              <a:ext cx="833" cy="1"/>
            </a:xfrm>
            <a:prstGeom prst="line">
              <a:avLst/>
            </a:prstGeom>
            <a:ln w="38100" cap="flat" cmpd="sng">
              <a:solidFill>
                <a:srgbClr val="FF66FF"/>
              </a:solidFill>
              <a:prstDash val="solid"/>
              <a:headEnd type="none" w="med" len="med"/>
              <a:tailEnd type="triangle" w="med" len="med"/>
            </a:ln>
          </p:spPr>
        </p:sp>
        <p:sp>
          <p:nvSpPr>
            <p:cNvPr id="3167" name="Line 343"/>
            <p:cNvSpPr/>
            <p:nvPr/>
          </p:nvSpPr>
          <p:spPr>
            <a:xfrm flipH="1">
              <a:off x="552" y="922"/>
              <a:ext cx="348" cy="4"/>
            </a:xfrm>
            <a:prstGeom prst="line">
              <a:avLst/>
            </a:prstGeom>
            <a:ln w="38100" cap="flat" cmpd="sng">
              <a:solidFill>
                <a:srgbClr val="008000"/>
              </a:solidFill>
              <a:prstDash val="solid"/>
              <a:headEnd type="none" w="med" len="med"/>
              <a:tailEnd type="triangle" w="med" len="med"/>
            </a:ln>
          </p:spPr>
        </p:sp>
      </p:grpSp>
      <p:grpSp>
        <p:nvGrpSpPr>
          <p:cNvPr id="8" name="Group 344"/>
          <p:cNvGrpSpPr/>
          <p:nvPr/>
        </p:nvGrpSpPr>
        <p:grpSpPr>
          <a:xfrm rot="5400000">
            <a:off x="769938" y="1347788"/>
            <a:ext cx="1831975" cy="1420812"/>
            <a:chOff x="552" y="190"/>
            <a:chExt cx="1154" cy="895"/>
          </a:xfrm>
        </p:grpSpPr>
        <p:sp>
          <p:nvSpPr>
            <p:cNvPr id="3160" name="AutoShape 345"/>
            <p:cNvSpPr/>
            <p:nvPr/>
          </p:nvSpPr>
          <p:spPr>
            <a:xfrm>
              <a:off x="720" y="764"/>
              <a:ext cx="370" cy="321"/>
            </a:xfrm>
            <a:prstGeom prst="sun">
              <a:avLst>
                <a:gd name="adj" fmla="val 25000"/>
              </a:avLst>
            </a:prstGeom>
            <a:solidFill>
              <a:srgbClr val="008000"/>
            </a:solidFill>
            <a:ln w="9525" cap="flat" cmpd="sng">
              <a:solidFill>
                <a:schemeClr val="tx1"/>
              </a:solidFill>
              <a:prstDash val="solid"/>
              <a:miter/>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3161" name="AutoShape 346"/>
            <p:cNvSpPr/>
            <p:nvPr/>
          </p:nvSpPr>
          <p:spPr>
            <a:xfrm>
              <a:off x="772" y="190"/>
              <a:ext cx="235" cy="227"/>
            </a:xfrm>
            <a:prstGeom prst="sun">
              <a:avLst>
                <a:gd name="adj" fmla="val 25000"/>
              </a:avLst>
            </a:prstGeom>
            <a:solidFill>
              <a:srgbClr val="FF66FF"/>
            </a:solidFill>
            <a:ln w="9525" cap="flat" cmpd="sng">
              <a:solidFill>
                <a:schemeClr val="tx1"/>
              </a:solidFill>
              <a:prstDash val="solid"/>
              <a:miter/>
              <a:headEnd type="none" w="med" len="med"/>
              <a:tailEnd type="none" w="med" len="med"/>
            </a:ln>
          </p:spPr>
          <p:txBody>
            <a:bodyPr rot="10800000" vert="eaVert" wrap="none" anchor="ctr" anchorCtr="0"/>
            <a:p>
              <a:pPr algn="ctr"/>
              <a:endParaRPr lang="en-US" altLang="x-none" dirty="0">
                <a:solidFill>
                  <a:srgbClr val="FF66FF"/>
                </a:solidFill>
                <a:latin typeface="Arial" panose="020B0604020202020204" pitchFamily="34" charset="0"/>
              </a:endParaRPr>
            </a:p>
          </p:txBody>
        </p:sp>
        <p:sp>
          <p:nvSpPr>
            <p:cNvPr id="3162" name="Line 347"/>
            <p:cNvSpPr/>
            <p:nvPr/>
          </p:nvSpPr>
          <p:spPr>
            <a:xfrm flipV="1">
              <a:off x="873" y="290"/>
              <a:ext cx="833" cy="1"/>
            </a:xfrm>
            <a:prstGeom prst="line">
              <a:avLst/>
            </a:prstGeom>
            <a:ln w="38100" cap="flat" cmpd="sng">
              <a:solidFill>
                <a:srgbClr val="FF66FF"/>
              </a:solidFill>
              <a:prstDash val="solid"/>
              <a:headEnd type="none" w="med" len="med"/>
              <a:tailEnd type="triangle" w="med" len="med"/>
            </a:ln>
          </p:spPr>
        </p:sp>
        <p:sp>
          <p:nvSpPr>
            <p:cNvPr id="3163" name="Line 348"/>
            <p:cNvSpPr/>
            <p:nvPr/>
          </p:nvSpPr>
          <p:spPr>
            <a:xfrm flipH="1">
              <a:off x="552" y="922"/>
              <a:ext cx="348" cy="4"/>
            </a:xfrm>
            <a:prstGeom prst="line">
              <a:avLst/>
            </a:prstGeom>
            <a:ln w="38100" cap="flat" cmpd="sng">
              <a:solidFill>
                <a:srgbClr val="008000"/>
              </a:solidFill>
              <a:prstDash val="solid"/>
              <a:headEnd type="none" w="med" len="med"/>
              <a:tailEnd type="triangle" w="med" len="med"/>
            </a:ln>
          </p:spPr>
        </p:sp>
      </p:grpSp>
      <p:grpSp>
        <p:nvGrpSpPr>
          <p:cNvPr id="9" name="Group 349"/>
          <p:cNvGrpSpPr/>
          <p:nvPr/>
        </p:nvGrpSpPr>
        <p:grpSpPr>
          <a:xfrm rot="8393946">
            <a:off x="501650" y="1319213"/>
            <a:ext cx="1831975" cy="1420812"/>
            <a:chOff x="552" y="190"/>
            <a:chExt cx="1154" cy="895"/>
          </a:xfrm>
        </p:grpSpPr>
        <p:sp>
          <p:nvSpPr>
            <p:cNvPr id="3156" name="AutoShape 350"/>
            <p:cNvSpPr/>
            <p:nvPr/>
          </p:nvSpPr>
          <p:spPr>
            <a:xfrm>
              <a:off x="720" y="764"/>
              <a:ext cx="370" cy="321"/>
            </a:xfrm>
            <a:prstGeom prst="sun">
              <a:avLst>
                <a:gd name="adj" fmla="val 25000"/>
              </a:avLst>
            </a:prstGeom>
            <a:solidFill>
              <a:srgbClr val="008000"/>
            </a:solidFill>
            <a:ln w="9525" cap="flat" cmpd="sng">
              <a:solidFill>
                <a:schemeClr val="tx1"/>
              </a:solidFill>
              <a:prstDash val="solid"/>
              <a:miter/>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3157" name="AutoShape 351"/>
            <p:cNvSpPr/>
            <p:nvPr/>
          </p:nvSpPr>
          <p:spPr>
            <a:xfrm>
              <a:off x="772" y="190"/>
              <a:ext cx="235" cy="227"/>
            </a:xfrm>
            <a:prstGeom prst="sun">
              <a:avLst>
                <a:gd name="adj" fmla="val 25000"/>
              </a:avLst>
            </a:prstGeom>
            <a:solidFill>
              <a:srgbClr val="FF66FF"/>
            </a:solidFill>
            <a:ln w="9525" cap="flat" cmpd="sng">
              <a:solidFill>
                <a:schemeClr val="tx1"/>
              </a:solidFill>
              <a:prstDash val="solid"/>
              <a:miter/>
              <a:headEnd type="none" w="med" len="med"/>
              <a:tailEnd type="none" w="med" len="med"/>
            </a:ln>
          </p:spPr>
          <p:txBody>
            <a:bodyPr rot="10800000" wrap="none" anchor="ctr" anchorCtr="0"/>
            <a:p>
              <a:pPr algn="ctr"/>
              <a:endParaRPr lang="en-US" altLang="x-none" dirty="0">
                <a:solidFill>
                  <a:srgbClr val="FF66FF"/>
                </a:solidFill>
                <a:latin typeface="Arial" panose="020B0604020202020204" pitchFamily="34" charset="0"/>
              </a:endParaRPr>
            </a:p>
          </p:txBody>
        </p:sp>
        <p:sp>
          <p:nvSpPr>
            <p:cNvPr id="3158" name="Line 352"/>
            <p:cNvSpPr/>
            <p:nvPr/>
          </p:nvSpPr>
          <p:spPr>
            <a:xfrm flipV="1">
              <a:off x="873" y="290"/>
              <a:ext cx="833" cy="1"/>
            </a:xfrm>
            <a:prstGeom prst="line">
              <a:avLst/>
            </a:prstGeom>
            <a:ln w="38100" cap="flat" cmpd="sng">
              <a:solidFill>
                <a:srgbClr val="FF66FF"/>
              </a:solidFill>
              <a:prstDash val="solid"/>
              <a:headEnd type="none" w="med" len="med"/>
              <a:tailEnd type="triangle" w="med" len="med"/>
            </a:ln>
          </p:spPr>
        </p:sp>
        <p:sp>
          <p:nvSpPr>
            <p:cNvPr id="3159" name="Line 353"/>
            <p:cNvSpPr/>
            <p:nvPr/>
          </p:nvSpPr>
          <p:spPr>
            <a:xfrm flipH="1">
              <a:off x="552" y="922"/>
              <a:ext cx="348" cy="4"/>
            </a:xfrm>
            <a:prstGeom prst="line">
              <a:avLst/>
            </a:prstGeom>
            <a:ln w="38100" cap="flat" cmpd="sng">
              <a:solidFill>
                <a:srgbClr val="008000"/>
              </a:solidFill>
              <a:prstDash val="solid"/>
              <a:headEnd type="none" w="med" len="med"/>
              <a:tailEnd type="triangle" w="med" len="med"/>
            </a:ln>
          </p:spPr>
        </p:sp>
      </p:grpSp>
      <p:grpSp>
        <p:nvGrpSpPr>
          <p:cNvPr id="10" name="Group 354"/>
          <p:cNvGrpSpPr/>
          <p:nvPr/>
        </p:nvGrpSpPr>
        <p:grpSpPr>
          <a:xfrm rot="10800000">
            <a:off x="300038" y="1135063"/>
            <a:ext cx="1831975" cy="1420812"/>
            <a:chOff x="552" y="190"/>
            <a:chExt cx="1154" cy="895"/>
          </a:xfrm>
        </p:grpSpPr>
        <p:sp>
          <p:nvSpPr>
            <p:cNvPr id="3152" name="AutoShape 355"/>
            <p:cNvSpPr/>
            <p:nvPr/>
          </p:nvSpPr>
          <p:spPr>
            <a:xfrm>
              <a:off x="720" y="764"/>
              <a:ext cx="370" cy="321"/>
            </a:xfrm>
            <a:prstGeom prst="sun">
              <a:avLst>
                <a:gd name="adj" fmla="val 25000"/>
              </a:avLst>
            </a:prstGeom>
            <a:solidFill>
              <a:srgbClr val="008000"/>
            </a:solidFill>
            <a:ln w="9525" cap="flat" cmpd="sng">
              <a:solidFill>
                <a:schemeClr val="tx1"/>
              </a:solidFill>
              <a:prstDash val="solid"/>
              <a:miter/>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3153" name="AutoShape 356"/>
            <p:cNvSpPr/>
            <p:nvPr/>
          </p:nvSpPr>
          <p:spPr>
            <a:xfrm>
              <a:off x="772" y="190"/>
              <a:ext cx="235" cy="227"/>
            </a:xfrm>
            <a:prstGeom prst="sun">
              <a:avLst>
                <a:gd name="adj" fmla="val 25000"/>
              </a:avLst>
            </a:prstGeom>
            <a:solidFill>
              <a:srgbClr val="FF66FF"/>
            </a:solidFill>
            <a:ln w="9525" cap="flat" cmpd="sng">
              <a:solidFill>
                <a:schemeClr val="tx1"/>
              </a:solidFill>
              <a:prstDash val="solid"/>
              <a:miter/>
              <a:headEnd type="none" w="med" len="med"/>
              <a:tailEnd type="none" w="med" len="med"/>
            </a:ln>
          </p:spPr>
          <p:txBody>
            <a:bodyPr rot="10800000" wrap="none" anchor="ctr" anchorCtr="0"/>
            <a:p>
              <a:pPr algn="ctr"/>
              <a:endParaRPr lang="en-US" altLang="x-none" dirty="0">
                <a:solidFill>
                  <a:srgbClr val="FF66FF"/>
                </a:solidFill>
                <a:latin typeface="Arial" panose="020B0604020202020204" pitchFamily="34" charset="0"/>
              </a:endParaRPr>
            </a:p>
          </p:txBody>
        </p:sp>
        <p:sp>
          <p:nvSpPr>
            <p:cNvPr id="3154" name="Line 357"/>
            <p:cNvSpPr/>
            <p:nvPr/>
          </p:nvSpPr>
          <p:spPr>
            <a:xfrm flipV="1">
              <a:off x="873" y="290"/>
              <a:ext cx="833" cy="1"/>
            </a:xfrm>
            <a:prstGeom prst="line">
              <a:avLst/>
            </a:prstGeom>
            <a:ln w="38100" cap="flat" cmpd="sng">
              <a:solidFill>
                <a:srgbClr val="FF66FF"/>
              </a:solidFill>
              <a:prstDash val="solid"/>
              <a:headEnd type="none" w="med" len="med"/>
              <a:tailEnd type="triangle" w="med" len="med"/>
            </a:ln>
          </p:spPr>
        </p:sp>
        <p:sp>
          <p:nvSpPr>
            <p:cNvPr id="3155" name="Line 358"/>
            <p:cNvSpPr/>
            <p:nvPr/>
          </p:nvSpPr>
          <p:spPr>
            <a:xfrm flipH="1">
              <a:off x="552" y="922"/>
              <a:ext cx="348" cy="4"/>
            </a:xfrm>
            <a:prstGeom prst="line">
              <a:avLst/>
            </a:prstGeom>
            <a:ln w="38100" cap="flat" cmpd="sng">
              <a:solidFill>
                <a:srgbClr val="008000"/>
              </a:solidFill>
              <a:prstDash val="solid"/>
              <a:headEnd type="none" w="med" len="med"/>
              <a:tailEnd type="triangle" w="med" len="med"/>
            </a:ln>
          </p:spPr>
        </p:sp>
      </p:grpSp>
      <p:grpSp>
        <p:nvGrpSpPr>
          <p:cNvPr id="11" name="Group 359"/>
          <p:cNvGrpSpPr/>
          <p:nvPr/>
        </p:nvGrpSpPr>
        <p:grpSpPr>
          <a:xfrm rot="-7888463">
            <a:off x="287338" y="731838"/>
            <a:ext cx="1831975" cy="1420812"/>
            <a:chOff x="552" y="190"/>
            <a:chExt cx="1154" cy="895"/>
          </a:xfrm>
        </p:grpSpPr>
        <p:sp>
          <p:nvSpPr>
            <p:cNvPr id="3148" name="AutoShape 360"/>
            <p:cNvSpPr/>
            <p:nvPr/>
          </p:nvSpPr>
          <p:spPr>
            <a:xfrm>
              <a:off x="720" y="764"/>
              <a:ext cx="370" cy="321"/>
            </a:xfrm>
            <a:prstGeom prst="sun">
              <a:avLst>
                <a:gd name="adj" fmla="val 25000"/>
              </a:avLst>
            </a:prstGeom>
            <a:solidFill>
              <a:srgbClr val="008000"/>
            </a:solidFill>
            <a:ln w="9525" cap="flat" cmpd="sng">
              <a:solidFill>
                <a:schemeClr val="tx1"/>
              </a:solidFill>
              <a:prstDash val="solid"/>
              <a:miter/>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3149" name="AutoShape 361"/>
            <p:cNvSpPr/>
            <p:nvPr/>
          </p:nvSpPr>
          <p:spPr>
            <a:xfrm>
              <a:off x="772" y="190"/>
              <a:ext cx="235" cy="227"/>
            </a:xfrm>
            <a:prstGeom prst="sun">
              <a:avLst>
                <a:gd name="adj" fmla="val 25000"/>
              </a:avLst>
            </a:prstGeom>
            <a:solidFill>
              <a:srgbClr val="FF66FF"/>
            </a:solidFill>
            <a:ln w="9525" cap="flat" cmpd="sng">
              <a:solidFill>
                <a:schemeClr val="tx1"/>
              </a:solidFill>
              <a:prstDash val="solid"/>
              <a:miter/>
              <a:headEnd type="none" w="med" len="med"/>
              <a:tailEnd type="none" w="med" len="med"/>
            </a:ln>
          </p:spPr>
          <p:txBody>
            <a:bodyPr vert="eaVert" wrap="none" anchor="ctr" anchorCtr="0"/>
            <a:p>
              <a:pPr algn="ctr"/>
              <a:endParaRPr lang="en-US" altLang="x-none" dirty="0">
                <a:solidFill>
                  <a:srgbClr val="FF66FF"/>
                </a:solidFill>
                <a:latin typeface="Arial" panose="020B0604020202020204" pitchFamily="34" charset="0"/>
              </a:endParaRPr>
            </a:p>
          </p:txBody>
        </p:sp>
        <p:sp>
          <p:nvSpPr>
            <p:cNvPr id="3150" name="Line 362"/>
            <p:cNvSpPr/>
            <p:nvPr/>
          </p:nvSpPr>
          <p:spPr>
            <a:xfrm flipV="1">
              <a:off x="873" y="290"/>
              <a:ext cx="833" cy="1"/>
            </a:xfrm>
            <a:prstGeom prst="line">
              <a:avLst/>
            </a:prstGeom>
            <a:ln w="38100" cap="flat" cmpd="sng">
              <a:solidFill>
                <a:srgbClr val="FF66FF"/>
              </a:solidFill>
              <a:prstDash val="solid"/>
              <a:headEnd type="none" w="med" len="med"/>
              <a:tailEnd type="triangle" w="med" len="med"/>
            </a:ln>
          </p:spPr>
        </p:sp>
        <p:sp>
          <p:nvSpPr>
            <p:cNvPr id="3151" name="Line 363"/>
            <p:cNvSpPr/>
            <p:nvPr/>
          </p:nvSpPr>
          <p:spPr>
            <a:xfrm flipH="1">
              <a:off x="552" y="922"/>
              <a:ext cx="348" cy="4"/>
            </a:xfrm>
            <a:prstGeom prst="line">
              <a:avLst/>
            </a:prstGeom>
            <a:ln w="38100" cap="flat" cmpd="sng">
              <a:solidFill>
                <a:srgbClr val="008000"/>
              </a:solidFill>
              <a:prstDash val="solid"/>
              <a:headEnd type="none" w="med" len="med"/>
              <a:tailEnd type="triangle" w="med" len="med"/>
            </a:ln>
          </p:spPr>
        </p:sp>
      </p:grpSp>
      <p:grpSp>
        <p:nvGrpSpPr>
          <p:cNvPr id="12" name="Group 364"/>
          <p:cNvGrpSpPr/>
          <p:nvPr/>
        </p:nvGrpSpPr>
        <p:grpSpPr>
          <a:xfrm rot="-5400000">
            <a:off x="490538" y="600075"/>
            <a:ext cx="1831975" cy="1420813"/>
            <a:chOff x="552" y="190"/>
            <a:chExt cx="1154" cy="895"/>
          </a:xfrm>
        </p:grpSpPr>
        <p:sp>
          <p:nvSpPr>
            <p:cNvPr id="3144" name="AutoShape 365"/>
            <p:cNvSpPr/>
            <p:nvPr/>
          </p:nvSpPr>
          <p:spPr>
            <a:xfrm>
              <a:off x="720" y="764"/>
              <a:ext cx="370" cy="321"/>
            </a:xfrm>
            <a:prstGeom prst="sun">
              <a:avLst>
                <a:gd name="adj" fmla="val 25000"/>
              </a:avLst>
            </a:prstGeom>
            <a:solidFill>
              <a:srgbClr val="008000"/>
            </a:solidFill>
            <a:ln w="9525" cap="flat" cmpd="sng">
              <a:solidFill>
                <a:schemeClr val="tx1"/>
              </a:solidFill>
              <a:prstDash val="solid"/>
              <a:miter/>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3145" name="AutoShape 366"/>
            <p:cNvSpPr/>
            <p:nvPr/>
          </p:nvSpPr>
          <p:spPr>
            <a:xfrm>
              <a:off x="772" y="190"/>
              <a:ext cx="235" cy="227"/>
            </a:xfrm>
            <a:prstGeom prst="sun">
              <a:avLst>
                <a:gd name="adj" fmla="val 25000"/>
              </a:avLst>
            </a:prstGeom>
            <a:solidFill>
              <a:srgbClr val="FF66FF"/>
            </a:solidFill>
            <a:ln w="9525" cap="flat" cmpd="sng">
              <a:solidFill>
                <a:schemeClr val="tx1"/>
              </a:solidFill>
              <a:prstDash val="solid"/>
              <a:miter/>
              <a:headEnd type="none" w="med" len="med"/>
              <a:tailEnd type="none" w="med" len="med"/>
            </a:ln>
          </p:spPr>
          <p:txBody>
            <a:bodyPr vert="eaVert" wrap="none" anchor="ctr" anchorCtr="0"/>
            <a:p>
              <a:pPr algn="ctr"/>
              <a:endParaRPr lang="en-US" altLang="x-none" dirty="0">
                <a:solidFill>
                  <a:srgbClr val="FF66FF"/>
                </a:solidFill>
                <a:latin typeface="Arial" panose="020B0604020202020204" pitchFamily="34" charset="0"/>
              </a:endParaRPr>
            </a:p>
          </p:txBody>
        </p:sp>
        <p:sp>
          <p:nvSpPr>
            <p:cNvPr id="3146" name="Line 367"/>
            <p:cNvSpPr/>
            <p:nvPr/>
          </p:nvSpPr>
          <p:spPr>
            <a:xfrm flipV="1">
              <a:off x="873" y="290"/>
              <a:ext cx="833" cy="1"/>
            </a:xfrm>
            <a:prstGeom prst="line">
              <a:avLst/>
            </a:prstGeom>
            <a:ln w="38100" cap="flat" cmpd="sng">
              <a:solidFill>
                <a:srgbClr val="FF66FF"/>
              </a:solidFill>
              <a:prstDash val="solid"/>
              <a:headEnd type="none" w="med" len="med"/>
              <a:tailEnd type="triangle" w="med" len="med"/>
            </a:ln>
          </p:spPr>
        </p:sp>
        <p:sp>
          <p:nvSpPr>
            <p:cNvPr id="3147" name="Line 368"/>
            <p:cNvSpPr/>
            <p:nvPr/>
          </p:nvSpPr>
          <p:spPr>
            <a:xfrm flipH="1">
              <a:off x="552" y="922"/>
              <a:ext cx="348" cy="4"/>
            </a:xfrm>
            <a:prstGeom prst="line">
              <a:avLst/>
            </a:prstGeom>
            <a:ln w="38100" cap="flat" cmpd="sng">
              <a:solidFill>
                <a:srgbClr val="008000"/>
              </a:solidFill>
              <a:prstDash val="solid"/>
              <a:headEnd type="none" w="med" len="med"/>
              <a:tailEnd type="triangle" w="med" len="med"/>
            </a:ln>
          </p:spPr>
        </p:sp>
      </p:grpSp>
      <p:grpSp>
        <p:nvGrpSpPr>
          <p:cNvPr id="13" name="Group 369"/>
          <p:cNvGrpSpPr/>
          <p:nvPr/>
        </p:nvGrpSpPr>
        <p:grpSpPr>
          <a:xfrm rot="-2922355">
            <a:off x="827088" y="568325"/>
            <a:ext cx="1831975" cy="1420813"/>
            <a:chOff x="552" y="190"/>
            <a:chExt cx="1154" cy="895"/>
          </a:xfrm>
        </p:grpSpPr>
        <p:sp>
          <p:nvSpPr>
            <p:cNvPr id="3140" name="AutoShape 370"/>
            <p:cNvSpPr/>
            <p:nvPr/>
          </p:nvSpPr>
          <p:spPr>
            <a:xfrm>
              <a:off x="720" y="764"/>
              <a:ext cx="370" cy="321"/>
            </a:xfrm>
            <a:prstGeom prst="sun">
              <a:avLst>
                <a:gd name="adj" fmla="val 25000"/>
              </a:avLst>
            </a:prstGeom>
            <a:solidFill>
              <a:srgbClr val="008000"/>
            </a:solidFill>
            <a:ln w="9525" cap="flat" cmpd="sng">
              <a:solidFill>
                <a:schemeClr val="tx1"/>
              </a:solidFill>
              <a:prstDash val="solid"/>
              <a:miter/>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3141" name="AutoShape 371"/>
            <p:cNvSpPr/>
            <p:nvPr/>
          </p:nvSpPr>
          <p:spPr>
            <a:xfrm>
              <a:off x="772" y="190"/>
              <a:ext cx="235" cy="227"/>
            </a:xfrm>
            <a:prstGeom prst="sun">
              <a:avLst>
                <a:gd name="adj" fmla="val 25000"/>
              </a:avLst>
            </a:prstGeom>
            <a:solidFill>
              <a:srgbClr val="FF66FF"/>
            </a:solidFill>
            <a:ln w="9525" cap="flat" cmpd="sng">
              <a:solidFill>
                <a:schemeClr val="tx1"/>
              </a:solidFill>
              <a:prstDash val="solid"/>
              <a:miter/>
              <a:headEnd type="none" w="med" len="med"/>
              <a:tailEnd type="none" w="med" len="med"/>
            </a:ln>
          </p:spPr>
          <p:txBody>
            <a:bodyPr vert="eaVert" wrap="none" anchor="ctr" anchorCtr="0"/>
            <a:p>
              <a:pPr algn="ctr"/>
              <a:endParaRPr lang="en-US" altLang="x-none" dirty="0">
                <a:solidFill>
                  <a:srgbClr val="FF66FF"/>
                </a:solidFill>
                <a:latin typeface="Arial" panose="020B0604020202020204" pitchFamily="34" charset="0"/>
              </a:endParaRPr>
            </a:p>
          </p:txBody>
        </p:sp>
        <p:sp>
          <p:nvSpPr>
            <p:cNvPr id="3142" name="Line 372"/>
            <p:cNvSpPr/>
            <p:nvPr/>
          </p:nvSpPr>
          <p:spPr>
            <a:xfrm flipV="1">
              <a:off x="873" y="290"/>
              <a:ext cx="833" cy="1"/>
            </a:xfrm>
            <a:prstGeom prst="line">
              <a:avLst/>
            </a:prstGeom>
            <a:ln w="38100" cap="flat" cmpd="sng">
              <a:solidFill>
                <a:srgbClr val="FF66FF"/>
              </a:solidFill>
              <a:prstDash val="solid"/>
              <a:headEnd type="none" w="med" len="med"/>
              <a:tailEnd type="triangle" w="med" len="med"/>
            </a:ln>
          </p:spPr>
        </p:sp>
        <p:sp>
          <p:nvSpPr>
            <p:cNvPr id="3143" name="Line 373"/>
            <p:cNvSpPr/>
            <p:nvPr/>
          </p:nvSpPr>
          <p:spPr>
            <a:xfrm flipH="1">
              <a:off x="552" y="922"/>
              <a:ext cx="348" cy="4"/>
            </a:xfrm>
            <a:prstGeom prst="line">
              <a:avLst/>
            </a:prstGeom>
            <a:ln w="38100" cap="flat" cmpd="sng">
              <a:solidFill>
                <a:srgbClr val="008000"/>
              </a:solidFill>
              <a:prstDash val="solid"/>
              <a:headEnd type="none" w="med" len="med"/>
              <a:tailEnd type="triangle" w="med" len="med"/>
            </a:ln>
          </p:spPr>
        </p:sp>
      </p:grpSp>
      <p:grpSp>
        <p:nvGrpSpPr>
          <p:cNvPr id="14" name="Group 436"/>
          <p:cNvGrpSpPr/>
          <p:nvPr/>
        </p:nvGrpSpPr>
        <p:grpSpPr>
          <a:xfrm>
            <a:off x="3700463" y="1885950"/>
            <a:ext cx="3860800" cy="3060700"/>
            <a:chOff x="858" y="571"/>
            <a:chExt cx="2432" cy="1928"/>
          </a:xfrm>
        </p:grpSpPr>
        <p:graphicFrame>
          <p:nvGraphicFramePr>
            <p:cNvPr id="3074" name="Object 437"/>
            <p:cNvGraphicFramePr/>
            <p:nvPr/>
          </p:nvGraphicFramePr>
          <p:xfrm>
            <a:off x="1772" y="823"/>
            <a:ext cx="1008" cy="324"/>
          </p:xfrm>
          <a:graphic>
            <a:graphicData uri="http://schemas.openxmlformats.org/presentationml/2006/ole">
              <mc:AlternateContent xmlns:mc="http://schemas.openxmlformats.org/markup-compatibility/2006">
                <mc:Choice xmlns:v="urn:schemas-microsoft-com:vml" Requires="v">
                  <p:oleObj spid="_x0000_s3078" name="" r:id="rId3" imgW="1600200" imgH="514350" progId="Paint.Picture">
                    <p:embed/>
                  </p:oleObj>
                </mc:Choice>
                <mc:Fallback>
                  <p:oleObj name="" r:id="rId3" imgW="1600200" imgH="514350" progId="Paint.Picture">
                    <p:embed/>
                    <p:pic>
                      <p:nvPicPr>
                        <p:cNvPr id="0" name="Picture 3077"/>
                        <p:cNvPicPr/>
                        <p:nvPr/>
                      </p:nvPicPr>
                      <p:blipFill>
                        <a:blip r:embed="rId4"/>
                        <a:stretch>
                          <a:fillRect/>
                        </a:stretch>
                      </p:blipFill>
                      <p:spPr>
                        <a:xfrm>
                          <a:off x="1772" y="823"/>
                          <a:ext cx="1008" cy="324"/>
                        </a:xfrm>
                        <a:prstGeom prst="rect">
                          <a:avLst/>
                        </a:prstGeom>
                        <a:noFill/>
                        <a:ln w="38100">
                          <a:noFill/>
                          <a:miter/>
                        </a:ln>
                      </p:spPr>
                    </p:pic>
                  </p:oleObj>
                </mc:Fallback>
              </mc:AlternateContent>
            </a:graphicData>
          </a:graphic>
        </p:graphicFrame>
        <p:sp>
          <p:nvSpPr>
            <p:cNvPr id="3131" name="Line 438"/>
            <p:cNvSpPr/>
            <p:nvPr/>
          </p:nvSpPr>
          <p:spPr>
            <a:xfrm>
              <a:off x="2423" y="824"/>
              <a:ext cx="0" cy="324"/>
            </a:xfrm>
            <a:prstGeom prst="line">
              <a:avLst/>
            </a:prstGeom>
            <a:ln w="38100" cap="flat" cmpd="sng">
              <a:solidFill>
                <a:schemeClr val="tx1"/>
              </a:solidFill>
              <a:prstDash val="sysDot"/>
              <a:headEnd type="none" w="med" len="med"/>
              <a:tailEnd type="none" w="med" len="med"/>
            </a:ln>
          </p:spPr>
        </p:sp>
        <p:graphicFrame>
          <p:nvGraphicFramePr>
            <p:cNvPr id="3075" name="Object 439"/>
            <p:cNvGraphicFramePr/>
            <p:nvPr/>
          </p:nvGraphicFramePr>
          <p:xfrm>
            <a:off x="1776" y="1187"/>
            <a:ext cx="1008" cy="324"/>
          </p:xfrm>
          <a:graphic>
            <a:graphicData uri="http://schemas.openxmlformats.org/presentationml/2006/ole">
              <mc:AlternateContent xmlns:mc="http://schemas.openxmlformats.org/markup-compatibility/2006">
                <mc:Choice xmlns:v="urn:schemas-microsoft-com:vml" Requires="v">
                  <p:oleObj spid="_x0000_s3" name="" r:id="rId5" imgW="1600200" imgH="514350" progId="Paint.Picture">
                    <p:embed/>
                  </p:oleObj>
                </mc:Choice>
                <mc:Fallback>
                  <p:oleObj name="" r:id="rId5" imgW="1600200" imgH="514350" progId="Paint.Picture">
                    <p:embed/>
                    <p:pic>
                      <p:nvPicPr>
                        <p:cNvPr id="0" name="Picture 2"/>
                        <p:cNvPicPr/>
                        <p:nvPr/>
                      </p:nvPicPr>
                      <p:blipFill>
                        <a:blip r:embed="rId4"/>
                        <a:stretch>
                          <a:fillRect/>
                        </a:stretch>
                      </p:blipFill>
                      <p:spPr>
                        <a:xfrm>
                          <a:off x="1776" y="1187"/>
                          <a:ext cx="1008" cy="324"/>
                        </a:xfrm>
                        <a:prstGeom prst="rect">
                          <a:avLst/>
                        </a:prstGeom>
                        <a:noFill/>
                        <a:ln w="38100">
                          <a:noFill/>
                          <a:miter/>
                        </a:ln>
                      </p:spPr>
                    </p:pic>
                  </p:oleObj>
                </mc:Fallback>
              </mc:AlternateContent>
            </a:graphicData>
          </a:graphic>
        </p:graphicFrame>
        <p:sp>
          <p:nvSpPr>
            <p:cNvPr id="3132" name="Line 440"/>
            <p:cNvSpPr/>
            <p:nvPr/>
          </p:nvSpPr>
          <p:spPr>
            <a:xfrm>
              <a:off x="2427" y="1188"/>
              <a:ext cx="0" cy="324"/>
            </a:xfrm>
            <a:prstGeom prst="line">
              <a:avLst/>
            </a:prstGeom>
            <a:ln w="38100" cap="flat" cmpd="sng">
              <a:solidFill>
                <a:schemeClr val="tx1"/>
              </a:solidFill>
              <a:prstDash val="sysDot"/>
              <a:headEnd type="none" w="med" len="med"/>
              <a:tailEnd type="none" w="med" len="med"/>
            </a:ln>
          </p:spPr>
        </p:sp>
        <p:graphicFrame>
          <p:nvGraphicFramePr>
            <p:cNvPr id="3076" name="Object 441"/>
            <p:cNvGraphicFramePr/>
            <p:nvPr/>
          </p:nvGraphicFramePr>
          <p:xfrm>
            <a:off x="1774" y="1551"/>
            <a:ext cx="1008" cy="324"/>
          </p:xfrm>
          <a:graphic>
            <a:graphicData uri="http://schemas.openxmlformats.org/presentationml/2006/ole">
              <mc:AlternateContent xmlns:mc="http://schemas.openxmlformats.org/markup-compatibility/2006">
                <mc:Choice xmlns:v="urn:schemas-microsoft-com:vml" Requires="v">
                  <p:oleObj spid="_x0000_s2" name="" r:id="rId6" imgW="1600200" imgH="514350" progId="Paint.Picture">
                    <p:embed/>
                  </p:oleObj>
                </mc:Choice>
                <mc:Fallback>
                  <p:oleObj name="" r:id="rId6" imgW="1600200" imgH="514350" progId="Paint.Picture">
                    <p:embed/>
                    <p:pic>
                      <p:nvPicPr>
                        <p:cNvPr id="0" name="Picture 1"/>
                        <p:cNvPicPr/>
                        <p:nvPr/>
                      </p:nvPicPr>
                      <p:blipFill>
                        <a:blip r:embed="rId4"/>
                        <a:stretch>
                          <a:fillRect/>
                        </a:stretch>
                      </p:blipFill>
                      <p:spPr>
                        <a:xfrm>
                          <a:off x="1774" y="1551"/>
                          <a:ext cx="1008" cy="324"/>
                        </a:xfrm>
                        <a:prstGeom prst="rect">
                          <a:avLst/>
                        </a:prstGeom>
                        <a:noFill/>
                        <a:ln w="38100">
                          <a:noFill/>
                          <a:miter/>
                        </a:ln>
                      </p:spPr>
                    </p:pic>
                  </p:oleObj>
                </mc:Fallback>
              </mc:AlternateContent>
            </a:graphicData>
          </a:graphic>
        </p:graphicFrame>
        <p:sp>
          <p:nvSpPr>
            <p:cNvPr id="3133" name="Line 442"/>
            <p:cNvSpPr/>
            <p:nvPr/>
          </p:nvSpPr>
          <p:spPr>
            <a:xfrm>
              <a:off x="2425" y="1552"/>
              <a:ext cx="0" cy="324"/>
            </a:xfrm>
            <a:prstGeom prst="line">
              <a:avLst/>
            </a:prstGeom>
            <a:ln w="38100" cap="flat" cmpd="sng">
              <a:solidFill>
                <a:schemeClr val="tx1"/>
              </a:solidFill>
              <a:prstDash val="sysDot"/>
              <a:headEnd type="none" w="med" len="med"/>
              <a:tailEnd type="none" w="med" len="med"/>
            </a:ln>
          </p:spPr>
        </p:sp>
        <p:sp>
          <p:nvSpPr>
            <p:cNvPr id="3134" name="Text Box 443"/>
            <p:cNvSpPr txBox="1"/>
            <p:nvPr/>
          </p:nvSpPr>
          <p:spPr>
            <a:xfrm>
              <a:off x="1868" y="571"/>
              <a:ext cx="852" cy="231"/>
            </a:xfrm>
            <a:prstGeom prst="rect">
              <a:avLst/>
            </a:prstGeom>
            <a:noFill/>
            <a:ln w="9525">
              <a:noFill/>
            </a:ln>
          </p:spPr>
          <p:txBody>
            <a:bodyPr>
              <a:spAutoFit/>
            </a:bodyPr>
            <a:p>
              <a:pPr>
                <a:spcBef>
                  <a:spcPct val="50000"/>
                </a:spcBef>
              </a:pPr>
              <a:r>
                <a:rPr dirty="0">
                  <a:latin typeface="Arial" panose="020B0604020202020204" pitchFamily="34" charset="0"/>
                </a:rPr>
                <a:t>SPECTRA</a:t>
              </a:r>
              <a:endParaRPr dirty="0">
                <a:latin typeface="Arial" panose="020B0604020202020204" pitchFamily="34" charset="0"/>
              </a:endParaRPr>
            </a:p>
          </p:txBody>
        </p:sp>
        <p:sp>
          <p:nvSpPr>
            <p:cNvPr id="3135" name="Text Box 444"/>
            <p:cNvSpPr txBox="1"/>
            <p:nvPr/>
          </p:nvSpPr>
          <p:spPr>
            <a:xfrm>
              <a:off x="858" y="871"/>
              <a:ext cx="973" cy="231"/>
            </a:xfrm>
            <a:prstGeom prst="rect">
              <a:avLst/>
            </a:prstGeom>
            <a:noFill/>
            <a:ln w="9525">
              <a:noFill/>
            </a:ln>
          </p:spPr>
          <p:txBody>
            <a:bodyPr>
              <a:spAutoFit/>
            </a:bodyPr>
            <a:p>
              <a:pPr>
                <a:spcBef>
                  <a:spcPct val="50000"/>
                </a:spcBef>
              </a:pPr>
              <a:r>
                <a:rPr b="1" dirty="0">
                  <a:solidFill>
                    <a:srgbClr val="008000"/>
                  </a:solidFill>
                  <a:latin typeface="Arial" panose="020B0604020202020204" pitchFamily="34" charset="0"/>
                </a:rPr>
                <a:t>From star A</a:t>
              </a:r>
              <a:endParaRPr b="1" dirty="0">
                <a:solidFill>
                  <a:srgbClr val="008000"/>
                </a:solidFill>
                <a:latin typeface="Arial" panose="020B0604020202020204" pitchFamily="34" charset="0"/>
              </a:endParaRPr>
            </a:p>
          </p:txBody>
        </p:sp>
        <p:sp>
          <p:nvSpPr>
            <p:cNvPr id="3136" name="Text Box 445"/>
            <p:cNvSpPr txBox="1"/>
            <p:nvPr/>
          </p:nvSpPr>
          <p:spPr>
            <a:xfrm>
              <a:off x="858" y="1217"/>
              <a:ext cx="1025" cy="231"/>
            </a:xfrm>
            <a:prstGeom prst="rect">
              <a:avLst/>
            </a:prstGeom>
            <a:noFill/>
            <a:ln w="9525">
              <a:noFill/>
            </a:ln>
          </p:spPr>
          <p:txBody>
            <a:bodyPr>
              <a:spAutoFit/>
            </a:bodyPr>
            <a:p>
              <a:pPr>
                <a:spcBef>
                  <a:spcPct val="50000"/>
                </a:spcBef>
              </a:pPr>
              <a:r>
                <a:rPr b="1" dirty="0">
                  <a:solidFill>
                    <a:srgbClr val="FF66FF"/>
                  </a:solidFill>
                  <a:latin typeface="Arial" panose="020B0604020202020204" pitchFamily="34" charset="0"/>
                </a:rPr>
                <a:t>From star B</a:t>
              </a:r>
              <a:endParaRPr b="1" dirty="0">
                <a:solidFill>
                  <a:srgbClr val="FF66FF"/>
                </a:solidFill>
                <a:latin typeface="Arial" panose="020B0604020202020204" pitchFamily="34" charset="0"/>
              </a:endParaRPr>
            </a:p>
          </p:txBody>
        </p:sp>
        <p:sp>
          <p:nvSpPr>
            <p:cNvPr id="3137" name="Text Box 446"/>
            <p:cNvSpPr txBox="1"/>
            <p:nvPr/>
          </p:nvSpPr>
          <p:spPr>
            <a:xfrm>
              <a:off x="858" y="1581"/>
              <a:ext cx="894" cy="231"/>
            </a:xfrm>
            <a:prstGeom prst="rect">
              <a:avLst/>
            </a:prstGeom>
            <a:noFill/>
            <a:ln w="9525">
              <a:noFill/>
            </a:ln>
          </p:spPr>
          <p:txBody>
            <a:bodyPr>
              <a:spAutoFit/>
            </a:bodyPr>
            <a:p>
              <a:pPr>
                <a:spcBef>
                  <a:spcPct val="50000"/>
                </a:spcBef>
              </a:pPr>
              <a:r>
                <a:rPr b="1" dirty="0">
                  <a:latin typeface="Arial" panose="020B0604020202020204" pitchFamily="34" charset="0"/>
                </a:rPr>
                <a:t>Combined</a:t>
              </a:r>
              <a:endParaRPr b="1" dirty="0">
                <a:latin typeface="Arial" panose="020B0604020202020204" pitchFamily="34" charset="0"/>
              </a:endParaRPr>
            </a:p>
          </p:txBody>
        </p:sp>
        <p:sp>
          <p:nvSpPr>
            <p:cNvPr id="3138" name="Text Box 447"/>
            <p:cNvSpPr txBox="1"/>
            <p:nvPr/>
          </p:nvSpPr>
          <p:spPr>
            <a:xfrm>
              <a:off x="1610" y="2095"/>
              <a:ext cx="1680" cy="404"/>
            </a:xfrm>
            <a:prstGeom prst="rect">
              <a:avLst/>
            </a:prstGeom>
            <a:noFill/>
            <a:ln w="9525">
              <a:noFill/>
            </a:ln>
          </p:spPr>
          <p:txBody>
            <a:bodyPr>
              <a:spAutoFit/>
            </a:bodyPr>
            <a:p>
              <a:pPr>
                <a:spcBef>
                  <a:spcPct val="50000"/>
                </a:spcBef>
              </a:pPr>
              <a:r>
                <a:rPr dirty="0">
                  <a:latin typeface="Arial" panose="020B0604020202020204" pitchFamily="34" charset="0"/>
                </a:rPr>
                <a:t>H-alpha line position from a stationary source</a:t>
              </a:r>
              <a:endParaRPr dirty="0">
                <a:latin typeface="Arial" panose="020B0604020202020204" pitchFamily="34" charset="0"/>
              </a:endParaRPr>
            </a:p>
          </p:txBody>
        </p:sp>
        <p:sp>
          <p:nvSpPr>
            <p:cNvPr id="3139" name="Line 448"/>
            <p:cNvSpPr/>
            <p:nvPr/>
          </p:nvSpPr>
          <p:spPr>
            <a:xfrm flipV="1">
              <a:off x="2432" y="1885"/>
              <a:ext cx="0" cy="216"/>
            </a:xfrm>
            <a:prstGeom prst="line">
              <a:avLst/>
            </a:prstGeom>
            <a:ln w="9525" cap="flat" cmpd="sng">
              <a:solidFill>
                <a:schemeClr val="tx1"/>
              </a:solidFill>
              <a:prstDash val="solid"/>
              <a:headEnd type="none" w="med" len="med"/>
              <a:tailEnd type="triangle" w="med" len="med"/>
            </a:ln>
          </p:spPr>
        </p:sp>
      </p:grpSp>
      <p:grpSp>
        <p:nvGrpSpPr>
          <p:cNvPr id="15" name="Group 505"/>
          <p:cNvGrpSpPr/>
          <p:nvPr/>
        </p:nvGrpSpPr>
        <p:grpSpPr>
          <a:xfrm>
            <a:off x="5654675" y="2289175"/>
            <a:ext cx="806450" cy="1689100"/>
            <a:chOff x="3440" y="1476"/>
            <a:chExt cx="508" cy="1064"/>
          </a:xfrm>
        </p:grpSpPr>
        <p:grpSp>
          <p:nvGrpSpPr>
            <p:cNvPr id="3125" name="Group 449"/>
            <p:cNvGrpSpPr/>
            <p:nvPr/>
          </p:nvGrpSpPr>
          <p:grpSpPr>
            <a:xfrm>
              <a:off x="3945" y="1476"/>
              <a:ext cx="3" cy="1050"/>
              <a:chOff x="3429" y="1572"/>
              <a:chExt cx="3" cy="1050"/>
            </a:xfrm>
          </p:grpSpPr>
          <p:sp>
            <p:nvSpPr>
              <p:cNvPr id="3129" name="Line 450"/>
              <p:cNvSpPr/>
              <p:nvPr/>
            </p:nvSpPr>
            <p:spPr>
              <a:xfrm>
                <a:off x="3429" y="1572"/>
                <a:ext cx="0" cy="324"/>
              </a:xfrm>
              <a:prstGeom prst="line">
                <a:avLst/>
              </a:prstGeom>
              <a:ln w="57150" cap="flat" cmpd="sng">
                <a:solidFill>
                  <a:srgbClr val="008000"/>
                </a:solidFill>
                <a:prstDash val="solid"/>
                <a:headEnd type="none" w="med" len="med"/>
                <a:tailEnd type="none" w="med" len="med"/>
              </a:ln>
            </p:spPr>
          </p:sp>
          <p:sp>
            <p:nvSpPr>
              <p:cNvPr id="3130" name="Line 451"/>
              <p:cNvSpPr/>
              <p:nvPr/>
            </p:nvSpPr>
            <p:spPr>
              <a:xfrm>
                <a:off x="3432" y="2298"/>
                <a:ext cx="0" cy="324"/>
              </a:xfrm>
              <a:prstGeom prst="line">
                <a:avLst/>
              </a:prstGeom>
              <a:ln w="57150" cap="flat" cmpd="sng">
                <a:solidFill>
                  <a:srgbClr val="008000"/>
                </a:solidFill>
                <a:prstDash val="solid"/>
                <a:headEnd type="none" w="med" len="med"/>
                <a:tailEnd type="none" w="med" len="med"/>
              </a:ln>
            </p:spPr>
          </p:sp>
        </p:grpSp>
        <p:grpSp>
          <p:nvGrpSpPr>
            <p:cNvPr id="3126" name="Group 452"/>
            <p:cNvGrpSpPr/>
            <p:nvPr/>
          </p:nvGrpSpPr>
          <p:grpSpPr>
            <a:xfrm>
              <a:off x="3440" y="1842"/>
              <a:ext cx="0" cy="698"/>
              <a:chOff x="2958" y="1930"/>
              <a:chExt cx="0" cy="698"/>
            </a:xfrm>
          </p:grpSpPr>
          <p:sp>
            <p:nvSpPr>
              <p:cNvPr id="3127" name="Line 453"/>
              <p:cNvSpPr/>
              <p:nvPr/>
            </p:nvSpPr>
            <p:spPr>
              <a:xfrm>
                <a:off x="2958" y="1930"/>
                <a:ext cx="0" cy="324"/>
              </a:xfrm>
              <a:prstGeom prst="line">
                <a:avLst/>
              </a:prstGeom>
              <a:ln w="57150" cap="flat" cmpd="sng">
                <a:solidFill>
                  <a:srgbClr val="FF66FF"/>
                </a:solidFill>
                <a:prstDash val="solid"/>
                <a:headEnd type="none" w="med" len="med"/>
                <a:tailEnd type="none" w="med" len="med"/>
              </a:ln>
            </p:spPr>
          </p:sp>
          <p:sp>
            <p:nvSpPr>
              <p:cNvPr id="3128" name="Line 454"/>
              <p:cNvSpPr/>
              <p:nvPr/>
            </p:nvSpPr>
            <p:spPr>
              <a:xfrm>
                <a:off x="2958" y="2304"/>
                <a:ext cx="0" cy="324"/>
              </a:xfrm>
              <a:prstGeom prst="line">
                <a:avLst/>
              </a:prstGeom>
              <a:ln w="57150" cap="flat" cmpd="sng">
                <a:solidFill>
                  <a:srgbClr val="FF66FF"/>
                </a:solidFill>
                <a:prstDash val="solid"/>
                <a:headEnd type="none" w="med" len="med"/>
                <a:tailEnd type="none" w="med" len="med"/>
              </a:ln>
            </p:spPr>
          </p:sp>
        </p:grpSp>
      </p:grpSp>
      <p:grpSp>
        <p:nvGrpSpPr>
          <p:cNvPr id="18" name="Group 470"/>
          <p:cNvGrpSpPr/>
          <p:nvPr/>
        </p:nvGrpSpPr>
        <p:grpSpPr>
          <a:xfrm>
            <a:off x="5921375" y="2282825"/>
            <a:ext cx="387350" cy="1676400"/>
            <a:chOff x="3594" y="1484"/>
            <a:chExt cx="244" cy="1056"/>
          </a:xfrm>
        </p:grpSpPr>
        <p:grpSp>
          <p:nvGrpSpPr>
            <p:cNvPr id="3119" name="Group 457"/>
            <p:cNvGrpSpPr/>
            <p:nvPr/>
          </p:nvGrpSpPr>
          <p:grpSpPr>
            <a:xfrm>
              <a:off x="3835" y="1484"/>
              <a:ext cx="3" cy="1050"/>
              <a:chOff x="3429" y="1572"/>
              <a:chExt cx="3" cy="1050"/>
            </a:xfrm>
          </p:grpSpPr>
          <p:sp>
            <p:nvSpPr>
              <p:cNvPr id="3123" name="Line 458"/>
              <p:cNvSpPr/>
              <p:nvPr/>
            </p:nvSpPr>
            <p:spPr>
              <a:xfrm>
                <a:off x="3429" y="1572"/>
                <a:ext cx="0" cy="324"/>
              </a:xfrm>
              <a:prstGeom prst="line">
                <a:avLst/>
              </a:prstGeom>
              <a:ln w="57150" cap="flat" cmpd="sng">
                <a:solidFill>
                  <a:srgbClr val="008000"/>
                </a:solidFill>
                <a:prstDash val="solid"/>
                <a:headEnd type="none" w="med" len="med"/>
                <a:tailEnd type="none" w="med" len="med"/>
              </a:ln>
            </p:spPr>
          </p:sp>
          <p:sp>
            <p:nvSpPr>
              <p:cNvPr id="3124" name="Line 459"/>
              <p:cNvSpPr/>
              <p:nvPr/>
            </p:nvSpPr>
            <p:spPr>
              <a:xfrm>
                <a:off x="3432" y="2298"/>
                <a:ext cx="0" cy="324"/>
              </a:xfrm>
              <a:prstGeom prst="line">
                <a:avLst/>
              </a:prstGeom>
              <a:ln w="57150" cap="flat" cmpd="sng">
                <a:solidFill>
                  <a:srgbClr val="008000"/>
                </a:solidFill>
                <a:prstDash val="solid"/>
                <a:headEnd type="none" w="med" len="med"/>
                <a:tailEnd type="none" w="med" len="med"/>
              </a:ln>
            </p:spPr>
          </p:sp>
        </p:grpSp>
        <p:grpSp>
          <p:nvGrpSpPr>
            <p:cNvPr id="3120" name="Group 460"/>
            <p:cNvGrpSpPr/>
            <p:nvPr/>
          </p:nvGrpSpPr>
          <p:grpSpPr>
            <a:xfrm>
              <a:off x="3594" y="1842"/>
              <a:ext cx="0" cy="698"/>
              <a:chOff x="2958" y="1930"/>
              <a:chExt cx="0" cy="698"/>
            </a:xfrm>
          </p:grpSpPr>
          <p:sp>
            <p:nvSpPr>
              <p:cNvPr id="3121" name="Line 461"/>
              <p:cNvSpPr/>
              <p:nvPr/>
            </p:nvSpPr>
            <p:spPr>
              <a:xfrm>
                <a:off x="2958" y="1930"/>
                <a:ext cx="0" cy="324"/>
              </a:xfrm>
              <a:prstGeom prst="line">
                <a:avLst/>
              </a:prstGeom>
              <a:ln w="57150" cap="flat" cmpd="sng">
                <a:solidFill>
                  <a:srgbClr val="FF66FF"/>
                </a:solidFill>
                <a:prstDash val="solid"/>
                <a:headEnd type="none" w="med" len="med"/>
                <a:tailEnd type="none" w="med" len="med"/>
              </a:ln>
            </p:spPr>
          </p:sp>
          <p:sp>
            <p:nvSpPr>
              <p:cNvPr id="3122" name="Line 462"/>
              <p:cNvSpPr/>
              <p:nvPr/>
            </p:nvSpPr>
            <p:spPr>
              <a:xfrm>
                <a:off x="2958" y="2304"/>
                <a:ext cx="0" cy="324"/>
              </a:xfrm>
              <a:prstGeom prst="line">
                <a:avLst/>
              </a:prstGeom>
              <a:ln w="57150" cap="flat" cmpd="sng">
                <a:solidFill>
                  <a:srgbClr val="FF66FF"/>
                </a:solidFill>
                <a:prstDash val="solid"/>
                <a:headEnd type="none" w="med" len="med"/>
                <a:tailEnd type="none" w="med" len="med"/>
              </a:ln>
            </p:spPr>
          </p:sp>
        </p:grpSp>
      </p:grpSp>
      <p:grpSp>
        <p:nvGrpSpPr>
          <p:cNvPr id="21" name="Group 487"/>
          <p:cNvGrpSpPr/>
          <p:nvPr/>
        </p:nvGrpSpPr>
        <p:grpSpPr>
          <a:xfrm>
            <a:off x="5872163" y="2282825"/>
            <a:ext cx="844550" cy="1676400"/>
            <a:chOff x="3563" y="1485"/>
            <a:chExt cx="532" cy="1056"/>
          </a:xfrm>
        </p:grpSpPr>
        <p:grpSp>
          <p:nvGrpSpPr>
            <p:cNvPr id="3113" name="Group 464"/>
            <p:cNvGrpSpPr/>
            <p:nvPr/>
          </p:nvGrpSpPr>
          <p:grpSpPr>
            <a:xfrm>
              <a:off x="3563" y="1485"/>
              <a:ext cx="3" cy="1050"/>
              <a:chOff x="3429" y="1572"/>
              <a:chExt cx="3" cy="1050"/>
            </a:xfrm>
          </p:grpSpPr>
          <p:sp>
            <p:nvSpPr>
              <p:cNvPr id="3117" name="Line 465"/>
              <p:cNvSpPr/>
              <p:nvPr/>
            </p:nvSpPr>
            <p:spPr>
              <a:xfrm>
                <a:off x="3429" y="1572"/>
                <a:ext cx="0" cy="324"/>
              </a:xfrm>
              <a:prstGeom prst="line">
                <a:avLst/>
              </a:prstGeom>
              <a:ln w="57150" cap="flat" cmpd="sng">
                <a:solidFill>
                  <a:srgbClr val="008000"/>
                </a:solidFill>
                <a:prstDash val="solid"/>
                <a:headEnd type="none" w="med" len="med"/>
                <a:tailEnd type="none" w="med" len="med"/>
              </a:ln>
            </p:spPr>
          </p:sp>
          <p:sp>
            <p:nvSpPr>
              <p:cNvPr id="3118" name="Line 466"/>
              <p:cNvSpPr/>
              <p:nvPr/>
            </p:nvSpPr>
            <p:spPr>
              <a:xfrm>
                <a:off x="3432" y="2298"/>
                <a:ext cx="0" cy="324"/>
              </a:xfrm>
              <a:prstGeom prst="line">
                <a:avLst/>
              </a:prstGeom>
              <a:ln w="57150" cap="flat" cmpd="sng">
                <a:solidFill>
                  <a:srgbClr val="008000"/>
                </a:solidFill>
                <a:prstDash val="solid"/>
                <a:headEnd type="none" w="med" len="med"/>
                <a:tailEnd type="none" w="med" len="med"/>
              </a:ln>
            </p:spPr>
          </p:sp>
        </p:grpSp>
        <p:grpSp>
          <p:nvGrpSpPr>
            <p:cNvPr id="3114" name="Group 467"/>
            <p:cNvGrpSpPr/>
            <p:nvPr/>
          </p:nvGrpSpPr>
          <p:grpSpPr>
            <a:xfrm>
              <a:off x="4095" y="1843"/>
              <a:ext cx="0" cy="698"/>
              <a:chOff x="2958" y="1930"/>
              <a:chExt cx="0" cy="698"/>
            </a:xfrm>
          </p:grpSpPr>
          <p:sp>
            <p:nvSpPr>
              <p:cNvPr id="3115" name="Line 468"/>
              <p:cNvSpPr/>
              <p:nvPr/>
            </p:nvSpPr>
            <p:spPr>
              <a:xfrm>
                <a:off x="2958" y="1930"/>
                <a:ext cx="0" cy="324"/>
              </a:xfrm>
              <a:prstGeom prst="line">
                <a:avLst/>
              </a:prstGeom>
              <a:ln w="57150" cap="flat" cmpd="sng">
                <a:solidFill>
                  <a:srgbClr val="FF66FF"/>
                </a:solidFill>
                <a:prstDash val="solid"/>
                <a:headEnd type="none" w="med" len="med"/>
                <a:tailEnd type="none" w="med" len="med"/>
              </a:ln>
            </p:spPr>
          </p:sp>
          <p:sp>
            <p:nvSpPr>
              <p:cNvPr id="3116" name="Line 469"/>
              <p:cNvSpPr/>
              <p:nvPr/>
            </p:nvSpPr>
            <p:spPr>
              <a:xfrm>
                <a:off x="2958" y="2304"/>
                <a:ext cx="0" cy="324"/>
              </a:xfrm>
              <a:prstGeom prst="line">
                <a:avLst/>
              </a:prstGeom>
              <a:ln w="57150" cap="flat" cmpd="sng">
                <a:solidFill>
                  <a:srgbClr val="FF66FF"/>
                </a:solidFill>
                <a:prstDash val="solid"/>
                <a:headEnd type="none" w="med" len="med"/>
                <a:tailEnd type="none" w="med" len="med"/>
              </a:ln>
            </p:spPr>
          </p:sp>
        </p:grpSp>
      </p:grpSp>
      <p:grpSp>
        <p:nvGrpSpPr>
          <p:cNvPr id="24" name="Group 478"/>
          <p:cNvGrpSpPr/>
          <p:nvPr/>
        </p:nvGrpSpPr>
        <p:grpSpPr>
          <a:xfrm>
            <a:off x="6178550" y="2298700"/>
            <a:ext cx="4763" cy="1666875"/>
            <a:chOff x="3768" y="1485"/>
            <a:chExt cx="3" cy="1050"/>
          </a:xfrm>
        </p:grpSpPr>
        <p:grpSp>
          <p:nvGrpSpPr>
            <p:cNvPr id="3108" name="Group 472"/>
            <p:cNvGrpSpPr/>
            <p:nvPr/>
          </p:nvGrpSpPr>
          <p:grpSpPr>
            <a:xfrm>
              <a:off x="3768" y="1485"/>
              <a:ext cx="3" cy="1050"/>
              <a:chOff x="3429" y="1572"/>
              <a:chExt cx="3" cy="1050"/>
            </a:xfrm>
          </p:grpSpPr>
          <p:sp>
            <p:nvSpPr>
              <p:cNvPr id="3111" name="Line 473"/>
              <p:cNvSpPr/>
              <p:nvPr/>
            </p:nvSpPr>
            <p:spPr>
              <a:xfrm>
                <a:off x="3429" y="1572"/>
                <a:ext cx="0" cy="324"/>
              </a:xfrm>
              <a:prstGeom prst="line">
                <a:avLst/>
              </a:prstGeom>
              <a:ln w="57150" cap="flat" cmpd="sng">
                <a:solidFill>
                  <a:srgbClr val="008000"/>
                </a:solidFill>
                <a:prstDash val="solid"/>
                <a:headEnd type="none" w="med" len="med"/>
                <a:tailEnd type="none" w="med" len="med"/>
              </a:ln>
            </p:spPr>
          </p:sp>
          <p:sp>
            <p:nvSpPr>
              <p:cNvPr id="3112" name="Line 474"/>
              <p:cNvSpPr/>
              <p:nvPr/>
            </p:nvSpPr>
            <p:spPr>
              <a:xfrm>
                <a:off x="3432" y="2298"/>
                <a:ext cx="0" cy="324"/>
              </a:xfrm>
              <a:prstGeom prst="line">
                <a:avLst/>
              </a:prstGeom>
              <a:ln w="57150" cap="flat" cmpd="sng">
                <a:solidFill>
                  <a:srgbClr val="008000"/>
                </a:solidFill>
                <a:prstDash val="solid"/>
                <a:headEnd type="none" w="med" len="med"/>
                <a:tailEnd type="none" w="med" len="med"/>
              </a:ln>
            </p:spPr>
          </p:sp>
        </p:grpSp>
        <p:sp>
          <p:nvSpPr>
            <p:cNvPr id="3109" name="Line 476"/>
            <p:cNvSpPr/>
            <p:nvPr/>
          </p:nvSpPr>
          <p:spPr>
            <a:xfrm>
              <a:off x="3771" y="1836"/>
              <a:ext cx="0" cy="324"/>
            </a:xfrm>
            <a:prstGeom prst="line">
              <a:avLst/>
            </a:prstGeom>
            <a:ln w="57150" cap="flat" cmpd="sng">
              <a:solidFill>
                <a:srgbClr val="FF66FF"/>
              </a:solidFill>
              <a:prstDash val="solid"/>
              <a:headEnd type="none" w="med" len="med"/>
              <a:tailEnd type="none" w="med" len="med"/>
            </a:ln>
          </p:spPr>
        </p:sp>
        <p:sp>
          <p:nvSpPr>
            <p:cNvPr id="3110" name="Line 477"/>
            <p:cNvSpPr/>
            <p:nvPr/>
          </p:nvSpPr>
          <p:spPr>
            <a:xfrm>
              <a:off x="3771" y="2210"/>
              <a:ext cx="0" cy="324"/>
            </a:xfrm>
            <a:prstGeom prst="line">
              <a:avLst/>
            </a:prstGeom>
            <a:ln w="57150" cap="flat" cmpd="sng">
              <a:solidFill>
                <a:schemeClr val="tx1"/>
              </a:solidFill>
              <a:prstDash val="solid"/>
              <a:headEnd type="none" w="med" len="med"/>
              <a:tailEnd type="none" w="med" len="med"/>
            </a:ln>
          </p:spPr>
        </p:sp>
      </p:grpSp>
      <p:grpSp>
        <p:nvGrpSpPr>
          <p:cNvPr id="26" name="Group 486"/>
          <p:cNvGrpSpPr/>
          <p:nvPr/>
        </p:nvGrpSpPr>
        <p:grpSpPr>
          <a:xfrm>
            <a:off x="6076950" y="2295525"/>
            <a:ext cx="338138" cy="1676400"/>
            <a:chOff x="3700" y="1484"/>
            <a:chExt cx="213" cy="1056"/>
          </a:xfrm>
        </p:grpSpPr>
        <p:grpSp>
          <p:nvGrpSpPr>
            <p:cNvPr id="3102" name="Group 480"/>
            <p:cNvGrpSpPr/>
            <p:nvPr/>
          </p:nvGrpSpPr>
          <p:grpSpPr>
            <a:xfrm>
              <a:off x="3700" y="1484"/>
              <a:ext cx="3" cy="1050"/>
              <a:chOff x="3429" y="1572"/>
              <a:chExt cx="3" cy="1050"/>
            </a:xfrm>
          </p:grpSpPr>
          <p:sp>
            <p:nvSpPr>
              <p:cNvPr id="3106" name="Line 481"/>
              <p:cNvSpPr/>
              <p:nvPr/>
            </p:nvSpPr>
            <p:spPr>
              <a:xfrm>
                <a:off x="3429" y="1572"/>
                <a:ext cx="0" cy="324"/>
              </a:xfrm>
              <a:prstGeom prst="line">
                <a:avLst/>
              </a:prstGeom>
              <a:ln w="57150" cap="flat" cmpd="sng">
                <a:solidFill>
                  <a:srgbClr val="008000"/>
                </a:solidFill>
                <a:prstDash val="solid"/>
                <a:headEnd type="none" w="med" len="med"/>
                <a:tailEnd type="none" w="med" len="med"/>
              </a:ln>
            </p:spPr>
          </p:sp>
          <p:sp>
            <p:nvSpPr>
              <p:cNvPr id="3107" name="Line 482"/>
              <p:cNvSpPr/>
              <p:nvPr/>
            </p:nvSpPr>
            <p:spPr>
              <a:xfrm>
                <a:off x="3432" y="2298"/>
                <a:ext cx="0" cy="324"/>
              </a:xfrm>
              <a:prstGeom prst="line">
                <a:avLst/>
              </a:prstGeom>
              <a:ln w="57150" cap="flat" cmpd="sng">
                <a:solidFill>
                  <a:srgbClr val="008000"/>
                </a:solidFill>
                <a:prstDash val="solid"/>
                <a:headEnd type="none" w="med" len="med"/>
                <a:tailEnd type="none" w="med" len="med"/>
              </a:ln>
            </p:spPr>
          </p:sp>
        </p:grpSp>
        <p:grpSp>
          <p:nvGrpSpPr>
            <p:cNvPr id="3103" name="Group 483"/>
            <p:cNvGrpSpPr/>
            <p:nvPr/>
          </p:nvGrpSpPr>
          <p:grpSpPr>
            <a:xfrm>
              <a:off x="3913" y="1842"/>
              <a:ext cx="0" cy="698"/>
              <a:chOff x="2958" y="1930"/>
              <a:chExt cx="0" cy="698"/>
            </a:xfrm>
          </p:grpSpPr>
          <p:sp>
            <p:nvSpPr>
              <p:cNvPr id="3104" name="Line 484"/>
              <p:cNvSpPr/>
              <p:nvPr/>
            </p:nvSpPr>
            <p:spPr>
              <a:xfrm>
                <a:off x="2958" y="1930"/>
                <a:ext cx="0" cy="324"/>
              </a:xfrm>
              <a:prstGeom prst="line">
                <a:avLst/>
              </a:prstGeom>
              <a:ln w="57150" cap="flat" cmpd="sng">
                <a:solidFill>
                  <a:srgbClr val="FF66FF"/>
                </a:solidFill>
                <a:prstDash val="solid"/>
                <a:headEnd type="none" w="med" len="med"/>
                <a:tailEnd type="none" w="med" len="med"/>
              </a:ln>
            </p:spPr>
          </p:sp>
          <p:sp>
            <p:nvSpPr>
              <p:cNvPr id="3105" name="Line 485"/>
              <p:cNvSpPr/>
              <p:nvPr/>
            </p:nvSpPr>
            <p:spPr>
              <a:xfrm>
                <a:off x="2958" y="2304"/>
                <a:ext cx="0" cy="324"/>
              </a:xfrm>
              <a:prstGeom prst="line">
                <a:avLst/>
              </a:prstGeom>
              <a:ln w="57150" cap="flat" cmpd="sng">
                <a:solidFill>
                  <a:srgbClr val="FF66FF"/>
                </a:solidFill>
                <a:prstDash val="solid"/>
                <a:headEnd type="none" w="med" len="med"/>
                <a:tailEnd type="none" w="med" len="med"/>
              </a:ln>
            </p:spPr>
          </p:sp>
        </p:grpSp>
      </p:grpSp>
      <p:grpSp>
        <p:nvGrpSpPr>
          <p:cNvPr id="29" name="Group 488"/>
          <p:cNvGrpSpPr/>
          <p:nvPr/>
        </p:nvGrpSpPr>
        <p:grpSpPr>
          <a:xfrm>
            <a:off x="6926263" y="2365375"/>
            <a:ext cx="1306512" cy="915988"/>
            <a:chOff x="1512" y="424"/>
            <a:chExt cx="823" cy="577"/>
          </a:xfrm>
        </p:grpSpPr>
        <p:sp>
          <p:nvSpPr>
            <p:cNvPr id="3100" name="Text Box 489"/>
            <p:cNvSpPr txBox="1"/>
            <p:nvPr/>
          </p:nvSpPr>
          <p:spPr>
            <a:xfrm>
              <a:off x="1512" y="424"/>
              <a:ext cx="823" cy="231"/>
            </a:xfrm>
            <a:prstGeom prst="rect">
              <a:avLst/>
            </a:prstGeom>
            <a:noFill/>
            <a:ln w="9525">
              <a:noFill/>
            </a:ln>
          </p:spPr>
          <p:txBody>
            <a:bodyPr>
              <a:spAutoFit/>
            </a:bodyPr>
            <a:p>
              <a:pPr>
                <a:spcBef>
                  <a:spcPct val="50000"/>
                </a:spcBef>
              </a:pPr>
              <a:r>
                <a:rPr b="1" dirty="0">
                  <a:solidFill>
                    <a:srgbClr val="FF3300"/>
                  </a:solidFill>
                  <a:latin typeface="Arial" panose="020B0604020202020204" pitchFamily="34" charset="0"/>
                </a:rPr>
                <a:t>Red shift</a:t>
              </a:r>
              <a:endParaRPr b="1" dirty="0">
                <a:solidFill>
                  <a:srgbClr val="FF3300"/>
                </a:solidFill>
                <a:latin typeface="Arial" panose="020B0604020202020204" pitchFamily="34" charset="0"/>
              </a:endParaRPr>
            </a:p>
          </p:txBody>
        </p:sp>
        <p:sp>
          <p:nvSpPr>
            <p:cNvPr id="3101" name="Text Box 490"/>
            <p:cNvSpPr txBox="1"/>
            <p:nvPr/>
          </p:nvSpPr>
          <p:spPr>
            <a:xfrm>
              <a:off x="1512" y="770"/>
              <a:ext cx="819" cy="231"/>
            </a:xfrm>
            <a:prstGeom prst="rect">
              <a:avLst/>
            </a:prstGeom>
            <a:noFill/>
            <a:ln w="9525">
              <a:noFill/>
            </a:ln>
          </p:spPr>
          <p:txBody>
            <a:bodyPr>
              <a:spAutoFit/>
            </a:bodyPr>
            <a:p>
              <a:pPr>
                <a:spcBef>
                  <a:spcPct val="50000"/>
                </a:spcBef>
              </a:pPr>
              <a:r>
                <a:rPr b="1" dirty="0">
                  <a:solidFill>
                    <a:schemeClr val="accent2"/>
                  </a:solidFill>
                  <a:latin typeface="Arial" panose="020B0604020202020204" pitchFamily="34" charset="0"/>
                </a:rPr>
                <a:t>Blue shift</a:t>
              </a:r>
              <a:endParaRPr b="1" dirty="0">
                <a:solidFill>
                  <a:schemeClr val="accent2"/>
                </a:solidFill>
                <a:latin typeface="Arial" panose="020B0604020202020204" pitchFamily="34" charset="0"/>
              </a:endParaRPr>
            </a:p>
          </p:txBody>
        </p:sp>
      </p:grpSp>
      <p:grpSp>
        <p:nvGrpSpPr>
          <p:cNvPr id="30" name="Group 495"/>
          <p:cNvGrpSpPr/>
          <p:nvPr/>
        </p:nvGrpSpPr>
        <p:grpSpPr>
          <a:xfrm>
            <a:off x="6926263" y="2365375"/>
            <a:ext cx="1306512" cy="915988"/>
            <a:chOff x="1512" y="424"/>
            <a:chExt cx="823" cy="577"/>
          </a:xfrm>
        </p:grpSpPr>
        <p:sp>
          <p:nvSpPr>
            <p:cNvPr id="3098" name="Text Box 496"/>
            <p:cNvSpPr txBox="1"/>
            <p:nvPr/>
          </p:nvSpPr>
          <p:spPr>
            <a:xfrm>
              <a:off x="1512" y="424"/>
              <a:ext cx="823" cy="231"/>
            </a:xfrm>
            <a:prstGeom prst="rect">
              <a:avLst/>
            </a:prstGeom>
            <a:noFill/>
            <a:ln w="9525">
              <a:noFill/>
            </a:ln>
          </p:spPr>
          <p:txBody>
            <a:bodyPr>
              <a:spAutoFit/>
            </a:bodyPr>
            <a:p>
              <a:pPr>
                <a:spcBef>
                  <a:spcPct val="50000"/>
                </a:spcBef>
              </a:pPr>
              <a:r>
                <a:rPr b="1" dirty="0">
                  <a:solidFill>
                    <a:schemeClr val="accent2"/>
                  </a:solidFill>
                  <a:latin typeface="Arial" panose="020B0604020202020204" pitchFamily="34" charset="0"/>
                </a:rPr>
                <a:t>Blue shift</a:t>
              </a:r>
              <a:endParaRPr b="1" dirty="0">
                <a:solidFill>
                  <a:schemeClr val="accent2"/>
                </a:solidFill>
                <a:latin typeface="Arial" panose="020B0604020202020204" pitchFamily="34" charset="0"/>
              </a:endParaRPr>
            </a:p>
          </p:txBody>
        </p:sp>
        <p:sp>
          <p:nvSpPr>
            <p:cNvPr id="3099" name="Text Box 497"/>
            <p:cNvSpPr txBox="1"/>
            <p:nvPr/>
          </p:nvSpPr>
          <p:spPr>
            <a:xfrm>
              <a:off x="1512" y="770"/>
              <a:ext cx="819" cy="231"/>
            </a:xfrm>
            <a:prstGeom prst="rect">
              <a:avLst/>
            </a:prstGeom>
            <a:noFill/>
            <a:ln w="9525">
              <a:noFill/>
            </a:ln>
          </p:spPr>
          <p:txBody>
            <a:bodyPr>
              <a:spAutoFit/>
            </a:bodyPr>
            <a:p>
              <a:pPr>
                <a:spcBef>
                  <a:spcPct val="50000"/>
                </a:spcBef>
              </a:pPr>
              <a:r>
                <a:rPr b="1" dirty="0">
                  <a:solidFill>
                    <a:srgbClr val="FF3300"/>
                  </a:solidFill>
                  <a:latin typeface="Arial" panose="020B0604020202020204" pitchFamily="34" charset="0"/>
                </a:rPr>
                <a:t>Red shift</a:t>
              </a:r>
              <a:endParaRPr b="1" dirty="0">
                <a:solidFill>
                  <a:srgbClr val="FF3300"/>
                </a:solidFill>
                <a:latin typeface="Arial" panose="020B0604020202020204" pitchFamily="34" charset="0"/>
              </a:endParaRPr>
            </a:p>
          </p:txBody>
        </p:sp>
      </p:grpSp>
      <p:sp>
        <p:nvSpPr>
          <p:cNvPr id="600562" name="Rectangle 498"/>
          <p:cNvSpPr/>
          <p:nvPr/>
        </p:nvSpPr>
        <p:spPr>
          <a:xfrm>
            <a:off x="6938963" y="2654300"/>
            <a:ext cx="1035050" cy="366713"/>
          </a:xfrm>
          <a:prstGeom prst="rect">
            <a:avLst/>
          </a:prstGeom>
          <a:noFill/>
          <a:ln w="9525">
            <a:noFill/>
          </a:ln>
        </p:spPr>
        <p:txBody>
          <a:bodyPr wrap="none">
            <a:spAutoFit/>
          </a:bodyPr>
          <a:p>
            <a:r>
              <a:rPr b="1" dirty="0">
                <a:latin typeface="Arial" panose="020B0604020202020204" pitchFamily="34" charset="0"/>
              </a:rPr>
              <a:t>No shift</a:t>
            </a:r>
            <a:endParaRPr b="1" dirty="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6"/>
                                        </p:tgtEl>
                                        <p:attrNameLst>
                                          <p:attrName>style.visibility</p:attrName>
                                        </p:attrNameLst>
                                      </p:cBhvr>
                                      <p:to>
                                        <p:strVal val="hidden"/>
                                      </p:to>
                                    </p:set>
                                  </p:childTnLst>
                                </p:cTn>
                              </p:par>
                              <p:par>
                                <p:cTn id="19" presetID="1" presetClass="exit" presetSubtype="0" fill="hold" nodeType="withEffect">
                                  <p:stCondLst>
                                    <p:cond delay="0"/>
                                  </p:stCondLst>
                                  <p:childTnLst>
                                    <p:set>
                                      <p:cBhvr>
                                        <p:cTn id="20" dur="1" fill="hold">
                                          <p:stCondLst>
                                            <p:cond delay="0"/>
                                          </p:stCondLst>
                                        </p:cTn>
                                        <p:tgtEl>
                                          <p:spTgt spid="15"/>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nodeType="clickEffect">
                                  <p:stCondLst>
                                    <p:cond delay="0"/>
                                  </p:stCondLst>
                                  <p:childTnLst>
                                    <p:set>
                                      <p:cBhvr>
                                        <p:cTn id="28" dur="1" fill="hold">
                                          <p:stCondLst>
                                            <p:cond delay="0"/>
                                          </p:stCondLst>
                                        </p:cTn>
                                        <p:tgtEl>
                                          <p:spTgt spid="7"/>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18"/>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29"/>
                                        </p:tgtEl>
                                        <p:attrNameLst>
                                          <p:attrName>style.visibility</p:attrName>
                                        </p:attrNameLst>
                                      </p:cBhvr>
                                      <p:to>
                                        <p:strVal val="hidden"/>
                                      </p:to>
                                    </p:set>
                                  </p:childTnLst>
                                </p:cTn>
                              </p:par>
                              <p:par>
                                <p:cTn id="33" presetID="1" presetClass="entr" presetSubtype="0" fill="hold" nodeType="withEffect">
                                  <p:stCondLst>
                                    <p:cond delay="0"/>
                                  </p:stCondLst>
                                  <p:childTnLst>
                                    <p:set>
                                      <p:cBhvr>
                                        <p:cTn id="34" dur="1" fill="hold">
                                          <p:stCondLst>
                                            <p:cond delay="0"/>
                                          </p:stCondLst>
                                        </p:cTn>
                                        <p:tgtEl>
                                          <p:spTgt spid="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60056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nodeType="clickEffect">
                                  <p:stCondLst>
                                    <p:cond delay="0"/>
                                  </p:stCondLst>
                                  <p:childTnLst>
                                    <p:set>
                                      <p:cBhvr>
                                        <p:cTn id="42" dur="1" fill="hold">
                                          <p:stCondLst>
                                            <p:cond delay="0"/>
                                          </p:stCondLst>
                                        </p:cTn>
                                        <p:tgtEl>
                                          <p:spTgt spid="8"/>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24"/>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600562"/>
                                        </p:tgtEl>
                                        <p:attrNameLst>
                                          <p:attrName>style.visibility</p:attrName>
                                        </p:attrNameLst>
                                      </p:cBhvr>
                                      <p:to>
                                        <p:strVal val="hidden"/>
                                      </p:to>
                                    </p:set>
                                  </p:childTnLst>
                                </p:cTn>
                              </p:par>
                              <p:par>
                                <p:cTn id="47" presetID="1" presetClass="entr" presetSubtype="0" fill="hold" nodeType="withEffect">
                                  <p:stCondLst>
                                    <p:cond delay="0"/>
                                  </p:stCondLst>
                                  <p:childTnLst>
                                    <p:set>
                                      <p:cBhvr>
                                        <p:cTn id="48" dur="1" fill="hold">
                                          <p:stCondLst>
                                            <p:cond delay="0"/>
                                          </p:stCondLst>
                                        </p:cTn>
                                        <p:tgtEl>
                                          <p:spTgt spid="9"/>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0"/>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6"/>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xit" presetSubtype="0" fill="hold" nodeType="clickEffect">
                                  <p:stCondLst>
                                    <p:cond delay="0"/>
                                  </p:stCondLst>
                                  <p:childTnLst>
                                    <p:set>
                                      <p:cBhvr>
                                        <p:cTn id="56" dur="1" fill="hold">
                                          <p:stCondLst>
                                            <p:cond delay="0"/>
                                          </p:stCondLst>
                                        </p:cTn>
                                        <p:tgtEl>
                                          <p:spTgt spid="9"/>
                                        </p:tgtEl>
                                        <p:attrNameLst>
                                          <p:attrName>style.visibility</p:attrName>
                                        </p:attrNameLst>
                                      </p:cBhvr>
                                      <p:to>
                                        <p:strVal val="hidden"/>
                                      </p:to>
                                    </p:set>
                                  </p:childTnLst>
                                </p:cTn>
                              </p:par>
                              <p:par>
                                <p:cTn id="57" presetID="1" presetClass="exit" presetSubtype="0" fill="hold" nodeType="withEffect">
                                  <p:stCondLst>
                                    <p:cond delay="0"/>
                                  </p:stCondLst>
                                  <p:childTnLst>
                                    <p:set>
                                      <p:cBhvr>
                                        <p:cTn id="58" dur="1" fill="hold">
                                          <p:stCondLst>
                                            <p:cond delay="0"/>
                                          </p:stCondLst>
                                        </p:cTn>
                                        <p:tgtEl>
                                          <p:spTgt spid="26"/>
                                        </p:tgtEl>
                                        <p:attrNameLst>
                                          <p:attrName>style.visibility</p:attrName>
                                        </p:attrNameLst>
                                      </p:cBhvr>
                                      <p:to>
                                        <p:strVal val="hidden"/>
                                      </p:to>
                                    </p:set>
                                  </p:childTnLst>
                                </p:cTn>
                              </p:par>
                              <p:par>
                                <p:cTn id="59" presetID="1" presetClass="entr" presetSubtype="0" fill="hold" nodeType="withEffect">
                                  <p:stCondLst>
                                    <p:cond delay="0"/>
                                  </p:stCondLst>
                                  <p:childTnLst>
                                    <p:set>
                                      <p:cBhvr>
                                        <p:cTn id="60" dur="1" fill="hold">
                                          <p:stCondLst>
                                            <p:cond delay="0"/>
                                          </p:stCondLst>
                                        </p:cTn>
                                        <p:tgtEl>
                                          <p:spTgt spid="10"/>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21"/>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xit" presetSubtype="0" fill="hold" nodeType="clickEffect">
                                  <p:stCondLst>
                                    <p:cond delay="0"/>
                                  </p:stCondLst>
                                  <p:childTnLst>
                                    <p:set>
                                      <p:cBhvr>
                                        <p:cTn id="66" dur="1" fill="hold">
                                          <p:stCondLst>
                                            <p:cond delay="0"/>
                                          </p:stCondLst>
                                        </p:cTn>
                                        <p:tgtEl>
                                          <p:spTgt spid="10"/>
                                        </p:tgtEl>
                                        <p:attrNameLst>
                                          <p:attrName>style.visibility</p:attrName>
                                        </p:attrNameLst>
                                      </p:cBhvr>
                                      <p:to>
                                        <p:strVal val="hidden"/>
                                      </p:to>
                                    </p:set>
                                  </p:childTnLst>
                                </p:cTn>
                              </p:par>
                              <p:par>
                                <p:cTn id="67" presetID="1" presetClass="exit" presetSubtype="0" fill="hold" nodeType="withEffect">
                                  <p:stCondLst>
                                    <p:cond delay="0"/>
                                  </p:stCondLst>
                                  <p:childTnLst>
                                    <p:set>
                                      <p:cBhvr>
                                        <p:cTn id="68" dur="1" fill="hold">
                                          <p:stCondLst>
                                            <p:cond delay="0"/>
                                          </p:stCondLst>
                                        </p:cTn>
                                        <p:tgtEl>
                                          <p:spTgt spid="21"/>
                                        </p:tgtEl>
                                        <p:attrNameLst>
                                          <p:attrName>style.visibility</p:attrName>
                                        </p:attrNameLst>
                                      </p:cBhvr>
                                      <p:to>
                                        <p:strVal val="hidden"/>
                                      </p:to>
                                    </p:set>
                                  </p:childTnLst>
                                </p:cTn>
                              </p:par>
                              <p:par>
                                <p:cTn id="69" presetID="1" presetClass="entr" presetSubtype="0" fill="hold" nodeType="withEffect">
                                  <p:stCondLst>
                                    <p:cond delay="0"/>
                                  </p:stCondLst>
                                  <p:childTnLst>
                                    <p:set>
                                      <p:cBhvr>
                                        <p:cTn id="70" dur="1" fill="hold">
                                          <p:stCondLst>
                                            <p:cond delay="0"/>
                                          </p:stCondLst>
                                        </p:cTn>
                                        <p:tgtEl>
                                          <p:spTgt spid="11"/>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26"/>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xit" presetSubtype="0" fill="hold" nodeType="clickEffect">
                                  <p:stCondLst>
                                    <p:cond delay="0"/>
                                  </p:stCondLst>
                                  <p:childTnLst>
                                    <p:set>
                                      <p:cBhvr>
                                        <p:cTn id="76" dur="1" fill="hold">
                                          <p:stCondLst>
                                            <p:cond delay="0"/>
                                          </p:stCondLst>
                                        </p:cTn>
                                        <p:tgtEl>
                                          <p:spTgt spid="11"/>
                                        </p:tgtEl>
                                        <p:attrNameLst>
                                          <p:attrName>style.visibility</p:attrName>
                                        </p:attrNameLst>
                                      </p:cBhvr>
                                      <p:to>
                                        <p:strVal val="hidden"/>
                                      </p:to>
                                    </p:set>
                                  </p:childTnLst>
                                </p:cTn>
                              </p:par>
                              <p:par>
                                <p:cTn id="77" presetID="1" presetClass="exit" presetSubtype="0" fill="hold" nodeType="withEffect">
                                  <p:stCondLst>
                                    <p:cond delay="0"/>
                                  </p:stCondLst>
                                  <p:childTnLst>
                                    <p:set>
                                      <p:cBhvr>
                                        <p:cTn id="78" dur="1" fill="hold">
                                          <p:stCondLst>
                                            <p:cond delay="0"/>
                                          </p:stCondLst>
                                        </p:cTn>
                                        <p:tgtEl>
                                          <p:spTgt spid="26"/>
                                        </p:tgtEl>
                                        <p:attrNameLst>
                                          <p:attrName>style.visibility</p:attrName>
                                        </p:attrNameLst>
                                      </p:cBhvr>
                                      <p:to>
                                        <p:strVal val="hidden"/>
                                      </p:to>
                                    </p:set>
                                  </p:childTnLst>
                                </p:cTn>
                              </p:par>
                              <p:par>
                                <p:cTn id="79" presetID="1" presetClass="exit" presetSubtype="0" fill="hold" nodeType="withEffect">
                                  <p:stCondLst>
                                    <p:cond delay="0"/>
                                  </p:stCondLst>
                                  <p:childTnLst>
                                    <p:set>
                                      <p:cBhvr>
                                        <p:cTn id="80" dur="1" fill="hold">
                                          <p:stCondLst>
                                            <p:cond delay="0"/>
                                          </p:stCondLst>
                                        </p:cTn>
                                        <p:tgtEl>
                                          <p:spTgt spid="30"/>
                                        </p:tgtEl>
                                        <p:attrNameLst>
                                          <p:attrName>style.visibility</p:attrName>
                                        </p:attrNameLst>
                                      </p:cBhvr>
                                      <p:to>
                                        <p:strVal val="hidden"/>
                                      </p:to>
                                    </p:set>
                                  </p:childTnLst>
                                </p:cTn>
                              </p:par>
                              <p:par>
                                <p:cTn id="81" presetID="1" presetClass="entr" presetSubtype="0" fill="hold" nodeType="withEffect">
                                  <p:stCondLst>
                                    <p:cond delay="0"/>
                                  </p:stCondLst>
                                  <p:childTnLst>
                                    <p:set>
                                      <p:cBhvr>
                                        <p:cTn id="82" dur="1" fill="hold">
                                          <p:stCondLst>
                                            <p:cond delay="0"/>
                                          </p:stCondLst>
                                        </p:cTn>
                                        <p:tgtEl>
                                          <p:spTgt spid="12"/>
                                        </p:tgtEl>
                                        <p:attrNameLst>
                                          <p:attrName>style.visibility</p:attrName>
                                        </p:attrNameLst>
                                      </p:cBhvr>
                                      <p:to>
                                        <p:strVal val="visible"/>
                                      </p:to>
                                    </p:set>
                                  </p:childTnLst>
                                </p:cTn>
                              </p:par>
                              <p:par>
                                <p:cTn id="83" presetID="1" presetClass="entr" presetSubtype="0" fill="hold" grpId="2" nodeType="withEffect">
                                  <p:stCondLst>
                                    <p:cond delay="0"/>
                                  </p:stCondLst>
                                  <p:childTnLst>
                                    <p:set>
                                      <p:cBhvr>
                                        <p:cTn id="84" dur="1" fill="hold">
                                          <p:stCondLst>
                                            <p:cond delay="0"/>
                                          </p:stCondLst>
                                        </p:cTn>
                                        <p:tgtEl>
                                          <p:spTgt spid="600562"/>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24"/>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xit" presetSubtype="0" fill="hold" nodeType="clickEffect">
                                  <p:stCondLst>
                                    <p:cond delay="0"/>
                                  </p:stCondLst>
                                  <p:childTnLst>
                                    <p:set>
                                      <p:cBhvr>
                                        <p:cTn id="90" dur="1" fill="hold">
                                          <p:stCondLst>
                                            <p:cond delay="0"/>
                                          </p:stCondLst>
                                        </p:cTn>
                                        <p:tgtEl>
                                          <p:spTgt spid="12"/>
                                        </p:tgtEl>
                                        <p:attrNameLst>
                                          <p:attrName>style.visibility</p:attrName>
                                        </p:attrNameLst>
                                      </p:cBhvr>
                                      <p:to>
                                        <p:strVal val="hidden"/>
                                      </p:to>
                                    </p:set>
                                  </p:childTnLst>
                                </p:cTn>
                              </p:par>
                              <p:par>
                                <p:cTn id="91" presetID="1" presetClass="exit" presetSubtype="0" fill="hold" nodeType="withEffect">
                                  <p:stCondLst>
                                    <p:cond delay="0"/>
                                  </p:stCondLst>
                                  <p:childTnLst>
                                    <p:set>
                                      <p:cBhvr>
                                        <p:cTn id="92" dur="1" fill="hold">
                                          <p:stCondLst>
                                            <p:cond delay="0"/>
                                          </p:stCondLst>
                                        </p:cTn>
                                        <p:tgtEl>
                                          <p:spTgt spid="24"/>
                                        </p:tgtEl>
                                        <p:attrNameLst>
                                          <p:attrName>style.visibility</p:attrName>
                                        </p:attrNameLst>
                                      </p:cBhvr>
                                      <p:to>
                                        <p:strVal val="hidden"/>
                                      </p:to>
                                    </p:set>
                                  </p:childTnLst>
                                </p:cTn>
                              </p:par>
                              <p:par>
                                <p:cTn id="93" presetID="1" presetClass="exit" presetSubtype="0" fill="hold" grpId="3" nodeType="withEffect">
                                  <p:stCondLst>
                                    <p:cond delay="0"/>
                                  </p:stCondLst>
                                  <p:childTnLst>
                                    <p:set>
                                      <p:cBhvr>
                                        <p:cTn id="94" dur="1" fill="hold">
                                          <p:stCondLst>
                                            <p:cond delay="0"/>
                                          </p:stCondLst>
                                        </p:cTn>
                                        <p:tgtEl>
                                          <p:spTgt spid="600562"/>
                                        </p:tgtEl>
                                        <p:attrNameLst>
                                          <p:attrName>style.visibility</p:attrName>
                                        </p:attrNameLst>
                                      </p:cBhvr>
                                      <p:to>
                                        <p:strVal val="hidden"/>
                                      </p:to>
                                    </p:set>
                                  </p:childTnLst>
                                </p:cTn>
                              </p:par>
                              <p:par>
                                <p:cTn id="95" presetID="1" presetClass="entr" presetSubtype="0" fill="hold" nodeType="withEffect">
                                  <p:stCondLst>
                                    <p:cond delay="0"/>
                                  </p:stCondLst>
                                  <p:childTnLst>
                                    <p:set>
                                      <p:cBhvr>
                                        <p:cTn id="96" dur="1" fill="hold">
                                          <p:stCondLst>
                                            <p:cond delay="0"/>
                                          </p:stCondLst>
                                        </p:cTn>
                                        <p:tgtEl>
                                          <p:spTgt spid="13"/>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29"/>
                                        </p:tgtEl>
                                        <p:attrNameLst>
                                          <p:attrName>style.visibility</p:attrName>
                                        </p:attrNameLst>
                                      </p:cBhvr>
                                      <p:to>
                                        <p:strVal val="visible"/>
                                      </p:to>
                                    </p:set>
                                  </p:childTnLst>
                                </p:cTn>
                              </p:par>
                              <p:par>
                                <p:cTn id="99" presetID="1" presetClass="entr" presetSubtype="0" fill="hold" nodeType="withEffect">
                                  <p:stCondLst>
                                    <p:cond delay="0"/>
                                  </p:stCondLst>
                                  <p:childTnLst>
                                    <p:set>
                                      <p:cBhvr>
                                        <p:cTn id="100" dur="1" fill="hold">
                                          <p:stCondLst>
                                            <p:cond delay="0"/>
                                          </p:stCondLst>
                                        </p:cTn>
                                        <p:tgtEl>
                                          <p:spTgt spid="18"/>
                                        </p:tgtEl>
                                        <p:attrNameLst>
                                          <p:attrName>style.visibility</p:attrName>
                                        </p:attrNameLst>
                                      </p:cBhvr>
                                      <p:to>
                                        <p:strVal val="visible"/>
                                      </p:to>
                                    </p:set>
                                  </p:childTnLst>
                                </p:cTn>
                              </p:par>
                            </p:childTnLst>
                          </p:cTn>
                        </p:par>
                      </p:childTnLst>
                    </p:cTn>
                  </p:par>
                  <p:par>
                    <p:cTn id="101" fill="hold">
                      <p:stCondLst>
                        <p:cond delay="indefinite"/>
                      </p:stCondLst>
                      <p:childTnLst>
                        <p:par>
                          <p:cTn id="102" fill="hold">
                            <p:stCondLst>
                              <p:cond delay="0"/>
                            </p:stCondLst>
                            <p:childTnLst>
                              <p:par>
                                <p:cTn id="103" presetID="1" presetClass="exit" presetSubtype="0" fill="hold" nodeType="clickEffect">
                                  <p:stCondLst>
                                    <p:cond delay="0"/>
                                  </p:stCondLst>
                                  <p:childTnLst>
                                    <p:set>
                                      <p:cBhvr>
                                        <p:cTn id="104" dur="1" fill="hold">
                                          <p:stCondLst>
                                            <p:cond delay="0"/>
                                          </p:stCondLst>
                                        </p:cTn>
                                        <p:tgtEl>
                                          <p:spTgt spid="13"/>
                                        </p:tgtEl>
                                        <p:attrNameLst>
                                          <p:attrName>style.visibility</p:attrName>
                                        </p:attrNameLst>
                                      </p:cBhvr>
                                      <p:to>
                                        <p:strVal val="hidden"/>
                                      </p:to>
                                    </p:set>
                                  </p:childTnLst>
                                </p:cTn>
                              </p:par>
                              <p:par>
                                <p:cTn id="105" presetID="1" presetClass="exit" presetSubtype="0" fill="hold" nodeType="withEffect">
                                  <p:stCondLst>
                                    <p:cond delay="0"/>
                                  </p:stCondLst>
                                  <p:childTnLst>
                                    <p:set>
                                      <p:cBhvr>
                                        <p:cTn id="106" dur="1" fill="hold">
                                          <p:stCondLst>
                                            <p:cond delay="0"/>
                                          </p:stCondLst>
                                        </p:cTn>
                                        <p:tgtEl>
                                          <p:spTgt spid="18"/>
                                        </p:tgtEl>
                                        <p:attrNameLst>
                                          <p:attrName>style.visibility</p:attrName>
                                        </p:attrNameLst>
                                      </p:cBhvr>
                                      <p:to>
                                        <p:strVal val="hidden"/>
                                      </p:to>
                                    </p:set>
                                  </p:childTnLst>
                                </p:cTn>
                              </p:par>
                              <p:par>
                                <p:cTn id="107" presetID="1" presetClass="entr" presetSubtype="0" fill="hold" nodeType="withEffect">
                                  <p:stCondLst>
                                    <p:cond delay="0"/>
                                  </p:stCondLst>
                                  <p:childTnLst>
                                    <p:set>
                                      <p:cBhvr>
                                        <p:cTn id="108" dur="1" fill="hold">
                                          <p:stCondLst>
                                            <p:cond delay="0"/>
                                          </p:stCondLst>
                                        </p:cTn>
                                        <p:tgtEl>
                                          <p:spTgt spid="6"/>
                                        </p:tgtEl>
                                        <p:attrNameLst>
                                          <p:attrName>style.visibility</p:attrName>
                                        </p:attrNameLst>
                                      </p:cBhvr>
                                      <p:to>
                                        <p:strVal val="visible"/>
                                      </p:to>
                                    </p:set>
                                  </p:childTnLst>
                                </p:cTn>
                              </p:par>
                              <p:par>
                                <p:cTn id="109" presetID="1" presetClass="entr" presetSubtype="0" fill="hold" nodeType="withEffect">
                                  <p:stCondLst>
                                    <p:cond delay="0"/>
                                  </p:stCondLst>
                                  <p:childTnLst>
                                    <p:set>
                                      <p:cBhvr>
                                        <p:cTn id="110" dur="1" fill="hold">
                                          <p:stCondLst>
                                            <p:cond delay="0"/>
                                          </p:stCondLst>
                                        </p:cTn>
                                        <p:tgtEl>
                                          <p:spTgt spid="15"/>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nodeType="clickEffect">
                                  <p:stCondLst>
                                    <p:cond delay="0"/>
                                  </p:stCondLst>
                                  <p:childTnLst>
                                    <p:set>
                                      <p:cBhvr>
                                        <p:cTn id="114" dur="1" fill="hold">
                                          <p:stCondLst>
                                            <p:cond delay="0"/>
                                          </p:stCondLst>
                                        </p:cTn>
                                        <p:tgtEl>
                                          <p:spTgt spid="600125">
                                            <p:txEl>
                                              <p:charRg st="0" end="59"/>
                                            </p:txEl>
                                          </p:spTgt>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nodeType="clickEffect">
                                  <p:stCondLst>
                                    <p:cond delay="0"/>
                                  </p:stCondLst>
                                  <p:childTnLst>
                                    <p:set>
                                      <p:cBhvr>
                                        <p:cTn id="118" dur="1" fill="hold">
                                          <p:stCondLst>
                                            <p:cond delay="0"/>
                                          </p:stCondLst>
                                        </p:cTn>
                                        <p:tgtEl>
                                          <p:spTgt spid="600125">
                                            <p:txEl>
                                              <p:charRg st="59" end="13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0562" grpId="0"/>
      <p:bldP spid="600562" grpId="1"/>
      <p:bldP spid="600562" grpId="2"/>
      <p:bldP spid="600562" grpId="3"/>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145" name="Title 2049"/>
          <p:cNvSpPr>
            <a:spLocks noGrp="1"/>
          </p:cNvSpPr>
          <p:nvPr>
            <p:ph type="ctrTitle"/>
          </p:nvPr>
        </p:nvSpPr>
        <p:spPr>
          <a:xfrm>
            <a:off x="563880" y="1463675"/>
            <a:ext cx="7772400" cy="2841625"/>
          </a:xfrm>
        </p:spPr>
        <p:txBody>
          <a:bodyPr anchor="ctr" anchorCtr="0"/>
          <a:p>
            <a:pPr defTabSz="914400">
              <a:buNone/>
            </a:pPr>
            <a:r>
              <a:rPr lang="en-US" altLang="en-US" sz="6600" dirty="0">
                <a:sym typeface="+mn-ea"/>
              </a:rPr>
              <a:t>Gravitational Attraction</a:t>
            </a:r>
            <a:endParaRPr lang="en-US" altLang="zh-CN" sz="6600" kern="1200" baseline="0" dirty="0">
              <a:latin typeface="+mj-lt"/>
              <a:ea typeface="+mj-ea"/>
              <a:cs typeface="+mj-cs"/>
            </a:endParaRP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410" name="Rectangle 2"/>
          <p:cNvSpPr>
            <a:spLocks noGrp="1"/>
          </p:cNvSpPr>
          <p:nvPr>
            <p:ph type="title"/>
          </p:nvPr>
        </p:nvSpPr>
        <p:spPr>
          <a:xfrm>
            <a:off x="457200" y="274638"/>
            <a:ext cx="8229600" cy="741362"/>
          </a:xfrm>
        </p:spPr>
        <p:txBody>
          <a:bodyPr vert="horz" wrap="square" lIns="91440" tIns="45720" rIns="91440" bIns="45720" anchor="ctr" anchorCtr="0"/>
          <a:p>
            <a:pPr eaLnBrk="1" hangingPunct="1"/>
            <a:r>
              <a:rPr sz="3600" dirty="0"/>
              <a:t>Question</a:t>
            </a:r>
            <a:endParaRPr sz="3600" dirty="0"/>
          </a:p>
        </p:txBody>
      </p:sp>
      <p:sp>
        <p:nvSpPr>
          <p:cNvPr id="584707" name="Rectangle 3"/>
          <p:cNvSpPr>
            <a:spLocks noGrp="1"/>
          </p:cNvSpPr>
          <p:nvPr>
            <p:ph sz="half" idx="1"/>
          </p:nvPr>
        </p:nvSpPr>
        <p:spPr>
          <a:xfrm>
            <a:off x="527050" y="1047750"/>
            <a:ext cx="3543300" cy="4927600"/>
          </a:xfrm>
        </p:spPr>
        <p:txBody>
          <a:bodyPr vert="horz" wrap="square" lIns="91440" tIns="45720" rIns="91440" bIns="45720" anchor="t" anchorCtr="0"/>
          <a:p>
            <a:pPr marL="0" indent="0" eaLnBrk="1" hangingPunct="1">
              <a:lnSpc>
                <a:spcPct val="80000"/>
              </a:lnSpc>
              <a:buNone/>
            </a:pPr>
            <a:r>
              <a:rPr sz="1600" i="1" dirty="0">
                <a:latin typeface="+mn-lt"/>
                <a:ea typeface="+mn-ea"/>
                <a:cs typeface="+mn-cs"/>
              </a:rPr>
              <a:t>A spectral line of a certain spectroscopic binary merges once every 4 years and splits to a maximum displacement of 0.036 nm and 0.015 nm from its laboratory wavelength of 656 nm.</a:t>
            </a:r>
            <a:endParaRPr sz="1600" i="1" dirty="0">
              <a:latin typeface="+mn-lt"/>
              <a:ea typeface="+mn-ea"/>
              <a:cs typeface="+mn-cs"/>
            </a:endParaRPr>
          </a:p>
          <a:p>
            <a:pPr marL="0" indent="0" eaLnBrk="1" hangingPunct="1">
              <a:lnSpc>
                <a:spcPct val="80000"/>
              </a:lnSpc>
              <a:buNone/>
            </a:pPr>
            <a:r>
              <a:rPr sz="1600" i="1" dirty="0">
                <a:latin typeface="+mn-lt"/>
                <a:ea typeface="+mn-ea"/>
                <a:cs typeface="+mn-cs"/>
              </a:rPr>
              <a:t>Calculate:</a:t>
            </a:r>
            <a:endParaRPr sz="1600" i="1" dirty="0">
              <a:latin typeface="+mn-lt"/>
              <a:ea typeface="+mn-ea"/>
              <a:cs typeface="+mn-cs"/>
            </a:endParaRPr>
          </a:p>
          <a:p>
            <a:pPr marL="0" indent="0" eaLnBrk="1" hangingPunct="1">
              <a:lnSpc>
                <a:spcPct val="80000"/>
              </a:lnSpc>
              <a:buNone/>
            </a:pPr>
            <a:r>
              <a:rPr sz="1600" i="1" dirty="0">
                <a:latin typeface="+mn-lt"/>
                <a:ea typeface="+mn-ea"/>
                <a:cs typeface="+mn-cs"/>
              </a:rPr>
              <a:t>(a) the orbital speed of each star and </a:t>
            </a:r>
            <a:endParaRPr sz="1600" i="1" dirty="0">
              <a:latin typeface="+mn-lt"/>
              <a:ea typeface="+mn-ea"/>
              <a:cs typeface="+mn-cs"/>
            </a:endParaRPr>
          </a:p>
          <a:p>
            <a:pPr marL="0" indent="0" eaLnBrk="1" hangingPunct="1">
              <a:lnSpc>
                <a:spcPct val="80000"/>
              </a:lnSpc>
              <a:buNone/>
            </a:pPr>
            <a:r>
              <a:rPr sz="1600" i="1" dirty="0">
                <a:latin typeface="+mn-lt"/>
                <a:ea typeface="+mn-ea"/>
                <a:cs typeface="+mn-cs"/>
              </a:rPr>
              <a:t>(b) the radius of the larger orbit.</a:t>
            </a:r>
            <a:endParaRPr sz="1600" i="1" dirty="0">
              <a:latin typeface="+mn-lt"/>
              <a:ea typeface="+mn-ea"/>
              <a:cs typeface="+mn-cs"/>
            </a:endParaRPr>
          </a:p>
          <a:p>
            <a:pPr marL="0" indent="0" eaLnBrk="1" hangingPunct="1">
              <a:lnSpc>
                <a:spcPct val="80000"/>
              </a:lnSpc>
              <a:buNone/>
            </a:pPr>
            <a:endParaRPr sz="1600" b="1" i="1" dirty="0">
              <a:solidFill>
                <a:srgbClr val="FF3300"/>
              </a:solidFill>
              <a:latin typeface="+mn-lt"/>
              <a:ea typeface="+mn-ea"/>
              <a:cs typeface="+mn-cs"/>
            </a:endParaRPr>
          </a:p>
          <a:p>
            <a:pPr marL="0" indent="0" eaLnBrk="1" hangingPunct="1">
              <a:lnSpc>
                <a:spcPct val="80000"/>
              </a:lnSpc>
              <a:buNone/>
            </a:pPr>
            <a:r>
              <a:rPr sz="1600" b="1" i="1" dirty="0">
                <a:solidFill>
                  <a:srgbClr val="FF3300"/>
                </a:solidFill>
                <a:latin typeface="+mn-lt"/>
                <a:ea typeface="+mn-ea"/>
                <a:cs typeface="+mn-cs"/>
              </a:rPr>
              <a:t>c</a:t>
            </a:r>
            <a:r>
              <a:rPr sz="1600" i="1" dirty="0">
                <a:latin typeface="+mn-lt"/>
                <a:ea typeface="+mn-ea"/>
                <a:cs typeface="+mn-cs"/>
              </a:rPr>
              <a:t> = 300 000 kms</a:t>
            </a:r>
            <a:r>
              <a:rPr sz="1600" i="1" baseline="30000" dirty="0">
                <a:latin typeface="+mn-lt"/>
                <a:ea typeface="+mn-ea"/>
                <a:cs typeface="+mn-cs"/>
              </a:rPr>
              <a:t>-1</a:t>
            </a:r>
            <a:endParaRPr sz="1600" i="1" baseline="30000" dirty="0">
              <a:latin typeface="+mn-lt"/>
              <a:ea typeface="+mn-ea"/>
              <a:cs typeface="+mn-cs"/>
            </a:endParaRPr>
          </a:p>
          <a:p>
            <a:pPr marL="0" indent="0" eaLnBrk="1" hangingPunct="1">
              <a:lnSpc>
                <a:spcPct val="80000"/>
              </a:lnSpc>
              <a:buNone/>
            </a:pPr>
            <a:endParaRPr sz="1600" i="1" dirty="0">
              <a:latin typeface="+mn-lt"/>
              <a:ea typeface="+mn-ea"/>
              <a:cs typeface="Arial" panose="020B0604020202020204" pitchFamily="34" charset="0"/>
            </a:endParaRPr>
          </a:p>
          <a:p>
            <a:pPr marL="0" indent="0" eaLnBrk="1" hangingPunct="1">
              <a:lnSpc>
                <a:spcPct val="80000"/>
              </a:lnSpc>
              <a:buNone/>
            </a:pPr>
            <a:r>
              <a:rPr sz="1600" dirty="0">
                <a:latin typeface="+mn-lt"/>
                <a:ea typeface="+mn-ea"/>
                <a:cs typeface="Arial" panose="020B0604020202020204" pitchFamily="34" charset="0"/>
              </a:rPr>
              <a:t>The slower star has the smaller</a:t>
            </a:r>
            <a:r>
              <a:rPr sz="1600" b="1" i="1" dirty="0">
                <a:solidFill>
                  <a:srgbClr val="FF3300"/>
                </a:solidFill>
                <a:latin typeface="+mn-lt"/>
                <a:ea typeface="+mn-ea"/>
                <a:cs typeface="Arial" panose="020B0604020202020204" pitchFamily="34" charset="0"/>
              </a:rPr>
              <a:t> </a:t>
            </a:r>
            <a:r>
              <a:rPr lang="el-GR" altLang="x-none" sz="1600" b="1" i="1" dirty="0">
                <a:solidFill>
                  <a:srgbClr val="FF3300"/>
                </a:solidFill>
                <a:latin typeface="+mn-lt"/>
                <a:ea typeface="+mn-ea"/>
                <a:cs typeface="Arial" panose="020B0604020202020204" pitchFamily="34" charset="0"/>
              </a:rPr>
              <a:t>Δλ</a:t>
            </a:r>
            <a:r>
              <a:rPr sz="1600" b="1" i="1" dirty="0">
                <a:solidFill>
                  <a:srgbClr val="FF3300"/>
                </a:solidFill>
                <a:latin typeface="+mn-lt"/>
                <a:ea typeface="+mn-ea"/>
                <a:cs typeface="Arial" panose="020B0604020202020204" pitchFamily="34" charset="0"/>
              </a:rPr>
              <a:t> </a:t>
            </a:r>
            <a:endParaRPr sz="1600" b="1" i="1" dirty="0">
              <a:solidFill>
                <a:srgbClr val="FF3300"/>
              </a:solidFill>
              <a:latin typeface="+mn-lt"/>
              <a:ea typeface="+mn-ea"/>
              <a:cs typeface="Arial" panose="020B0604020202020204" pitchFamily="34" charset="0"/>
            </a:endParaRPr>
          </a:p>
          <a:p>
            <a:pPr marL="0" indent="0" eaLnBrk="1" hangingPunct="1">
              <a:lnSpc>
                <a:spcPct val="80000"/>
              </a:lnSpc>
              <a:buNone/>
            </a:pPr>
            <a:r>
              <a:rPr sz="1600" dirty="0">
                <a:latin typeface="+mn-lt"/>
                <a:ea typeface="+mn-ea"/>
                <a:cs typeface="Arial" panose="020B0604020202020204" pitchFamily="34" charset="0"/>
              </a:rPr>
              <a:t>= 0.015 nm</a:t>
            </a:r>
            <a:endParaRPr sz="1600" dirty="0">
              <a:latin typeface="+mn-lt"/>
              <a:ea typeface="+mn-ea"/>
              <a:cs typeface="Arial" panose="020B0604020202020204" pitchFamily="34" charset="0"/>
            </a:endParaRPr>
          </a:p>
          <a:p>
            <a:pPr marL="0" indent="0" eaLnBrk="1" hangingPunct="1">
              <a:lnSpc>
                <a:spcPct val="80000"/>
              </a:lnSpc>
              <a:buNone/>
            </a:pPr>
            <a:r>
              <a:rPr lang="el-GR" altLang="x-none" sz="1600" b="1" i="1" dirty="0">
                <a:solidFill>
                  <a:srgbClr val="FF3300"/>
                </a:solidFill>
                <a:latin typeface="+mn-lt"/>
                <a:ea typeface="+mn-ea"/>
                <a:cs typeface="Arial" panose="020B0604020202020204" pitchFamily="34" charset="0"/>
              </a:rPr>
              <a:t>Δλ</a:t>
            </a:r>
            <a:r>
              <a:rPr sz="1600" b="1" i="1" dirty="0">
                <a:solidFill>
                  <a:srgbClr val="FF3300"/>
                </a:solidFill>
                <a:latin typeface="+mn-lt"/>
                <a:ea typeface="+mn-ea"/>
                <a:cs typeface="Arial" panose="020B0604020202020204" pitchFamily="34" charset="0"/>
              </a:rPr>
              <a:t>/ </a:t>
            </a:r>
            <a:r>
              <a:rPr lang="el-GR" altLang="x-none" sz="1600" b="1" i="1" dirty="0">
                <a:solidFill>
                  <a:srgbClr val="FF3300"/>
                </a:solidFill>
                <a:latin typeface="+mn-lt"/>
                <a:ea typeface="+mn-ea"/>
                <a:cs typeface="Arial" panose="020B0604020202020204" pitchFamily="34" charset="0"/>
              </a:rPr>
              <a:t>λ</a:t>
            </a:r>
            <a:r>
              <a:rPr sz="1600" b="1" i="1" dirty="0">
                <a:solidFill>
                  <a:srgbClr val="FF3300"/>
                </a:solidFill>
                <a:latin typeface="+mn-lt"/>
                <a:ea typeface="+mn-ea"/>
                <a:cs typeface="Arial" panose="020B0604020202020204" pitchFamily="34" charset="0"/>
              </a:rPr>
              <a:t>  = v / c </a:t>
            </a:r>
            <a:endParaRPr sz="1600" b="1" i="1" dirty="0">
              <a:solidFill>
                <a:srgbClr val="FF3300"/>
              </a:solidFill>
              <a:latin typeface="+mn-lt"/>
              <a:ea typeface="+mn-ea"/>
              <a:cs typeface="Arial" panose="020B0604020202020204" pitchFamily="34" charset="0"/>
            </a:endParaRPr>
          </a:p>
          <a:p>
            <a:pPr marL="0" indent="0" eaLnBrk="1" hangingPunct="1">
              <a:lnSpc>
                <a:spcPct val="80000"/>
              </a:lnSpc>
              <a:buNone/>
            </a:pPr>
            <a:r>
              <a:rPr sz="1600" dirty="0">
                <a:latin typeface="+mn-lt"/>
                <a:ea typeface="+mn-ea"/>
                <a:cs typeface="Arial" panose="020B0604020202020204" pitchFamily="34" charset="0"/>
              </a:rPr>
              <a:t>becomes: </a:t>
            </a:r>
            <a:r>
              <a:rPr sz="1600" b="1" i="1" dirty="0">
                <a:solidFill>
                  <a:srgbClr val="FF3300"/>
                </a:solidFill>
                <a:latin typeface="+mn-lt"/>
                <a:ea typeface="+mn-ea"/>
                <a:cs typeface="Arial" panose="020B0604020202020204" pitchFamily="34" charset="0"/>
              </a:rPr>
              <a:t>v = c x (</a:t>
            </a:r>
            <a:r>
              <a:rPr lang="el-GR" altLang="x-none" sz="1600" b="1" i="1" dirty="0">
                <a:solidFill>
                  <a:srgbClr val="FF3300"/>
                </a:solidFill>
                <a:latin typeface="+mn-lt"/>
                <a:ea typeface="+mn-ea"/>
                <a:cs typeface="Arial" panose="020B0604020202020204" pitchFamily="34" charset="0"/>
              </a:rPr>
              <a:t>Δλ</a:t>
            </a:r>
            <a:r>
              <a:rPr sz="1600" b="1" i="1" dirty="0">
                <a:solidFill>
                  <a:srgbClr val="FF3300"/>
                </a:solidFill>
                <a:latin typeface="+mn-lt"/>
                <a:ea typeface="+mn-ea"/>
                <a:cs typeface="Arial" panose="020B0604020202020204" pitchFamily="34" charset="0"/>
              </a:rPr>
              <a:t>/ </a:t>
            </a:r>
            <a:r>
              <a:rPr lang="el-GR" altLang="x-none" sz="1600" b="1" i="1" dirty="0">
                <a:solidFill>
                  <a:srgbClr val="FF3300"/>
                </a:solidFill>
                <a:latin typeface="+mn-lt"/>
                <a:ea typeface="+mn-ea"/>
                <a:cs typeface="Arial" panose="020B0604020202020204" pitchFamily="34" charset="0"/>
              </a:rPr>
              <a:t>λ</a:t>
            </a:r>
            <a:r>
              <a:rPr sz="1600" b="1" i="1" dirty="0">
                <a:solidFill>
                  <a:srgbClr val="FF3300"/>
                </a:solidFill>
                <a:latin typeface="+mn-lt"/>
                <a:ea typeface="+mn-ea"/>
                <a:cs typeface="Arial" panose="020B0604020202020204" pitchFamily="34" charset="0"/>
              </a:rPr>
              <a:t>)</a:t>
            </a:r>
            <a:endParaRPr sz="1600" b="1" i="1" dirty="0">
              <a:solidFill>
                <a:srgbClr val="FF3300"/>
              </a:solidFill>
              <a:latin typeface="+mn-lt"/>
              <a:ea typeface="+mn-ea"/>
              <a:cs typeface="Arial" panose="020B0604020202020204" pitchFamily="34" charset="0"/>
            </a:endParaRPr>
          </a:p>
          <a:p>
            <a:pPr marL="0" indent="0" eaLnBrk="1" hangingPunct="1">
              <a:lnSpc>
                <a:spcPct val="80000"/>
              </a:lnSpc>
              <a:buNone/>
            </a:pPr>
            <a:r>
              <a:rPr sz="1600" dirty="0">
                <a:latin typeface="+mn-lt"/>
                <a:ea typeface="+mn-ea"/>
                <a:cs typeface="Arial" panose="020B0604020202020204" pitchFamily="34" charset="0"/>
              </a:rPr>
              <a:t>= 300 000 x (0.015 / 656)</a:t>
            </a:r>
            <a:endParaRPr sz="1600" dirty="0">
              <a:latin typeface="+mn-lt"/>
              <a:ea typeface="+mn-ea"/>
              <a:cs typeface="Arial" panose="020B0604020202020204" pitchFamily="34" charset="0"/>
            </a:endParaRPr>
          </a:p>
          <a:p>
            <a:pPr marL="0" indent="0" eaLnBrk="1" hangingPunct="1">
              <a:lnSpc>
                <a:spcPct val="80000"/>
              </a:lnSpc>
              <a:buNone/>
            </a:pPr>
            <a:r>
              <a:rPr sz="1600" b="1" dirty="0">
                <a:solidFill>
                  <a:schemeClr val="accent2"/>
                </a:solidFill>
                <a:latin typeface="+mn-lt"/>
                <a:ea typeface="+mn-ea"/>
                <a:cs typeface="Arial" panose="020B0604020202020204" pitchFamily="34" charset="0"/>
              </a:rPr>
              <a:t>slower star = 6.86 </a:t>
            </a:r>
            <a:r>
              <a:rPr sz="1600" b="1" dirty="0">
                <a:solidFill>
                  <a:schemeClr val="accent2"/>
                </a:solidFill>
                <a:latin typeface="+mn-lt"/>
                <a:ea typeface="+mn-ea"/>
                <a:cs typeface="+mn-cs"/>
              </a:rPr>
              <a:t>kms</a:t>
            </a:r>
            <a:r>
              <a:rPr sz="1600" b="1" baseline="30000" dirty="0">
                <a:solidFill>
                  <a:schemeClr val="accent2"/>
                </a:solidFill>
                <a:latin typeface="+mn-lt"/>
                <a:ea typeface="+mn-ea"/>
                <a:cs typeface="+mn-cs"/>
              </a:rPr>
              <a:t>-1</a:t>
            </a:r>
            <a:endParaRPr sz="1600" b="1" dirty="0">
              <a:solidFill>
                <a:schemeClr val="accent2"/>
              </a:solidFill>
              <a:latin typeface="+mn-lt"/>
              <a:ea typeface="+mn-ea"/>
              <a:cs typeface="+mn-cs"/>
            </a:endParaRPr>
          </a:p>
          <a:p>
            <a:pPr marL="0" indent="0" eaLnBrk="1" hangingPunct="1">
              <a:lnSpc>
                <a:spcPct val="80000"/>
              </a:lnSpc>
              <a:buNone/>
            </a:pPr>
            <a:endParaRPr lang="el-GR" altLang="x-none" sz="1600" dirty="0">
              <a:latin typeface="+mn-lt"/>
              <a:ea typeface="Arial" panose="020B0604020202020204" pitchFamily="34" charset="0"/>
              <a:cs typeface="+mn-cs"/>
            </a:endParaRPr>
          </a:p>
        </p:txBody>
      </p:sp>
      <p:sp>
        <p:nvSpPr>
          <p:cNvPr id="584708" name="Rectangle 4"/>
          <p:cNvSpPr>
            <a:spLocks noGrp="1"/>
          </p:cNvSpPr>
          <p:nvPr>
            <p:ph sz="half" idx="2"/>
          </p:nvPr>
        </p:nvSpPr>
        <p:spPr>
          <a:xfrm>
            <a:off x="4122738" y="1047750"/>
            <a:ext cx="4578350" cy="5024438"/>
          </a:xfrm>
        </p:spPr>
        <p:txBody>
          <a:bodyPr vert="horz" wrap="square" lIns="91440" tIns="45720" rIns="91440" bIns="45720" anchor="t" anchorCtr="0"/>
          <a:p>
            <a:pPr marL="0" indent="0" eaLnBrk="1" hangingPunct="1">
              <a:lnSpc>
                <a:spcPct val="80000"/>
              </a:lnSpc>
              <a:buNone/>
            </a:pPr>
            <a:r>
              <a:rPr sz="1600" dirty="0">
                <a:latin typeface="+mn-lt"/>
                <a:ea typeface="+mn-ea"/>
                <a:cs typeface="Arial" panose="020B0604020202020204" pitchFamily="34" charset="0"/>
              </a:rPr>
              <a:t>With the faster star:</a:t>
            </a:r>
            <a:endParaRPr sz="1600" dirty="0">
              <a:latin typeface="+mn-lt"/>
              <a:ea typeface="+mn-ea"/>
              <a:cs typeface="Arial" panose="020B0604020202020204" pitchFamily="34" charset="0"/>
            </a:endParaRPr>
          </a:p>
          <a:p>
            <a:pPr marL="0" indent="0" eaLnBrk="1" hangingPunct="1">
              <a:lnSpc>
                <a:spcPct val="80000"/>
              </a:lnSpc>
              <a:buNone/>
            </a:pPr>
            <a:r>
              <a:rPr sz="1600" b="1" i="1" dirty="0">
                <a:solidFill>
                  <a:srgbClr val="FF3300"/>
                </a:solidFill>
                <a:latin typeface="+mn-lt"/>
                <a:ea typeface="+mn-ea"/>
                <a:cs typeface="Arial" panose="020B0604020202020204" pitchFamily="34" charset="0"/>
              </a:rPr>
              <a:t>v</a:t>
            </a:r>
            <a:r>
              <a:rPr sz="1600" dirty="0">
                <a:latin typeface="+mn-lt"/>
                <a:ea typeface="+mn-ea"/>
                <a:cs typeface="Arial" panose="020B0604020202020204" pitchFamily="34" charset="0"/>
              </a:rPr>
              <a:t> = 300 000 x (0.036 / 656)</a:t>
            </a:r>
            <a:endParaRPr sz="1600" dirty="0">
              <a:latin typeface="+mn-lt"/>
              <a:ea typeface="+mn-ea"/>
              <a:cs typeface="Arial" panose="020B0604020202020204" pitchFamily="34" charset="0"/>
            </a:endParaRPr>
          </a:p>
          <a:p>
            <a:pPr marL="0" indent="0" eaLnBrk="1" hangingPunct="1">
              <a:lnSpc>
                <a:spcPct val="80000"/>
              </a:lnSpc>
              <a:buNone/>
            </a:pPr>
            <a:r>
              <a:rPr sz="1600" b="1" dirty="0">
                <a:solidFill>
                  <a:schemeClr val="accent2"/>
                </a:solidFill>
                <a:latin typeface="+mn-lt"/>
                <a:ea typeface="+mn-ea"/>
                <a:cs typeface="Arial" panose="020B0604020202020204" pitchFamily="34" charset="0"/>
              </a:rPr>
              <a:t>faster star = 16.5 </a:t>
            </a:r>
            <a:r>
              <a:rPr sz="1600" b="1" dirty="0">
                <a:solidFill>
                  <a:schemeClr val="accent2"/>
                </a:solidFill>
                <a:latin typeface="+mn-lt"/>
                <a:ea typeface="+mn-ea"/>
                <a:cs typeface="+mn-cs"/>
              </a:rPr>
              <a:t>kms</a:t>
            </a:r>
            <a:r>
              <a:rPr sz="1600" b="1" baseline="30000" dirty="0">
                <a:solidFill>
                  <a:schemeClr val="accent2"/>
                </a:solidFill>
                <a:latin typeface="+mn-lt"/>
                <a:ea typeface="+mn-ea"/>
                <a:cs typeface="+mn-cs"/>
              </a:rPr>
              <a:t>-1</a:t>
            </a:r>
            <a:endParaRPr sz="1600" b="1" dirty="0">
              <a:solidFill>
                <a:schemeClr val="accent2"/>
              </a:solidFill>
              <a:latin typeface="+mn-lt"/>
              <a:ea typeface="+mn-ea"/>
              <a:cs typeface="+mn-cs"/>
            </a:endParaRPr>
          </a:p>
          <a:p>
            <a:pPr marL="0" indent="0" eaLnBrk="1" hangingPunct="1">
              <a:lnSpc>
                <a:spcPct val="80000"/>
              </a:lnSpc>
              <a:buNone/>
            </a:pPr>
            <a:endParaRPr sz="1600" dirty="0">
              <a:latin typeface="+mn-lt"/>
              <a:ea typeface="+mn-ea"/>
              <a:cs typeface="+mn-cs"/>
            </a:endParaRPr>
          </a:p>
          <a:p>
            <a:pPr marL="0" indent="0" eaLnBrk="1" hangingPunct="1">
              <a:lnSpc>
                <a:spcPct val="80000"/>
              </a:lnSpc>
              <a:buNone/>
            </a:pPr>
            <a:r>
              <a:rPr sz="1600" dirty="0">
                <a:latin typeface="+mn-lt"/>
                <a:ea typeface="+mn-ea"/>
                <a:cs typeface="+mn-cs"/>
              </a:rPr>
              <a:t>The merging of the line occurs every half-period.</a:t>
            </a:r>
            <a:endParaRPr sz="1600" dirty="0">
              <a:latin typeface="+mn-lt"/>
              <a:ea typeface="+mn-ea"/>
              <a:cs typeface="+mn-cs"/>
            </a:endParaRPr>
          </a:p>
          <a:p>
            <a:pPr marL="0" indent="0" eaLnBrk="1" hangingPunct="1">
              <a:lnSpc>
                <a:spcPct val="80000"/>
              </a:lnSpc>
              <a:buNone/>
            </a:pPr>
            <a:r>
              <a:rPr sz="1600" dirty="0">
                <a:latin typeface="+mn-lt"/>
                <a:ea typeface="+mn-ea"/>
                <a:cs typeface="+mn-cs"/>
              </a:rPr>
              <a:t>Therefore: </a:t>
            </a:r>
            <a:r>
              <a:rPr sz="1600" b="1" i="1" dirty="0">
                <a:solidFill>
                  <a:srgbClr val="FF3300"/>
                </a:solidFill>
                <a:latin typeface="+mn-lt"/>
                <a:ea typeface="+mn-ea"/>
                <a:cs typeface="+mn-cs"/>
              </a:rPr>
              <a:t>T</a:t>
            </a:r>
            <a:r>
              <a:rPr sz="1600" dirty="0">
                <a:latin typeface="+mn-lt"/>
                <a:ea typeface="+mn-ea"/>
                <a:cs typeface="+mn-cs"/>
              </a:rPr>
              <a:t> = 8 years </a:t>
            </a:r>
            <a:endParaRPr sz="1600" dirty="0">
              <a:latin typeface="+mn-lt"/>
              <a:ea typeface="+mn-ea"/>
              <a:cs typeface="+mn-cs"/>
            </a:endParaRPr>
          </a:p>
          <a:p>
            <a:pPr marL="0" indent="0" eaLnBrk="1" hangingPunct="1">
              <a:lnSpc>
                <a:spcPct val="80000"/>
              </a:lnSpc>
              <a:buNone/>
            </a:pPr>
            <a:r>
              <a:rPr sz="1600" dirty="0">
                <a:latin typeface="+mn-lt"/>
                <a:ea typeface="+mn-ea"/>
                <a:cs typeface="+mn-cs"/>
              </a:rPr>
              <a:t>The faster star will have the greater orbital radius, </a:t>
            </a:r>
            <a:r>
              <a:rPr sz="1600" b="1" i="1" dirty="0">
                <a:solidFill>
                  <a:srgbClr val="FF3300"/>
                </a:solidFill>
                <a:latin typeface="+mn-lt"/>
                <a:ea typeface="+mn-ea"/>
                <a:cs typeface="+mn-cs"/>
              </a:rPr>
              <a:t>R</a:t>
            </a:r>
            <a:endParaRPr sz="1600" b="1" i="1" dirty="0">
              <a:solidFill>
                <a:srgbClr val="FF3300"/>
              </a:solidFill>
              <a:latin typeface="+mn-lt"/>
              <a:ea typeface="+mn-ea"/>
              <a:cs typeface="+mn-cs"/>
            </a:endParaRPr>
          </a:p>
          <a:p>
            <a:pPr marL="0" indent="0" eaLnBrk="1" hangingPunct="1">
              <a:lnSpc>
                <a:spcPct val="80000"/>
              </a:lnSpc>
              <a:buNone/>
            </a:pPr>
            <a:endParaRPr sz="1600" dirty="0">
              <a:latin typeface="+mn-lt"/>
              <a:ea typeface="+mn-ea"/>
              <a:cs typeface="+mn-cs"/>
            </a:endParaRPr>
          </a:p>
          <a:p>
            <a:pPr marL="0" indent="0" eaLnBrk="1" hangingPunct="1">
              <a:lnSpc>
                <a:spcPct val="80000"/>
              </a:lnSpc>
              <a:buNone/>
            </a:pPr>
            <a:r>
              <a:rPr sz="1600" dirty="0">
                <a:latin typeface="+mn-lt"/>
                <a:ea typeface="+mn-ea"/>
                <a:cs typeface="+mn-cs"/>
              </a:rPr>
              <a:t>The orbital speed of the faster star, </a:t>
            </a:r>
            <a:r>
              <a:rPr sz="1600" b="1" i="1" dirty="0">
                <a:solidFill>
                  <a:srgbClr val="FF3300"/>
                </a:solidFill>
                <a:latin typeface="+mn-lt"/>
                <a:ea typeface="+mn-ea"/>
                <a:cs typeface="+mn-cs"/>
              </a:rPr>
              <a:t>v = 2</a:t>
            </a:r>
            <a:r>
              <a:rPr lang="el-GR" altLang="x-none" sz="1600" b="1" i="1" dirty="0">
                <a:solidFill>
                  <a:srgbClr val="FF3300"/>
                </a:solidFill>
                <a:latin typeface="+mn-lt"/>
                <a:ea typeface="+mn-ea"/>
                <a:cs typeface="Arial" panose="020B0604020202020204" pitchFamily="34" charset="0"/>
              </a:rPr>
              <a:t>π</a:t>
            </a:r>
            <a:r>
              <a:rPr sz="1600" b="1" i="1" dirty="0">
                <a:solidFill>
                  <a:srgbClr val="FF3300"/>
                </a:solidFill>
                <a:latin typeface="+mn-lt"/>
                <a:ea typeface="+mn-ea"/>
                <a:cs typeface="Arial" panose="020B0604020202020204" pitchFamily="34" charset="0"/>
              </a:rPr>
              <a:t>R / T</a:t>
            </a:r>
            <a:endParaRPr sz="1600" b="1" i="1" dirty="0">
              <a:solidFill>
                <a:srgbClr val="FF3300"/>
              </a:solidFill>
              <a:latin typeface="+mn-lt"/>
              <a:ea typeface="+mn-ea"/>
              <a:cs typeface="Arial" panose="020B0604020202020204" pitchFamily="34" charset="0"/>
            </a:endParaRPr>
          </a:p>
          <a:p>
            <a:pPr marL="0" indent="0" eaLnBrk="1" hangingPunct="1">
              <a:lnSpc>
                <a:spcPct val="80000"/>
              </a:lnSpc>
              <a:buNone/>
            </a:pPr>
            <a:r>
              <a:rPr sz="1600" dirty="0">
                <a:latin typeface="+mn-lt"/>
                <a:ea typeface="+mn-ea"/>
                <a:cs typeface="Arial" panose="020B0604020202020204" pitchFamily="34" charset="0"/>
              </a:rPr>
              <a:t>and so: </a:t>
            </a:r>
            <a:r>
              <a:rPr sz="1600" b="1" i="1" dirty="0">
                <a:solidFill>
                  <a:srgbClr val="FF3300"/>
                </a:solidFill>
                <a:latin typeface="+mn-lt"/>
                <a:ea typeface="+mn-ea"/>
                <a:cs typeface="Arial" panose="020B0604020202020204" pitchFamily="34" charset="0"/>
              </a:rPr>
              <a:t>R  = T</a:t>
            </a:r>
            <a:r>
              <a:rPr sz="1600" b="1" i="1" dirty="0">
                <a:solidFill>
                  <a:srgbClr val="FF3300"/>
                </a:solidFill>
                <a:latin typeface="+mn-lt"/>
                <a:ea typeface="+mn-ea"/>
                <a:cs typeface="+mn-cs"/>
              </a:rPr>
              <a:t>v / 2</a:t>
            </a:r>
            <a:r>
              <a:rPr lang="el-GR" altLang="x-none" sz="1600" b="1" i="1" dirty="0">
                <a:solidFill>
                  <a:srgbClr val="FF3300"/>
                </a:solidFill>
                <a:latin typeface="+mn-lt"/>
                <a:ea typeface="+mn-ea"/>
                <a:cs typeface="Arial" panose="020B0604020202020204" pitchFamily="34" charset="0"/>
              </a:rPr>
              <a:t>π</a:t>
            </a:r>
            <a:endParaRPr sz="1600" b="1" i="1" dirty="0">
              <a:solidFill>
                <a:srgbClr val="FF3300"/>
              </a:solidFill>
              <a:latin typeface="+mn-lt"/>
              <a:ea typeface="+mn-ea"/>
              <a:cs typeface="Arial" panose="020B0604020202020204" pitchFamily="34" charset="0"/>
            </a:endParaRPr>
          </a:p>
          <a:p>
            <a:pPr marL="0" indent="0" eaLnBrk="1" hangingPunct="1">
              <a:lnSpc>
                <a:spcPct val="80000"/>
              </a:lnSpc>
              <a:buNone/>
            </a:pPr>
            <a:r>
              <a:rPr sz="1600" dirty="0">
                <a:latin typeface="+mn-lt"/>
                <a:ea typeface="+mn-ea"/>
                <a:cs typeface="Arial" panose="020B0604020202020204" pitchFamily="34" charset="0"/>
              </a:rPr>
              <a:t>= [(8 x 365 x 24 x 60 x 60s) x (16.5 kms</a:t>
            </a:r>
            <a:r>
              <a:rPr sz="1600" baseline="30000" dirty="0">
                <a:latin typeface="+mn-lt"/>
                <a:ea typeface="+mn-ea"/>
                <a:cs typeface="Arial" panose="020B0604020202020204" pitchFamily="34" charset="0"/>
              </a:rPr>
              <a:t>-1</a:t>
            </a:r>
            <a:r>
              <a:rPr sz="1600" dirty="0">
                <a:latin typeface="+mn-lt"/>
                <a:ea typeface="+mn-ea"/>
                <a:cs typeface="Arial" panose="020B0604020202020204" pitchFamily="34" charset="0"/>
              </a:rPr>
              <a:t>)] / 2</a:t>
            </a:r>
            <a:r>
              <a:rPr lang="el-GR" altLang="x-none" sz="1600" dirty="0">
                <a:latin typeface="+mn-lt"/>
                <a:ea typeface="+mn-ea"/>
                <a:cs typeface="Arial" panose="020B0604020202020204" pitchFamily="34" charset="0"/>
              </a:rPr>
              <a:t>π</a:t>
            </a:r>
            <a:endParaRPr sz="1600" dirty="0">
              <a:latin typeface="+mn-lt"/>
              <a:ea typeface="+mn-ea"/>
              <a:cs typeface="Arial" panose="020B0604020202020204" pitchFamily="34" charset="0"/>
            </a:endParaRPr>
          </a:p>
          <a:p>
            <a:pPr marL="0" indent="0" eaLnBrk="1" hangingPunct="1">
              <a:lnSpc>
                <a:spcPct val="80000"/>
              </a:lnSpc>
              <a:buNone/>
            </a:pPr>
            <a:r>
              <a:rPr sz="1600" dirty="0">
                <a:latin typeface="+mn-lt"/>
                <a:ea typeface="+mn-ea"/>
                <a:cs typeface="Arial" panose="020B0604020202020204" pitchFamily="34" charset="0"/>
              </a:rPr>
              <a:t>= [(252 288 000s) x (16 500 ms</a:t>
            </a:r>
            <a:r>
              <a:rPr sz="1600" baseline="30000" dirty="0">
                <a:latin typeface="+mn-lt"/>
                <a:ea typeface="+mn-ea"/>
                <a:cs typeface="Arial" panose="020B0604020202020204" pitchFamily="34" charset="0"/>
              </a:rPr>
              <a:t>-1</a:t>
            </a:r>
            <a:r>
              <a:rPr sz="1600" dirty="0">
                <a:latin typeface="+mn-lt"/>
                <a:ea typeface="+mn-ea"/>
                <a:cs typeface="Arial" panose="020B0604020202020204" pitchFamily="34" charset="0"/>
              </a:rPr>
              <a:t>)] / 2</a:t>
            </a:r>
            <a:r>
              <a:rPr lang="el-GR" altLang="x-none" sz="1600" dirty="0">
                <a:latin typeface="+mn-lt"/>
                <a:ea typeface="+mn-ea"/>
                <a:cs typeface="Arial" panose="020B0604020202020204" pitchFamily="34" charset="0"/>
              </a:rPr>
              <a:t>π</a:t>
            </a:r>
            <a:endParaRPr lang="el-GR" altLang="x-none" sz="1600" dirty="0">
              <a:latin typeface="+mn-lt"/>
              <a:ea typeface="+mn-ea"/>
              <a:cs typeface="Arial" panose="020B0604020202020204" pitchFamily="34" charset="0"/>
            </a:endParaRPr>
          </a:p>
          <a:p>
            <a:pPr marL="0" indent="0" eaLnBrk="1" hangingPunct="1">
              <a:lnSpc>
                <a:spcPct val="80000"/>
              </a:lnSpc>
              <a:buNone/>
            </a:pPr>
            <a:r>
              <a:rPr sz="1600" dirty="0">
                <a:latin typeface="+mn-lt"/>
                <a:ea typeface="+mn-ea"/>
                <a:cs typeface="Arial" panose="020B0604020202020204" pitchFamily="34" charset="0"/>
              </a:rPr>
              <a:t>= (4.162 x 10</a:t>
            </a:r>
            <a:r>
              <a:rPr sz="1600" baseline="30000" dirty="0">
                <a:latin typeface="+mn-lt"/>
                <a:ea typeface="+mn-ea"/>
                <a:cs typeface="Arial" panose="020B0604020202020204" pitchFamily="34" charset="0"/>
              </a:rPr>
              <a:t>12</a:t>
            </a:r>
            <a:r>
              <a:rPr sz="1600" dirty="0">
                <a:latin typeface="+mn-lt"/>
                <a:ea typeface="+mn-ea"/>
                <a:cs typeface="Arial" panose="020B0604020202020204" pitchFamily="34" charset="0"/>
              </a:rPr>
              <a:t> m) / 2</a:t>
            </a:r>
            <a:r>
              <a:rPr lang="el-GR" altLang="x-none" sz="1600" dirty="0">
                <a:latin typeface="+mn-lt"/>
                <a:ea typeface="+mn-ea"/>
                <a:cs typeface="Arial" panose="020B0604020202020204" pitchFamily="34" charset="0"/>
              </a:rPr>
              <a:t>π</a:t>
            </a:r>
            <a:endParaRPr sz="1600" dirty="0">
              <a:latin typeface="+mn-lt"/>
              <a:ea typeface="+mn-ea"/>
              <a:cs typeface="Arial" panose="020B0604020202020204" pitchFamily="34" charset="0"/>
            </a:endParaRPr>
          </a:p>
          <a:p>
            <a:pPr marL="0" indent="0" eaLnBrk="1" hangingPunct="1">
              <a:lnSpc>
                <a:spcPct val="80000"/>
              </a:lnSpc>
              <a:buNone/>
            </a:pPr>
            <a:r>
              <a:rPr sz="1600" dirty="0">
                <a:latin typeface="+mn-lt"/>
                <a:ea typeface="+mn-ea"/>
                <a:cs typeface="Arial" panose="020B0604020202020204" pitchFamily="34" charset="0"/>
              </a:rPr>
              <a:t>= 6.63 x 10</a:t>
            </a:r>
            <a:r>
              <a:rPr sz="1600" baseline="30000" dirty="0">
                <a:latin typeface="+mn-lt"/>
                <a:ea typeface="+mn-ea"/>
                <a:cs typeface="Arial" panose="020B0604020202020204" pitchFamily="34" charset="0"/>
              </a:rPr>
              <a:t>11</a:t>
            </a:r>
            <a:r>
              <a:rPr sz="1600" dirty="0">
                <a:latin typeface="+mn-lt"/>
                <a:ea typeface="+mn-ea"/>
                <a:cs typeface="Arial" panose="020B0604020202020204" pitchFamily="34" charset="0"/>
              </a:rPr>
              <a:t> m</a:t>
            </a:r>
            <a:endParaRPr sz="1600" dirty="0">
              <a:latin typeface="+mn-lt"/>
              <a:ea typeface="+mn-ea"/>
              <a:cs typeface="Arial" panose="020B0604020202020204" pitchFamily="34" charset="0"/>
            </a:endParaRPr>
          </a:p>
          <a:p>
            <a:pPr marL="0" indent="0" eaLnBrk="1" hangingPunct="1">
              <a:lnSpc>
                <a:spcPct val="80000"/>
              </a:lnSpc>
              <a:buNone/>
            </a:pPr>
            <a:r>
              <a:rPr sz="1600" b="1" dirty="0">
                <a:solidFill>
                  <a:schemeClr val="accent2"/>
                </a:solidFill>
                <a:latin typeface="+mn-lt"/>
                <a:ea typeface="+mn-ea"/>
                <a:cs typeface="Arial" panose="020B0604020202020204" pitchFamily="34" charset="0"/>
              </a:rPr>
              <a:t>larger radius = 662 million km</a:t>
            </a:r>
            <a:endParaRPr sz="1600" b="1" dirty="0">
              <a:solidFill>
                <a:schemeClr val="accent2"/>
              </a:solidFill>
              <a:latin typeface="+mn-lt"/>
              <a:ea typeface="Arial" panose="020B0604020202020204" pitchFamily="34" charset="0"/>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84707">
                                            <p:txEl>
                                              <p:charRg st="287" end="32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84707">
                                            <p:txEl>
                                              <p:charRg st="323" end="33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84707">
                                            <p:txEl>
                                              <p:charRg st="334" end="35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84707">
                                            <p:txEl>
                                              <p:charRg st="350" end="37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84707">
                                            <p:txEl>
                                              <p:charRg st="375" end="40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84707">
                                            <p:txEl>
                                              <p:charRg st="401" end="42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84708">
                                            <p:txEl>
                                              <p:charRg st="0" end="2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84708">
                                            <p:txEl>
                                              <p:charRg st="22" end="5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84708">
                                            <p:txEl>
                                              <p:charRg st="50" end="75"/>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84708">
                                            <p:txEl>
                                              <p:charRg st="76" end="126"/>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84708">
                                            <p:txEl>
                                              <p:charRg st="126" end="15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84708">
                                            <p:txEl>
                                              <p:charRg st="150" end="206"/>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584708">
                                            <p:txEl>
                                              <p:charRg st="207" end="257"/>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584708">
                                            <p:txEl>
                                              <p:charRg st="257" end="278"/>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584708">
                                            <p:txEl>
                                              <p:charRg st="278" end="328"/>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584708">
                                            <p:txEl>
                                              <p:charRg st="328" end="368"/>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584708">
                                            <p:txEl>
                                              <p:charRg st="368" end="392"/>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584708">
                                            <p:txEl>
                                              <p:charRg st="392" end="408"/>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584708">
                                            <p:txEl>
                                              <p:charRg st="408" end="43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434" name="Rectangle 12"/>
          <p:cNvSpPr>
            <a:spLocks noGrp="1"/>
          </p:cNvSpPr>
          <p:nvPr>
            <p:ph type="title"/>
          </p:nvPr>
        </p:nvSpPr>
        <p:spPr>
          <a:xfrm>
            <a:off x="457200" y="274638"/>
            <a:ext cx="8229600" cy="776287"/>
          </a:xfrm>
        </p:spPr>
        <p:txBody>
          <a:bodyPr vert="horz" wrap="square" lIns="91440" tIns="45720" rIns="91440" bIns="45720" anchor="ctr" anchorCtr="0"/>
          <a:p>
            <a:pPr eaLnBrk="1" hangingPunct="1"/>
            <a:r>
              <a:rPr dirty="0"/>
              <a:t>Hubble’s Law</a:t>
            </a:r>
            <a:endParaRPr dirty="0"/>
          </a:p>
        </p:txBody>
      </p:sp>
      <p:sp>
        <p:nvSpPr>
          <p:cNvPr id="593923" name="Rectangle 3"/>
          <p:cNvSpPr>
            <a:spLocks noGrp="1"/>
          </p:cNvSpPr>
          <p:nvPr>
            <p:ph idx="1"/>
          </p:nvPr>
        </p:nvSpPr>
        <p:spPr>
          <a:xfrm>
            <a:off x="457200" y="1223963"/>
            <a:ext cx="8229600" cy="1200150"/>
          </a:xfrm>
        </p:spPr>
        <p:txBody>
          <a:bodyPr vert="horz" wrap="square" lIns="91440" tIns="45720" rIns="91440" bIns="45720" anchor="t" anchorCtr="0"/>
          <a:p>
            <a:pPr marL="0" indent="0" eaLnBrk="1" hangingPunct="1">
              <a:lnSpc>
                <a:spcPct val="90000"/>
              </a:lnSpc>
              <a:buNone/>
            </a:pPr>
            <a:r>
              <a:rPr lang="en-US" altLang="x-none" sz="2400" dirty="0"/>
              <a:t>In 1929 after plotting the redshift calculated speeds of about thirty galaxies against their distances Hubble noticed that a ‘rough’ straight line through the origin was obtained.</a:t>
            </a:r>
            <a:endParaRPr lang="en-US" altLang="x-none" sz="2400" dirty="0"/>
          </a:p>
          <a:p>
            <a:pPr marL="0" indent="0" eaLnBrk="1" hangingPunct="1">
              <a:lnSpc>
                <a:spcPct val="90000"/>
              </a:lnSpc>
              <a:buNone/>
            </a:pPr>
            <a:endParaRPr lang="en-US" altLang="x-none" sz="2400" dirty="0"/>
          </a:p>
          <a:p>
            <a:pPr marL="0" indent="0" eaLnBrk="1" hangingPunct="1">
              <a:lnSpc>
                <a:spcPct val="90000"/>
              </a:lnSpc>
              <a:buNone/>
            </a:pPr>
            <a:endParaRPr lang="en-US" altLang="x-none" sz="2800" baseline="30000" dirty="0"/>
          </a:p>
        </p:txBody>
      </p:sp>
      <p:pic>
        <p:nvPicPr>
          <p:cNvPr id="593929" name="Picture 9"/>
          <p:cNvPicPr>
            <a:picLocks noChangeAspect="1"/>
          </p:cNvPicPr>
          <p:nvPr/>
        </p:nvPicPr>
        <p:blipFill>
          <a:blip r:embed="rId1"/>
          <a:stretch>
            <a:fillRect/>
          </a:stretch>
        </p:blipFill>
        <p:spPr>
          <a:xfrm>
            <a:off x="4413250" y="2643188"/>
            <a:ext cx="3751263" cy="2874962"/>
          </a:xfrm>
          <a:prstGeom prst="rect">
            <a:avLst/>
          </a:prstGeom>
          <a:noFill/>
          <a:ln w="9525">
            <a:noFill/>
          </a:ln>
        </p:spPr>
      </p:pic>
      <p:pic>
        <p:nvPicPr>
          <p:cNvPr id="593931" name="Picture 11" descr="hubble"/>
          <p:cNvPicPr>
            <a:picLocks noChangeAspect="1"/>
          </p:cNvPicPr>
          <p:nvPr>
            <p:ph sz="half" idx="1"/>
          </p:nvPr>
        </p:nvPicPr>
        <p:blipFill>
          <a:blip r:embed="rId2"/>
          <a:srcRect/>
          <a:stretch>
            <a:fillRect/>
          </a:stretch>
        </p:blipFill>
        <p:spPr>
          <a:xfrm>
            <a:off x="1031875" y="2533650"/>
            <a:ext cx="2571750" cy="3309938"/>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93923">
                                            <p:txEl>
                                              <p:charRg st="0" end="18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939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939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06883" name="Rectangle 3"/>
          <p:cNvSpPr>
            <a:spLocks noGrp="1"/>
          </p:cNvSpPr>
          <p:nvPr>
            <p:ph type="body" sz="half" idx="2"/>
          </p:nvPr>
        </p:nvSpPr>
        <p:spPr>
          <a:xfrm>
            <a:off x="587375" y="369888"/>
            <a:ext cx="8134350" cy="5356225"/>
          </a:xfrm>
        </p:spPr>
        <p:txBody>
          <a:bodyPr vert="horz" wrap="square" lIns="91440" tIns="45720" rIns="91440" bIns="45720" anchor="t" anchorCtr="0"/>
          <a:p>
            <a:pPr marL="0" indent="0" eaLnBrk="1" hangingPunct="1">
              <a:lnSpc>
                <a:spcPct val="80000"/>
              </a:lnSpc>
              <a:buNone/>
            </a:pPr>
            <a:r>
              <a:rPr lang="en-US" altLang="x-none" sz="2400" b="1" dirty="0">
                <a:solidFill>
                  <a:schemeClr val="accent2"/>
                </a:solidFill>
              </a:rPr>
              <a:t>Hubble’s law states that the speed of recession of a galaxy is proportional to the distance to the galaxy.</a:t>
            </a:r>
            <a:endParaRPr lang="en-US" altLang="x-none" sz="2400" b="1" dirty="0">
              <a:solidFill>
                <a:schemeClr val="accent2"/>
              </a:solidFill>
            </a:endParaRPr>
          </a:p>
          <a:p>
            <a:pPr marL="0" indent="0" eaLnBrk="1" hangingPunct="1">
              <a:lnSpc>
                <a:spcPct val="80000"/>
              </a:lnSpc>
              <a:buNone/>
            </a:pPr>
            <a:r>
              <a:rPr lang="en-US" altLang="x-none" sz="2800" b="1" i="1" dirty="0">
                <a:solidFill>
                  <a:srgbClr val="FF3300"/>
                </a:solidFill>
              </a:rPr>
              <a:t>				</a:t>
            </a:r>
            <a:r>
              <a:rPr lang="en-US" altLang="x-none" b="1" i="1" dirty="0">
                <a:solidFill>
                  <a:srgbClr val="FF3300"/>
                </a:solidFill>
              </a:rPr>
              <a:t>v </a:t>
            </a:r>
            <a:r>
              <a:rPr lang="el-GR" altLang="x-none" b="1" i="1" dirty="0">
                <a:cs typeface="Arial" panose="020B0604020202020204" pitchFamily="34" charset="0"/>
              </a:rPr>
              <a:t>α</a:t>
            </a:r>
            <a:r>
              <a:rPr lang="en-US" altLang="x-none" b="1" i="1" dirty="0">
                <a:solidFill>
                  <a:srgbClr val="FF3300"/>
                </a:solidFill>
              </a:rPr>
              <a:t> d</a:t>
            </a:r>
            <a:endParaRPr lang="en-US" altLang="x-none" b="1" i="1" dirty="0">
              <a:solidFill>
                <a:srgbClr val="FF3300"/>
              </a:solidFill>
            </a:endParaRPr>
          </a:p>
          <a:p>
            <a:pPr marL="0" indent="0" eaLnBrk="1" hangingPunct="1">
              <a:lnSpc>
                <a:spcPct val="80000"/>
              </a:lnSpc>
              <a:buNone/>
            </a:pPr>
            <a:endParaRPr lang="en-US" altLang="x-none" sz="2400" dirty="0"/>
          </a:p>
          <a:p>
            <a:pPr marL="0" indent="0" eaLnBrk="1" hangingPunct="1">
              <a:lnSpc>
                <a:spcPct val="80000"/>
              </a:lnSpc>
              <a:buNone/>
            </a:pPr>
            <a:r>
              <a:rPr lang="en-US" altLang="x-none" sz="2400" i="1" dirty="0"/>
              <a:t>inserting a constant of proportionality:</a:t>
            </a:r>
            <a:endParaRPr lang="en-US" altLang="x-none" sz="2400" i="1" dirty="0"/>
          </a:p>
          <a:p>
            <a:pPr marL="0" indent="0" eaLnBrk="1" hangingPunct="1">
              <a:lnSpc>
                <a:spcPct val="80000"/>
              </a:lnSpc>
              <a:buNone/>
            </a:pPr>
            <a:r>
              <a:rPr lang="en-US" altLang="x-none" b="1" i="1" dirty="0">
                <a:solidFill>
                  <a:srgbClr val="FF3300"/>
                </a:solidFill>
              </a:rPr>
              <a:t>				v </a:t>
            </a:r>
            <a:r>
              <a:rPr lang="en-US" altLang="x-none" b="1" i="1" dirty="0"/>
              <a:t>=</a:t>
            </a:r>
            <a:r>
              <a:rPr lang="en-US" altLang="x-none" b="1" i="1" dirty="0">
                <a:solidFill>
                  <a:srgbClr val="FF3300"/>
                </a:solidFill>
              </a:rPr>
              <a:t> Hd</a:t>
            </a:r>
            <a:endParaRPr lang="en-US" altLang="x-none" b="1" i="1" dirty="0">
              <a:solidFill>
                <a:srgbClr val="FF3300"/>
              </a:solidFill>
            </a:endParaRPr>
          </a:p>
          <a:p>
            <a:pPr marL="0" indent="0" eaLnBrk="1" hangingPunct="1">
              <a:lnSpc>
                <a:spcPct val="80000"/>
              </a:lnSpc>
              <a:buNone/>
            </a:pPr>
            <a:endParaRPr lang="en-US" altLang="x-none" sz="2400" b="1" i="1" dirty="0">
              <a:solidFill>
                <a:srgbClr val="FF3300"/>
              </a:solidFill>
            </a:endParaRPr>
          </a:p>
          <a:p>
            <a:pPr marL="0" indent="0" eaLnBrk="1" hangingPunct="1">
              <a:lnSpc>
                <a:spcPct val="80000"/>
              </a:lnSpc>
              <a:buNone/>
            </a:pPr>
            <a:r>
              <a:rPr lang="en-US" altLang="x-none" sz="2400" b="1" i="1" dirty="0">
                <a:solidFill>
                  <a:srgbClr val="FF3300"/>
                </a:solidFill>
              </a:rPr>
              <a:t>H </a:t>
            </a:r>
            <a:r>
              <a:rPr lang="en-US" altLang="x-none" sz="2400" dirty="0"/>
              <a:t>= the </a:t>
            </a:r>
            <a:r>
              <a:rPr lang="en-US" altLang="x-none" sz="2400" b="1" dirty="0">
                <a:solidFill>
                  <a:schemeClr val="accent2"/>
                </a:solidFill>
              </a:rPr>
              <a:t>Hubble constant </a:t>
            </a:r>
            <a:r>
              <a:rPr lang="en-US" altLang="x-none" sz="2400" dirty="0"/>
              <a:t>= 65 km s</a:t>
            </a:r>
            <a:r>
              <a:rPr lang="en-US" altLang="x-none" sz="2400" baseline="30000" dirty="0"/>
              <a:t>-1</a:t>
            </a:r>
            <a:r>
              <a:rPr lang="en-US" altLang="x-none" sz="2400" dirty="0"/>
              <a:t> Mpc</a:t>
            </a:r>
            <a:r>
              <a:rPr lang="en-US" altLang="x-none" sz="2400" baseline="30000" dirty="0"/>
              <a:t>-1</a:t>
            </a:r>
            <a:endParaRPr lang="en-US" altLang="x-none" sz="2400" baseline="30000" dirty="0"/>
          </a:p>
          <a:p>
            <a:pPr marL="0" indent="0" eaLnBrk="1" hangingPunct="1">
              <a:lnSpc>
                <a:spcPct val="80000"/>
              </a:lnSpc>
              <a:buNone/>
            </a:pPr>
            <a:endParaRPr lang="en-US" altLang="x-none" sz="2400" baseline="30000" dirty="0"/>
          </a:p>
          <a:p>
            <a:pPr marL="0" indent="0" eaLnBrk="1" hangingPunct="1">
              <a:lnSpc>
                <a:spcPct val="80000"/>
              </a:lnSpc>
              <a:buNone/>
            </a:pPr>
            <a:endParaRPr lang="en-US" altLang="x-none" sz="2400" dirty="0"/>
          </a:p>
          <a:p>
            <a:pPr marL="0" indent="0" eaLnBrk="1" hangingPunct="1">
              <a:lnSpc>
                <a:spcPct val="80000"/>
              </a:lnSpc>
              <a:buNone/>
            </a:pPr>
            <a:r>
              <a:rPr lang="en-US" altLang="x-none" sz="2400" dirty="0"/>
              <a:t>Notes: </a:t>
            </a:r>
            <a:endParaRPr lang="en-US" altLang="x-none" sz="2400" dirty="0"/>
          </a:p>
          <a:p>
            <a:pPr marL="0" indent="0" eaLnBrk="1" hangingPunct="1">
              <a:lnSpc>
                <a:spcPct val="80000"/>
              </a:lnSpc>
              <a:buNone/>
            </a:pPr>
            <a:r>
              <a:rPr lang="en-US" altLang="x-none" sz="2400" dirty="0"/>
              <a:t>(a) Mpc = megaparsec (= 3.26 million light years)</a:t>
            </a:r>
            <a:endParaRPr lang="en-US" altLang="x-none" sz="2400" dirty="0"/>
          </a:p>
          <a:p>
            <a:pPr marL="0" indent="0" eaLnBrk="1" hangingPunct="1">
              <a:lnSpc>
                <a:spcPct val="80000"/>
              </a:lnSpc>
              <a:buNone/>
            </a:pPr>
            <a:r>
              <a:rPr lang="en-US" altLang="x-none" sz="2400" dirty="0"/>
              <a:t>(b) Hubble’s law does not work with some nearby galaxies (which are approaching us!)</a:t>
            </a:r>
            <a:endParaRPr lang="en-US" altLang="x-none"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06883">
                                            <p:txEl>
                                              <p:charRg st="107" end="11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06883">
                                            <p:txEl>
                                              <p:charRg st="118" end="15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06883">
                                            <p:txEl>
                                              <p:charRg st="159" end="17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06883">
                                            <p:txEl>
                                              <p:charRg st="171" end="21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06883">
                                            <p:txEl>
                                              <p:charRg st="215" end="22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06883">
                                            <p:txEl>
                                              <p:charRg st="223" end="27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06883">
                                            <p:txEl>
                                              <p:charRg st="273" end="35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482" name="Rectangle 2"/>
          <p:cNvSpPr>
            <a:spLocks noGrp="1"/>
          </p:cNvSpPr>
          <p:nvPr>
            <p:ph type="title"/>
          </p:nvPr>
        </p:nvSpPr>
        <p:spPr>
          <a:xfrm>
            <a:off x="457200" y="274638"/>
            <a:ext cx="8229600" cy="604837"/>
          </a:xfrm>
        </p:spPr>
        <p:txBody>
          <a:bodyPr vert="horz" wrap="square" lIns="91440" tIns="45720" rIns="91440" bIns="45720" anchor="ctr" anchorCtr="0"/>
          <a:p>
            <a:pPr eaLnBrk="1" hangingPunct="1"/>
            <a:r>
              <a:rPr sz="3600" dirty="0"/>
              <a:t>Question 1</a:t>
            </a:r>
            <a:endParaRPr sz="3600" dirty="0"/>
          </a:p>
        </p:txBody>
      </p:sp>
      <p:sp>
        <p:nvSpPr>
          <p:cNvPr id="609283" name="Rectangle 3"/>
          <p:cNvSpPr>
            <a:spLocks noGrp="1"/>
          </p:cNvSpPr>
          <p:nvPr>
            <p:ph idx="1"/>
          </p:nvPr>
        </p:nvSpPr>
        <p:spPr>
          <a:xfrm>
            <a:off x="457200" y="1158875"/>
            <a:ext cx="8229600" cy="4967288"/>
          </a:xfrm>
        </p:spPr>
        <p:txBody>
          <a:bodyPr vert="horz" wrap="square" lIns="91440" tIns="45720" rIns="91440" bIns="45720" anchor="t" anchorCtr="0"/>
          <a:p>
            <a:pPr marL="0" indent="0" eaLnBrk="1" hangingPunct="1">
              <a:lnSpc>
                <a:spcPct val="90000"/>
              </a:lnSpc>
              <a:buNone/>
            </a:pPr>
            <a:r>
              <a:rPr sz="2400" i="1" dirty="0"/>
              <a:t>Calculate or state the speeds expected for galaxies at distances: (a) 1 Mpc; (b) 10 Mpc &amp; (c) 1 billion light years.</a:t>
            </a:r>
            <a:endParaRPr sz="2400" i="1" dirty="0"/>
          </a:p>
          <a:p>
            <a:pPr marL="0" indent="0" eaLnBrk="1" hangingPunct="1">
              <a:lnSpc>
                <a:spcPct val="90000"/>
              </a:lnSpc>
              <a:buNone/>
            </a:pPr>
            <a:r>
              <a:rPr sz="2400" i="1" dirty="0"/>
              <a:t>1 Mpc = 3.26 million light years</a:t>
            </a:r>
            <a:endParaRPr sz="2400" i="1" dirty="0"/>
          </a:p>
          <a:p>
            <a:pPr marL="0" indent="0" eaLnBrk="1" hangingPunct="1">
              <a:lnSpc>
                <a:spcPct val="90000"/>
              </a:lnSpc>
              <a:buNone/>
            </a:pPr>
            <a:endParaRPr sz="2400" i="1" dirty="0"/>
          </a:p>
          <a:p>
            <a:pPr marL="0" indent="0" eaLnBrk="1" hangingPunct="1">
              <a:lnSpc>
                <a:spcPct val="90000"/>
              </a:lnSpc>
              <a:buNone/>
            </a:pPr>
            <a:r>
              <a:rPr lang="en-US" altLang="x-none" sz="2400" dirty="0"/>
              <a:t>(a) From the definition of the Hubble constant, </a:t>
            </a:r>
            <a:r>
              <a:rPr lang="en-US" altLang="x-none" sz="2400" b="1" i="1" dirty="0">
                <a:solidFill>
                  <a:srgbClr val="FF3300"/>
                </a:solidFill>
              </a:rPr>
              <a:t>H</a:t>
            </a:r>
            <a:r>
              <a:rPr lang="en-US" altLang="x-none" sz="2400" dirty="0"/>
              <a:t>:</a:t>
            </a:r>
            <a:endParaRPr lang="en-US" altLang="x-none" sz="2400" dirty="0"/>
          </a:p>
          <a:p>
            <a:pPr marL="0" indent="0" eaLnBrk="1" hangingPunct="1">
              <a:lnSpc>
                <a:spcPct val="90000"/>
              </a:lnSpc>
              <a:buNone/>
            </a:pPr>
            <a:r>
              <a:rPr lang="en-US" altLang="x-none" sz="2400" dirty="0"/>
              <a:t>A galaxy at distance </a:t>
            </a:r>
            <a:r>
              <a:rPr lang="en-US" altLang="x-none" sz="2400" b="1" dirty="0">
                <a:solidFill>
                  <a:schemeClr val="accent2"/>
                </a:solidFill>
              </a:rPr>
              <a:t>1 Mpc will have a speed of 65 km s</a:t>
            </a:r>
            <a:r>
              <a:rPr lang="en-US" altLang="x-none" sz="2400" b="1" baseline="30000" dirty="0">
                <a:solidFill>
                  <a:schemeClr val="accent2"/>
                </a:solidFill>
              </a:rPr>
              <a:t>-1</a:t>
            </a:r>
            <a:r>
              <a:rPr lang="en-US" altLang="x-none" sz="2400" dirty="0"/>
              <a:t> </a:t>
            </a:r>
            <a:endParaRPr lang="en-US" altLang="x-none" sz="2400" dirty="0"/>
          </a:p>
          <a:p>
            <a:pPr marL="0" indent="0" eaLnBrk="1" hangingPunct="1">
              <a:lnSpc>
                <a:spcPct val="90000"/>
              </a:lnSpc>
              <a:buNone/>
            </a:pPr>
            <a:r>
              <a:rPr lang="en-US" altLang="x-none" sz="2400" dirty="0"/>
              <a:t>(b) </a:t>
            </a:r>
            <a:r>
              <a:rPr lang="en-US" altLang="x-none" sz="2400" b="1" dirty="0">
                <a:solidFill>
                  <a:schemeClr val="accent2"/>
                </a:solidFill>
              </a:rPr>
              <a:t>At 10 Mpc the speed will be 650 km s</a:t>
            </a:r>
            <a:r>
              <a:rPr lang="en-US" altLang="x-none" sz="2400" b="1" baseline="30000" dirty="0">
                <a:solidFill>
                  <a:schemeClr val="accent2"/>
                </a:solidFill>
              </a:rPr>
              <a:t>-1</a:t>
            </a:r>
            <a:r>
              <a:rPr lang="en-US" altLang="x-none" sz="2400" dirty="0"/>
              <a:t> </a:t>
            </a:r>
            <a:endParaRPr lang="en-US" altLang="x-none" sz="2400" dirty="0"/>
          </a:p>
          <a:p>
            <a:pPr marL="0" indent="0" eaLnBrk="1" hangingPunct="1">
              <a:lnSpc>
                <a:spcPct val="90000"/>
              </a:lnSpc>
              <a:buNone/>
            </a:pPr>
            <a:r>
              <a:rPr lang="en-US" altLang="x-none" sz="2400" dirty="0"/>
              <a:t>(c) 1 billion light years = (1000 / 3.26) Mpc</a:t>
            </a:r>
            <a:endParaRPr lang="en-US" altLang="x-none" sz="2400" dirty="0"/>
          </a:p>
          <a:p>
            <a:pPr marL="0" indent="0" eaLnBrk="1" hangingPunct="1">
              <a:lnSpc>
                <a:spcPct val="90000"/>
              </a:lnSpc>
              <a:buNone/>
            </a:pPr>
            <a:r>
              <a:rPr lang="en-US" altLang="x-none" sz="2400" dirty="0"/>
              <a:t>= 306.7 Mpc</a:t>
            </a:r>
            <a:endParaRPr lang="en-US" altLang="x-none" sz="2400" dirty="0"/>
          </a:p>
          <a:p>
            <a:pPr marL="0" indent="0" eaLnBrk="1" hangingPunct="1">
              <a:lnSpc>
                <a:spcPct val="90000"/>
              </a:lnSpc>
              <a:buNone/>
            </a:pPr>
            <a:r>
              <a:rPr lang="en-US" altLang="x-none" sz="2400" dirty="0"/>
              <a:t>therefore speed = 306.7 x 65</a:t>
            </a:r>
            <a:endParaRPr lang="en-US" altLang="x-none" sz="2400" dirty="0"/>
          </a:p>
          <a:p>
            <a:pPr marL="0" indent="0" eaLnBrk="1" hangingPunct="1">
              <a:lnSpc>
                <a:spcPct val="90000"/>
              </a:lnSpc>
              <a:buNone/>
            </a:pPr>
            <a:r>
              <a:rPr lang="en-US" altLang="x-none" sz="2400" b="1" dirty="0">
                <a:solidFill>
                  <a:schemeClr val="accent2"/>
                </a:solidFill>
              </a:rPr>
              <a:t>speed = 19 900 km s</a:t>
            </a:r>
            <a:r>
              <a:rPr lang="en-US" altLang="x-none" sz="2400" b="1" baseline="30000" dirty="0">
                <a:solidFill>
                  <a:schemeClr val="accent2"/>
                </a:solidFill>
              </a:rPr>
              <a:t>-1</a:t>
            </a:r>
            <a:r>
              <a:rPr lang="en-US" altLang="x-none" sz="2400" b="1" dirty="0">
                <a:solidFill>
                  <a:schemeClr val="accent2"/>
                </a:solidFill>
              </a:rPr>
              <a:t> </a:t>
            </a:r>
            <a:endParaRPr lang="el-GR" altLang="x-none" sz="2400" b="1" dirty="0">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09283">
                                            <p:txEl>
                                              <p:charRg st="151" end="20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09283">
                                            <p:txEl>
                                              <p:charRg st="202" end="26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09283">
                                            <p:txEl>
                                              <p:charRg st="261" end="30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09283">
                                            <p:txEl>
                                              <p:charRg st="305" end="35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09283">
                                            <p:txEl>
                                              <p:charRg st="351" end="36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09283">
                                            <p:txEl>
                                              <p:charRg st="363" end="39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09283">
                                            <p:txEl>
                                              <p:charRg st="392" end="4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6" name="Rectangle 2"/>
          <p:cNvSpPr>
            <a:spLocks noGrp="1"/>
          </p:cNvSpPr>
          <p:nvPr>
            <p:ph type="title"/>
          </p:nvPr>
        </p:nvSpPr>
        <p:spPr>
          <a:xfrm>
            <a:off x="457200" y="274638"/>
            <a:ext cx="8229600" cy="604837"/>
          </a:xfrm>
        </p:spPr>
        <p:txBody>
          <a:bodyPr vert="horz" wrap="square" lIns="91440" tIns="45720" rIns="91440" bIns="45720" anchor="ctr" anchorCtr="0"/>
          <a:p>
            <a:pPr eaLnBrk="1" hangingPunct="1"/>
            <a:r>
              <a:rPr sz="3600" dirty="0"/>
              <a:t>Question 2</a:t>
            </a:r>
            <a:endParaRPr sz="3600" dirty="0"/>
          </a:p>
        </p:txBody>
      </p:sp>
      <p:sp>
        <p:nvSpPr>
          <p:cNvPr id="598019" name="Rectangle 3"/>
          <p:cNvSpPr>
            <a:spLocks noGrp="1"/>
          </p:cNvSpPr>
          <p:nvPr>
            <p:ph idx="1"/>
          </p:nvPr>
        </p:nvSpPr>
        <p:spPr>
          <a:xfrm>
            <a:off x="457200" y="1158875"/>
            <a:ext cx="8229600" cy="4967288"/>
          </a:xfrm>
        </p:spPr>
        <p:txBody>
          <a:bodyPr vert="horz" wrap="square" lIns="91440" tIns="45720" rIns="91440" bIns="45720" anchor="t" anchorCtr="0"/>
          <a:p>
            <a:pPr marL="0" indent="0" eaLnBrk="1" hangingPunct="1">
              <a:lnSpc>
                <a:spcPct val="80000"/>
              </a:lnSpc>
              <a:buNone/>
            </a:pPr>
            <a:r>
              <a:rPr sz="2400" i="1" dirty="0"/>
              <a:t>Calculate the distance, in light years, to a galaxy if its recessional velocity is 10% of the speed of light.</a:t>
            </a:r>
            <a:endParaRPr sz="2400" i="1" dirty="0"/>
          </a:p>
          <a:p>
            <a:pPr marL="0" indent="0" eaLnBrk="1" hangingPunct="1">
              <a:lnSpc>
                <a:spcPct val="80000"/>
              </a:lnSpc>
              <a:buNone/>
            </a:pPr>
            <a:r>
              <a:rPr sz="2400" b="1" i="1" dirty="0">
                <a:solidFill>
                  <a:srgbClr val="FF3300"/>
                </a:solidFill>
              </a:rPr>
              <a:t>c</a:t>
            </a:r>
            <a:r>
              <a:rPr sz="2400" i="1" dirty="0"/>
              <a:t> = 300 000 kms</a:t>
            </a:r>
            <a:r>
              <a:rPr sz="2400" i="1" baseline="30000" dirty="0"/>
              <a:t>-1</a:t>
            </a:r>
            <a:r>
              <a:rPr sz="2400" i="1" dirty="0"/>
              <a:t>  &amp;  1 pc = 3.26 lyr</a:t>
            </a:r>
            <a:endParaRPr sz="2400" i="1" dirty="0"/>
          </a:p>
          <a:p>
            <a:pPr marL="0" indent="0" eaLnBrk="1" hangingPunct="1">
              <a:lnSpc>
                <a:spcPct val="80000"/>
              </a:lnSpc>
              <a:buNone/>
            </a:pPr>
            <a:endParaRPr sz="2400" i="1" dirty="0"/>
          </a:p>
          <a:p>
            <a:pPr marL="0" indent="0" eaLnBrk="1" hangingPunct="1">
              <a:lnSpc>
                <a:spcPct val="80000"/>
              </a:lnSpc>
              <a:buNone/>
            </a:pPr>
            <a:r>
              <a:rPr lang="en-US" altLang="x-none" sz="2400" b="1" i="1" dirty="0">
                <a:solidFill>
                  <a:srgbClr val="FF3300"/>
                </a:solidFill>
              </a:rPr>
              <a:t>v = Hd</a:t>
            </a:r>
            <a:endParaRPr lang="en-US" altLang="x-none" sz="2400" b="1" i="1" dirty="0">
              <a:solidFill>
                <a:srgbClr val="FF3300"/>
              </a:solidFill>
            </a:endParaRPr>
          </a:p>
          <a:p>
            <a:pPr marL="0" indent="0" eaLnBrk="1" hangingPunct="1">
              <a:lnSpc>
                <a:spcPct val="80000"/>
              </a:lnSpc>
              <a:buNone/>
            </a:pPr>
            <a:r>
              <a:rPr sz="2400" dirty="0"/>
              <a:t>therefore:</a:t>
            </a:r>
            <a:endParaRPr sz="2400" dirty="0"/>
          </a:p>
          <a:p>
            <a:pPr marL="0" indent="0" eaLnBrk="1" hangingPunct="1">
              <a:lnSpc>
                <a:spcPct val="80000"/>
              </a:lnSpc>
              <a:buNone/>
            </a:pPr>
            <a:r>
              <a:rPr lang="en-US" altLang="x-none" sz="2400" b="1" i="1" dirty="0">
                <a:solidFill>
                  <a:srgbClr val="FF3300"/>
                </a:solidFill>
              </a:rPr>
              <a:t>d = v / H</a:t>
            </a:r>
            <a:endParaRPr lang="en-US" altLang="x-none" sz="2400" b="1" i="1" dirty="0">
              <a:solidFill>
                <a:srgbClr val="FF3300"/>
              </a:solidFill>
            </a:endParaRPr>
          </a:p>
          <a:p>
            <a:pPr marL="0" indent="0" eaLnBrk="1" hangingPunct="1">
              <a:lnSpc>
                <a:spcPct val="80000"/>
              </a:lnSpc>
              <a:buNone/>
            </a:pPr>
            <a:r>
              <a:rPr lang="en-US" altLang="x-none" sz="2400" dirty="0"/>
              <a:t>= (0.1 x </a:t>
            </a:r>
            <a:r>
              <a:rPr sz="2400" dirty="0"/>
              <a:t>300 000 kms</a:t>
            </a:r>
            <a:r>
              <a:rPr sz="2400" baseline="30000" dirty="0"/>
              <a:t>-1</a:t>
            </a:r>
            <a:r>
              <a:rPr lang="en-US" altLang="x-none" sz="2400" dirty="0"/>
              <a:t>)  /  (65 km s</a:t>
            </a:r>
            <a:r>
              <a:rPr lang="en-US" altLang="x-none" sz="2400" baseline="30000" dirty="0"/>
              <a:t>-1</a:t>
            </a:r>
            <a:r>
              <a:rPr lang="en-US" altLang="x-none" sz="2400" dirty="0"/>
              <a:t> Mpc</a:t>
            </a:r>
            <a:r>
              <a:rPr lang="en-US" altLang="x-none" sz="2400" baseline="30000" dirty="0"/>
              <a:t>-1</a:t>
            </a:r>
            <a:r>
              <a:rPr lang="en-US" altLang="x-none" sz="2400" dirty="0"/>
              <a:t>)</a:t>
            </a:r>
            <a:endParaRPr lang="en-US" altLang="x-none" sz="2400" dirty="0"/>
          </a:p>
          <a:p>
            <a:pPr marL="0" indent="0" eaLnBrk="1" hangingPunct="1">
              <a:lnSpc>
                <a:spcPct val="80000"/>
              </a:lnSpc>
              <a:buNone/>
            </a:pPr>
            <a:r>
              <a:rPr lang="en-US" altLang="x-none" sz="2400" dirty="0"/>
              <a:t>= 30 000 / 65</a:t>
            </a:r>
            <a:endParaRPr lang="en-US" altLang="x-none" sz="2400" dirty="0"/>
          </a:p>
          <a:p>
            <a:pPr marL="0" indent="0" eaLnBrk="1" hangingPunct="1">
              <a:lnSpc>
                <a:spcPct val="80000"/>
              </a:lnSpc>
              <a:buNone/>
            </a:pPr>
            <a:r>
              <a:rPr lang="en-US" altLang="x-none" sz="2400" dirty="0"/>
              <a:t>= 461.5 Mpc</a:t>
            </a:r>
            <a:endParaRPr lang="en-US" altLang="x-none" sz="2400" dirty="0"/>
          </a:p>
          <a:p>
            <a:pPr marL="0" indent="0" eaLnBrk="1" hangingPunct="1">
              <a:lnSpc>
                <a:spcPct val="80000"/>
              </a:lnSpc>
              <a:buNone/>
            </a:pPr>
            <a:r>
              <a:rPr lang="en-US" altLang="x-none" sz="2400" dirty="0"/>
              <a:t>= (461.5 x 3.26) Mlyr</a:t>
            </a:r>
            <a:endParaRPr lang="en-US" altLang="x-none" sz="2400" dirty="0"/>
          </a:p>
          <a:p>
            <a:pPr marL="0" indent="0" eaLnBrk="1" hangingPunct="1">
              <a:lnSpc>
                <a:spcPct val="80000"/>
              </a:lnSpc>
              <a:buNone/>
            </a:pPr>
            <a:r>
              <a:rPr sz="2400" dirty="0"/>
              <a:t>= 1 504 </a:t>
            </a:r>
            <a:r>
              <a:rPr lang="en-US" altLang="x-none" sz="2400" dirty="0"/>
              <a:t>Mlyr</a:t>
            </a:r>
            <a:endParaRPr lang="en-US" altLang="x-none" sz="2400" dirty="0"/>
          </a:p>
          <a:p>
            <a:pPr marL="0" indent="0" eaLnBrk="1" hangingPunct="1">
              <a:lnSpc>
                <a:spcPct val="80000"/>
              </a:lnSpc>
              <a:buNone/>
            </a:pPr>
            <a:r>
              <a:rPr sz="2400" b="1" dirty="0">
                <a:solidFill>
                  <a:schemeClr val="accent2"/>
                </a:solidFill>
              </a:rPr>
              <a:t>= 1.5 billion light years</a:t>
            </a:r>
            <a:endParaRPr sz="2400" b="1" dirty="0">
              <a:solidFill>
                <a:schemeClr val="accent2"/>
              </a:solidFill>
            </a:endParaRPr>
          </a:p>
          <a:p>
            <a:pPr marL="0" indent="0" eaLnBrk="1" hangingPunct="1">
              <a:lnSpc>
                <a:spcPct val="80000"/>
              </a:lnSpc>
              <a:buNone/>
            </a:pPr>
            <a:endParaRPr lang="el-GR" altLang="x-none"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98019">
                                            <p:txEl>
                                              <p:charRg st="149" end="15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98019">
                                            <p:txEl>
                                              <p:charRg st="156" end="16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98019">
                                            <p:txEl>
                                              <p:charRg st="167" end="177"/>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98019">
                                            <p:txEl>
                                              <p:charRg st="177" end="22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98019">
                                            <p:txEl>
                                              <p:charRg st="223" end="23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98019">
                                            <p:txEl>
                                              <p:charRg st="237" end="24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98019">
                                            <p:txEl>
                                              <p:charRg st="249" end="27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98019">
                                            <p:txEl>
                                              <p:charRg st="271" end="284"/>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98019">
                                            <p:txEl>
                                              <p:charRg st="284" end="3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530" name="Rectangle 2"/>
          <p:cNvSpPr>
            <a:spLocks noGrp="1"/>
          </p:cNvSpPr>
          <p:nvPr>
            <p:ph type="title"/>
          </p:nvPr>
        </p:nvSpPr>
        <p:spPr>
          <a:xfrm>
            <a:off x="457200" y="274638"/>
            <a:ext cx="8229600" cy="647700"/>
          </a:xfrm>
        </p:spPr>
        <p:txBody>
          <a:bodyPr vert="horz" wrap="square" lIns="91440" tIns="45720" rIns="91440" bIns="45720" anchor="ctr" anchorCtr="0"/>
          <a:p>
            <a:pPr eaLnBrk="1" hangingPunct="1"/>
            <a:r>
              <a:rPr sz="4000" dirty="0"/>
              <a:t>The expansion of the Universe</a:t>
            </a:r>
            <a:endParaRPr sz="4000" b="1" i="1" dirty="0">
              <a:solidFill>
                <a:srgbClr val="FF3300"/>
              </a:solidFill>
            </a:endParaRPr>
          </a:p>
        </p:txBody>
      </p:sp>
      <p:sp>
        <p:nvSpPr>
          <p:cNvPr id="478212" name="Rectangle 4"/>
          <p:cNvSpPr>
            <a:spLocks noGrp="1"/>
          </p:cNvSpPr>
          <p:nvPr>
            <p:ph idx="1"/>
          </p:nvPr>
        </p:nvSpPr>
        <p:spPr>
          <a:xfrm>
            <a:off x="457200" y="1212850"/>
            <a:ext cx="8229600" cy="1846263"/>
          </a:xfrm>
        </p:spPr>
        <p:txBody>
          <a:bodyPr vert="horz" wrap="square" lIns="91440" tIns="45720" rIns="91440" bIns="45720" anchor="t" anchorCtr="0"/>
          <a:p>
            <a:pPr marL="0" indent="0" eaLnBrk="1" hangingPunct="1">
              <a:lnSpc>
                <a:spcPct val="90000"/>
              </a:lnSpc>
              <a:buNone/>
            </a:pPr>
            <a:r>
              <a:rPr sz="2800" dirty="0"/>
              <a:t>Hubble’s law tells us that distant galaxies are receding from us and that the further they are away the faster they are moving away from us.</a:t>
            </a:r>
            <a:endParaRPr sz="2800" dirty="0"/>
          </a:p>
          <a:p>
            <a:pPr marL="0" indent="0" eaLnBrk="1" hangingPunct="1">
              <a:lnSpc>
                <a:spcPct val="90000"/>
              </a:lnSpc>
              <a:buNone/>
            </a:pPr>
            <a:r>
              <a:rPr sz="2800" dirty="0"/>
              <a:t>Hence the Universe is expanding.</a:t>
            </a:r>
            <a:endParaRPr sz="2800" dirty="0"/>
          </a:p>
        </p:txBody>
      </p:sp>
      <p:grpSp>
        <p:nvGrpSpPr>
          <p:cNvPr id="2" name="Group 13"/>
          <p:cNvGrpSpPr/>
          <p:nvPr/>
        </p:nvGrpSpPr>
        <p:grpSpPr>
          <a:xfrm>
            <a:off x="498475" y="3009900"/>
            <a:ext cx="1190625" cy="774700"/>
            <a:chOff x="529" y="2344"/>
            <a:chExt cx="1050" cy="617"/>
          </a:xfrm>
        </p:grpSpPr>
        <p:grpSp>
          <p:nvGrpSpPr>
            <p:cNvPr id="22561" name="Group 7"/>
            <p:cNvGrpSpPr/>
            <p:nvPr/>
          </p:nvGrpSpPr>
          <p:grpSpPr>
            <a:xfrm>
              <a:off x="529" y="2344"/>
              <a:ext cx="1050" cy="617"/>
              <a:chOff x="529" y="2344"/>
              <a:chExt cx="1050" cy="617"/>
            </a:xfrm>
          </p:grpSpPr>
          <p:sp>
            <p:nvSpPr>
              <p:cNvPr id="22567" name="Oval 5"/>
              <p:cNvSpPr/>
              <p:nvPr/>
            </p:nvSpPr>
            <p:spPr>
              <a:xfrm>
                <a:off x="623" y="2344"/>
                <a:ext cx="956" cy="617"/>
              </a:xfrm>
              <a:prstGeom prst="ellipse">
                <a:avLst/>
              </a:prstGeom>
              <a:solidFill>
                <a:schemeClr val="tx1"/>
              </a:solidFill>
              <a:ln w="9525" cap="flat" cmpd="sng">
                <a:solidFill>
                  <a:schemeClr val="tx1"/>
                </a:solidFill>
                <a:prstDash val="solid"/>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22568" name="Oval 6"/>
              <p:cNvSpPr/>
              <p:nvPr/>
            </p:nvSpPr>
            <p:spPr>
              <a:xfrm>
                <a:off x="529" y="2595"/>
                <a:ext cx="88" cy="136"/>
              </a:xfrm>
              <a:prstGeom prst="ellipse">
                <a:avLst/>
              </a:prstGeom>
              <a:solidFill>
                <a:schemeClr val="tx1"/>
              </a:solidFill>
              <a:ln w="9525" cap="flat" cmpd="sng">
                <a:solidFill>
                  <a:schemeClr val="tx1"/>
                </a:solidFill>
                <a:prstDash val="solid"/>
                <a:headEnd type="none" w="med" len="med"/>
                <a:tailEnd type="none" w="med" len="med"/>
              </a:ln>
            </p:spPr>
            <p:txBody>
              <a:bodyPr wrap="none" anchor="ctr" anchorCtr="0"/>
              <a:p>
                <a:endParaRPr lang="en-US" altLang="x-none" dirty="0">
                  <a:latin typeface="Arial" panose="020B0604020202020204" pitchFamily="34" charset="0"/>
                </a:endParaRPr>
              </a:p>
            </p:txBody>
          </p:sp>
        </p:grpSp>
        <p:sp>
          <p:nvSpPr>
            <p:cNvPr id="22562" name="Oval 8"/>
            <p:cNvSpPr/>
            <p:nvPr/>
          </p:nvSpPr>
          <p:spPr>
            <a:xfrm>
              <a:off x="711" y="2605"/>
              <a:ext cx="84" cy="41"/>
            </a:xfrm>
            <a:prstGeom prst="ellipse">
              <a:avLst/>
            </a:prstGeom>
            <a:solidFill>
              <a:schemeClr val="bg1"/>
            </a:solidFill>
            <a:ln w="9525" cap="flat" cmpd="sng">
              <a:solidFill>
                <a:schemeClr val="tx1"/>
              </a:solidFill>
              <a:prstDash val="solid"/>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22563" name="Oval 9"/>
            <p:cNvSpPr/>
            <p:nvPr/>
          </p:nvSpPr>
          <p:spPr>
            <a:xfrm rot="-1804115">
              <a:off x="1000" y="2465"/>
              <a:ext cx="84" cy="41"/>
            </a:xfrm>
            <a:prstGeom prst="ellipse">
              <a:avLst/>
            </a:prstGeom>
            <a:solidFill>
              <a:schemeClr val="bg1"/>
            </a:solidFill>
            <a:ln w="9525" cap="flat" cmpd="sng">
              <a:solidFill>
                <a:schemeClr val="tx1"/>
              </a:solidFill>
              <a:prstDash val="solid"/>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22564" name="Oval 10"/>
            <p:cNvSpPr/>
            <p:nvPr/>
          </p:nvSpPr>
          <p:spPr>
            <a:xfrm rot="1885774">
              <a:off x="938" y="2823"/>
              <a:ext cx="84" cy="41"/>
            </a:xfrm>
            <a:prstGeom prst="ellipse">
              <a:avLst/>
            </a:prstGeom>
            <a:solidFill>
              <a:schemeClr val="bg1"/>
            </a:solidFill>
            <a:ln w="9525" cap="flat" cmpd="sng">
              <a:solidFill>
                <a:schemeClr val="tx1"/>
              </a:solidFill>
              <a:prstDash val="solid"/>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22565" name="Oval 11"/>
            <p:cNvSpPr/>
            <p:nvPr/>
          </p:nvSpPr>
          <p:spPr>
            <a:xfrm rot="803550">
              <a:off x="1191" y="2650"/>
              <a:ext cx="84" cy="41"/>
            </a:xfrm>
            <a:prstGeom prst="ellipse">
              <a:avLst/>
            </a:prstGeom>
            <a:solidFill>
              <a:schemeClr val="bg1"/>
            </a:solidFill>
            <a:ln w="9525" cap="flat" cmpd="sng">
              <a:solidFill>
                <a:schemeClr val="tx1"/>
              </a:solidFill>
              <a:prstDash val="solid"/>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22566" name="Oval 12"/>
            <p:cNvSpPr/>
            <p:nvPr/>
          </p:nvSpPr>
          <p:spPr>
            <a:xfrm rot="-4912194">
              <a:off x="1386" y="2480"/>
              <a:ext cx="84" cy="41"/>
            </a:xfrm>
            <a:prstGeom prst="ellipse">
              <a:avLst/>
            </a:prstGeom>
            <a:solidFill>
              <a:schemeClr val="bg1"/>
            </a:solidFill>
            <a:ln w="9525" cap="flat" cmpd="sng">
              <a:solidFill>
                <a:schemeClr val="tx1"/>
              </a:solidFill>
              <a:prstDash val="solid"/>
              <a:headEnd type="none" w="med" len="med"/>
              <a:tailEnd type="none" w="med" len="med"/>
            </a:ln>
          </p:spPr>
          <p:txBody>
            <a:bodyPr wrap="none" anchor="ctr" anchorCtr="0"/>
            <a:p>
              <a:endParaRPr lang="en-US" altLang="x-none" dirty="0">
                <a:latin typeface="Arial" panose="020B0604020202020204" pitchFamily="34" charset="0"/>
              </a:endParaRPr>
            </a:p>
          </p:txBody>
        </p:sp>
      </p:grpSp>
      <p:grpSp>
        <p:nvGrpSpPr>
          <p:cNvPr id="4" name="Group 14"/>
          <p:cNvGrpSpPr/>
          <p:nvPr/>
        </p:nvGrpSpPr>
        <p:grpSpPr>
          <a:xfrm>
            <a:off x="1562100" y="3279775"/>
            <a:ext cx="1577975" cy="1020763"/>
            <a:chOff x="529" y="2344"/>
            <a:chExt cx="1050" cy="617"/>
          </a:xfrm>
        </p:grpSpPr>
        <p:grpSp>
          <p:nvGrpSpPr>
            <p:cNvPr id="22553" name="Group 15"/>
            <p:cNvGrpSpPr/>
            <p:nvPr/>
          </p:nvGrpSpPr>
          <p:grpSpPr>
            <a:xfrm>
              <a:off x="529" y="2344"/>
              <a:ext cx="1050" cy="617"/>
              <a:chOff x="529" y="2344"/>
              <a:chExt cx="1050" cy="617"/>
            </a:xfrm>
          </p:grpSpPr>
          <p:sp>
            <p:nvSpPr>
              <p:cNvPr id="22559" name="Oval 16"/>
              <p:cNvSpPr/>
              <p:nvPr/>
            </p:nvSpPr>
            <p:spPr>
              <a:xfrm>
                <a:off x="623" y="2344"/>
                <a:ext cx="956" cy="617"/>
              </a:xfrm>
              <a:prstGeom prst="ellipse">
                <a:avLst/>
              </a:prstGeom>
              <a:solidFill>
                <a:schemeClr val="tx1"/>
              </a:solidFill>
              <a:ln w="9525" cap="flat" cmpd="sng">
                <a:solidFill>
                  <a:schemeClr val="tx1"/>
                </a:solidFill>
                <a:prstDash val="solid"/>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22560" name="Oval 17"/>
              <p:cNvSpPr/>
              <p:nvPr/>
            </p:nvSpPr>
            <p:spPr>
              <a:xfrm>
                <a:off x="529" y="2595"/>
                <a:ext cx="88" cy="136"/>
              </a:xfrm>
              <a:prstGeom prst="ellipse">
                <a:avLst/>
              </a:prstGeom>
              <a:solidFill>
                <a:schemeClr val="tx1"/>
              </a:solidFill>
              <a:ln w="9525" cap="flat" cmpd="sng">
                <a:solidFill>
                  <a:schemeClr val="tx1"/>
                </a:solidFill>
                <a:prstDash val="solid"/>
                <a:headEnd type="none" w="med" len="med"/>
                <a:tailEnd type="none" w="med" len="med"/>
              </a:ln>
            </p:spPr>
            <p:txBody>
              <a:bodyPr wrap="none" anchor="ctr" anchorCtr="0"/>
              <a:p>
                <a:endParaRPr lang="en-US" altLang="x-none" dirty="0">
                  <a:latin typeface="Arial" panose="020B0604020202020204" pitchFamily="34" charset="0"/>
                </a:endParaRPr>
              </a:p>
            </p:txBody>
          </p:sp>
        </p:grpSp>
        <p:sp>
          <p:nvSpPr>
            <p:cNvPr id="22554" name="Oval 18"/>
            <p:cNvSpPr/>
            <p:nvPr/>
          </p:nvSpPr>
          <p:spPr>
            <a:xfrm>
              <a:off x="711" y="2605"/>
              <a:ext cx="84" cy="41"/>
            </a:xfrm>
            <a:prstGeom prst="ellipse">
              <a:avLst/>
            </a:prstGeom>
            <a:solidFill>
              <a:schemeClr val="bg1"/>
            </a:solidFill>
            <a:ln w="9525" cap="flat" cmpd="sng">
              <a:solidFill>
                <a:schemeClr val="tx1"/>
              </a:solidFill>
              <a:prstDash val="solid"/>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22555" name="Oval 19"/>
            <p:cNvSpPr/>
            <p:nvPr/>
          </p:nvSpPr>
          <p:spPr>
            <a:xfrm rot="-1804115">
              <a:off x="1000" y="2465"/>
              <a:ext cx="84" cy="41"/>
            </a:xfrm>
            <a:prstGeom prst="ellipse">
              <a:avLst/>
            </a:prstGeom>
            <a:solidFill>
              <a:schemeClr val="bg1"/>
            </a:solidFill>
            <a:ln w="9525" cap="flat" cmpd="sng">
              <a:solidFill>
                <a:schemeClr val="tx1"/>
              </a:solidFill>
              <a:prstDash val="solid"/>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22556" name="Oval 20"/>
            <p:cNvSpPr/>
            <p:nvPr/>
          </p:nvSpPr>
          <p:spPr>
            <a:xfrm rot="1885774">
              <a:off x="938" y="2823"/>
              <a:ext cx="84" cy="41"/>
            </a:xfrm>
            <a:prstGeom prst="ellipse">
              <a:avLst/>
            </a:prstGeom>
            <a:solidFill>
              <a:schemeClr val="bg1"/>
            </a:solidFill>
            <a:ln w="9525" cap="flat" cmpd="sng">
              <a:solidFill>
                <a:schemeClr val="tx1"/>
              </a:solidFill>
              <a:prstDash val="solid"/>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22557" name="Oval 21"/>
            <p:cNvSpPr/>
            <p:nvPr/>
          </p:nvSpPr>
          <p:spPr>
            <a:xfrm rot="803550">
              <a:off x="1191" y="2650"/>
              <a:ext cx="84" cy="41"/>
            </a:xfrm>
            <a:prstGeom prst="ellipse">
              <a:avLst/>
            </a:prstGeom>
            <a:solidFill>
              <a:schemeClr val="bg1"/>
            </a:solidFill>
            <a:ln w="9525" cap="flat" cmpd="sng">
              <a:solidFill>
                <a:schemeClr val="tx1"/>
              </a:solidFill>
              <a:prstDash val="solid"/>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22558" name="Oval 22"/>
            <p:cNvSpPr/>
            <p:nvPr/>
          </p:nvSpPr>
          <p:spPr>
            <a:xfrm rot="-4912194">
              <a:off x="1386" y="2480"/>
              <a:ext cx="84" cy="41"/>
            </a:xfrm>
            <a:prstGeom prst="ellipse">
              <a:avLst/>
            </a:prstGeom>
            <a:solidFill>
              <a:schemeClr val="bg1"/>
            </a:solidFill>
            <a:ln w="9525" cap="flat" cmpd="sng">
              <a:solidFill>
                <a:schemeClr val="tx1"/>
              </a:solidFill>
              <a:prstDash val="solid"/>
              <a:headEnd type="none" w="med" len="med"/>
              <a:tailEnd type="none" w="med" len="med"/>
            </a:ln>
          </p:spPr>
          <p:txBody>
            <a:bodyPr wrap="none" anchor="ctr" anchorCtr="0"/>
            <a:p>
              <a:endParaRPr lang="en-US" altLang="x-none" dirty="0">
                <a:latin typeface="Arial" panose="020B0604020202020204" pitchFamily="34" charset="0"/>
              </a:endParaRPr>
            </a:p>
          </p:txBody>
        </p:sp>
      </p:grpSp>
      <p:grpSp>
        <p:nvGrpSpPr>
          <p:cNvPr id="6" name="Group 23"/>
          <p:cNvGrpSpPr/>
          <p:nvPr/>
        </p:nvGrpSpPr>
        <p:grpSpPr>
          <a:xfrm>
            <a:off x="2917825" y="3486150"/>
            <a:ext cx="2244725" cy="1568450"/>
            <a:chOff x="529" y="2344"/>
            <a:chExt cx="1050" cy="617"/>
          </a:xfrm>
        </p:grpSpPr>
        <p:grpSp>
          <p:nvGrpSpPr>
            <p:cNvPr id="22545" name="Group 24"/>
            <p:cNvGrpSpPr/>
            <p:nvPr/>
          </p:nvGrpSpPr>
          <p:grpSpPr>
            <a:xfrm>
              <a:off x="529" y="2344"/>
              <a:ext cx="1050" cy="617"/>
              <a:chOff x="529" y="2344"/>
              <a:chExt cx="1050" cy="617"/>
            </a:xfrm>
          </p:grpSpPr>
          <p:sp>
            <p:nvSpPr>
              <p:cNvPr id="22551" name="Oval 25"/>
              <p:cNvSpPr/>
              <p:nvPr/>
            </p:nvSpPr>
            <p:spPr>
              <a:xfrm>
                <a:off x="623" y="2344"/>
                <a:ext cx="956" cy="617"/>
              </a:xfrm>
              <a:prstGeom prst="ellipse">
                <a:avLst/>
              </a:prstGeom>
              <a:solidFill>
                <a:schemeClr val="tx1"/>
              </a:solidFill>
              <a:ln w="9525" cap="flat" cmpd="sng">
                <a:solidFill>
                  <a:schemeClr val="tx1"/>
                </a:solidFill>
                <a:prstDash val="solid"/>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22552" name="Oval 26"/>
              <p:cNvSpPr/>
              <p:nvPr/>
            </p:nvSpPr>
            <p:spPr>
              <a:xfrm>
                <a:off x="529" y="2595"/>
                <a:ext cx="88" cy="136"/>
              </a:xfrm>
              <a:prstGeom prst="ellipse">
                <a:avLst/>
              </a:prstGeom>
              <a:solidFill>
                <a:schemeClr val="tx1"/>
              </a:solidFill>
              <a:ln w="9525" cap="flat" cmpd="sng">
                <a:solidFill>
                  <a:schemeClr val="tx1"/>
                </a:solidFill>
                <a:prstDash val="solid"/>
                <a:headEnd type="none" w="med" len="med"/>
                <a:tailEnd type="none" w="med" len="med"/>
              </a:ln>
            </p:spPr>
            <p:txBody>
              <a:bodyPr wrap="none" anchor="ctr" anchorCtr="0"/>
              <a:p>
                <a:endParaRPr lang="en-US" altLang="x-none" dirty="0">
                  <a:latin typeface="Arial" panose="020B0604020202020204" pitchFamily="34" charset="0"/>
                </a:endParaRPr>
              </a:p>
            </p:txBody>
          </p:sp>
        </p:grpSp>
        <p:sp>
          <p:nvSpPr>
            <p:cNvPr id="22546" name="Oval 27"/>
            <p:cNvSpPr/>
            <p:nvPr/>
          </p:nvSpPr>
          <p:spPr>
            <a:xfrm>
              <a:off x="711" y="2605"/>
              <a:ext cx="84" cy="41"/>
            </a:xfrm>
            <a:prstGeom prst="ellipse">
              <a:avLst/>
            </a:prstGeom>
            <a:solidFill>
              <a:schemeClr val="bg1"/>
            </a:solidFill>
            <a:ln w="9525" cap="flat" cmpd="sng">
              <a:solidFill>
                <a:schemeClr val="tx1"/>
              </a:solidFill>
              <a:prstDash val="solid"/>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22547" name="Oval 28"/>
            <p:cNvSpPr/>
            <p:nvPr/>
          </p:nvSpPr>
          <p:spPr>
            <a:xfrm rot="-1804115">
              <a:off x="1000" y="2465"/>
              <a:ext cx="84" cy="41"/>
            </a:xfrm>
            <a:prstGeom prst="ellipse">
              <a:avLst/>
            </a:prstGeom>
            <a:solidFill>
              <a:schemeClr val="bg1"/>
            </a:solidFill>
            <a:ln w="9525" cap="flat" cmpd="sng">
              <a:solidFill>
                <a:schemeClr val="tx1"/>
              </a:solidFill>
              <a:prstDash val="solid"/>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22548" name="Oval 29"/>
            <p:cNvSpPr/>
            <p:nvPr/>
          </p:nvSpPr>
          <p:spPr>
            <a:xfrm rot="1885774">
              <a:off x="938" y="2823"/>
              <a:ext cx="84" cy="41"/>
            </a:xfrm>
            <a:prstGeom prst="ellipse">
              <a:avLst/>
            </a:prstGeom>
            <a:solidFill>
              <a:schemeClr val="bg1"/>
            </a:solidFill>
            <a:ln w="9525" cap="flat" cmpd="sng">
              <a:solidFill>
                <a:schemeClr val="tx1"/>
              </a:solidFill>
              <a:prstDash val="solid"/>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22549" name="Oval 30"/>
            <p:cNvSpPr/>
            <p:nvPr/>
          </p:nvSpPr>
          <p:spPr>
            <a:xfrm rot="803550">
              <a:off x="1191" y="2650"/>
              <a:ext cx="84" cy="41"/>
            </a:xfrm>
            <a:prstGeom prst="ellipse">
              <a:avLst/>
            </a:prstGeom>
            <a:solidFill>
              <a:schemeClr val="bg1"/>
            </a:solidFill>
            <a:ln w="9525" cap="flat" cmpd="sng">
              <a:solidFill>
                <a:schemeClr val="tx1"/>
              </a:solidFill>
              <a:prstDash val="solid"/>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22550" name="Oval 31"/>
            <p:cNvSpPr/>
            <p:nvPr/>
          </p:nvSpPr>
          <p:spPr>
            <a:xfrm rot="-4912194">
              <a:off x="1386" y="2480"/>
              <a:ext cx="84" cy="41"/>
            </a:xfrm>
            <a:prstGeom prst="ellipse">
              <a:avLst/>
            </a:prstGeom>
            <a:solidFill>
              <a:schemeClr val="bg1"/>
            </a:solidFill>
            <a:ln w="9525" cap="flat" cmpd="sng">
              <a:solidFill>
                <a:schemeClr val="tx1"/>
              </a:solidFill>
              <a:prstDash val="solid"/>
              <a:headEnd type="none" w="med" len="med"/>
              <a:tailEnd type="none" w="med" len="med"/>
            </a:ln>
          </p:spPr>
          <p:txBody>
            <a:bodyPr wrap="none" anchor="ctr" anchorCtr="0"/>
            <a:p>
              <a:endParaRPr lang="en-US" altLang="x-none" dirty="0">
                <a:latin typeface="Arial" panose="020B0604020202020204" pitchFamily="34" charset="0"/>
              </a:endParaRPr>
            </a:p>
          </p:txBody>
        </p:sp>
      </p:grpSp>
      <p:grpSp>
        <p:nvGrpSpPr>
          <p:cNvPr id="8" name="Group 32"/>
          <p:cNvGrpSpPr/>
          <p:nvPr/>
        </p:nvGrpSpPr>
        <p:grpSpPr>
          <a:xfrm>
            <a:off x="4821238" y="3819525"/>
            <a:ext cx="3633787" cy="2395538"/>
            <a:chOff x="529" y="2344"/>
            <a:chExt cx="1050" cy="617"/>
          </a:xfrm>
        </p:grpSpPr>
        <p:grpSp>
          <p:nvGrpSpPr>
            <p:cNvPr id="22537" name="Group 33"/>
            <p:cNvGrpSpPr/>
            <p:nvPr/>
          </p:nvGrpSpPr>
          <p:grpSpPr>
            <a:xfrm>
              <a:off x="529" y="2344"/>
              <a:ext cx="1050" cy="617"/>
              <a:chOff x="529" y="2344"/>
              <a:chExt cx="1050" cy="617"/>
            </a:xfrm>
          </p:grpSpPr>
          <p:sp>
            <p:nvSpPr>
              <p:cNvPr id="22543" name="Oval 34"/>
              <p:cNvSpPr/>
              <p:nvPr/>
            </p:nvSpPr>
            <p:spPr>
              <a:xfrm>
                <a:off x="623" y="2344"/>
                <a:ext cx="956" cy="617"/>
              </a:xfrm>
              <a:prstGeom prst="ellipse">
                <a:avLst/>
              </a:prstGeom>
              <a:solidFill>
                <a:schemeClr val="tx1"/>
              </a:solidFill>
              <a:ln w="9525" cap="flat" cmpd="sng">
                <a:solidFill>
                  <a:schemeClr val="tx1"/>
                </a:solidFill>
                <a:prstDash val="solid"/>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22544" name="Oval 35"/>
              <p:cNvSpPr/>
              <p:nvPr/>
            </p:nvSpPr>
            <p:spPr>
              <a:xfrm>
                <a:off x="529" y="2595"/>
                <a:ext cx="88" cy="136"/>
              </a:xfrm>
              <a:prstGeom prst="ellipse">
                <a:avLst/>
              </a:prstGeom>
              <a:solidFill>
                <a:schemeClr val="tx1"/>
              </a:solidFill>
              <a:ln w="9525" cap="flat" cmpd="sng">
                <a:solidFill>
                  <a:schemeClr val="tx1"/>
                </a:solidFill>
                <a:prstDash val="solid"/>
                <a:headEnd type="none" w="med" len="med"/>
                <a:tailEnd type="none" w="med" len="med"/>
              </a:ln>
            </p:spPr>
            <p:txBody>
              <a:bodyPr wrap="none" anchor="ctr" anchorCtr="0"/>
              <a:p>
                <a:endParaRPr lang="en-US" altLang="x-none" dirty="0">
                  <a:latin typeface="Arial" panose="020B0604020202020204" pitchFamily="34" charset="0"/>
                </a:endParaRPr>
              </a:p>
            </p:txBody>
          </p:sp>
        </p:grpSp>
        <p:sp>
          <p:nvSpPr>
            <p:cNvPr id="22538" name="Oval 36"/>
            <p:cNvSpPr/>
            <p:nvPr/>
          </p:nvSpPr>
          <p:spPr>
            <a:xfrm>
              <a:off x="711" y="2605"/>
              <a:ext cx="84" cy="41"/>
            </a:xfrm>
            <a:prstGeom prst="ellipse">
              <a:avLst/>
            </a:prstGeom>
            <a:solidFill>
              <a:schemeClr val="bg1"/>
            </a:solidFill>
            <a:ln w="9525" cap="flat" cmpd="sng">
              <a:solidFill>
                <a:schemeClr val="tx1"/>
              </a:solidFill>
              <a:prstDash val="solid"/>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22539" name="Oval 37"/>
            <p:cNvSpPr/>
            <p:nvPr/>
          </p:nvSpPr>
          <p:spPr>
            <a:xfrm rot="-1804115">
              <a:off x="1000" y="2465"/>
              <a:ext cx="84" cy="41"/>
            </a:xfrm>
            <a:prstGeom prst="ellipse">
              <a:avLst/>
            </a:prstGeom>
            <a:solidFill>
              <a:schemeClr val="bg1"/>
            </a:solidFill>
            <a:ln w="9525" cap="flat" cmpd="sng">
              <a:solidFill>
                <a:schemeClr val="tx1"/>
              </a:solidFill>
              <a:prstDash val="solid"/>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22540" name="Oval 38"/>
            <p:cNvSpPr/>
            <p:nvPr/>
          </p:nvSpPr>
          <p:spPr>
            <a:xfrm rot="1885774">
              <a:off x="938" y="2823"/>
              <a:ext cx="84" cy="41"/>
            </a:xfrm>
            <a:prstGeom prst="ellipse">
              <a:avLst/>
            </a:prstGeom>
            <a:solidFill>
              <a:schemeClr val="bg1"/>
            </a:solidFill>
            <a:ln w="9525" cap="flat" cmpd="sng">
              <a:solidFill>
                <a:schemeClr val="tx1"/>
              </a:solidFill>
              <a:prstDash val="solid"/>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22541" name="Oval 39"/>
            <p:cNvSpPr/>
            <p:nvPr/>
          </p:nvSpPr>
          <p:spPr>
            <a:xfrm rot="803550">
              <a:off x="1191" y="2650"/>
              <a:ext cx="84" cy="41"/>
            </a:xfrm>
            <a:prstGeom prst="ellipse">
              <a:avLst/>
            </a:prstGeom>
            <a:solidFill>
              <a:schemeClr val="bg1"/>
            </a:solidFill>
            <a:ln w="9525" cap="flat" cmpd="sng">
              <a:solidFill>
                <a:schemeClr val="tx1"/>
              </a:solidFill>
              <a:prstDash val="solid"/>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22542" name="Oval 40"/>
            <p:cNvSpPr/>
            <p:nvPr/>
          </p:nvSpPr>
          <p:spPr>
            <a:xfrm rot="-4912194">
              <a:off x="1386" y="2480"/>
              <a:ext cx="84" cy="41"/>
            </a:xfrm>
            <a:prstGeom prst="ellipse">
              <a:avLst/>
            </a:prstGeom>
            <a:solidFill>
              <a:schemeClr val="bg1"/>
            </a:solidFill>
            <a:ln w="9525" cap="flat" cmpd="sng">
              <a:solidFill>
                <a:schemeClr val="tx1"/>
              </a:solidFill>
              <a:prstDash val="solid"/>
              <a:headEnd type="none" w="med" len="med"/>
              <a:tailEnd type="none" w="med" len="med"/>
            </a:ln>
          </p:spPr>
          <p:txBody>
            <a:bodyPr wrap="none" anchor="ctr" anchorCtr="0"/>
            <a:p>
              <a:endParaRPr lang="en-US" altLang="x-none" dirty="0">
                <a:latin typeface="Arial" panose="020B0604020202020204" pitchFamily="34" charset="0"/>
              </a:endParaRPr>
            </a:p>
          </p:txBody>
        </p:sp>
      </p:grpSp>
      <p:sp>
        <p:nvSpPr>
          <p:cNvPr id="478249" name="Text Box 41"/>
          <p:cNvSpPr txBox="1"/>
          <p:nvPr/>
        </p:nvSpPr>
        <p:spPr>
          <a:xfrm>
            <a:off x="430213" y="4645025"/>
            <a:ext cx="3262312" cy="1603375"/>
          </a:xfrm>
          <a:prstGeom prst="rect">
            <a:avLst/>
          </a:prstGeom>
          <a:noFill/>
          <a:ln w="9525">
            <a:noFill/>
          </a:ln>
        </p:spPr>
        <p:txBody>
          <a:bodyPr>
            <a:spAutoFit/>
          </a:bodyPr>
          <a:p>
            <a:pPr>
              <a:spcBef>
                <a:spcPct val="50000"/>
              </a:spcBef>
            </a:pPr>
            <a:r>
              <a:rPr b="1" dirty="0">
                <a:solidFill>
                  <a:srgbClr val="FF3300"/>
                </a:solidFill>
                <a:latin typeface="Arial" panose="020B0604020202020204" pitchFamily="34" charset="0"/>
              </a:rPr>
              <a:t>Balloon model of the expanding Universe</a:t>
            </a:r>
            <a:endParaRPr b="1" dirty="0">
              <a:solidFill>
                <a:srgbClr val="FF3300"/>
              </a:solidFill>
              <a:latin typeface="Arial" panose="020B0604020202020204" pitchFamily="34" charset="0"/>
            </a:endParaRPr>
          </a:p>
          <a:p>
            <a:pPr>
              <a:spcBef>
                <a:spcPct val="50000"/>
              </a:spcBef>
            </a:pPr>
            <a:r>
              <a:rPr dirty="0">
                <a:latin typeface="Arial" panose="020B0604020202020204" pitchFamily="34" charset="0"/>
              </a:rPr>
              <a:t>The space between the galaxies expands and so the galaxies grow further apart</a:t>
            </a:r>
            <a:endParaRPr dirty="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8212">
                                            <p:txEl>
                                              <p:charRg st="0" end="14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78212">
                                            <p:txEl>
                                              <p:charRg st="141" end="17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78249">
                                            <p:txEl>
                                              <p:charRg st="0" end="4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78249">
                                            <p:txEl>
                                              <p:charRg st="40" end="11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554" name="Rectangle 2"/>
          <p:cNvSpPr>
            <a:spLocks noGrp="1"/>
          </p:cNvSpPr>
          <p:nvPr>
            <p:ph type="title"/>
          </p:nvPr>
        </p:nvSpPr>
        <p:spPr>
          <a:xfrm>
            <a:off x="457200" y="274638"/>
            <a:ext cx="8229600" cy="615950"/>
          </a:xfrm>
        </p:spPr>
        <p:txBody>
          <a:bodyPr vert="horz" wrap="square" lIns="91440" tIns="45720" rIns="91440" bIns="45720" anchor="ctr" anchorCtr="0"/>
          <a:p>
            <a:pPr eaLnBrk="1" hangingPunct="1"/>
            <a:r>
              <a:rPr sz="4000" dirty="0"/>
              <a:t>Estimating the age of the Universe</a:t>
            </a:r>
            <a:endParaRPr sz="4000" b="1" i="1" dirty="0">
              <a:solidFill>
                <a:srgbClr val="FF3300"/>
              </a:solidFill>
            </a:endParaRPr>
          </a:p>
        </p:txBody>
      </p:sp>
      <p:sp>
        <p:nvSpPr>
          <p:cNvPr id="480259" name="Rectangle 3"/>
          <p:cNvSpPr>
            <a:spLocks noGrp="1"/>
          </p:cNvSpPr>
          <p:nvPr>
            <p:ph idx="1"/>
          </p:nvPr>
        </p:nvSpPr>
        <p:spPr>
          <a:xfrm>
            <a:off x="655638" y="1062038"/>
            <a:ext cx="7650162" cy="5011737"/>
          </a:xfrm>
        </p:spPr>
        <p:txBody>
          <a:bodyPr vert="horz" wrap="square" lIns="91440" tIns="45720" rIns="91440" bIns="45720" anchor="t" anchorCtr="0"/>
          <a:p>
            <a:pPr marL="0" indent="0" eaLnBrk="1" hangingPunct="1">
              <a:lnSpc>
                <a:spcPct val="80000"/>
              </a:lnSpc>
              <a:buNone/>
            </a:pPr>
            <a:r>
              <a:rPr sz="2000" dirty="0"/>
              <a:t>Hubble’s constant tells us that the speed of a galaxy increases by 65 kms</a:t>
            </a:r>
            <a:r>
              <a:rPr sz="2000" baseline="30000" dirty="0"/>
              <a:t>-1</a:t>
            </a:r>
            <a:r>
              <a:rPr sz="2000" dirty="0"/>
              <a:t> for every Mpc or 3.26 million light years.</a:t>
            </a:r>
            <a:endParaRPr sz="2000" dirty="0"/>
          </a:p>
          <a:p>
            <a:pPr marL="0" indent="0" eaLnBrk="1" hangingPunct="1">
              <a:lnSpc>
                <a:spcPct val="80000"/>
              </a:lnSpc>
              <a:buNone/>
            </a:pPr>
            <a:endParaRPr sz="2000" dirty="0"/>
          </a:p>
          <a:p>
            <a:pPr marL="0" indent="0" eaLnBrk="1" hangingPunct="1">
              <a:lnSpc>
                <a:spcPct val="80000"/>
              </a:lnSpc>
              <a:buNone/>
            </a:pPr>
            <a:r>
              <a:rPr sz="2000" dirty="0"/>
              <a:t>For a galaxy to be receding at the speed of light its distance would be:</a:t>
            </a:r>
            <a:endParaRPr sz="2000" dirty="0"/>
          </a:p>
          <a:p>
            <a:pPr marL="0" indent="0" eaLnBrk="1" hangingPunct="1">
              <a:lnSpc>
                <a:spcPct val="80000"/>
              </a:lnSpc>
              <a:buNone/>
            </a:pPr>
            <a:r>
              <a:rPr sz="2000" dirty="0"/>
              <a:t>(300 000 kms</a:t>
            </a:r>
            <a:r>
              <a:rPr sz="2000" baseline="30000" dirty="0"/>
              <a:t>-1</a:t>
            </a:r>
            <a:r>
              <a:rPr sz="2000" dirty="0"/>
              <a:t>) / (65 kms</a:t>
            </a:r>
            <a:r>
              <a:rPr sz="2000" baseline="30000" dirty="0"/>
              <a:t>-1 </a:t>
            </a:r>
            <a:r>
              <a:rPr lang="en-US" altLang="x-none" sz="2000" dirty="0"/>
              <a:t>Mpc</a:t>
            </a:r>
            <a:r>
              <a:rPr lang="en-US" altLang="x-none" sz="2000" baseline="30000" dirty="0"/>
              <a:t>-1</a:t>
            </a:r>
            <a:r>
              <a:rPr sz="2000" dirty="0"/>
              <a:t>)</a:t>
            </a:r>
            <a:endParaRPr sz="2000" dirty="0"/>
          </a:p>
          <a:p>
            <a:pPr marL="0" indent="0" eaLnBrk="1" hangingPunct="1">
              <a:lnSpc>
                <a:spcPct val="80000"/>
              </a:lnSpc>
              <a:buNone/>
            </a:pPr>
            <a:r>
              <a:rPr sz="2000" dirty="0"/>
              <a:t>= 4 615 Mpc</a:t>
            </a:r>
            <a:endParaRPr sz="2000" dirty="0"/>
          </a:p>
          <a:p>
            <a:pPr marL="0" indent="0" eaLnBrk="1" hangingPunct="1">
              <a:lnSpc>
                <a:spcPct val="80000"/>
              </a:lnSpc>
              <a:buNone/>
            </a:pPr>
            <a:r>
              <a:rPr sz="2000" dirty="0"/>
              <a:t>= 4 615 x 3.26 million light years</a:t>
            </a:r>
            <a:endParaRPr sz="2000" dirty="0"/>
          </a:p>
          <a:p>
            <a:pPr marL="0" indent="0" eaLnBrk="1" hangingPunct="1">
              <a:lnSpc>
                <a:spcPct val="80000"/>
              </a:lnSpc>
              <a:buNone/>
            </a:pPr>
            <a:r>
              <a:rPr sz="2000" b="1" dirty="0">
                <a:solidFill>
                  <a:schemeClr val="accent2"/>
                </a:solidFill>
              </a:rPr>
              <a:t>= 15 billion light years</a:t>
            </a:r>
            <a:endParaRPr sz="2000" b="1" dirty="0">
              <a:solidFill>
                <a:schemeClr val="accent2"/>
              </a:solidFill>
            </a:endParaRPr>
          </a:p>
          <a:p>
            <a:pPr marL="0" indent="0" eaLnBrk="1" hangingPunct="1">
              <a:lnSpc>
                <a:spcPct val="80000"/>
              </a:lnSpc>
              <a:buNone/>
            </a:pPr>
            <a:endParaRPr sz="2000" b="1" dirty="0">
              <a:solidFill>
                <a:schemeClr val="accent2"/>
              </a:solidFill>
            </a:endParaRPr>
          </a:p>
          <a:p>
            <a:pPr marL="0" indent="0" eaLnBrk="1" hangingPunct="1">
              <a:lnSpc>
                <a:spcPct val="80000"/>
              </a:lnSpc>
              <a:buNone/>
            </a:pPr>
            <a:r>
              <a:rPr sz="2000" dirty="0"/>
              <a:t>Galaxies cannot travel this fast. </a:t>
            </a:r>
            <a:endParaRPr sz="2000" dirty="0"/>
          </a:p>
          <a:p>
            <a:pPr marL="0" indent="0" eaLnBrk="1" hangingPunct="1">
              <a:lnSpc>
                <a:spcPct val="80000"/>
              </a:lnSpc>
              <a:buNone/>
            </a:pPr>
            <a:r>
              <a:rPr sz="2000" dirty="0"/>
              <a:t>Therefore light cannot have been travelling for this length of time.</a:t>
            </a:r>
            <a:endParaRPr sz="2000" dirty="0"/>
          </a:p>
          <a:p>
            <a:pPr marL="0" indent="0" eaLnBrk="1" hangingPunct="1">
              <a:lnSpc>
                <a:spcPct val="80000"/>
              </a:lnSpc>
              <a:buNone/>
            </a:pPr>
            <a:r>
              <a:rPr sz="2000" b="1" dirty="0">
                <a:solidFill>
                  <a:srgbClr val="FF3300"/>
                </a:solidFill>
              </a:rPr>
              <a:t>Therefore the Universe must be less than 15 billion years old.</a:t>
            </a:r>
            <a:endParaRPr sz="2000" b="1" dirty="0">
              <a:solidFill>
                <a:srgbClr val="FF3300"/>
              </a:solidFill>
            </a:endParaRPr>
          </a:p>
          <a:p>
            <a:pPr marL="0" indent="0" eaLnBrk="1" hangingPunct="1">
              <a:lnSpc>
                <a:spcPct val="80000"/>
              </a:lnSpc>
              <a:buNone/>
            </a:pPr>
            <a:endParaRPr sz="2000" b="1" dirty="0">
              <a:solidFill>
                <a:srgbClr val="FF3300"/>
              </a:solidFill>
            </a:endParaRPr>
          </a:p>
          <a:p>
            <a:pPr marL="0" indent="0" eaLnBrk="1" hangingPunct="1">
              <a:lnSpc>
                <a:spcPct val="80000"/>
              </a:lnSpc>
              <a:buNone/>
            </a:pPr>
            <a:r>
              <a:rPr sz="2000" i="1" dirty="0"/>
              <a:t>The current greatest length of time observed is about 13.5 billion years.</a:t>
            </a:r>
            <a:endParaRPr sz="20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0259">
                                            <p:txEl>
                                              <p:charRg st="0" end="119"/>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80259">
                                            <p:txEl>
                                              <p:charRg st="120" end="19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80259">
                                            <p:txEl>
                                              <p:charRg st="193" end="22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80259">
                                            <p:txEl>
                                              <p:charRg st="228" end="24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80259">
                                            <p:txEl>
                                              <p:charRg st="240" end="27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80259">
                                            <p:txEl>
                                              <p:charRg st="275" end="30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80259">
                                            <p:txEl>
                                              <p:charRg st="301" end="33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80259">
                                            <p:txEl>
                                              <p:charRg st="336" end="40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80259">
                                            <p:txEl>
                                              <p:charRg st="405" end="46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80259">
                                            <p:txEl>
                                              <p:charRg st="469" end="54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13379" name="Rectangle 3"/>
          <p:cNvSpPr>
            <a:spLocks noGrp="1"/>
          </p:cNvSpPr>
          <p:nvPr>
            <p:ph idx="1"/>
          </p:nvPr>
        </p:nvSpPr>
        <p:spPr>
          <a:xfrm>
            <a:off x="655638" y="598488"/>
            <a:ext cx="7951787" cy="5507037"/>
          </a:xfrm>
        </p:spPr>
        <p:txBody>
          <a:bodyPr vert="horz" wrap="square" lIns="91440" tIns="45720" rIns="91440" bIns="45720" anchor="t" anchorCtr="0"/>
          <a:p>
            <a:pPr marL="0" indent="0" eaLnBrk="1" hangingPunct="1">
              <a:lnSpc>
                <a:spcPct val="80000"/>
              </a:lnSpc>
              <a:buNone/>
            </a:pPr>
            <a:r>
              <a:rPr sz="2000" dirty="0"/>
              <a:t>As can be seen in the above calculation, the maximum size of the Universe, </a:t>
            </a:r>
            <a:r>
              <a:rPr sz="2000" b="1" i="1" dirty="0">
                <a:solidFill>
                  <a:srgbClr val="FF3300"/>
                </a:solidFill>
              </a:rPr>
              <a:t>D</a:t>
            </a:r>
            <a:r>
              <a:rPr sz="2000" dirty="0"/>
              <a:t> is given by:</a:t>
            </a:r>
            <a:endParaRPr sz="2000" dirty="0"/>
          </a:p>
          <a:p>
            <a:pPr marL="0" indent="0" eaLnBrk="1" hangingPunct="1">
              <a:lnSpc>
                <a:spcPct val="80000"/>
              </a:lnSpc>
              <a:buNone/>
            </a:pPr>
            <a:r>
              <a:rPr sz="2000" b="1" i="1" dirty="0">
                <a:solidFill>
                  <a:srgbClr val="FF3300"/>
                </a:solidFill>
              </a:rPr>
              <a:t>			D = c / H</a:t>
            </a:r>
            <a:endParaRPr sz="2000" b="1" i="1" dirty="0">
              <a:solidFill>
                <a:srgbClr val="FF3300"/>
              </a:solidFill>
            </a:endParaRPr>
          </a:p>
          <a:p>
            <a:pPr marL="0" indent="0" eaLnBrk="1" hangingPunct="1">
              <a:lnSpc>
                <a:spcPct val="80000"/>
              </a:lnSpc>
              <a:buNone/>
            </a:pPr>
            <a:endParaRPr sz="2000" b="1" i="1" dirty="0">
              <a:solidFill>
                <a:srgbClr val="FF3300"/>
              </a:solidFill>
            </a:endParaRPr>
          </a:p>
          <a:p>
            <a:pPr marL="0" indent="0" eaLnBrk="1" hangingPunct="1">
              <a:lnSpc>
                <a:spcPct val="80000"/>
              </a:lnSpc>
              <a:buNone/>
            </a:pPr>
            <a:r>
              <a:rPr sz="2000" dirty="0"/>
              <a:t>But </a:t>
            </a:r>
            <a:r>
              <a:rPr sz="2000" b="1" i="1" dirty="0">
                <a:solidFill>
                  <a:srgbClr val="FF3300"/>
                </a:solidFill>
              </a:rPr>
              <a:t>distance = speed x time</a:t>
            </a:r>
            <a:endParaRPr sz="2000" b="1" i="1" dirty="0">
              <a:solidFill>
                <a:srgbClr val="FF3300"/>
              </a:solidFill>
            </a:endParaRPr>
          </a:p>
          <a:p>
            <a:pPr marL="0" indent="0" eaLnBrk="1" hangingPunct="1">
              <a:lnSpc>
                <a:spcPct val="80000"/>
              </a:lnSpc>
              <a:buNone/>
            </a:pPr>
            <a:r>
              <a:rPr sz="2000" dirty="0"/>
              <a:t>For a galaxy travelling at speed </a:t>
            </a:r>
            <a:r>
              <a:rPr sz="2000" b="1" i="1" dirty="0">
                <a:solidFill>
                  <a:srgbClr val="FF3300"/>
                </a:solidFill>
              </a:rPr>
              <a:t>c</a:t>
            </a:r>
            <a:r>
              <a:rPr sz="2000" dirty="0"/>
              <a:t> for the age of the Universe </a:t>
            </a:r>
            <a:r>
              <a:rPr sz="2000" b="1" i="1" dirty="0">
                <a:solidFill>
                  <a:srgbClr val="FF3300"/>
                </a:solidFill>
              </a:rPr>
              <a:t>T</a:t>
            </a:r>
            <a:r>
              <a:rPr sz="2000" dirty="0"/>
              <a:t>.</a:t>
            </a:r>
            <a:endParaRPr sz="2000" dirty="0"/>
          </a:p>
          <a:p>
            <a:pPr marL="0" indent="0" eaLnBrk="1" hangingPunct="1">
              <a:lnSpc>
                <a:spcPct val="80000"/>
              </a:lnSpc>
              <a:buNone/>
            </a:pPr>
            <a:r>
              <a:rPr sz="2000" b="1" i="1" dirty="0">
                <a:solidFill>
                  <a:srgbClr val="FF3300"/>
                </a:solidFill>
              </a:rPr>
              <a:t>		D = c T</a:t>
            </a:r>
            <a:endParaRPr sz="2000" b="1" i="1" dirty="0">
              <a:solidFill>
                <a:srgbClr val="FF3300"/>
              </a:solidFill>
            </a:endParaRPr>
          </a:p>
          <a:p>
            <a:pPr marL="0" indent="0" eaLnBrk="1" hangingPunct="1">
              <a:lnSpc>
                <a:spcPct val="80000"/>
              </a:lnSpc>
              <a:buNone/>
            </a:pPr>
            <a:r>
              <a:rPr sz="2000" dirty="0"/>
              <a:t>       Therefore:  	</a:t>
            </a:r>
            <a:r>
              <a:rPr sz="2000" b="1" i="1" dirty="0">
                <a:solidFill>
                  <a:srgbClr val="FF3300"/>
                </a:solidFill>
              </a:rPr>
              <a:t>c / H = c T</a:t>
            </a:r>
            <a:endParaRPr sz="2000" b="1" i="1" dirty="0">
              <a:solidFill>
                <a:srgbClr val="FF3300"/>
              </a:solidFill>
            </a:endParaRPr>
          </a:p>
          <a:p>
            <a:pPr marL="0" indent="0" eaLnBrk="1" hangingPunct="1">
              <a:lnSpc>
                <a:spcPct val="80000"/>
              </a:lnSpc>
              <a:buNone/>
            </a:pPr>
            <a:r>
              <a:rPr sz="2000" b="1" i="1" dirty="0">
                <a:solidFill>
                  <a:srgbClr val="FF3300"/>
                </a:solidFill>
              </a:rPr>
              <a:t>	      	1 / H =  T</a:t>
            </a:r>
            <a:endParaRPr sz="2000" b="1" i="1" dirty="0">
              <a:solidFill>
                <a:srgbClr val="FF3300"/>
              </a:solidFill>
            </a:endParaRPr>
          </a:p>
          <a:p>
            <a:pPr marL="0" indent="0" eaLnBrk="1" hangingPunct="1">
              <a:lnSpc>
                <a:spcPct val="80000"/>
              </a:lnSpc>
              <a:buNone/>
            </a:pPr>
            <a:endParaRPr sz="2000" dirty="0"/>
          </a:p>
          <a:p>
            <a:pPr marL="0" indent="0" eaLnBrk="1" hangingPunct="1">
              <a:lnSpc>
                <a:spcPct val="80000"/>
              </a:lnSpc>
              <a:buNone/>
            </a:pPr>
            <a:r>
              <a:rPr sz="2000" dirty="0"/>
              <a:t>Hence the maximum age of the Universe is given by: </a:t>
            </a:r>
            <a:endParaRPr sz="2000" dirty="0"/>
          </a:p>
          <a:p>
            <a:pPr marL="0" indent="0" eaLnBrk="1" hangingPunct="1">
              <a:lnSpc>
                <a:spcPct val="80000"/>
              </a:lnSpc>
              <a:buNone/>
            </a:pPr>
            <a:r>
              <a:rPr sz="2400" b="1" i="1" dirty="0">
                <a:solidFill>
                  <a:srgbClr val="FF3300"/>
                </a:solidFill>
              </a:rPr>
              <a:t>			</a:t>
            </a:r>
            <a:r>
              <a:rPr sz="2400" b="1" i="1" dirty="0">
                <a:solidFill>
                  <a:schemeClr val="accent2"/>
                </a:solidFill>
              </a:rPr>
              <a:t>T = </a:t>
            </a:r>
            <a:r>
              <a:rPr sz="2400" b="1" i="1" u="sng" dirty="0">
                <a:solidFill>
                  <a:schemeClr val="accent2"/>
                </a:solidFill>
              </a:rPr>
              <a:t>1</a:t>
            </a:r>
            <a:endParaRPr sz="2400" b="1" i="1" u="sng" dirty="0">
              <a:solidFill>
                <a:schemeClr val="accent2"/>
              </a:solidFill>
            </a:endParaRPr>
          </a:p>
          <a:p>
            <a:pPr marL="0" indent="0" eaLnBrk="1" hangingPunct="1">
              <a:lnSpc>
                <a:spcPct val="80000"/>
              </a:lnSpc>
              <a:buNone/>
            </a:pPr>
            <a:r>
              <a:rPr sz="2400" b="1" i="1" dirty="0">
                <a:solidFill>
                  <a:schemeClr val="accent2"/>
                </a:solidFill>
              </a:rPr>
              <a:t>      			      H</a:t>
            </a:r>
            <a:endParaRPr sz="2400" b="1" i="1" dirty="0">
              <a:solidFill>
                <a:schemeClr val="accent2"/>
              </a:solidFill>
            </a:endParaRPr>
          </a:p>
          <a:p>
            <a:pPr marL="0" indent="0" eaLnBrk="1" hangingPunct="1">
              <a:lnSpc>
                <a:spcPct val="80000"/>
              </a:lnSpc>
              <a:buNone/>
            </a:pPr>
            <a:endParaRPr sz="2000" dirty="0">
              <a:solidFill>
                <a:schemeClr val="accent2"/>
              </a:solidFill>
            </a:endParaRPr>
          </a:p>
          <a:p>
            <a:pPr marL="0" indent="0" eaLnBrk="1" hangingPunct="1">
              <a:lnSpc>
                <a:spcPct val="80000"/>
              </a:lnSpc>
              <a:buNone/>
            </a:pPr>
            <a:r>
              <a:rPr sz="2000" dirty="0"/>
              <a:t>Note: All of the above assumes that the Hubble constant has not changed during the lifetime of the Universe.</a:t>
            </a:r>
            <a:endParaRPr sz="2000" dirty="0"/>
          </a:p>
        </p:txBody>
      </p:sp>
      <p:grpSp>
        <p:nvGrpSpPr>
          <p:cNvPr id="2" name="Group 7"/>
          <p:cNvGrpSpPr/>
          <p:nvPr/>
        </p:nvGrpSpPr>
        <p:grpSpPr>
          <a:xfrm>
            <a:off x="2549525" y="2786063"/>
            <a:ext cx="1020763" cy="119062"/>
            <a:chOff x="1606" y="1755"/>
            <a:chExt cx="643" cy="75"/>
          </a:xfrm>
        </p:grpSpPr>
        <p:sp>
          <p:nvSpPr>
            <p:cNvPr id="24580" name="Line 5"/>
            <p:cNvSpPr/>
            <p:nvPr/>
          </p:nvSpPr>
          <p:spPr>
            <a:xfrm>
              <a:off x="1606" y="1755"/>
              <a:ext cx="101" cy="61"/>
            </a:xfrm>
            <a:prstGeom prst="line">
              <a:avLst/>
            </a:prstGeom>
            <a:ln w="38100" cap="flat" cmpd="sng">
              <a:solidFill>
                <a:schemeClr val="tx1"/>
              </a:solidFill>
              <a:prstDash val="solid"/>
              <a:headEnd type="none" w="med" len="med"/>
              <a:tailEnd type="none" w="med" len="med"/>
            </a:ln>
          </p:spPr>
        </p:sp>
        <p:sp>
          <p:nvSpPr>
            <p:cNvPr id="24581" name="Line 6"/>
            <p:cNvSpPr/>
            <p:nvPr/>
          </p:nvSpPr>
          <p:spPr>
            <a:xfrm>
              <a:off x="2148" y="1769"/>
              <a:ext cx="101" cy="61"/>
            </a:xfrm>
            <a:prstGeom prst="line">
              <a:avLst/>
            </a:prstGeom>
            <a:ln w="38100" cap="flat" cmpd="sng">
              <a:solidFill>
                <a:schemeClr val="tx1"/>
              </a:solidFill>
              <a:prstDash val="solid"/>
              <a:headEnd type="none" w="med" len="med"/>
              <a:tailEnd type="none" w="med" len="med"/>
            </a:ln>
          </p:spPr>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3379">
                                            <p:txEl>
                                              <p:charRg st="90" end="10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3379">
                                            <p:txEl>
                                              <p:charRg st="104" end="13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3379">
                                            <p:txEl>
                                              <p:charRg st="132" end="19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13379">
                                            <p:txEl>
                                              <p:charRg st="198" end="20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13379">
                                            <p:txEl>
                                              <p:charRg st="208" end="24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13379">
                                            <p:txEl>
                                              <p:charRg st="240" end="25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13379">
                                            <p:txEl>
                                              <p:charRg st="260" end="31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13379">
                                            <p:txEl>
                                              <p:charRg st="312" end="321"/>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613379">
                                            <p:txEl>
                                              <p:charRg st="321" end="338"/>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613379">
                                            <p:txEl>
                                              <p:charRg st="339" end="44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602" name="Rectangle 2"/>
          <p:cNvSpPr>
            <a:spLocks noGrp="1"/>
          </p:cNvSpPr>
          <p:nvPr>
            <p:ph type="title"/>
          </p:nvPr>
        </p:nvSpPr>
        <p:spPr>
          <a:xfrm>
            <a:off x="457200" y="274638"/>
            <a:ext cx="8229600" cy="604837"/>
          </a:xfrm>
        </p:spPr>
        <p:txBody>
          <a:bodyPr vert="horz" wrap="square" lIns="91440" tIns="45720" rIns="91440" bIns="45720" anchor="ctr" anchorCtr="0"/>
          <a:p>
            <a:pPr eaLnBrk="1" hangingPunct="1"/>
            <a:r>
              <a:rPr sz="3600" dirty="0"/>
              <a:t>Question 1</a:t>
            </a:r>
            <a:endParaRPr sz="3600" dirty="0"/>
          </a:p>
        </p:txBody>
      </p:sp>
      <p:sp>
        <p:nvSpPr>
          <p:cNvPr id="620547" name="Rectangle 3"/>
          <p:cNvSpPr>
            <a:spLocks noGrp="1"/>
          </p:cNvSpPr>
          <p:nvPr>
            <p:ph idx="1"/>
          </p:nvPr>
        </p:nvSpPr>
        <p:spPr>
          <a:xfrm>
            <a:off x="457200" y="1158875"/>
            <a:ext cx="8229600" cy="4967288"/>
          </a:xfrm>
        </p:spPr>
        <p:txBody>
          <a:bodyPr vert="horz" wrap="square" lIns="91440" tIns="45720" rIns="91440" bIns="45720" anchor="t" anchorCtr="0"/>
          <a:p>
            <a:pPr marL="0" indent="0" eaLnBrk="1" hangingPunct="1">
              <a:buNone/>
            </a:pPr>
            <a:r>
              <a:rPr sz="2800" i="1" dirty="0"/>
              <a:t>The unit of 1 / H must be one of time. Calculate the value of 1 / H in seconds. </a:t>
            </a:r>
            <a:r>
              <a:rPr lang="en-US" altLang="x-none" sz="2800" i="1" dirty="0"/>
              <a:t>1 Mpc = 3.1 x 10</a:t>
            </a:r>
            <a:r>
              <a:rPr lang="en-US" altLang="x-none" sz="2800" i="1" baseline="30000" dirty="0"/>
              <a:t>22</a:t>
            </a:r>
            <a:r>
              <a:rPr lang="en-US" altLang="x-none" sz="2800" i="1" dirty="0"/>
              <a:t> m</a:t>
            </a:r>
            <a:endParaRPr lang="en-US" altLang="x-none" sz="2800" i="1" dirty="0"/>
          </a:p>
          <a:p>
            <a:pPr marL="0" indent="0" eaLnBrk="1" hangingPunct="1">
              <a:buNone/>
            </a:pPr>
            <a:endParaRPr lang="en-US" altLang="x-none" sz="2800" b="1" i="1" dirty="0">
              <a:solidFill>
                <a:srgbClr val="FF3300"/>
              </a:solidFill>
            </a:endParaRPr>
          </a:p>
          <a:p>
            <a:pPr marL="0" indent="0" eaLnBrk="1" hangingPunct="1">
              <a:buNone/>
            </a:pPr>
            <a:r>
              <a:rPr lang="en-US" altLang="x-none" sz="2800" b="1" i="1" dirty="0">
                <a:solidFill>
                  <a:srgbClr val="FF3300"/>
                </a:solidFill>
              </a:rPr>
              <a:t>H = </a:t>
            </a:r>
            <a:r>
              <a:rPr sz="2800" dirty="0"/>
              <a:t>65 kms</a:t>
            </a:r>
            <a:r>
              <a:rPr sz="2800" baseline="30000" dirty="0"/>
              <a:t>-1 </a:t>
            </a:r>
            <a:r>
              <a:rPr lang="en-US" altLang="x-none" sz="2800" dirty="0"/>
              <a:t>Mpc</a:t>
            </a:r>
            <a:r>
              <a:rPr lang="en-US" altLang="x-none" sz="2800" baseline="30000" dirty="0"/>
              <a:t>-1</a:t>
            </a:r>
            <a:endParaRPr lang="en-US" altLang="x-none" sz="2800" baseline="30000" dirty="0"/>
          </a:p>
          <a:p>
            <a:pPr marL="0" indent="0" eaLnBrk="1" hangingPunct="1">
              <a:buNone/>
            </a:pPr>
            <a:r>
              <a:rPr lang="en-US" altLang="x-none" sz="2800" dirty="0"/>
              <a:t>Therefore </a:t>
            </a:r>
            <a:r>
              <a:rPr lang="en-US" altLang="x-none" sz="2800" b="1" i="1" dirty="0">
                <a:solidFill>
                  <a:srgbClr val="FF3300"/>
                </a:solidFill>
              </a:rPr>
              <a:t>1 / H </a:t>
            </a:r>
            <a:r>
              <a:rPr lang="en-US" altLang="x-none" sz="2800" dirty="0"/>
              <a:t>= 0.0154 </a:t>
            </a:r>
            <a:r>
              <a:rPr sz="2800" dirty="0"/>
              <a:t>Mpc s km</a:t>
            </a:r>
            <a:r>
              <a:rPr sz="2800" baseline="30000" dirty="0"/>
              <a:t>-1</a:t>
            </a:r>
            <a:endParaRPr sz="2800" baseline="30000" dirty="0"/>
          </a:p>
          <a:p>
            <a:pPr marL="0" indent="0" eaLnBrk="1" hangingPunct="1">
              <a:buNone/>
            </a:pPr>
            <a:r>
              <a:rPr lang="en-US" altLang="x-none" sz="2800" dirty="0"/>
              <a:t>But 1 Mpc = 3.1 x 10</a:t>
            </a:r>
            <a:r>
              <a:rPr lang="en-US" altLang="x-none" sz="2800" baseline="30000" dirty="0"/>
              <a:t>22</a:t>
            </a:r>
            <a:r>
              <a:rPr lang="en-US" altLang="x-none" sz="2800" dirty="0"/>
              <a:t> m = 3.1 x 10</a:t>
            </a:r>
            <a:r>
              <a:rPr lang="en-US" altLang="x-none" sz="2800" baseline="30000" dirty="0"/>
              <a:t>19</a:t>
            </a:r>
            <a:r>
              <a:rPr lang="en-US" altLang="x-none" sz="2800" dirty="0"/>
              <a:t> km</a:t>
            </a:r>
            <a:endParaRPr lang="en-US" altLang="x-none" sz="2800" dirty="0"/>
          </a:p>
          <a:p>
            <a:pPr marL="0" indent="0" eaLnBrk="1" hangingPunct="1">
              <a:buNone/>
            </a:pPr>
            <a:r>
              <a:rPr lang="en-US" altLang="x-none" sz="2800" dirty="0"/>
              <a:t>Hence:  </a:t>
            </a:r>
            <a:endParaRPr lang="en-US" altLang="x-none" sz="2800" dirty="0"/>
          </a:p>
          <a:p>
            <a:pPr marL="0" indent="0" eaLnBrk="1" hangingPunct="1">
              <a:buNone/>
            </a:pPr>
            <a:r>
              <a:rPr lang="en-US" altLang="x-none" sz="2800" b="1" i="1" dirty="0">
                <a:solidFill>
                  <a:srgbClr val="FF3300"/>
                </a:solidFill>
              </a:rPr>
              <a:t>1 / H </a:t>
            </a:r>
            <a:r>
              <a:rPr lang="en-US" altLang="x-none" sz="2800" dirty="0"/>
              <a:t>= 0.0154 x 3.1 x 10</a:t>
            </a:r>
            <a:r>
              <a:rPr lang="en-US" altLang="x-none" sz="2800" baseline="30000" dirty="0"/>
              <a:t>19</a:t>
            </a:r>
            <a:r>
              <a:rPr lang="en-US" altLang="x-none" sz="2800" dirty="0"/>
              <a:t> km </a:t>
            </a:r>
            <a:r>
              <a:rPr sz="2800" dirty="0"/>
              <a:t>s km</a:t>
            </a:r>
            <a:r>
              <a:rPr sz="2800" baseline="30000" dirty="0"/>
              <a:t>-1</a:t>
            </a:r>
            <a:endParaRPr sz="2800" baseline="30000" dirty="0"/>
          </a:p>
          <a:p>
            <a:pPr marL="0" indent="0" eaLnBrk="1" hangingPunct="1">
              <a:buNone/>
            </a:pPr>
            <a:r>
              <a:rPr lang="en-US" altLang="x-none" sz="2800" b="1" dirty="0">
                <a:solidFill>
                  <a:schemeClr val="accent2"/>
                </a:solidFill>
              </a:rPr>
              <a:t>= 4.77 x 10</a:t>
            </a:r>
            <a:r>
              <a:rPr lang="en-US" altLang="x-none" sz="2800" b="1" baseline="30000" dirty="0">
                <a:solidFill>
                  <a:schemeClr val="accent2"/>
                </a:solidFill>
              </a:rPr>
              <a:t>17</a:t>
            </a:r>
            <a:r>
              <a:rPr lang="en-US" altLang="x-none" sz="2800" b="1" dirty="0">
                <a:solidFill>
                  <a:schemeClr val="accent2"/>
                </a:solidFill>
              </a:rPr>
              <a:t> </a:t>
            </a:r>
            <a:r>
              <a:rPr sz="2800" b="1" dirty="0">
                <a:solidFill>
                  <a:schemeClr val="accent2"/>
                </a:solidFill>
              </a:rPr>
              <a:t>s   (15 000 million years)</a:t>
            </a:r>
            <a:endParaRPr lang="en-US" altLang="x-none" sz="2800" b="1" dirty="0">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20547">
                                            <p:txEl>
                                              <p:charRg st="102" end="12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20547">
                                            <p:txEl>
                                              <p:charRg st="121" end="15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20547">
                                            <p:txEl>
                                              <p:charRg st="157" end="19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20547">
                                            <p:txEl>
                                              <p:charRg st="198" end="20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20547">
                                            <p:txEl>
                                              <p:charRg st="207" end="24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20547">
                                            <p:txEl>
                                              <p:charRg st="245" end="28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6626" name="Rectangle 2"/>
          <p:cNvSpPr>
            <a:spLocks noGrp="1"/>
          </p:cNvSpPr>
          <p:nvPr>
            <p:ph type="title"/>
          </p:nvPr>
        </p:nvSpPr>
        <p:spPr>
          <a:xfrm>
            <a:off x="457200" y="274638"/>
            <a:ext cx="8229600" cy="604837"/>
          </a:xfrm>
        </p:spPr>
        <p:txBody>
          <a:bodyPr vert="horz" wrap="square" lIns="91440" tIns="45720" rIns="91440" bIns="45720" anchor="ctr" anchorCtr="0"/>
          <a:p>
            <a:pPr eaLnBrk="1" hangingPunct="1"/>
            <a:r>
              <a:rPr sz="3600" dirty="0"/>
              <a:t>Question 2</a:t>
            </a:r>
            <a:endParaRPr sz="3600" dirty="0"/>
          </a:p>
        </p:txBody>
      </p:sp>
      <p:sp>
        <p:nvSpPr>
          <p:cNvPr id="618499" name="Rectangle 3"/>
          <p:cNvSpPr>
            <a:spLocks noGrp="1"/>
          </p:cNvSpPr>
          <p:nvPr>
            <p:ph idx="1"/>
          </p:nvPr>
        </p:nvSpPr>
        <p:spPr>
          <a:xfrm>
            <a:off x="479425" y="974725"/>
            <a:ext cx="8229600" cy="4967288"/>
          </a:xfrm>
        </p:spPr>
        <p:txBody>
          <a:bodyPr vert="horz" wrap="square" lIns="91440" tIns="45720" rIns="91440" bIns="45720" anchor="t" anchorCtr="0"/>
          <a:p>
            <a:pPr marL="0" indent="0" eaLnBrk="1" hangingPunct="1">
              <a:lnSpc>
                <a:spcPct val="80000"/>
              </a:lnSpc>
              <a:buNone/>
            </a:pPr>
            <a:r>
              <a:rPr sz="2000" i="1" dirty="0"/>
              <a:t>In 2009 measurements from the Hubble Space Telescope yielded a Hubble constant of </a:t>
            </a:r>
            <a:r>
              <a:rPr lang="en-US" altLang="x-none" sz="2000" i="1" dirty="0"/>
              <a:t>74.2 </a:t>
            </a:r>
            <a:r>
              <a:rPr lang="en-US" altLang="x-none" sz="2000" i="1" dirty="0">
                <a:cs typeface="Arial" panose="020B0604020202020204" pitchFamily="34" charset="0"/>
              </a:rPr>
              <a:t>± </a:t>
            </a:r>
            <a:r>
              <a:rPr lang="en-US" altLang="x-none" sz="2000" i="1" dirty="0"/>
              <a:t>3.6 km s</a:t>
            </a:r>
            <a:r>
              <a:rPr lang="en-US" altLang="x-none" sz="2000" i="1" baseline="30000" dirty="0"/>
              <a:t>-1</a:t>
            </a:r>
            <a:r>
              <a:rPr lang="en-US" altLang="x-none" sz="2000" i="1" dirty="0"/>
              <a:t> Mpc</a:t>
            </a:r>
            <a:r>
              <a:rPr lang="en-US" altLang="x-none" sz="2000" i="1" baseline="30000" dirty="0"/>
              <a:t>-1</a:t>
            </a:r>
            <a:r>
              <a:rPr sz="2000" i="1" dirty="0"/>
              <a:t>. What is the maximum age of the Universe, in years, based on this measurement?  </a:t>
            </a:r>
            <a:endParaRPr sz="2000" i="1" dirty="0"/>
          </a:p>
          <a:p>
            <a:pPr marL="0" indent="0" eaLnBrk="1" hangingPunct="1">
              <a:lnSpc>
                <a:spcPct val="80000"/>
              </a:lnSpc>
              <a:buNone/>
            </a:pPr>
            <a:r>
              <a:rPr lang="en-US" altLang="x-none" sz="2000" i="1" dirty="0"/>
              <a:t>1 Mpc = 3.1 x 10</a:t>
            </a:r>
            <a:r>
              <a:rPr lang="en-US" altLang="x-none" sz="2000" i="1" baseline="30000" dirty="0"/>
              <a:t>19</a:t>
            </a:r>
            <a:r>
              <a:rPr lang="en-US" altLang="x-none" sz="2000" i="1" dirty="0"/>
              <a:t> km </a:t>
            </a:r>
            <a:endParaRPr sz="2000" i="1" dirty="0"/>
          </a:p>
          <a:p>
            <a:pPr marL="0" indent="0" eaLnBrk="1" hangingPunct="1">
              <a:lnSpc>
                <a:spcPct val="80000"/>
              </a:lnSpc>
              <a:buNone/>
            </a:pPr>
            <a:endParaRPr sz="2000" i="1" dirty="0"/>
          </a:p>
          <a:p>
            <a:pPr marL="0" indent="0" eaLnBrk="1" hangingPunct="1">
              <a:lnSpc>
                <a:spcPct val="80000"/>
              </a:lnSpc>
              <a:buNone/>
            </a:pPr>
            <a:r>
              <a:rPr lang="en-US" altLang="x-none" sz="2000" b="1" i="1" dirty="0">
                <a:solidFill>
                  <a:srgbClr val="FF3300"/>
                </a:solidFill>
              </a:rPr>
              <a:t>T = 1 / H</a:t>
            </a:r>
            <a:endParaRPr lang="en-US" altLang="x-none" sz="2000" b="1" i="1" dirty="0">
              <a:solidFill>
                <a:srgbClr val="FF3300"/>
              </a:solidFill>
            </a:endParaRPr>
          </a:p>
          <a:p>
            <a:pPr marL="0" indent="0" eaLnBrk="1" hangingPunct="1">
              <a:lnSpc>
                <a:spcPct val="80000"/>
              </a:lnSpc>
              <a:buNone/>
            </a:pPr>
            <a:r>
              <a:rPr sz="2000" dirty="0"/>
              <a:t>Maximum </a:t>
            </a:r>
            <a:r>
              <a:rPr sz="2000" b="1" i="1" dirty="0">
                <a:solidFill>
                  <a:srgbClr val="FF3300"/>
                </a:solidFill>
              </a:rPr>
              <a:t>T</a:t>
            </a:r>
            <a:r>
              <a:rPr sz="2000" dirty="0"/>
              <a:t> will come from a minimum value of </a:t>
            </a:r>
            <a:r>
              <a:rPr sz="2000" b="1" i="1" dirty="0">
                <a:solidFill>
                  <a:srgbClr val="FF3300"/>
                </a:solidFill>
              </a:rPr>
              <a:t>H</a:t>
            </a:r>
            <a:r>
              <a:rPr sz="2000" dirty="0"/>
              <a:t>.</a:t>
            </a:r>
            <a:endParaRPr sz="2000" dirty="0"/>
          </a:p>
          <a:p>
            <a:pPr marL="0" indent="0" eaLnBrk="1" hangingPunct="1">
              <a:lnSpc>
                <a:spcPct val="80000"/>
              </a:lnSpc>
              <a:buNone/>
            </a:pPr>
            <a:r>
              <a:rPr lang="en-US" altLang="x-none" sz="2000" dirty="0"/>
              <a:t>that is: 74.2 </a:t>
            </a:r>
            <a:r>
              <a:rPr lang="en-US" altLang="x-none" sz="2000" dirty="0">
                <a:cs typeface="Arial" panose="020B0604020202020204" pitchFamily="34" charset="0"/>
              </a:rPr>
              <a:t>- </a:t>
            </a:r>
            <a:r>
              <a:rPr lang="en-US" altLang="x-none" sz="2000" dirty="0"/>
              <a:t>3.6 </a:t>
            </a:r>
            <a:endParaRPr lang="en-US" altLang="x-none" sz="2000" dirty="0"/>
          </a:p>
          <a:p>
            <a:pPr marL="0" indent="0" eaLnBrk="1" hangingPunct="1">
              <a:lnSpc>
                <a:spcPct val="80000"/>
              </a:lnSpc>
              <a:buNone/>
            </a:pPr>
            <a:r>
              <a:rPr lang="en-US" altLang="x-none" sz="2000" dirty="0"/>
              <a:t>= 70.6 km s</a:t>
            </a:r>
            <a:r>
              <a:rPr lang="en-US" altLang="x-none" sz="2000" baseline="30000" dirty="0"/>
              <a:t>-1</a:t>
            </a:r>
            <a:r>
              <a:rPr lang="en-US" altLang="x-none" sz="2000" dirty="0"/>
              <a:t> Mpc</a:t>
            </a:r>
            <a:r>
              <a:rPr lang="en-US" altLang="x-none" sz="2000" baseline="30000" dirty="0"/>
              <a:t>-1</a:t>
            </a:r>
            <a:endParaRPr sz="2000" dirty="0"/>
          </a:p>
          <a:p>
            <a:pPr marL="0" indent="0" eaLnBrk="1" hangingPunct="1">
              <a:lnSpc>
                <a:spcPct val="80000"/>
              </a:lnSpc>
              <a:buNone/>
            </a:pPr>
            <a:r>
              <a:rPr sz="2000" dirty="0"/>
              <a:t>Therefore: </a:t>
            </a:r>
            <a:r>
              <a:rPr sz="2000" b="1" i="1" dirty="0">
                <a:solidFill>
                  <a:srgbClr val="FF3300"/>
                </a:solidFill>
              </a:rPr>
              <a:t>T</a:t>
            </a:r>
            <a:r>
              <a:rPr sz="2000" dirty="0"/>
              <a:t> = 1 / 70.6</a:t>
            </a:r>
            <a:endParaRPr sz="2000" dirty="0"/>
          </a:p>
          <a:p>
            <a:pPr marL="0" indent="0" eaLnBrk="1" hangingPunct="1">
              <a:lnSpc>
                <a:spcPct val="80000"/>
              </a:lnSpc>
              <a:buNone/>
            </a:pPr>
            <a:r>
              <a:rPr sz="2000" dirty="0"/>
              <a:t>= 0.0142 Mpc s km</a:t>
            </a:r>
            <a:r>
              <a:rPr sz="2000" baseline="30000" dirty="0"/>
              <a:t>-1</a:t>
            </a:r>
            <a:endParaRPr sz="2000" baseline="30000" dirty="0"/>
          </a:p>
          <a:p>
            <a:pPr marL="0" indent="0" eaLnBrk="1" hangingPunct="1">
              <a:lnSpc>
                <a:spcPct val="80000"/>
              </a:lnSpc>
              <a:buNone/>
            </a:pPr>
            <a:r>
              <a:rPr lang="en-US" altLang="x-none" sz="2000" dirty="0"/>
              <a:t>But 1 Mpc = 3.1 x 10</a:t>
            </a:r>
            <a:r>
              <a:rPr lang="en-US" altLang="x-none" sz="2000" baseline="30000" dirty="0"/>
              <a:t>19</a:t>
            </a:r>
            <a:r>
              <a:rPr lang="en-US" altLang="x-none" sz="2000" dirty="0"/>
              <a:t> km</a:t>
            </a:r>
            <a:endParaRPr lang="en-US" altLang="x-none" sz="2000" dirty="0"/>
          </a:p>
          <a:p>
            <a:pPr marL="0" indent="0" eaLnBrk="1" hangingPunct="1">
              <a:lnSpc>
                <a:spcPct val="80000"/>
              </a:lnSpc>
              <a:buNone/>
            </a:pPr>
            <a:r>
              <a:rPr lang="en-US" altLang="x-none" sz="2000" dirty="0"/>
              <a:t>Hence:  </a:t>
            </a:r>
            <a:r>
              <a:rPr lang="en-US" altLang="x-none" sz="2000" b="1" i="1" dirty="0">
                <a:solidFill>
                  <a:srgbClr val="FF3300"/>
                </a:solidFill>
              </a:rPr>
              <a:t>1 / H </a:t>
            </a:r>
            <a:r>
              <a:rPr lang="en-US" altLang="x-none" sz="2000" dirty="0"/>
              <a:t>= 0.0142 x 3.1 x 10</a:t>
            </a:r>
            <a:r>
              <a:rPr lang="en-US" altLang="x-none" sz="2000" baseline="30000" dirty="0"/>
              <a:t>19</a:t>
            </a:r>
            <a:r>
              <a:rPr lang="en-US" altLang="x-none" sz="2000" dirty="0"/>
              <a:t> km </a:t>
            </a:r>
            <a:r>
              <a:rPr sz="2000" dirty="0"/>
              <a:t>s km</a:t>
            </a:r>
            <a:r>
              <a:rPr sz="2000" baseline="30000" dirty="0"/>
              <a:t>-1</a:t>
            </a:r>
            <a:endParaRPr sz="2000" baseline="30000" dirty="0"/>
          </a:p>
          <a:p>
            <a:pPr marL="0" indent="0" eaLnBrk="1" hangingPunct="1">
              <a:lnSpc>
                <a:spcPct val="80000"/>
              </a:lnSpc>
              <a:buNone/>
            </a:pPr>
            <a:r>
              <a:rPr lang="en-US" altLang="x-none" sz="2000" dirty="0"/>
              <a:t>= 4.40 x 10</a:t>
            </a:r>
            <a:r>
              <a:rPr lang="en-US" altLang="x-none" sz="2000" baseline="30000" dirty="0"/>
              <a:t>17</a:t>
            </a:r>
            <a:r>
              <a:rPr lang="en-US" altLang="x-none" sz="2000" dirty="0"/>
              <a:t> </a:t>
            </a:r>
            <a:r>
              <a:rPr sz="2000" dirty="0"/>
              <a:t>s   </a:t>
            </a:r>
            <a:endParaRPr sz="2000" dirty="0"/>
          </a:p>
          <a:p>
            <a:pPr marL="0" indent="0" eaLnBrk="1" hangingPunct="1">
              <a:lnSpc>
                <a:spcPct val="80000"/>
              </a:lnSpc>
              <a:buNone/>
            </a:pPr>
            <a:r>
              <a:rPr sz="2000" dirty="0"/>
              <a:t>= (</a:t>
            </a:r>
            <a:r>
              <a:rPr lang="en-US" altLang="x-none" sz="2000" dirty="0"/>
              <a:t>4.40 x 10</a:t>
            </a:r>
            <a:r>
              <a:rPr lang="en-US" altLang="x-none" sz="2000" baseline="30000" dirty="0"/>
              <a:t>17</a:t>
            </a:r>
            <a:r>
              <a:rPr lang="en-US" altLang="x-none" sz="2000" dirty="0"/>
              <a:t> </a:t>
            </a:r>
            <a:r>
              <a:rPr sz="2000" dirty="0"/>
              <a:t>s) / (365 x 24 x 60 x 60) years</a:t>
            </a:r>
            <a:endParaRPr sz="2000" dirty="0"/>
          </a:p>
          <a:p>
            <a:pPr marL="0" indent="0" eaLnBrk="1" hangingPunct="1">
              <a:lnSpc>
                <a:spcPct val="80000"/>
              </a:lnSpc>
              <a:buNone/>
            </a:pPr>
            <a:r>
              <a:rPr sz="2000" b="1" dirty="0">
                <a:solidFill>
                  <a:schemeClr val="accent2"/>
                </a:solidFill>
              </a:rPr>
              <a:t>Maximum age = 14 000 million years</a:t>
            </a:r>
            <a:endParaRPr lang="el-GR" altLang="x-none" sz="2000" b="1" dirty="0">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8499">
                                            <p:txEl>
                                              <p:charRg st="211" end="22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8499">
                                            <p:txEl>
                                              <p:charRg st="221" end="268"/>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8499">
                                            <p:txEl>
                                              <p:charRg st="268" end="289"/>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18499">
                                            <p:txEl>
                                              <p:charRg st="289" end="309"/>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18499">
                                            <p:txEl>
                                              <p:charRg st="309" end="33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18499">
                                            <p:txEl>
                                              <p:charRg st="333" end="35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18499">
                                            <p:txEl>
                                              <p:charRg st="353" end="37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18499">
                                            <p:txEl>
                                              <p:charRg st="379" end="42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18499">
                                            <p:txEl>
                                              <p:charRg st="425" end="444"/>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18499">
                                            <p:txEl>
                                              <p:charRg st="444" end="49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618499">
                                            <p:txEl>
                                              <p:charRg st="491" end="52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4386" name="Title 144385"/>
          <p:cNvSpPr>
            <a:spLocks noGrp="1"/>
          </p:cNvSpPr>
          <p:nvPr>
            <p:ph type="title"/>
          </p:nvPr>
        </p:nvSpPr>
        <p:spPr/>
        <p:txBody>
          <a:bodyPr anchor="ctr" anchorCtr="0"/>
          <a:p>
            <a:r>
              <a:rPr sz="4000"/>
              <a:t>Gravitational attraction</a:t>
            </a:r>
            <a:endParaRPr sz="4000"/>
          </a:p>
        </p:txBody>
      </p:sp>
      <p:sp>
        <p:nvSpPr>
          <p:cNvPr id="144387" name="Content Placeholder 144386"/>
          <p:cNvSpPr>
            <a:spLocks noGrp="1"/>
          </p:cNvSpPr>
          <p:nvPr>
            <p:ph idx="1"/>
          </p:nvPr>
        </p:nvSpPr>
        <p:spPr>
          <a:xfrm>
            <a:off x="457200" y="1251585"/>
            <a:ext cx="8229600" cy="4525963"/>
          </a:xfrm>
        </p:spPr>
        <p:txBody>
          <a:bodyPr/>
          <a:p>
            <a:pPr marL="0" indent="0">
              <a:lnSpc>
                <a:spcPct val="90000"/>
              </a:lnSpc>
              <a:buNone/>
            </a:pPr>
            <a:r>
              <a:t>Gravity is a force exerted by all objects on each other. </a:t>
            </a:r>
            <a:r>
              <a:rPr lang="en-US" altLang="zh-CN" sz="3200">
                <a:sym typeface="+mn-ea"/>
              </a:rPr>
              <a:t>In 1687 Sir Isaac Newton stated that this gravitational force:</a:t>
            </a:r>
            <a:endParaRPr lang="en-US" altLang="zh-CN" sz="3200">
              <a:sym typeface="+mn-ea"/>
            </a:endParaRPr>
          </a:p>
          <a:p>
            <a:pPr marL="830580" lvl="1">
              <a:lnSpc>
                <a:spcPct val="90000"/>
              </a:lnSpc>
              <a:buNone/>
            </a:pPr>
            <a:r>
              <a:rPr sz="3200"/>
              <a:t>- </a:t>
            </a:r>
            <a:r>
              <a:rPr sz="3200" b="1">
                <a:solidFill>
                  <a:srgbClr val="FF0000"/>
                </a:solidFill>
              </a:rPr>
              <a:t>is always attractive</a:t>
            </a:r>
            <a:endParaRPr sz="3200" b="1">
              <a:solidFill>
                <a:srgbClr val="FF0000"/>
              </a:solidFill>
            </a:endParaRPr>
          </a:p>
          <a:p>
            <a:pPr marL="830580" lvl="1">
              <a:lnSpc>
                <a:spcPct val="90000"/>
              </a:lnSpc>
              <a:buNone/>
            </a:pPr>
            <a:r>
              <a:rPr sz="3200"/>
              <a:t>- </a:t>
            </a:r>
            <a:r>
              <a:rPr sz="3200" b="1">
                <a:solidFill>
                  <a:schemeClr val="accent2"/>
                </a:solidFill>
              </a:rPr>
              <a:t>increases if the mass of the objects is increased</a:t>
            </a:r>
            <a:endParaRPr sz="3200" b="1">
              <a:solidFill>
                <a:schemeClr val="accent2"/>
              </a:solidFill>
            </a:endParaRPr>
          </a:p>
          <a:p>
            <a:pPr marL="830580" lvl="1">
              <a:lnSpc>
                <a:spcPct val="90000"/>
              </a:lnSpc>
              <a:buNone/>
            </a:pPr>
            <a:r>
              <a:rPr sz="3200"/>
              <a:t>- </a:t>
            </a:r>
            <a:r>
              <a:rPr sz="3200" b="1">
                <a:solidFill>
                  <a:srgbClr val="006600"/>
                </a:solidFill>
              </a:rPr>
              <a:t>decreases if the distance between the objects is increased</a:t>
            </a:r>
            <a:endParaRPr sz="3200" b="1">
              <a:solidFill>
                <a:srgbClr val="006600"/>
              </a:solidFill>
            </a:endParaRPr>
          </a:p>
          <a:p>
            <a:pPr marL="0" indent="0">
              <a:lnSpc>
                <a:spcPct val="90000"/>
              </a:lnSpc>
              <a:buNone/>
            </a:pPr>
            <a: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4387">
                                            <p:txEl>
                                              <p:charRg st="0" end="5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4387">
                                            <p:txEl>
                                              <p:char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4387">
                                            <p:txEl>
                                              <p:charRg st="101" end="15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4387">
                                            <p:txEl>
                                              <p:charRg st="153" end="2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650" name="Rectangle 2"/>
          <p:cNvSpPr>
            <a:spLocks noGrp="1"/>
          </p:cNvSpPr>
          <p:nvPr>
            <p:ph type="title"/>
          </p:nvPr>
        </p:nvSpPr>
        <p:spPr>
          <a:xfrm>
            <a:off x="392113" y="254000"/>
            <a:ext cx="8229600" cy="614363"/>
          </a:xfrm>
        </p:spPr>
        <p:txBody>
          <a:bodyPr vert="horz" wrap="square" lIns="91440" tIns="45720" rIns="91440" bIns="45720" anchor="ctr" anchorCtr="0"/>
          <a:p>
            <a:pPr eaLnBrk="1" hangingPunct="1"/>
            <a:r>
              <a:rPr sz="4000" dirty="0"/>
              <a:t>The Big Bang theory</a:t>
            </a:r>
            <a:endParaRPr sz="4000" b="1" i="1" dirty="0">
              <a:solidFill>
                <a:srgbClr val="FF3300"/>
              </a:solidFill>
            </a:endParaRPr>
          </a:p>
        </p:txBody>
      </p:sp>
      <p:sp>
        <p:nvSpPr>
          <p:cNvPr id="482311" name="Rectangle 7"/>
          <p:cNvSpPr>
            <a:spLocks noGrp="1"/>
          </p:cNvSpPr>
          <p:nvPr>
            <p:ph idx="1"/>
          </p:nvPr>
        </p:nvSpPr>
        <p:spPr>
          <a:xfrm>
            <a:off x="457200" y="1138238"/>
            <a:ext cx="8229600" cy="4987925"/>
          </a:xfrm>
        </p:spPr>
        <p:txBody>
          <a:bodyPr vert="horz" wrap="square" lIns="91440" tIns="45720" rIns="91440" bIns="45720" anchor="t" anchorCtr="0"/>
          <a:p>
            <a:pPr eaLnBrk="1" hangingPunct="1"/>
            <a:r>
              <a:rPr dirty="0"/>
              <a:t>Hubble’s law supports the idea that the Universe started in some form of massive explosion.</a:t>
            </a:r>
            <a:endParaRPr dirty="0"/>
          </a:p>
          <a:p>
            <a:pPr eaLnBrk="1" hangingPunct="1"/>
            <a:r>
              <a:rPr dirty="0"/>
              <a:t>This idea is called the ‘</a:t>
            </a:r>
            <a:r>
              <a:rPr b="1" dirty="0">
                <a:solidFill>
                  <a:srgbClr val="FF3300"/>
                </a:solidFill>
              </a:rPr>
              <a:t>Big Bang theory</a:t>
            </a:r>
            <a:r>
              <a:rPr dirty="0"/>
              <a:t>’.</a:t>
            </a:r>
            <a:endParaRPr dirty="0"/>
          </a:p>
          <a:p>
            <a:pPr eaLnBrk="1" hangingPunct="1"/>
            <a:r>
              <a:rPr dirty="0"/>
              <a:t>This theory was not generally accepted until 1965 before which an alternative explanation for the expansion of the Universe called the ‘</a:t>
            </a:r>
            <a:r>
              <a:rPr b="1" dirty="0">
                <a:solidFill>
                  <a:schemeClr val="accent2"/>
                </a:solidFill>
              </a:rPr>
              <a:t>Steady State theory</a:t>
            </a:r>
            <a:r>
              <a:rPr dirty="0"/>
              <a:t>’ was dominant.</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2311">
                                            <p:txEl>
                                              <p:charRg st="0" end="9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82311">
                                            <p:txEl>
                                              <p:charRg st="92" end="13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82311">
                                            <p:txEl>
                                              <p:charRg st="135" end="30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674" name="Rectangle 2"/>
          <p:cNvSpPr>
            <a:spLocks noGrp="1"/>
          </p:cNvSpPr>
          <p:nvPr>
            <p:ph type="title"/>
          </p:nvPr>
        </p:nvSpPr>
        <p:spPr>
          <a:xfrm>
            <a:off x="392113" y="254000"/>
            <a:ext cx="8229600" cy="614363"/>
          </a:xfrm>
        </p:spPr>
        <p:txBody>
          <a:bodyPr vert="horz" wrap="square" lIns="91440" tIns="45720" rIns="91440" bIns="45720" anchor="ctr" anchorCtr="0"/>
          <a:p>
            <a:pPr eaLnBrk="1" hangingPunct="1"/>
            <a:r>
              <a:rPr sz="4000" dirty="0"/>
              <a:t>Evidence for the Big Bang theory</a:t>
            </a:r>
            <a:endParaRPr sz="4000" b="1" i="1" dirty="0">
              <a:solidFill>
                <a:srgbClr val="FF3300"/>
              </a:solidFill>
            </a:endParaRPr>
          </a:p>
        </p:txBody>
      </p:sp>
      <p:sp>
        <p:nvSpPr>
          <p:cNvPr id="622595" name="Rectangle 3"/>
          <p:cNvSpPr>
            <a:spLocks noGrp="1"/>
          </p:cNvSpPr>
          <p:nvPr>
            <p:ph idx="1"/>
          </p:nvPr>
        </p:nvSpPr>
        <p:spPr>
          <a:xfrm>
            <a:off x="457200" y="1138238"/>
            <a:ext cx="8177213" cy="3009900"/>
          </a:xfrm>
        </p:spPr>
        <p:txBody>
          <a:bodyPr vert="horz" wrap="square" lIns="91440" tIns="45720" rIns="91440" bIns="45720" anchor="t" anchorCtr="0"/>
          <a:p>
            <a:pPr marL="0" indent="0" eaLnBrk="1" hangingPunct="1">
              <a:lnSpc>
                <a:spcPct val="80000"/>
              </a:lnSpc>
              <a:buNone/>
            </a:pPr>
            <a:r>
              <a:rPr sz="2400" b="1" dirty="0">
                <a:solidFill>
                  <a:srgbClr val="FF3300"/>
                </a:solidFill>
              </a:rPr>
              <a:t>1. Cosmic Microwave Background (CMB) radiation</a:t>
            </a:r>
            <a:endParaRPr sz="2400" b="1" dirty="0">
              <a:solidFill>
                <a:srgbClr val="FF3300"/>
              </a:solidFill>
            </a:endParaRPr>
          </a:p>
          <a:p>
            <a:pPr marL="0" indent="0" eaLnBrk="1" hangingPunct="1">
              <a:lnSpc>
                <a:spcPct val="80000"/>
              </a:lnSpc>
              <a:buNone/>
            </a:pPr>
            <a:r>
              <a:rPr sz="2000" dirty="0"/>
              <a:t>All of space emits thermal radiation with a maximum intensity wavelength corresponding to a temperature of 2.7K.</a:t>
            </a:r>
            <a:endParaRPr sz="2000" dirty="0"/>
          </a:p>
          <a:p>
            <a:pPr marL="0" indent="0" eaLnBrk="1" hangingPunct="1">
              <a:lnSpc>
                <a:spcPct val="80000"/>
              </a:lnSpc>
              <a:buNone/>
            </a:pPr>
            <a:r>
              <a:rPr sz="2000" dirty="0"/>
              <a:t>It is radiation created in the Big Bang that has been travelling ever since the Universe became transparent (about 377 000 years after the Big Bang).</a:t>
            </a:r>
            <a:endParaRPr sz="2000" dirty="0"/>
          </a:p>
          <a:p>
            <a:pPr marL="0" indent="0" eaLnBrk="1" hangingPunct="1">
              <a:lnSpc>
                <a:spcPct val="80000"/>
              </a:lnSpc>
              <a:buNone/>
            </a:pPr>
            <a:r>
              <a:rPr sz="2000" dirty="0"/>
              <a:t>The expansion of the Universe has gradually increased the wavelengths of this radiation so that it now occurs in the microwave region of the electromagnetic spectrum.</a:t>
            </a:r>
            <a:endParaRPr sz="2000" dirty="0"/>
          </a:p>
          <a:p>
            <a:pPr marL="0" indent="0" eaLnBrk="1" hangingPunct="1">
              <a:lnSpc>
                <a:spcPct val="80000"/>
              </a:lnSpc>
              <a:buNone/>
            </a:pPr>
            <a:r>
              <a:rPr sz="2000" dirty="0"/>
              <a:t>This radiation was </a:t>
            </a:r>
            <a:r>
              <a:rPr sz="2000" dirty="0">
                <a:cs typeface="Arial" panose="020B0604020202020204" pitchFamily="34" charset="0"/>
              </a:rPr>
              <a:t>first detected by </a:t>
            </a:r>
            <a:r>
              <a:rPr sz="2000" dirty="0"/>
              <a:t>Penzias and Wilson in 1965.</a:t>
            </a:r>
            <a:endParaRPr sz="2000" dirty="0"/>
          </a:p>
        </p:txBody>
      </p:sp>
      <p:grpSp>
        <p:nvGrpSpPr>
          <p:cNvPr id="2" name="Group 6"/>
          <p:cNvGrpSpPr/>
          <p:nvPr/>
        </p:nvGrpSpPr>
        <p:grpSpPr>
          <a:xfrm>
            <a:off x="3957638" y="4702175"/>
            <a:ext cx="1087437" cy="1346200"/>
            <a:chOff x="522" y="3110"/>
            <a:chExt cx="494" cy="353"/>
          </a:xfrm>
        </p:grpSpPr>
        <p:sp>
          <p:nvSpPr>
            <p:cNvPr id="28690" name="Oval 4"/>
            <p:cNvSpPr/>
            <p:nvPr/>
          </p:nvSpPr>
          <p:spPr>
            <a:xfrm>
              <a:off x="522" y="3110"/>
              <a:ext cx="494" cy="353"/>
            </a:xfrm>
            <a:prstGeom prst="ellipse">
              <a:avLst/>
            </a:prstGeom>
            <a:noFill/>
            <a:ln w="38100" cap="flat" cmpd="sng">
              <a:solidFill>
                <a:schemeClr val="tx1"/>
              </a:solidFill>
              <a:prstDash val="solid"/>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28691" name="Freeform 5"/>
            <p:cNvSpPr/>
            <p:nvPr/>
          </p:nvSpPr>
          <p:spPr>
            <a:xfrm>
              <a:off x="549" y="3111"/>
              <a:ext cx="450" cy="349"/>
            </a:xfrm>
            <a:custGeom>
              <a:avLst/>
              <a:gdLst>
                <a:gd name="txL" fmla="*/ 0 w 450"/>
                <a:gd name="txT" fmla="*/ 0 h 349"/>
                <a:gd name="txR" fmla="*/ 450 w 450"/>
                <a:gd name="txB" fmla="*/ 349 h 349"/>
              </a:gdLst>
              <a:ahLst/>
              <a:cxnLst>
                <a:cxn ang="0">
                  <a:pos x="0" y="252"/>
                </a:cxn>
                <a:cxn ang="0">
                  <a:pos x="54" y="45"/>
                </a:cxn>
                <a:cxn ang="0">
                  <a:pos x="96" y="327"/>
                </a:cxn>
                <a:cxn ang="0">
                  <a:pos x="156" y="3"/>
                </a:cxn>
                <a:cxn ang="0">
                  <a:pos x="207" y="348"/>
                </a:cxn>
                <a:cxn ang="0">
                  <a:pos x="261" y="9"/>
                </a:cxn>
                <a:cxn ang="0">
                  <a:pos x="312" y="336"/>
                </a:cxn>
                <a:cxn ang="0">
                  <a:pos x="360" y="45"/>
                </a:cxn>
                <a:cxn ang="0">
                  <a:pos x="402" y="288"/>
                </a:cxn>
                <a:cxn ang="0">
                  <a:pos x="450" y="129"/>
                </a:cxn>
              </a:cxnLst>
              <a:rect l="txL" t="txT" r="txR" b="txB"/>
              <a:pathLst>
                <a:path w="450" h="349">
                  <a:moveTo>
                    <a:pt x="0" y="252"/>
                  </a:moveTo>
                  <a:cubicBezTo>
                    <a:pt x="19" y="142"/>
                    <a:pt x="38" y="33"/>
                    <a:pt x="54" y="45"/>
                  </a:cubicBezTo>
                  <a:cubicBezTo>
                    <a:pt x="70" y="57"/>
                    <a:pt x="79" y="334"/>
                    <a:pt x="96" y="327"/>
                  </a:cubicBezTo>
                  <a:cubicBezTo>
                    <a:pt x="113" y="320"/>
                    <a:pt x="138" y="0"/>
                    <a:pt x="156" y="3"/>
                  </a:cubicBezTo>
                  <a:cubicBezTo>
                    <a:pt x="174" y="6"/>
                    <a:pt x="190" y="347"/>
                    <a:pt x="207" y="348"/>
                  </a:cubicBezTo>
                  <a:cubicBezTo>
                    <a:pt x="224" y="349"/>
                    <a:pt x="244" y="11"/>
                    <a:pt x="261" y="9"/>
                  </a:cubicBezTo>
                  <a:cubicBezTo>
                    <a:pt x="278" y="7"/>
                    <a:pt x="296" y="330"/>
                    <a:pt x="312" y="336"/>
                  </a:cubicBezTo>
                  <a:cubicBezTo>
                    <a:pt x="328" y="342"/>
                    <a:pt x="345" y="53"/>
                    <a:pt x="360" y="45"/>
                  </a:cubicBezTo>
                  <a:cubicBezTo>
                    <a:pt x="375" y="37"/>
                    <a:pt x="387" y="274"/>
                    <a:pt x="402" y="288"/>
                  </a:cubicBezTo>
                  <a:cubicBezTo>
                    <a:pt x="417" y="302"/>
                    <a:pt x="433" y="215"/>
                    <a:pt x="450" y="129"/>
                  </a:cubicBezTo>
                </a:path>
              </a:pathLst>
            </a:custGeom>
            <a:noFill/>
            <a:ln w="38100" cap="flat" cmpd="sng">
              <a:solidFill>
                <a:srgbClr val="9933FF"/>
              </a:solidFill>
              <a:prstDash val="solid"/>
              <a:round/>
              <a:headEnd type="none" w="med" len="med"/>
              <a:tailEnd type="none" w="med" len="med"/>
            </a:ln>
          </p:spPr>
          <p:txBody>
            <a:bodyPr/>
            <a:p>
              <a:endParaRPr lang="en-US" altLang="x-none" dirty="0">
                <a:latin typeface="Arial" panose="020B0604020202020204" pitchFamily="34" charset="0"/>
              </a:endParaRPr>
            </a:p>
          </p:txBody>
        </p:sp>
      </p:grpSp>
      <p:grpSp>
        <p:nvGrpSpPr>
          <p:cNvPr id="3" name="Group 7"/>
          <p:cNvGrpSpPr/>
          <p:nvPr/>
        </p:nvGrpSpPr>
        <p:grpSpPr>
          <a:xfrm>
            <a:off x="3771900" y="4702175"/>
            <a:ext cx="1457325" cy="1346200"/>
            <a:chOff x="522" y="3110"/>
            <a:chExt cx="494" cy="353"/>
          </a:xfrm>
        </p:grpSpPr>
        <p:sp>
          <p:nvSpPr>
            <p:cNvPr id="28688" name="Oval 8"/>
            <p:cNvSpPr/>
            <p:nvPr/>
          </p:nvSpPr>
          <p:spPr>
            <a:xfrm>
              <a:off x="522" y="3110"/>
              <a:ext cx="494" cy="353"/>
            </a:xfrm>
            <a:prstGeom prst="ellipse">
              <a:avLst/>
            </a:prstGeom>
            <a:noFill/>
            <a:ln w="38100" cap="flat" cmpd="sng">
              <a:solidFill>
                <a:schemeClr val="tx1"/>
              </a:solidFill>
              <a:prstDash val="solid"/>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28689" name="Freeform 9"/>
            <p:cNvSpPr/>
            <p:nvPr/>
          </p:nvSpPr>
          <p:spPr>
            <a:xfrm>
              <a:off x="549" y="3111"/>
              <a:ext cx="450" cy="349"/>
            </a:xfrm>
            <a:custGeom>
              <a:avLst/>
              <a:gdLst>
                <a:gd name="txL" fmla="*/ 0 w 450"/>
                <a:gd name="txT" fmla="*/ 0 h 349"/>
                <a:gd name="txR" fmla="*/ 450 w 450"/>
                <a:gd name="txB" fmla="*/ 349 h 349"/>
              </a:gdLst>
              <a:ahLst/>
              <a:cxnLst>
                <a:cxn ang="0">
                  <a:pos x="0" y="252"/>
                </a:cxn>
                <a:cxn ang="0">
                  <a:pos x="54" y="45"/>
                </a:cxn>
                <a:cxn ang="0">
                  <a:pos x="96" y="327"/>
                </a:cxn>
                <a:cxn ang="0">
                  <a:pos x="156" y="3"/>
                </a:cxn>
                <a:cxn ang="0">
                  <a:pos x="207" y="348"/>
                </a:cxn>
                <a:cxn ang="0">
                  <a:pos x="261" y="9"/>
                </a:cxn>
                <a:cxn ang="0">
                  <a:pos x="312" y="336"/>
                </a:cxn>
                <a:cxn ang="0">
                  <a:pos x="360" y="45"/>
                </a:cxn>
                <a:cxn ang="0">
                  <a:pos x="402" y="288"/>
                </a:cxn>
                <a:cxn ang="0">
                  <a:pos x="450" y="129"/>
                </a:cxn>
              </a:cxnLst>
              <a:rect l="txL" t="txT" r="txR" b="txB"/>
              <a:pathLst>
                <a:path w="450" h="349">
                  <a:moveTo>
                    <a:pt x="0" y="252"/>
                  </a:moveTo>
                  <a:cubicBezTo>
                    <a:pt x="19" y="142"/>
                    <a:pt x="38" y="33"/>
                    <a:pt x="54" y="45"/>
                  </a:cubicBezTo>
                  <a:cubicBezTo>
                    <a:pt x="70" y="57"/>
                    <a:pt x="79" y="334"/>
                    <a:pt x="96" y="327"/>
                  </a:cubicBezTo>
                  <a:cubicBezTo>
                    <a:pt x="113" y="320"/>
                    <a:pt x="138" y="0"/>
                    <a:pt x="156" y="3"/>
                  </a:cubicBezTo>
                  <a:cubicBezTo>
                    <a:pt x="174" y="6"/>
                    <a:pt x="190" y="347"/>
                    <a:pt x="207" y="348"/>
                  </a:cubicBezTo>
                  <a:cubicBezTo>
                    <a:pt x="224" y="349"/>
                    <a:pt x="244" y="11"/>
                    <a:pt x="261" y="9"/>
                  </a:cubicBezTo>
                  <a:cubicBezTo>
                    <a:pt x="278" y="7"/>
                    <a:pt x="296" y="330"/>
                    <a:pt x="312" y="336"/>
                  </a:cubicBezTo>
                  <a:cubicBezTo>
                    <a:pt x="328" y="342"/>
                    <a:pt x="345" y="53"/>
                    <a:pt x="360" y="45"/>
                  </a:cubicBezTo>
                  <a:cubicBezTo>
                    <a:pt x="375" y="37"/>
                    <a:pt x="387" y="274"/>
                    <a:pt x="402" y="288"/>
                  </a:cubicBezTo>
                  <a:cubicBezTo>
                    <a:pt x="417" y="302"/>
                    <a:pt x="433" y="215"/>
                    <a:pt x="450" y="129"/>
                  </a:cubicBezTo>
                </a:path>
              </a:pathLst>
            </a:custGeom>
            <a:noFill/>
            <a:ln w="38100" cap="flat" cmpd="sng">
              <a:solidFill>
                <a:schemeClr val="accent2"/>
              </a:solidFill>
              <a:prstDash val="solid"/>
              <a:round/>
              <a:headEnd type="none" w="med" len="med"/>
              <a:tailEnd type="none" w="med" len="med"/>
            </a:ln>
          </p:spPr>
          <p:txBody>
            <a:bodyPr/>
            <a:p>
              <a:endParaRPr lang="en-US" altLang="x-none" dirty="0">
                <a:latin typeface="Arial" panose="020B0604020202020204" pitchFamily="34" charset="0"/>
              </a:endParaRPr>
            </a:p>
          </p:txBody>
        </p:sp>
      </p:grpSp>
      <p:grpSp>
        <p:nvGrpSpPr>
          <p:cNvPr id="4" name="Group 10"/>
          <p:cNvGrpSpPr/>
          <p:nvPr/>
        </p:nvGrpSpPr>
        <p:grpSpPr>
          <a:xfrm>
            <a:off x="3568700" y="4702175"/>
            <a:ext cx="1866900" cy="1346200"/>
            <a:chOff x="522" y="3110"/>
            <a:chExt cx="494" cy="353"/>
          </a:xfrm>
        </p:grpSpPr>
        <p:sp>
          <p:nvSpPr>
            <p:cNvPr id="28686" name="Oval 11"/>
            <p:cNvSpPr/>
            <p:nvPr/>
          </p:nvSpPr>
          <p:spPr>
            <a:xfrm>
              <a:off x="522" y="3110"/>
              <a:ext cx="494" cy="353"/>
            </a:xfrm>
            <a:prstGeom prst="ellipse">
              <a:avLst/>
            </a:prstGeom>
            <a:noFill/>
            <a:ln w="38100" cap="flat" cmpd="sng">
              <a:solidFill>
                <a:schemeClr val="tx1"/>
              </a:solidFill>
              <a:prstDash val="solid"/>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28687" name="Freeform 12"/>
            <p:cNvSpPr/>
            <p:nvPr/>
          </p:nvSpPr>
          <p:spPr>
            <a:xfrm>
              <a:off x="549" y="3111"/>
              <a:ext cx="450" cy="349"/>
            </a:xfrm>
            <a:custGeom>
              <a:avLst/>
              <a:gdLst>
                <a:gd name="txL" fmla="*/ 0 w 450"/>
                <a:gd name="txT" fmla="*/ 0 h 349"/>
                <a:gd name="txR" fmla="*/ 450 w 450"/>
                <a:gd name="txB" fmla="*/ 349 h 349"/>
              </a:gdLst>
              <a:ahLst/>
              <a:cxnLst>
                <a:cxn ang="0">
                  <a:pos x="0" y="252"/>
                </a:cxn>
                <a:cxn ang="0">
                  <a:pos x="54" y="45"/>
                </a:cxn>
                <a:cxn ang="0">
                  <a:pos x="96" y="327"/>
                </a:cxn>
                <a:cxn ang="0">
                  <a:pos x="156" y="3"/>
                </a:cxn>
                <a:cxn ang="0">
                  <a:pos x="207" y="348"/>
                </a:cxn>
                <a:cxn ang="0">
                  <a:pos x="261" y="9"/>
                </a:cxn>
                <a:cxn ang="0">
                  <a:pos x="312" y="336"/>
                </a:cxn>
                <a:cxn ang="0">
                  <a:pos x="360" y="45"/>
                </a:cxn>
                <a:cxn ang="0">
                  <a:pos x="402" y="288"/>
                </a:cxn>
                <a:cxn ang="0">
                  <a:pos x="450" y="129"/>
                </a:cxn>
              </a:cxnLst>
              <a:rect l="txL" t="txT" r="txR" b="txB"/>
              <a:pathLst>
                <a:path w="450" h="349">
                  <a:moveTo>
                    <a:pt x="0" y="252"/>
                  </a:moveTo>
                  <a:cubicBezTo>
                    <a:pt x="19" y="142"/>
                    <a:pt x="38" y="33"/>
                    <a:pt x="54" y="45"/>
                  </a:cubicBezTo>
                  <a:cubicBezTo>
                    <a:pt x="70" y="57"/>
                    <a:pt x="79" y="334"/>
                    <a:pt x="96" y="327"/>
                  </a:cubicBezTo>
                  <a:cubicBezTo>
                    <a:pt x="113" y="320"/>
                    <a:pt x="138" y="0"/>
                    <a:pt x="156" y="3"/>
                  </a:cubicBezTo>
                  <a:cubicBezTo>
                    <a:pt x="174" y="6"/>
                    <a:pt x="190" y="347"/>
                    <a:pt x="207" y="348"/>
                  </a:cubicBezTo>
                  <a:cubicBezTo>
                    <a:pt x="224" y="349"/>
                    <a:pt x="244" y="11"/>
                    <a:pt x="261" y="9"/>
                  </a:cubicBezTo>
                  <a:cubicBezTo>
                    <a:pt x="278" y="7"/>
                    <a:pt x="296" y="330"/>
                    <a:pt x="312" y="336"/>
                  </a:cubicBezTo>
                  <a:cubicBezTo>
                    <a:pt x="328" y="342"/>
                    <a:pt x="345" y="53"/>
                    <a:pt x="360" y="45"/>
                  </a:cubicBezTo>
                  <a:cubicBezTo>
                    <a:pt x="375" y="37"/>
                    <a:pt x="387" y="274"/>
                    <a:pt x="402" y="288"/>
                  </a:cubicBezTo>
                  <a:cubicBezTo>
                    <a:pt x="417" y="302"/>
                    <a:pt x="433" y="215"/>
                    <a:pt x="450" y="129"/>
                  </a:cubicBezTo>
                </a:path>
              </a:pathLst>
            </a:custGeom>
            <a:noFill/>
            <a:ln w="38100" cap="flat" cmpd="sng">
              <a:solidFill>
                <a:srgbClr val="008000"/>
              </a:solidFill>
              <a:prstDash val="solid"/>
              <a:round/>
              <a:headEnd type="none" w="med" len="med"/>
              <a:tailEnd type="none" w="med" len="med"/>
            </a:ln>
          </p:spPr>
          <p:txBody>
            <a:bodyPr/>
            <a:p>
              <a:endParaRPr lang="en-US" altLang="x-none" dirty="0">
                <a:latin typeface="Arial" panose="020B0604020202020204" pitchFamily="34" charset="0"/>
              </a:endParaRPr>
            </a:p>
          </p:txBody>
        </p:sp>
      </p:grpSp>
      <p:grpSp>
        <p:nvGrpSpPr>
          <p:cNvPr id="5" name="Group 13"/>
          <p:cNvGrpSpPr/>
          <p:nvPr/>
        </p:nvGrpSpPr>
        <p:grpSpPr>
          <a:xfrm>
            <a:off x="3281363" y="4702175"/>
            <a:ext cx="2441575" cy="1346200"/>
            <a:chOff x="522" y="3110"/>
            <a:chExt cx="494" cy="353"/>
          </a:xfrm>
        </p:grpSpPr>
        <p:sp>
          <p:nvSpPr>
            <p:cNvPr id="28684" name="Oval 14"/>
            <p:cNvSpPr/>
            <p:nvPr/>
          </p:nvSpPr>
          <p:spPr>
            <a:xfrm>
              <a:off x="522" y="3110"/>
              <a:ext cx="494" cy="353"/>
            </a:xfrm>
            <a:prstGeom prst="ellipse">
              <a:avLst/>
            </a:prstGeom>
            <a:noFill/>
            <a:ln w="38100" cap="flat" cmpd="sng">
              <a:solidFill>
                <a:schemeClr val="tx1"/>
              </a:solidFill>
              <a:prstDash val="solid"/>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28685" name="Freeform 15"/>
            <p:cNvSpPr/>
            <p:nvPr/>
          </p:nvSpPr>
          <p:spPr>
            <a:xfrm>
              <a:off x="549" y="3111"/>
              <a:ext cx="450" cy="349"/>
            </a:xfrm>
            <a:custGeom>
              <a:avLst/>
              <a:gdLst>
                <a:gd name="txL" fmla="*/ 0 w 450"/>
                <a:gd name="txT" fmla="*/ 0 h 349"/>
                <a:gd name="txR" fmla="*/ 450 w 450"/>
                <a:gd name="txB" fmla="*/ 349 h 349"/>
              </a:gdLst>
              <a:ahLst/>
              <a:cxnLst>
                <a:cxn ang="0">
                  <a:pos x="0" y="252"/>
                </a:cxn>
                <a:cxn ang="0">
                  <a:pos x="54" y="45"/>
                </a:cxn>
                <a:cxn ang="0">
                  <a:pos x="96" y="327"/>
                </a:cxn>
                <a:cxn ang="0">
                  <a:pos x="156" y="3"/>
                </a:cxn>
                <a:cxn ang="0">
                  <a:pos x="207" y="348"/>
                </a:cxn>
                <a:cxn ang="0">
                  <a:pos x="261" y="9"/>
                </a:cxn>
                <a:cxn ang="0">
                  <a:pos x="312" y="336"/>
                </a:cxn>
                <a:cxn ang="0">
                  <a:pos x="360" y="45"/>
                </a:cxn>
                <a:cxn ang="0">
                  <a:pos x="402" y="288"/>
                </a:cxn>
                <a:cxn ang="0">
                  <a:pos x="450" y="129"/>
                </a:cxn>
              </a:cxnLst>
              <a:rect l="txL" t="txT" r="txR" b="txB"/>
              <a:pathLst>
                <a:path w="450" h="349">
                  <a:moveTo>
                    <a:pt x="0" y="252"/>
                  </a:moveTo>
                  <a:cubicBezTo>
                    <a:pt x="19" y="142"/>
                    <a:pt x="38" y="33"/>
                    <a:pt x="54" y="45"/>
                  </a:cubicBezTo>
                  <a:cubicBezTo>
                    <a:pt x="70" y="57"/>
                    <a:pt x="79" y="334"/>
                    <a:pt x="96" y="327"/>
                  </a:cubicBezTo>
                  <a:cubicBezTo>
                    <a:pt x="113" y="320"/>
                    <a:pt x="138" y="0"/>
                    <a:pt x="156" y="3"/>
                  </a:cubicBezTo>
                  <a:cubicBezTo>
                    <a:pt x="174" y="6"/>
                    <a:pt x="190" y="347"/>
                    <a:pt x="207" y="348"/>
                  </a:cubicBezTo>
                  <a:cubicBezTo>
                    <a:pt x="224" y="349"/>
                    <a:pt x="244" y="11"/>
                    <a:pt x="261" y="9"/>
                  </a:cubicBezTo>
                  <a:cubicBezTo>
                    <a:pt x="278" y="7"/>
                    <a:pt x="296" y="330"/>
                    <a:pt x="312" y="336"/>
                  </a:cubicBezTo>
                  <a:cubicBezTo>
                    <a:pt x="328" y="342"/>
                    <a:pt x="345" y="53"/>
                    <a:pt x="360" y="45"/>
                  </a:cubicBezTo>
                  <a:cubicBezTo>
                    <a:pt x="375" y="37"/>
                    <a:pt x="387" y="274"/>
                    <a:pt x="402" y="288"/>
                  </a:cubicBezTo>
                  <a:cubicBezTo>
                    <a:pt x="417" y="302"/>
                    <a:pt x="433" y="215"/>
                    <a:pt x="450" y="129"/>
                  </a:cubicBezTo>
                </a:path>
              </a:pathLst>
            </a:custGeom>
            <a:noFill/>
            <a:ln w="38100" cap="flat" cmpd="sng">
              <a:solidFill>
                <a:srgbClr val="FF9933"/>
              </a:solidFill>
              <a:prstDash val="solid"/>
              <a:round/>
              <a:headEnd type="none" w="med" len="med"/>
              <a:tailEnd type="none" w="med" len="med"/>
            </a:ln>
          </p:spPr>
          <p:txBody>
            <a:bodyPr/>
            <a:p>
              <a:endParaRPr lang="en-US" altLang="x-none" dirty="0">
                <a:latin typeface="Arial" panose="020B0604020202020204" pitchFamily="34" charset="0"/>
              </a:endParaRPr>
            </a:p>
          </p:txBody>
        </p:sp>
      </p:grpSp>
      <p:grpSp>
        <p:nvGrpSpPr>
          <p:cNvPr id="6" name="Group 16"/>
          <p:cNvGrpSpPr/>
          <p:nvPr/>
        </p:nvGrpSpPr>
        <p:grpSpPr>
          <a:xfrm>
            <a:off x="2709863" y="4702175"/>
            <a:ext cx="3584575" cy="1346200"/>
            <a:chOff x="522" y="3110"/>
            <a:chExt cx="494" cy="353"/>
          </a:xfrm>
        </p:grpSpPr>
        <p:sp>
          <p:nvSpPr>
            <p:cNvPr id="28682" name="Oval 17"/>
            <p:cNvSpPr/>
            <p:nvPr/>
          </p:nvSpPr>
          <p:spPr>
            <a:xfrm>
              <a:off x="522" y="3110"/>
              <a:ext cx="494" cy="353"/>
            </a:xfrm>
            <a:prstGeom prst="ellipse">
              <a:avLst/>
            </a:prstGeom>
            <a:noFill/>
            <a:ln w="38100" cap="flat" cmpd="sng">
              <a:solidFill>
                <a:schemeClr val="tx1"/>
              </a:solidFill>
              <a:prstDash val="solid"/>
              <a:headEnd type="none" w="med" len="med"/>
              <a:tailEnd type="none" w="med" len="med"/>
            </a:ln>
          </p:spPr>
          <p:txBody>
            <a:bodyPr wrap="none" anchor="ctr" anchorCtr="0"/>
            <a:p>
              <a:endParaRPr lang="en-US" altLang="x-none" dirty="0">
                <a:latin typeface="Arial" panose="020B0604020202020204" pitchFamily="34" charset="0"/>
              </a:endParaRPr>
            </a:p>
          </p:txBody>
        </p:sp>
        <p:sp>
          <p:nvSpPr>
            <p:cNvPr id="28683" name="Freeform 18"/>
            <p:cNvSpPr/>
            <p:nvPr/>
          </p:nvSpPr>
          <p:spPr>
            <a:xfrm>
              <a:off x="549" y="3111"/>
              <a:ext cx="450" cy="349"/>
            </a:xfrm>
            <a:custGeom>
              <a:avLst/>
              <a:gdLst>
                <a:gd name="txL" fmla="*/ 0 w 450"/>
                <a:gd name="txT" fmla="*/ 0 h 349"/>
                <a:gd name="txR" fmla="*/ 450 w 450"/>
                <a:gd name="txB" fmla="*/ 349 h 349"/>
              </a:gdLst>
              <a:ahLst/>
              <a:cxnLst>
                <a:cxn ang="0">
                  <a:pos x="0" y="252"/>
                </a:cxn>
                <a:cxn ang="0">
                  <a:pos x="54" y="45"/>
                </a:cxn>
                <a:cxn ang="0">
                  <a:pos x="96" y="327"/>
                </a:cxn>
                <a:cxn ang="0">
                  <a:pos x="156" y="3"/>
                </a:cxn>
                <a:cxn ang="0">
                  <a:pos x="207" y="348"/>
                </a:cxn>
                <a:cxn ang="0">
                  <a:pos x="261" y="9"/>
                </a:cxn>
                <a:cxn ang="0">
                  <a:pos x="312" y="336"/>
                </a:cxn>
                <a:cxn ang="0">
                  <a:pos x="360" y="45"/>
                </a:cxn>
                <a:cxn ang="0">
                  <a:pos x="402" y="288"/>
                </a:cxn>
                <a:cxn ang="0">
                  <a:pos x="450" y="129"/>
                </a:cxn>
              </a:cxnLst>
              <a:rect l="txL" t="txT" r="txR" b="txB"/>
              <a:pathLst>
                <a:path w="450" h="349">
                  <a:moveTo>
                    <a:pt x="0" y="252"/>
                  </a:moveTo>
                  <a:cubicBezTo>
                    <a:pt x="19" y="142"/>
                    <a:pt x="38" y="33"/>
                    <a:pt x="54" y="45"/>
                  </a:cubicBezTo>
                  <a:cubicBezTo>
                    <a:pt x="70" y="57"/>
                    <a:pt x="79" y="334"/>
                    <a:pt x="96" y="327"/>
                  </a:cubicBezTo>
                  <a:cubicBezTo>
                    <a:pt x="113" y="320"/>
                    <a:pt x="138" y="0"/>
                    <a:pt x="156" y="3"/>
                  </a:cubicBezTo>
                  <a:cubicBezTo>
                    <a:pt x="174" y="6"/>
                    <a:pt x="190" y="347"/>
                    <a:pt x="207" y="348"/>
                  </a:cubicBezTo>
                  <a:cubicBezTo>
                    <a:pt x="224" y="349"/>
                    <a:pt x="244" y="11"/>
                    <a:pt x="261" y="9"/>
                  </a:cubicBezTo>
                  <a:cubicBezTo>
                    <a:pt x="278" y="7"/>
                    <a:pt x="296" y="330"/>
                    <a:pt x="312" y="336"/>
                  </a:cubicBezTo>
                  <a:cubicBezTo>
                    <a:pt x="328" y="342"/>
                    <a:pt x="345" y="53"/>
                    <a:pt x="360" y="45"/>
                  </a:cubicBezTo>
                  <a:cubicBezTo>
                    <a:pt x="375" y="37"/>
                    <a:pt x="387" y="274"/>
                    <a:pt x="402" y="288"/>
                  </a:cubicBezTo>
                  <a:cubicBezTo>
                    <a:pt x="417" y="302"/>
                    <a:pt x="433" y="215"/>
                    <a:pt x="450" y="129"/>
                  </a:cubicBezTo>
                </a:path>
              </a:pathLst>
            </a:custGeom>
            <a:noFill/>
            <a:ln w="38100" cap="flat" cmpd="sng">
              <a:solidFill>
                <a:srgbClr val="FF3300"/>
              </a:solidFill>
              <a:prstDash val="solid"/>
              <a:round/>
              <a:headEnd type="none" w="med" len="med"/>
              <a:tailEnd type="none" w="med" len="med"/>
            </a:ln>
          </p:spPr>
          <p:txBody>
            <a:bodyPr/>
            <a:p>
              <a:endParaRPr lang="en-US" altLang="x-none" dirty="0">
                <a:latin typeface="Arial" panose="020B0604020202020204" pitchFamily="34" charset="0"/>
              </a:endParaRPr>
            </a:p>
          </p:txBody>
        </p:sp>
      </p:grpSp>
      <p:sp>
        <p:nvSpPr>
          <p:cNvPr id="622611" name="Text Box 19"/>
          <p:cNvSpPr txBox="1"/>
          <p:nvPr/>
        </p:nvSpPr>
        <p:spPr>
          <a:xfrm>
            <a:off x="3281363" y="4205288"/>
            <a:ext cx="2247900" cy="366712"/>
          </a:xfrm>
          <a:prstGeom prst="rect">
            <a:avLst/>
          </a:prstGeom>
          <a:noFill/>
          <a:ln w="9525">
            <a:noFill/>
          </a:ln>
        </p:spPr>
        <p:txBody>
          <a:bodyPr>
            <a:spAutoFit/>
          </a:bodyPr>
          <a:p>
            <a:pPr>
              <a:spcBef>
                <a:spcPct val="50000"/>
              </a:spcBef>
            </a:pPr>
            <a:r>
              <a:rPr dirty="0">
                <a:latin typeface="Arial" panose="020B0604020202020204" pitchFamily="34" charset="0"/>
              </a:rPr>
              <a:t>Expanding Universe</a:t>
            </a:r>
            <a:endParaRPr dirty="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22595">
                                            <p:txEl>
                                              <p:charRg st="0" end="4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22595">
                                            <p:txEl>
                                              <p:charRg st="47" end="16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22595">
                                            <p:txEl>
                                              <p:charRg st="160" end="31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22595">
                                            <p:txEl>
                                              <p:charRg st="310" end="47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22595">
                                            <p:txEl>
                                              <p:charRg st="477" end="54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22611">
                                            <p:txEl>
                                              <p:charRg st="0" end="1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nodeType="clickEffect">
                                  <p:stCondLst>
                                    <p:cond delay="0"/>
                                  </p:stCondLst>
                                  <p:childTnLst>
                                    <p:set>
                                      <p:cBhvr>
                                        <p:cTn id="32" dur="1" fill="hold">
                                          <p:stCondLst>
                                            <p:cond delay="0"/>
                                          </p:stCondLst>
                                        </p:cTn>
                                        <p:tgtEl>
                                          <p:spTgt spid="2"/>
                                        </p:tgtEl>
                                        <p:attrNameLst>
                                          <p:attrName>style.visibility</p:attrName>
                                        </p:attrNameLst>
                                      </p:cBhvr>
                                      <p:to>
                                        <p:strVal val="hidden"/>
                                      </p:to>
                                    </p:set>
                                  </p:childTnLst>
                                </p:cTn>
                              </p:par>
                              <p:par>
                                <p:cTn id="33" presetID="1" presetClass="entr" presetSubtype="0" fill="hold" nodeType="withEffect">
                                  <p:stCondLst>
                                    <p:cond delay="0"/>
                                  </p:stCondLst>
                                  <p:childTnLst>
                                    <p:set>
                                      <p:cBhvr>
                                        <p:cTn id="34" dur="1" fill="hold">
                                          <p:stCondLst>
                                            <p:cond delay="0"/>
                                          </p:stCondLst>
                                        </p:cTn>
                                        <p:tgtEl>
                                          <p:spTgt spid="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nodeType="clickEffect">
                                  <p:stCondLst>
                                    <p:cond delay="0"/>
                                  </p:stCondLst>
                                  <p:childTnLst>
                                    <p:set>
                                      <p:cBhvr>
                                        <p:cTn id="38" dur="1" fill="hold">
                                          <p:stCondLst>
                                            <p:cond delay="0"/>
                                          </p:stCondLst>
                                        </p:cTn>
                                        <p:tgtEl>
                                          <p:spTgt spid="3"/>
                                        </p:tgtEl>
                                        <p:attrNameLst>
                                          <p:attrName>style.visibility</p:attrName>
                                        </p:attrNameLst>
                                      </p:cBhvr>
                                      <p:to>
                                        <p:strVal val="hidden"/>
                                      </p:to>
                                    </p:set>
                                  </p:childTnLst>
                                </p:cTn>
                              </p:par>
                              <p:par>
                                <p:cTn id="39" presetID="1" presetClass="entr" presetSubtype="0" fill="hold" nodeType="withEffect">
                                  <p:stCondLst>
                                    <p:cond delay="0"/>
                                  </p:stCondLst>
                                  <p:childTnLst>
                                    <p:set>
                                      <p:cBhvr>
                                        <p:cTn id="40" dur="1" fill="hold">
                                          <p:stCondLst>
                                            <p:cond delay="0"/>
                                          </p:stCondLst>
                                        </p:cTn>
                                        <p:tgtEl>
                                          <p:spTgt spid="4"/>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xit" presetSubtype="0" fill="hold" nodeType="clickEffect">
                                  <p:stCondLst>
                                    <p:cond delay="0"/>
                                  </p:stCondLst>
                                  <p:childTnLst>
                                    <p:set>
                                      <p:cBhvr>
                                        <p:cTn id="44" dur="1" fill="hold">
                                          <p:stCondLst>
                                            <p:cond delay="0"/>
                                          </p:stCondLst>
                                        </p:cTn>
                                        <p:tgtEl>
                                          <p:spTgt spid="4"/>
                                        </p:tgtEl>
                                        <p:attrNameLst>
                                          <p:attrName>style.visibility</p:attrName>
                                        </p:attrNameLst>
                                      </p:cBhvr>
                                      <p:to>
                                        <p:strVal val="hidden"/>
                                      </p:to>
                                    </p:set>
                                  </p:childTnLst>
                                </p:cTn>
                              </p:par>
                              <p:par>
                                <p:cTn id="45" presetID="1" presetClass="entr" presetSubtype="0" fill="hold" nodeType="withEffect">
                                  <p:stCondLst>
                                    <p:cond delay="0"/>
                                  </p:stCondLst>
                                  <p:childTnLst>
                                    <p:set>
                                      <p:cBhvr>
                                        <p:cTn id="46" dur="1" fill="hold">
                                          <p:stCondLst>
                                            <p:cond delay="0"/>
                                          </p:stCondLst>
                                        </p:cTn>
                                        <p:tgtEl>
                                          <p:spTgt spid="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nodeType="clickEffect">
                                  <p:stCondLst>
                                    <p:cond delay="0"/>
                                  </p:stCondLst>
                                  <p:childTnLst>
                                    <p:set>
                                      <p:cBhvr>
                                        <p:cTn id="50" dur="1" fill="hold">
                                          <p:stCondLst>
                                            <p:cond delay="0"/>
                                          </p:stCondLst>
                                        </p:cTn>
                                        <p:tgtEl>
                                          <p:spTgt spid="5"/>
                                        </p:tgtEl>
                                        <p:attrNameLst>
                                          <p:attrName>style.visibility</p:attrName>
                                        </p:attrNameLst>
                                      </p:cBhvr>
                                      <p:to>
                                        <p:strVal val="hidden"/>
                                      </p:to>
                                    </p:set>
                                  </p:childTnLst>
                                </p:cTn>
                              </p:par>
                              <p:par>
                                <p:cTn id="51" presetID="1" presetClass="entr" presetSubtype="0" fill="hold" nodeType="withEffect">
                                  <p:stCondLst>
                                    <p:cond delay="0"/>
                                  </p:stCondLst>
                                  <p:childTnLst>
                                    <p:set>
                                      <p:cBhvr>
                                        <p:cTn id="5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28739" name="Picture 3" descr="cosmicbackground"/>
          <p:cNvPicPr>
            <a:picLocks noChangeAspect="1"/>
          </p:cNvPicPr>
          <p:nvPr>
            <p:ph idx="1"/>
          </p:nvPr>
        </p:nvPicPr>
        <p:blipFill>
          <a:blip r:embed="rId1"/>
          <a:srcRect/>
          <a:stretch>
            <a:fillRect/>
          </a:stretch>
        </p:blipFill>
        <p:spPr>
          <a:xfrm>
            <a:off x="4157663" y="357188"/>
            <a:ext cx="4702175" cy="3006725"/>
          </a:xfrm>
        </p:spPr>
      </p:pic>
      <p:pic>
        <p:nvPicPr>
          <p:cNvPr id="628741" name="Picture 5" descr="Radio antenna-Cosmic Microwave radiation"/>
          <p:cNvPicPr>
            <a:picLocks noChangeAspect="1"/>
          </p:cNvPicPr>
          <p:nvPr/>
        </p:nvPicPr>
        <p:blipFill>
          <a:blip r:embed="rId2"/>
          <a:stretch>
            <a:fillRect/>
          </a:stretch>
        </p:blipFill>
        <p:spPr>
          <a:xfrm>
            <a:off x="554038" y="314325"/>
            <a:ext cx="3359150" cy="3276600"/>
          </a:xfrm>
          <a:prstGeom prst="rect">
            <a:avLst/>
          </a:prstGeom>
          <a:noFill/>
          <a:ln w="9525">
            <a:noFill/>
          </a:ln>
        </p:spPr>
      </p:pic>
      <p:sp>
        <p:nvSpPr>
          <p:cNvPr id="628742" name="Text Box 6"/>
          <p:cNvSpPr txBox="1"/>
          <p:nvPr/>
        </p:nvSpPr>
        <p:spPr>
          <a:xfrm>
            <a:off x="527050" y="3700463"/>
            <a:ext cx="3294063" cy="641350"/>
          </a:xfrm>
          <a:prstGeom prst="rect">
            <a:avLst/>
          </a:prstGeom>
          <a:noFill/>
          <a:ln w="9525">
            <a:noFill/>
          </a:ln>
        </p:spPr>
        <p:txBody>
          <a:bodyPr>
            <a:spAutoFit/>
          </a:bodyPr>
          <a:p>
            <a:pPr algn="ctr">
              <a:spcBef>
                <a:spcPct val="50000"/>
              </a:spcBef>
            </a:pPr>
            <a:r>
              <a:rPr dirty="0">
                <a:latin typeface="Arial" panose="020B0604020202020204" pitchFamily="34" charset="0"/>
              </a:rPr>
              <a:t>The microwave detector used by Penzias and Wilson </a:t>
            </a:r>
            <a:endParaRPr dirty="0">
              <a:latin typeface="Arial" panose="020B0604020202020204" pitchFamily="34" charset="0"/>
            </a:endParaRPr>
          </a:p>
        </p:txBody>
      </p:sp>
      <p:sp>
        <p:nvSpPr>
          <p:cNvPr id="628743" name="Text Box 7"/>
          <p:cNvSpPr txBox="1"/>
          <p:nvPr/>
        </p:nvSpPr>
        <p:spPr>
          <a:xfrm>
            <a:off x="4216400" y="3560763"/>
            <a:ext cx="4594225" cy="1054100"/>
          </a:xfrm>
          <a:prstGeom prst="rect">
            <a:avLst/>
          </a:prstGeom>
          <a:noFill/>
          <a:ln w="9525">
            <a:noFill/>
          </a:ln>
        </p:spPr>
        <p:txBody>
          <a:bodyPr>
            <a:spAutoFit/>
          </a:bodyPr>
          <a:p>
            <a:pPr algn="ctr">
              <a:spcBef>
                <a:spcPct val="50000"/>
              </a:spcBef>
            </a:pPr>
            <a:r>
              <a:rPr dirty="0">
                <a:latin typeface="Arial" panose="020B0604020202020204" pitchFamily="34" charset="0"/>
              </a:rPr>
              <a:t>Cosmic Microwave Background radiation.</a:t>
            </a:r>
            <a:endParaRPr dirty="0">
              <a:latin typeface="Arial" panose="020B0604020202020204" pitchFamily="34" charset="0"/>
            </a:endParaRPr>
          </a:p>
          <a:p>
            <a:pPr algn="ctr">
              <a:spcBef>
                <a:spcPct val="50000"/>
              </a:spcBef>
            </a:pPr>
            <a:r>
              <a:rPr dirty="0">
                <a:latin typeface="Arial" panose="020B0604020202020204" pitchFamily="34" charset="0"/>
              </a:rPr>
              <a:t>CMB map of the whole Universe obtained by the COBE satellite in 1989</a:t>
            </a:r>
            <a:endParaRPr dirty="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287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2874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2873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28743">
                                            <p:txEl>
                                              <p:charRg st="0" end="3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28743">
                                            <p:txEl>
                                              <p:charRg st="39" end="10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8742" grpId="0"/>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2" name="Rectangle 3"/>
          <p:cNvSpPr>
            <a:spLocks noGrp="1"/>
          </p:cNvSpPr>
          <p:nvPr>
            <p:ph idx="1"/>
          </p:nvPr>
        </p:nvSpPr>
        <p:spPr>
          <a:xfrm>
            <a:off x="457200" y="417513"/>
            <a:ext cx="8207375" cy="5032375"/>
          </a:xfrm>
        </p:spPr>
        <p:txBody>
          <a:bodyPr vert="horz" wrap="square" lIns="91440" tIns="45720" rIns="91440" bIns="45720" anchor="t" anchorCtr="0"/>
          <a:p>
            <a:pPr marL="0" indent="0" eaLnBrk="1" hangingPunct="1">
              <a:lnSpc>
                <a:spcPct val="80000"/>
              </a:lnSpc>
              <a:buNone/>
            </a:pPr>
            <a:r>
              <a:rPr sz="2800" b="1" dirty="0">
                <a:solidFill>
                  <a:srgbClr val="FF3300"/>
                </a:solidFill>
              </a:rPr>
              <a:t>2. Relative abundance of hydrogen to helium</a:t>
            </a:r>
            <a:endParaRPr sz="2800" b="1" dirty="0">
              <a:solidFill>
                <a:srgbClr val="FF3300"/>
              </a:solidFill>
            </a:endParaRPr>
          </a:p>
          <a:p>
            <a:pPr marL="0" indent="0" eaLnBrk="1" hangingPunct="1">
              <a:lnSpc>
                <a:spcPct val="80000"/>
              </a:lnSpc>
              <a:buNone/>
            </a:pPr>
            <a:r>
              <a:rPr sz="2400" dirty="0"/>
              <a:t>Using the Big Bang model it is possible to calculate the ratio of concentration of hydrogen to helium-4 by mass.</a:t>
            </a:r>
            <a:endParaRPr sz="2400" dirty="0"/>
          </a:p>
          <a:p>
            <a:pPr marL="0" indent="0" eaLnBrk="1" hangingPunct="1">
              <a:lnSpc>
                <a:spcPct val="80000"/>
              </a:lnSpc>
              <a:buNone/>
            </a:pPr>
            <a:endParaRPr sz="2400" dirty="0"/>
          </a:p>
          <a:p>
            <a:pPr marL="0" indent="0" eaLnBrk="1" hangingPunct="1">
              <a:lnSpc>
                <a:spcPct val="80000"/>
              </a:lnSpc>
              <a:buNone/>
            </a:pPr>
            <a:r>
              <a:rPr sz="2400" dirty="0"/>
              <a:t>This depends on the ratio of photons to baryons, which itself can be calculated independently from the detailed structure of Cosmic Microwave Background fluctuations. </a:t>
            </a:r>
            <a:endParaRPr sz="2400" dirty="0"/>
          </a:p>
          <a:p>
            <a:pPr marL="0" indent="0" eaLnBrk="1" hangingPunct="1">
              <a:lnSpc>
                <a:spcPct val="80000"/>
              </a:lnSpc>
              <a:buNone/>
            </a:pPr>
            <a:endParaRPr sz="2400" dirty="0"/>
          </a:p>
          <a:p>
            <a:pPr marL="0" indent="0" eaLnBrk="1" hangingPunct="1">
              <a:lnSpc>
                <a:spcPct val="80000"/>
              </a:lnSpc>
              <a:buNone/>
            </a:pPr>
            <a:r>
              <a:rPr sz="2400" dirty="0"/>
              <a:t>The ratio by mass predicted is about 4:1.</a:t>
            </a:r>
            <a:endParaRPr sz="2400" dirty="0"/>
          </a:p>
          <a:p>
            <a:pPr marL="0" indent="0" eaLnBrk="1" hangingPunct="1">
              <a:lnSpc>
                <a:spcPct val="80000"/>
              </a:lnSpc>
              <a:buNone/>
            </a:pPr>
            <a:endParaRPr sz="2400" dirty="0"/>
          </a:p>
          <a:p>
            <a:pPr marL="0" indent="0" eaLnBrk="1" hangingPunct="1">
              <a:lnSpc>
                <a:spcPct val="80000"/>
              </a:lnSpc>
              <a:buNone/>
            </a:pPr>
            <a:r>
              <a:rPr sz="2400" dirty="0"/>
              <a:t>The measured ratio of abundance is 3:1 which is roughly in agreement.</a:t>
            </a:r>
            <a:endParaRPr sz="2400" dirty="0"/>
          </a:p>
          <a:p>
            <a:pPr marL="0" indent="0" eaLnBrk="1" hangingPunct="1">
              <a:lnSpc>
                <a:spcPct val="80000"/>
              </a:lnSpc>
              <a:buNone/>
            </a:pPr>
            <a:endParaRPr sz="2400" dirty="0"/>
          </a:p>
          <a:p>
            <a:pPr marL="0" indent="0" eaLnBrk="1" hangingPunct="1">
              <a:lnSpc>
                <a:spcPct val="80000"/>
              </a:lnSpc>
              <a:buNone/>
            </a:pPr>
            <a:r>
              <a:rPr sz="2400" dirty="0"/>
              <a:t>Other ratios such as hydrogen to Lithium-7 or Helium-3 also give roughly similar results.</a:t>
            </a:r>
            <a:endParaRPr sz="2400" dirty="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1746" name="Rectangle 2"/>
          <p:cNvSpPr>
            <a:spLocks noGrp="1"/>
          </p:cNvSpPr>
          <p:nvPr>
            <p:ph type="title"/>
          </p:nvPr>
        </p:nvSpPr>
        <p:spPr>
          <a:xfrm>
            <a:off x="468313" y="242888"/>
            <a:ext cx="8229600" cy="841375"/>
          </a:xfrm>
        </p:spPr>
        <p:txBody>
          <a:bodyPr vert="horz" wrap="square" lIns="91440" tIns="45720" rIns="91440" bIns="45720" anchor="ctr" anchorCtr="0"/>
          <a:p>
            <a:pPr eaLnBrk="1" hangingPunct="1"/>
            <a:r>
              <a:rPr sz="3600" dirty="0"/>
              <a:t>Revision Question</a:t>
            </a:r>
            <a:endParaRPr sz="3600" b="1" i="1" dirty="0">
              <a:solidFill>
                <a:srgbClr val="FF3300"/>
              </a:solidFill>
            </a:endParaRPr>
          </a:p>
        </p:txBody>
      </p:sp>
      <p:sp>
        <p:nvSpPr>
          <p:cNvPr id="626691" name="Rectangle 3"/>
          <p:cNvSpPr>
            <a:spLocks noGrp="1"/>
          </p:cNvSpPr>
          <p:nvPr>
            <p:ph sz="half" idx="1"/>
          </p:nvPr>
        </p:nvSpPr>
        <p:spPr>
          <a:xfrm>
            <a:off x="488950" y="1081088"/>
            <a:ext cx="8131175" cy="4746625"/>
          </a:xfrm>
        </p:spPr>
        <p:txBody>
          <a:bodyPr vert="horz" wrap="square" lIns="91440" tIns="45720" rIns="91440" bIns="45720" anchor="t" anchorCtr="0"/>
          <a:p>
            <a:pPr marL="0" indent="0" eaLnBrk="1" hangingPunct="1">
              <a:lnSpc>
                <a:spcPct val="80000"/>
              </a:lnSpc>
              <a:buNone/>
            </a:pPr>
            <a:r>
              <a:rPr sz="2400" i="1" dirty="0">
                <a:latin typeface="+mn-lt"/>
                <a:ea typeface="+mn-ea"/>
                <a:cs typeface="Arial" panose="020B0604020202020204" pitchFamily="34" charset="0"/>
              </a:rPr>
              <a:t>Calculate the wavelength and frequency associated with a thermal temperature of 2.7K. </a:t>
            </a:r>
            <a:endParaRPr sz="2400" i="1" dirty="0">
              <a:latin typeface="+mn-lt"/>
              <a:ea typeface="+mn-ea"/>
              <a:cs typeface="Arial" panose="020B0604020202020204" pitchFamily="34" charset="0"/>
            </a:endParaRPr>
          </a:p>
          <a:p>
            <a:pPr marL="0" indent="0" eaLnBrk="1" hangingPunct="1">
              <a:lnSpc>
                <a:spcPct val="80000"/>
              </a:lnSpc>
              <a:buNone/>
            </a:pPr>
            <a:endParaRPr sz="2400" i="1" dirty="0">
              <a:latin typeface="+mn-lt"/>
              <a:ea typeface="+mn-ea"/>
              <a:cs typeface="Arial" panose="020B0604020202020204" pitchFamily="34" charset="0"/>
            </a:endParaRPr>
          </a:p>
          <a:p>
            <a:pPr marL="0" indent="0" eaLnBrk="1" hangingPunct="1">
              <a:lnSpc>
                <a:spcPct val="80000"/>
              </a:lnSpc>
              <a:buNone/>
            </a:pPr>
            <a:r>
              <a:rPr sz="2400" i="1" dirty="0">
                <a:latin typeface="+mn-lt"/>
                <a:ea typeface="+mn-ea"/>
                <a:cs typeface="Arial" panose="020B0604020202020204" pitchFamily="34" charset="0"/>
              </a:rPr>
              <a:t>Wein’s displacement law: </a:t>
            </a:r>
            <a:r>
              <a:rPr lang="el-GR" altLang="x-none" sz="2400" b="1" i="1" dirty="0">
                <a:solidFill>
                  <a:srgbClr val="FF0000"/>
                </a:solidFill>
                <a:latin typeface="+mn-lt"/>
                <a:ea typeface="+mn-ea"/>
                <a:cs typeface="Arial" panose="020B0604020202020204" pitchFamily="34" charset="0"/>
              </a:rPr>
              <a:t>λ</a:t>
            </a:r>
            <a:r>
              <a:rPr sz="2400" b="1" i="1" baseline="-25000" dirty="0">
                <a:solidFill>
                  <a:srgbClr val="FF0000"/>
                </a:solidFill>
                <a:latin typeface="+mn-lt"/>
                <a:ea typeface="+mn-ea"/>
                <a:cs typeface="Arial" panose="020B0604020202020204" pitchFamily="34" charset="0"/>
              </a:rPr>
              <a:t>max </a:t>
            </a:r>
            <a:r>
              <a:rPr sz="2400" b="1" i="1" dirty="0">
                <a:solidFill>
                  <a:srgbClr val="FF0000"/>
                </a:solidFill>
                <a:latin typeface="+mn-lt"/>
                <a:ea typeface="+mn-ea"/>
                <a:cs typeface="Arial" panose="020B0604020202020204" pitchFamily="34" charset="0"/>
              </a:rPr>
              <a:t>T </a:t>
            </a:r>
            <a:r>
              <a:rPr sz="2400" b="1" dirty="0">
                <a:latin typeface="+mn-lt"/>
                <a:ea typeface="+mn-ea"/>
                <a:cs typeface="Arial" panose="020B0604020202020204" pitchFamily="34" charset="0"/>
              </a:rPr>
              <a:t>= 0.0029 mK</a:t>
            </a:r>
            <a:endParaRPr sz="2400" b="1" dirty="0">
              <a:latin typeface="+mn-lt"/>
              <a:ea typeface="+mn-ea"/>
              <a:cs typeface="Arial" panose="020B0604020202020204" pitchFamily="34" charset="0"/>
            </a:endParaRPr>
          </a:p>
          <a:p>
            <a:pPr marL="0" indent="0" eaLnBrk="1" hangingPunct="1">
              <a:lnSpc>
                <a:spcPct val="80000"/>
              </a:lnSpc>
              <a:buNone/>
            </a:pPr>
            <a:r>
              <a:rPr lang="el-GR" altLang="x-none" sz="2400" b="1" i="1" dirty="0">
                <a:solidFill>
                  <a:srgbClr val="FF0000"/>
                </a:solidFill>
                <a:latin typeface="+mn-lt"/>
                <a:ea typeface="+mn-ea"/>
                <a:cs typeface="Arial" panose="020B0604020202020204" pitchFamily="34" charset="0"/>
              </a:rPr>
              <a:t>λ</a:t>
            </a:r>
            <a:r>
              <a:rPr sz="2400" b="1" i="1" baseline="-25000" dirty="0">
                <a:solidFill>
                  <a:srgbClr val="FF0000"/>
                </a:solidFill>
                <a:latin typeface="+mn-lt"/>
                <a:ea typeface="+mn-ea"/>
                <a:cs typeface="Arial" panose="020B0604020202020204" pitchFamily="34" charset="0"/>
              </a:rPr>
              <a:t>max  </a:t>
            </a:r>
            <a:r>
              <a:rPr sz="2400" dirty="0">
                <a:latin typeface="+mn-lt"/>
                <a:ea typeface="+mn-ea"/>
                <a:cs typeface="Arial" panose="020B0604020202020204" pitchFamily="34" charset="0"/>
              </a:rPr>
              <a:t>x 2.7K = 0.0029 mK</a:t>
            </a:r>
            <a:endParaRPr sz="2400" dirty="0">
              <a:latin typeface="+mn-lt"/>
              <a:ea typeface="+mn-ea"/>
              <a:cs typeface="Arial" panose="020B0604020202020204" pitchFamily="34" charset="0"/>
            </a:endParaRPr>
          </a:p>
          <a:p>
            <a:pPr marL="0" indent="0" eaLnBrk="1" hangingPunct="1">
              <a:lnSpc>
                <a:spcPct val="80000"/>
              </a:lnSpc>
              <a:buNone/>
            </a:pPr>
            <a:r>
              <a:rPr lang="el-GR" altLang="x-none" sz="2400" b="1" i="1" dirty="0">
                <a:solidFill>
                  <a:srgbClr val="FF0000"/>
                </a:solidFill>
                <a:latin typeface="+mn-lt"/>
                <a:ea typeface="+mn-ea"/>
                <a:cs typeface="Arial" panose="020B0604020202020204" pitchFamily="34" charset="0"/>
              </a:rPr>
              <a:t>λ</a:t>
            </a:r>
            <a:r>
              <a:rPr sz="2400" b="1" i="1" baseline="-25000" dirty="0">
                <a:solidFill>
                  <a:srgbClr val="FF0000"/>
                </a:solidFill>
                <a:latin typeface="+mn-lt"/>
                <a:ea typeface="+mn-ea"/>
                <a:cs typeface="Arial" panose="020B0604020202020204" pitchFamily="34" charset="0"/>
              </a:rPr>
              <a:t>max  </a:t>
            </a:r>
            <a:r>
              <a:rPr sz="2400" dirty="0">
                <a:latin typeface="+mn-lt"/>
                <a:ea typeface="+mn-ea"/>
                <a:cs typeface="Arial" panose="020B0604020202020204" pitchFamily="34" charset="0"/>
              </a:rPr>
              <a:t>= 0.0029 / 2.7</a:t>
            </a:r>
            <a:endParaRPr sz="2400" dirty="0">
              <a:latin typeface="+mn-lt"/>
              <a:ea typeface="+mn-ea"/>
              <a:cs typeface="Arial" panose="020B0604020202020204" pitchFamily="34" charset="0"/>
            </a:endParaRPr>
          </a:p>
          <a:p>
            <a:pPr marL="0" indent="0" eaLnBrk="1" hangingPunct="1">
              <a:lnSpc>
                <a:spcPct val="80000"/>
              </a:lnSpc>
              <a:buNone/>
            </a:pPr>
            <a:r>
              <a:rPr sz="2400" b="1" dirty="0">
                <a:solidFill>
                  <a:schemeClr val="accent2"/>
                </a:solidFill>
                <a:latin typeface="+mn-lt"/>
                <a:ea typeface="+mn-ea"/>
                <a:cs typeface="Arial" panose="020B0604020202020204" pitchFamily="34" charset="0"/>
              </a:rPr>
              <a:t>wavelength = 0.0011 m     (1.1 mm)</a:t>
            </a:r>
            <a:endParaRPr sz="2400" b="1" dirty="0">
              <a:solidFill>
                <a:schemeClr val="accent2"/>
              </a:solidFill>
              <a:latin typeface="+mn-lt"/>
              <a:ea typeface="+mn-ea"/>
              <a:cs typeface="Arial" panose="020B0604020202020204" pitchFamily="34" charset="0"/>
            </a:endParaRPr>
          </a:p>
          <a:p>
            <a:pPr marL="0" indent="0" eaLnBrk="1" hangingPunct="1">
              <a:lnSpc>
                <a:spcPct val="80000"/>
              </a:lnSpc>
              <a:buNone/>
            </a:pPr>
            <a:endParaRPr sz="2400" b="1" i="1" dirty="0">
              <a:solidFill>
                <a:srgbClr val="FF3300"/>
              </a:solidFill>
              <a:latin typeface="+mn-lt"/>
              <a:ea typeface="+mn-ea"/>
              <a:cs typeface="Arial" panose="020B0604020202020204" pitchFamily="34" charset="0"/>
            </a:endParaRPr>
          </a:p>
          <a:p>
            <a:pPr marL="0" indent="0" eaLnBrk="1" hangingPunct="1">
              <a:lnSpc>
                <a:spcPct val="80000"/>
              </a:lnSpc>
              <a:buNone/>
            </a:pPr>
            <a:r>
              <a:rPr sz="2400" b="1" i="1" dirty="0">
                <a:solidFill>
                  <a:srgbClr val="FF3300"/>
                </a:solidFill>
                <a:latin typeface="+mn-lt"/>
                <a:ea typeface="+mn-ea"/>
                <a:cs typeface="Arial" panose="020B0604020202020204" pitchFamily="34" charset="0"/>
              </a:rPr>
              <a:t>c = f </a:t>
            </a:r>
            <a:r>
              <a:rPr lang="el-GR" altLang="x-none" sz="2400" b="1" i="1" dirty="0">
                <a:solidFill>
                  <a:srgbClr val="FF3300"/>
                </a:solidFill>
                <a:latin typeface="+mn-lt"/>
                <a:ea typeface="+mn-ea"/>
                <a:cs typeface="Arial" panose="020B0604020202020204" pitchFamily="34" charset="0"/>
              </a:rPr>
              <a:t>λ</a:t>
            </a:r>
            <a:endParaRPr sz="2400" b="1" i="1" dirty="0">
              <a:solidFill>
                <a:srgbClr val="FF3300"/>
              </a:solidFill>
              <a:latin typeface="+mn-lt"/>
              <a:ea typeface="+mn-ea"/>
              <a:cs typeface="Arial" panose="020B0604020202020204" pitchFamily="34" charset="0"/>
            </a:endParaRPr>
          </a:p>
          <a:p>
            <a:pPr marL="0" indent="0" eaLnBrk="1" hangingPunct="1">
              <a:lnSpc>
                <a:spcPct val="80000"/>
              </a:lnSpc>
              <a:buNone/>
            </a:pPr>
            <a:r>
              <a:rPr sz="2400" dirty="0">
                <a:latin typeface="+mn-lt"/>
                <a:ea typeface="+mn-ea"/>
                <a:cs typeface="Arial" panose="020B0604020202020204" pitchFamily="34" charset="0"/>
              </a:rPr>
              <a:t>becomes: </a:t>
            </a:r>
            <a:r>
              <a:rPr sz="2400" b="1" i="1" dirty="0">
                <a:solidFill>
                  <a:srgbClr val="FF3300"/>
                </a:solidFill>
                <a:latin typeface="+mn-lt"/>
                <a:ea typeface="+mn-ea"/>
                <a:cs typeface="Arial" panose="020B0604020202020204" pitchFamily="34" charset="0"/>
              </a:rPr>
              <a:t>f = c / </a:t>
            </a:r>
            <a:r>
              <a:rPr lang="el-GR" altLang="x-none" sz="2400" b="1" i="1" dirty="0">
                <a:solidFill>
                  <a:srgbClr val="FF3300"/>
                </a:solidFill>
                <a:latin typeface="+mn-lt"/>
                <a:ea typeface="+mn-ea"/>
                <a:cs typeface="Arial" panose="020B0604020202020204" pitchFamily="34" charset="0"/>
              </a:rPr>
              <a:t>λ</a:t>
            </a:r>
            <a:endParaRPr sz="2400" b="1" i="1" dirty="0">
              <a:solidFill>
                <a:srgbClr val="FF3300"/>
              </a:solidFill>
              <a:latin typeface="+mn-lt"/>
              <a:ea typeface="+mn-ea"/>
              <a:cs typeface="Arial" panose="020B0604020202020204" pitchFamily="34" charset="0"/>
            </a:endParaRPr>
          </a:p>
          <a:p>
            <a:pPr marL="0" indent="0" eaLnBrk="1" hangingPunct="1">
              <a:lnSpc>
                <a:spcPct val="80000"/>
              </a:lnSpc>
              <a:buNone/>
            </a:pPr>
            <a:r>
              <a:rPr sz="2400" dirty="0">
                <a:latin typeface="+mn-lt"/>
                <a:ea typeface="+mn-ea"/>
                <a:cs typeface="Arial" panose="020B0604020202020204" pitchFamily="34" charset="0"/>
              </a:rPr>
              <a:t>= (300 000 000 m/s) / (0.0011m)</a:t>
            </a:r>
            <a:endParaRPr sz="2400" dirty="0">
              <a:latin typeface="+mn-lt"/>
              <a:ea typeface="+mn-ea"/>
              <a:cs typeface="Arial" panose="020B0604020202020204" pitchFamily="34" charset="0"/>
            </a:endParaRPr>
          </a:p>
          <a:p>
            <a:pPr marL="0" indent="0" eaLnBrk="1" hangingPunct="1">
              <a:lnSpc>
                <a:spcPct val="80000"/>
              </a:lnSpc>
              <a:buNone/>
            </a:pPr>
            <a:r>
              <a:rPr sz="2400" b="1" dirty="0">
                <a:solidFill>
                  <a:schemeClr val="accent2"/>
                </a:solidFill>
                <a:latin typeface="+mn-lt"/>
                <a:ea typeface="+mn-ea"/>
                <a:cs typeface="Arial" panose="020B0604020202020204" pitchFamily="34" charset="0"/>
              </a:rPr>
              <a:t>frequency = 2.7 x 10</a:t>
            </a:r>
            <a:r>
              <a:rPr sz="2400" b="1" baseline="30000" dirty="0">
                <a:solidFill>
                  <a:schemeClr val="accent2"/>
                </a:solidFill>
                <a:latin typeface="+mn-lt"/>
                <a:ea typeface="+mn-ea"/>
                <a:cs typeface="Arial" panose="020B0604020202020204" pitchFamily="34" charset="0"/>
              </a:rPr>
              <a:t>11</a:t>
            </a:r>
            <a:r>
              <a:rPr sz="2400" b="1" dirty="0">
                <a:solidFill>
                  <a:schemeClr val="accent2"/>
                </a:solidFill>
                <a:latin typeface="+mn-lt"/>
                <a:ea typeface="+mn-ea"/>
                <a:cs typeface="Arial" panose="020B0604020202020204" pitchFamily="34" charset="0"/>
              </a:rPr>
              <a:t> Hz    (270 GHz)</a:t>
            </a:r>
            <a:endParaRPr sz="2400" b="1" dirty="0">
              <a:solidFill>
                <a:schemeClr val="accent2"/>
              </a:solidFill>
              <a:latin typeface="+mn-lt"/>
              <a:ea typeface="Arial" panose="020B0604020202020204" pitchFamily="34" charset="0"/>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26691">
                                            <p:txEl>
                                              <p:charRg st="88" end="13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26691">
                                            <p:txEl>
                                              <p:charRg st="132" end="15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26691">
                                            <p:txEl>
                                              <p:charRg st="157" end="17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26691">
                                            <p:txEl>
                                              <p:charRg st="178" end="21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26691">
                                            <p:txEl>
                                              <p:charRg st="214" end="22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26691">
                                            <p:txEl>
                                              <p:charRg st="222" end="24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26691">
                                            <p:txEl>
                                              <p:charRg st="241" end="27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26691">
                                            <p:txEl>
                                              <p:charRg st="273" end="3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2770" name="Rectangle 2"/>
          <p:cNvSpPr>
            <a:spLocks noGrp="1"/>
          </p:cNvSpPr>
          <p:nvPr>
            <p:ph type="title"/>
          </p:nvPr>
        </p:nvSpPr>
        <p:spPr>
          <a:xfrm>
            <a:off x="457200" y="274638"/>
            <a:ext cx="8229600" cy="703262"/>
          </a:xfrm>
        </p:spPr>
        <p:txBody>
          <a:bodyPr vert="horz" wrap="square" lIns="91440" tIns="45720" rIns="91440" bIns="45720" anchor="ctr" anchorCtr="0"/>
          <a:p>
            <a:pPr eaLnBrk="1" hangingPunct="1"/>
            <a:r>
              <a:rPr sz="2800" i="1" dirty="0"/>
              <a:t>Revision of supernovae as standard candles</a:t>
            </a:r>
            <a:endParaRPr sz="2800" b="1" i="1" dirty="0">
              <a:solidFill>
                <a:srgbClr val="FF3300"/>
              </a:solidFill>
            </a:endParaRPr>
          </a:p>
        </p:txBody>
      </p:sp>
      <p:sp>
        <p:nvSpPr>
          <p:cNvPr id="630787" name="Rectangle 3"/>
          <p:cNvSpPr>
            <a:spLocks noGrp="1"/>
          </p:cNvSpPr>
          <p:nvPr>
            <p:ph idx="1"/>
          </p:nvPr>
        </p:nvSpPr>
        <p:spPr>
          <a:xfrm>
            <a:off x="395288" y="1108075"/>
            <a:ext cx="8104187" cy="4070350"/>
          </a:xfrm>
        </p:spPr>
        <p:txBody>
          <a:bodyPr vert="horz" wrap="square" lIns="91440" tIns="45720" rIns="91440" bIns="45720" anchor="t" anchorCtr="0"/>
          <a:p>
            <a:pPr marL="0" indent="0" eaLnBrk="1" hangingPunct="1">
              <a:lnSpc>
                <a:spcPct val="90000"/>
              </a:lnSpc>
              <a:buNone/>
            </a:pPr>
            <a:r>
              <a:rPr sz="2400" dirty="0"/>
              <a:t>Type 1a supernovae have a known peak luminosity allowing them to be used as ‘standard candles’.</a:t>
            </a:r>
            <a:endParaRPr sz="2400" dirty="0"/>
          </a:p>
          <a:p>
            <a:pPr marL="0" indent="0" eaLnBrk="1" hangingPunct="1">
              <a:lnSpc>
                <a:spcPct val="90000"/>
              </a:lnSpc>
              <a:buNone/>
            </a:pPr>
            <a:endParaRPr sz="2400" dirty="0"/>
          </a:p>
          <a:p>
            <a:pPr marL="0" indent="0" eaLnBrk="1" hangingPunct="1">
              <a:lnSpc>
                <a:spcPct val="90000"/>
              </a:lnSpc>
              <a:buNone/>
            </a:pPr>
            <a:r>
              <a:rPr sz="2400" dirty="0"/>
              <a:t>At their peak all of these supernovae have an absolute magnitude, </a:t>
            </a:r>
            <a:r>
              <a:rPr sz="2400" b="1" i="1" dirty="0">
                <a:solidFill>
                  <a:srgbClr val="FF3300"/>
                </a:solidFill>
              </a:rPr>
              <a:t>M</a:t>
            </a:r>
            <a:r>
              <a:rPr sz="2400" dirty="0"/>
              <a:t> of -19.3 </a:t>
            </a:r>
            <a:r>
              <a:rPr sz="2400" dirty="0">
                <a:cs typeface="Arial" panose="020B0604020202020204" pitchFamily="34" charset="0"/>
              </a:rPr>
              <a:t>± 0.03.</a:t>
            </a:r>
            <a:endParaRPr sz="2400" dirty="0">
              <a:cs typeface="Arial" panose="020B0604020202020204" pitchFamily="34" charset="0"/>
            </a:endParaRPr>
          </a:p>
          <a:p>
            <a:pPr marL="0" indent="0" eaLnBrk="1" hangingPunct="1">
              <a:lnSpc>
                <a:spcPct val="90000"/>
              </a:lnSpc>
              <a:buNone/>
            </a:pPr>
            <a:endParaRPr sz="2400" dirty="0"/>
          </a:p>
          <a:p>
            <a:pPr marL="0" indent="0" eaLnBrk="1" hangingPunct="1">
              <a:lnSpc>
                <a:spcPct val="90000"/>
              </a:lnSpc>
              <a:buNone/>
            </a:pPr>
            <a:r>
              <a:rPr sz="2400" dirty="0"/>
              <a:t>By noting their apparent peak magnitude, </a:t>
            </a:r>
            <a:r>
              <a:rPr sz="2400" b="1" i="1" dirty="0">
                <a:solidFill>
                  <a:srgbClr val="FF3300"/>
                </a:solidFill>
              </a:rPr>
              <a:t>m</a:t>
            </a:r>
            <a:r>
              <a:rPr sz="2400" dirty="0"/>
              <a:t> such supernovae can be used to determine this distances to galaxies using the equation:</a:t>
            </a:r>
            <a:endParaRPr sz="2400" dirty="0"/>
          </a:p>
          <a:p>
            <a:pPr marL="0" indent="0" eaLnBrk="1" hangingPunct="1">
              <a:lnSpc>
                <a:spcPct val="90000"/>
              </a:lnSpc>
              <a:buNone/>
            </a:pPr>
            <a:r>
              <a:rPr sz="2400" b="1" i="1" dirty="0">
                <a:solidFill>
                  <a:srgbClr val="FF0000"/>
                </a:solidFill>
              </a:rPr>
              <a:t>		m – M = 5 log (d / 10)</a:t>
            </a:r>
            <a:endParaRPr sz="2400" dirty="0"/>
          </a:p>
          <a:p>
            <a:pPr marL="0" indent="0" eaLnBrk="1" hangingPunct="1">
              <a:lnSpc>
                <a:spcPct val="90000"/>
              </a:lnSpc>
              <a:buNone/>
            </a:pPr>
            <a:endParaRP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30787">
                                            <p:txEl>
                                              <p:charRg st="0" end="9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30787">
                                            <p:txEl>
                                              <p:charRg st="97" end="18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30787">
                                            <p:txEl>
                                              <p:charRg st="183" end="31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30787">
                                            <p:txEl>
                                              <p:charRg st="314" end="33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3794" name="Rectangle 2"/>
          <p:cNvSpPr>
            <a:spLocks noGrp="1"/>
          </p:cNvSpPr>
          <p:nvPr>
            <p:ph type="title"/>
          </p:nvPr>
        </p:nvSpPr>
        <p:spPr>
          <a:xfrm>
            <a:off x="457200" y="274638"/>
            <a:ext cx="8229600" cy="769937"/>
          </a:xfrm>
        </p:spPr>
        <p:txBody>
          <a:bodyPr vert="horz" wrap="square" lIns="91440" tIns="45720" rIns="91440" bIns="45720" anchor="ctr" anchorCtr="0"/>
          <a:p>
            <a:pPr eaLnBrk="1" hangingPunct="1"/>
            <a:r>
              <a:rPr sz="3600" dirty="0"/>
              <a:t>Question</a:t>
            </a:r>
            <a:endParaRPr sz="3600" b="1" dirty="0">
              <a:solidFill>
                <a:srgbClr val="FF3300"/>
              </a:solidFill>
            </a:endParaRPr>
          </a:p>
        </p:txBody>
      </p:sp>
      <p:sp>
        <p:nvSpPr>
          <p:cNvPr id="33795" name="Rectangle 3"/>
          <p:cNvSpPr>
            <a:spLocks noGrp="1"/>
          </p:cNvSpPr>
          <p:nvPr>
            <p:ph sz="half" idx="1"/>
          </p:nvPr>
        </p:nvSpPr>
        <p:spPr>
          <a:xfrm>
            <a:off x="469900" y="947738"/>
            <a:ext cx="3225800" cy="3375025"/>
          </a:xfrm>
        </p:spPr>
        <p:txBody>
          <a:bodyPr vert="horz" wrap="square" lIns="91440" tIns="45720" rIns="91440" bIns="45720" anchor="t" anchorCtr="0"/>
          <a:p>
            <a:pPr marL="0" indent="0" eaLnBrk="1" hangingPunct="1">
              <a:buNone/>
            </a:pPr>
            <a:r>
              <a:rPr sz="1800" i="1" dirty="0">
                <a:latin typeface="+mn-lt"/>
                <a:ea typeface="+mn-ea"/>
                <a:cs typeface="+mn-cs"/>
              </a:rPr>
              <a:t>In a distant galaxy a Type 1a supernova is observed to have an apparent magnitude of + 21 and a recessional speed (from red-shift measurement) of </a:t>
            </a:r>
            <a:endParaRPr sz="1800" i="1" dirty="0">
              <a:latin typeface="+mn-lt"/>
              <a:ea typeface="+mn-ea"/>
              <a:cs typeface="+mn-cs"/>
            </a:endParaRPr>
          </a:p>
          <a:p>
            <a:pPr marL="0" indent="0" eaLnBrk="1" hangingPunct="1">
              <a:buNone/>
            </a:pPr>
            <a:r>
              <a:rPr sz="1800" i="1" dirty="0">
                <a:latin typeface="+mn-lt"/>
                <a:ea typeface="+mn-ea"/>
                <a:cs typeface="+mn-cs"/>
              </a:rPr>
              <a:t>60 000 kms</a:t>
            </a:r>
            <a:r>
              <a:rPr sz="1800" i="1" baseline="30000" dirty="0">
                <a:latin typeface="+mn-lt"/>
                <a:ea typeface="+mn-ea"/>
                <a:cs typeface="+mn-cs"/>
              </a:rPr>
              <a:t>-1</a:t>
            </a:r>
            <a:r>
              <a:rPr sz="1800" i="1" dirty="0">
                <a:latin typeface="+mn-lt"/>
                <a:ea typeface="+mn-ea"/>
                <a:cs typeface="+mn-cs"/>
              </a:rPr>
              <a:t>. </a:t>
            </a:r>
            <a:endParaRPr sz="1800" i="1" dirty="0">
              <a:latin typeface="+mn-lt"/>
              <a:ea typeface="+mn-ea"/>
              <a:cs typeface="+mn-cs"/>
            </a:endParaRPr>
          </a:p>
          <a:p>
            <a:pPr marL="0" indent="0" eaLnBrk="1" hangingPunct="1">
              <a:buNone/>
            </a:pPr>
            <a:r>
              <a:rPr sz="1800" i="1" dirty="0">
                <a:latin typeface="+mn-lt"/>
                <a:ea typeface="+mn-ea"/>
                <a:cs typeface="+mn-cs"/>
              </a:rPr>
              <a:t>Calculate the distance to this galaxy (a) from the magnitude measurement (b) using Hubble’s law.</a:t>
            </a:r>
            <a:endParaRPr sz="1800" i="1" dirty="0">
              <a:latin typeface="+mn-lt"/>
              <a:ea typeface="+mn-ea"/>
              <a:cs typeface="+mn-cs"/>
            </a:endParaRPr>
          </a:p>
          <a:p>
            <a:pPr marL="0" indent="0" eaLnBrk="1" hangingPunct="1">
              <a:buNone/>
            </a:pPr>
            <a:r>
              <a:rPr sz="1800" i="1" dirty="0">
                <a:latin typeface="+mn-lt"/>
                <a:ea typeface="+mn-ea"/>
                <a:cs typeface="+mn-cs"/>
              </a:rPr>
              <a:t>Assume Type 1a supernovae have an absolute magnitude of – 19.</a:t>
            </a:r>
            <a:endParaRPr sz="1800" i="1" dirty="0">
              <a:latin typeface="+mn-lt"/>
              <a:ea typeface="+mn-ea"/>
              <a:cs typeface="+mn-cs"/>
            </a:endParaRPr>
          </a:p>
          <a:p>
            <a:pPr marL="0" indent="0" eaLnBrk="1" hangingPunct="1">
              <a:buNone/>
            </a:pPr>
            <a:r>
              <a:rPr sz="1800" i="1" dirty="0">
                <a:latin typeface="+mn-lt"/>
                <a:ea typeface="+mn-ea"/>
                <a:cs typeface="+mn-cs"/>
              </a:rPr>
              <a:t>Comment on your answers</a:t>
            </a:r>
            <a:endParaRPr sz="1800" i="1" dirty="0">
              <a:latin typeface="+mn-lt"/>
              <a:ea typeface="+mn-ea"/>
              <a:cs typeface="+mn-cs"/>
            </a:endParaRPr>
          </a:p>
        </p:txBody>
      </p:sp>
      <p:sp>
        <p:nvSpPr>
          <p:cNvPr id="632836" name="Rectangle 4"/>
          <p:cNvSpPr>
            <a:spLocks noGrp="1"/>
          </p:cNvSpPr>
          <p:nvPr>
            <p:ph sz="half" idx="2"/>
          </p:nvPr>
        </p:nvSpPr>
        <p:spPr>
          <a:xfrm>
            <a:off x="4130675" y="1035050"/>
            <a:ext cx="4567238" cy="5224463"/>
          </a:xfrm>
        </p:spPr>
        <p:txBody>
          <a:bodyPr vert="horz" wrap="square" lIns="91440" tIns="45720" rIns="91440" bIns="45720" anchor="t" anchorCtr="0"/>
          <a:p>
            <a:pPr marL="0" indent="0" eaLnBrk="1" hangingPunct="1">
              <a:lnSpc>
                <a:spcPct val="80000"/>
              </a:lnSpc>
              <a:buNone/>
            </a:pPr>
            <a:r>
              <a:rPr sz="1800" dirty="0">
                <a:latin typeface="+mn-lt"/>
                <a:ea typeface="+mn-ea"/>
                <a:cs typeface="+mn-cs"/>
              </a:rPr>
              <a:t>(a)</a:t>
            </a:r>
            <a:r>
              <a:rPr sz="1800" b="1" i="1" dirty="0">
                <a:solidFill>
                  <a:srgbClr val="FF0000"/>
                </a:solidFill>
                <a:latin typeface="+mn-lt"/>
                <a:ea typeface="+mn-ea"/>
                <a:cs typeface="+mn-cs"/>
              </a:rPr>
              <a:t> m – M = 5 log (d / 10)</a:t>
            </a:r>
            <a:endParaRPr sz="1800" b="1" i="1" dirty="0">
              <a:solidFill>
                <a:srgbClr val="FF0000"/>
              </a:solidFill>
              <a:latin typeface="+mn-lt"/>
              <a:ea typeface="+mn-ea"/>
              <a:cs typeface="+mn-cs"/>
            </a:endParaRPr>
          </a:p>
          <a:p>
            <a:pPr marL="0" indent="0" eaLnBrk="1" hangingPunct="1">
              <a:lnSpc>
                <a:spcPct val="80000"/>
              </a:lnSpc>
              <a:buNone/>
            </a:pPr>
            <a:r>
              <a:rPr sz="1800" dirty="0">
                <a:latin typeface="+mn-lt"/>
                <a:ea typeface="+mn-ea"/>
                <a:cs typeface="Arial" panose="020B0604020202020204" pitchFamily="34" charset="0"/>
              </a:rPr>
              <a:t>rearranged:</a:t>
            </a:r>
            <a:endParaRPr sz="1800" dirty="0">
              <a:latin typeface="+mn-lt"/>
              <a:ea typeface="+mn-ea"/>
              <a:cs typeface="+mn-cs"/>
            </a:endParaRPr>
          </a:p>
          <a:p>
            <a:pPr marL="0" indent="0" eaLnBrk="1" hangingPunct="1">
              <a:lnSpc>
                <a:spcPct val="80000"/>
              </a:lnSpc>
              <a:buNone/>
            </a:pPr>
            <a:r>
              <a:rPr sz="1800" b="1" i="1" dirty="0">
                <a:solidFill>
                  <a:srgbClr val="FF0000"/>
                </a:solidFill>
                <a:latin typeface="+mn-lt"/>
                <a:ea typeface="+mn-ea"/>
                <a:cs typeface="+mn-cs"/>
              </a:rPr>
              <a:t>log (d / 10) = [(m – M) / 5]</a:t>
            </a:r>
            <a:endParaRPr sz="1800" b="1" i="1" dirty="0">
              <a:solidFill>
                <a:srgbClr val="FF0000"/>
              </a:solidFill>
              <a:latin typeface="+mn-lt"/>
              <a:ea typeface="+mn-ea"/>
              <a:cs typeface="+mn-cs"/>
            </a:endParaRPr>
          </a:p>
          <a:p>
            <a:pPr marL="0" indent="0" eaLnBrk="1" hangingPunct="1">
              <a:lnSpc>
                <a:spcPct val="80000"/>
              </a:lnSpc>
              <a:buNone/>
            </a:pPr>
            <a:r>
              <a:rPr sz="1800" b="1" i="1" dirty="0">
                <a:latin typeface="+mn-lt"/>
                <a:ea typeface="+mn-ea"/>
                <a:cs typeface="+mn-cs"/>
              </a:rPr>
              <a:t>= </a:t>
            </a:r>
            <a:r>
              <a:rPr sz="1800" dirty="0">
                <a:latin typeface="+mn-lt"/>
                <a:ea typeface="+mn-ea"/>
                <a:cs typeface="+mn-cs"/>
              </a:rPr>
              <a:t>[(21 – (-19) / 5]</a:t>
            </a:r>
            <a:endParaRPr sz="1800" b="1" i="1" dirty="0">
              <a:solidFill>
                <a:srgbClr val="FF0000"/>
              </a:solidFill>
              <a:latin typeface="+mn-lt"/>
              <a:ea typeface="+mn-ea"/>
              <a:cs typeface="+mn-cs"/>
            </a:endParaRPr>
          </a:p>
          <a:p>
            <a:pPr marL="0" indent="0" eaLnBrk="1" hangingPunct="1">
              <a:lnSpc>
                <a:spcPct val="80000"/>
              </a:lnSpc>
              <a:buNone/>
            </a:pPr>
            <a:r>
              <a:rPr sz="1800" dirty="0">
                <a:latin typeface="+mn-lt"/>
                <a:ea typeface="+mn-ea"/>
                <a:cs typeface="+mn-cs"/>
              </a:rPr>
              <a:t>= 40 / 5  = 8.0</a:t>
            </a:r>
            <a:endParaRPr sz="1800" dirty="0">
              <a:latin typeface="+mn-lt"/>
              <a:ea typeface="+mn-ea"/>
              <a:cs typeface="+mn-cs"/>
            </a:endParaRPr>
          </a:p>
          <a:p>
            <a:pPr marL="0" indent="0" eaLnBrk="1" hangingPunct="1">
              <a:lnSpc>
                <a:spcPct val="80000"/>
              </a:lnSpc>
              <a:buNone/>
            </a:pPr>
            <a:r>
              <a:rPr sz="1800" dirty="0">
                <a:latin typeface="+mn-lt"/>
                <a:ea typeface="+mn-ea"/>
                <a:cs typeface="+mn-cs"/>
              </a:rPr>
              <a:t>antiloging: = 100 x 10</a:t>
            </a:r>
            <a:r>
              <a:rPr sz="1800" baseline="30000" dirty="0">
                <a:latin typeface="+mn-lt"/>
                <a:ea typeface="+mn-ea"/>
                <a:cs typeface="+mn-cs"/>
              </a:rPr>
              <a:t>6</a:t>
            </a:r>
            <a:r>
              <a:rPr sz="1800" dirty="0">
                <a:latin typeface="+mn-lt"/>
                <a:ea typeface="+mn-ea"/>
                <a:cs typeface="+mn-cs"/>
              </a:rPr>
              <a:t> = </a:t>
            </a:r>
            <a:r>
              <a:rPr sz="1800" b="1" i="1" dirty="0">
                <a:solidFill>
                  <a:srgbClr val="FF3300"/>
                </a:solidFill>
                <a:latin typeface="+mn-lt"/>
                <a:ea typeface="+mn-ea"/>
                <a:cs typeface="+mn-cs"/>
              </a:rPr>
              <a:t>d / 10</a:t>
            </a:r>
            <a:endParaRPr sz="1800" b="1" i="1" dirty="0">
              <a:solidFill>
                <a:srgbClr val="FF3300"/>
              </a:solidFill>
              <a:latin typeface="+mn-lt"/>
              <a:ea typeface="+mn-ea"/>
              <a:cs typeface="+mn-cs"/>
            </a:endParaRPr>
          </a:p>
          <a:p>
            <a:pPr marL="0" indent="0" eaLnBrk="1" hangingPunct="1">
              <a:lnSpc>
                <a:spcPct val="80000"/>
              </a:lnSpc>
              <a:buNone/>
            </a:pPr>
            <a:r>
              <a:rPr sz="1800" b="1" dirty="0">
                <a:solidFill>
                  <a:schemeClr val="accent2"/>
                </a:solidFill>
                <a:latin typeface="+mn-lt"/>
                <a:ea typeface="+mn-ea"/>
                <a:cs typeface="+mn-cs"/>
              </a:rPr>
              <a:t>Distance to galaxy = 1000 Mpc</a:t>
            </a:r>
            <a:endParaRPr sz="1800" b="1" dirty="0">
              <a:solidFill>
                <a:schemeClr val="accent2"/>
              </a:solidFill>
              <a:latin typeface="+mn-lt"/>
              <a:ea typeface="+mn-ea"/>
              <a:cs typeface="+mn-cs"/>
            </a:endParaRPr>
          </a:p>
          <a:p>
            <a:pPr marL="0" indent="0" eaLnBrk="1" hangingPunct="1">
              <a:lnSpc>
                <a:spcPct val="80000"/>
              </a:lnSpc>
              <a:buNone/>
            </a:pPr>
            <a:endParaRPr sz="1800" dirty="0">
              <a:latin typeface="+mn-lt"/>
              <a:ea typeface="+mn-ea"/>
              <a:cs typeface="+mn-cs"/>
            </a:endParaRPr>
          </a:p>
          <a:p>
            <a:pPr marL="0" indent="0" eaLnBrk="1" hangingPunct="1">
              <a:lnSpc>
                <a:spcPct val="80000"/>
              </a:lnSpc>
              <a:buNone/>
            </a:pPr>
            <a:r>
              <a:rPr sz="1800" dirty="0">
                <a:latin typeface="+mn-lt"/>
                <a:ea typeface="+mn-ea"/>
                <a:cs typeface="+mn-cs"/>
              </a:rPr>
              <a:t>(b) Hubble’s law: </a:t>
            </a:r>
            <a:r>
              <a:rPr lang="en-US" altLang="x-none" sz="1800" b="1" i="1" dirty="0">
                <a:solidFill>
                  <a:srgbClr val="FF3300"/>
                </a:solidFill>
                <a:latin typeface="+mn-lt"/>
                <a:ea typeface="+mn-ea"/>
                <a:cs typeface="+mn-cs"/>
              </a:rPr>
              <a:t>v = Hd</a:t>
            </a:r>
            <a:endParaRPr lang="en-US" altLang="x-none" sz="1800" b="1" i="1" dirty="0">
              <a:solidFill>
                <a:srgbClr val="FF3300"/>
              </a:solidFill>
              <a:latin typeface="+mn-lt"/>
              <a:ea typeface="+mn-ea"/>
              <a:cs typeface="+mn-cs"/>
            </a:endParaRPr>
          </a:p>
          <a:p>
            <a:pPr marL="0" indent="0" eaLnBrk="1" hangingPunct="1">
              <a:lnSpc>
                <a:spcPct val="80000"/>
              </a:lnSpc>
              <a:buNone/>
            </a:pPr>
            <a:r>
              <a:rPr sz="1800" dirty="0">
                <a:latin typeface="+mn-lt"/>
                <a:ea typeface="+mn-ea"/>
                <a:cs typeface="+mn-cs"/>
              </a:rPr>
              <a:t>therefore: </a:t>
            </a:r>
            <a:r>
              <a:rPr lang="en-US" altLang="x-none" sz="1800" b="1" i="1" dirty="0">
                <a:solidFill>
                  <a:srgbClr val="FF3300"/>
                </a:solidFill>
                <a:latin typeface="+mn-lt"/>
                <a:ea typeface="+mn-ea"/>
                <a:cs typeface="+mn-cs"/>
              </a:rPr>
              <a:t>d = v / H</a:t>
            </a:r>
            <a:endParaRPr lang="en-US" altLang="x-none" sz="1800" b="1" i="1" dirty="0">
              <a:solidFill>
                <a:srgbClr val="FF3300"/>
              </a:solidFill>
              <a:latin typeface="+mn-lt"/>
              <a:ea typeface="+mn-ea"/>
              <a:cs typeface="+mn-cs"/>
            </a:endParaRPr>
          </a:p>
          <a:p>
            <a:pPr marL="0" indent="0" eaLnBrk="1" hangingPunct="1">
              <a:lnSpc>
                <a:spcPct val="80000"/>
              </a:lnSpc>
              <a:buNone/>
            </a:pPr>
            <a:r>
              <a:rPr lang="en-US" altLang="x-none" sz="1800" dirty="0">
                <a:latin typeface="+mn-lt"/>
                <a:ea typeface="+mn-ea"/>
                <a:cs typeface="+mn-cs"/>
              </a:rPr>
              <a:t>= (60</a:t>
            </a:r>
            <a:r>
              <a:rPr sz="1800" dirty="0">
                <a:latin typeface="+mn-lt"/>
                <a:ea typeface="+mn-ea"/>
                <a:cs typeface="+mn-cs"/>
              </a:rPr>
              <a:t> 000 kms</a:t>
            </a:r>
            <a:r>
              <a:rPr sz="1800" baseline="30000" dirty="0">
                <a:latin typeface="+mn-lt"/>
                <a:ea typeface="+mn-ea"/>
                <a:cs typeface="+mn-cs"/>
              </a:rPr>
              <a:t>-1</a:t>
            </a:r>
            <a:r>
              <a:rPr lang="en-US" altLang="x-none" sz="1800" dirty="0">
                <a:latin typeface="+mn-lt"/>
                <a:ea typeface="+mn-ea"/>
                <a:cs typeface="+mn-cs"/>
              </a:rPr>
              <a:t>)  /  (65 km s</a:t>
            </a:r>
            <a:r>
              <a:rPr lang="en-US" altLang="x-none" sz="1800" baseline="30000" dirty="0">
                <a:latin typeface="+mn-lt"/>
                <a:ea typeface="+mn-ea"/>
                <a:cs typeface="+mn-cs"/>
              </a:rPr>
              <a:t>-1</a:t>
            </a:r>
            <a:r>
              <a:rPr lang="en-US" altLang="x-none" sz="1800" dirty="0">
                <a:latin typeface="+mn-lt"/>
                <a:ea typeface="+mn-ea"/>
                <a:cs typeface="+mn-cs"/>
              </a:rPr>
              <a:t> Mpc</a:t>
            </a:r>
            <a:r>
              <a:rPr lang="en-US" altLang="x-none" sz="1800" baseline="30000" dirty="0">
                <a:latin typeface="+mn-lt"/>
                <a:ea typeface="+mn-ea"/>
                <a:cs typeface="+mn-cs"/>
              </a:rPr>
              <a:t>-1</a:t>
            </a:r>
            <a:r>
              <a:rPr lang="en-US" altLang="x-none" sz="1800" dirty="0">
                <a:latin typeface="+mn-lt"/>
                <a:ea typeface="+mn-ea"/>
                <a:cs typeface="+mn-cs"/>
              </a:rPr>
              <a:t>)</a:t>
            </a:r>
            <a:endParaRPr lang="en-US" altLang="x-none" sz="1800" dirty="0">
              <a:latin typeface="+mn-lt"/>
              <a:ea typeface="+mn-ea"/>
              <a:cs typeface="+mn-cs"/>
            </a:endParaRPr>
          </a:p>
          <a:p>
            <a:pPr marL="0" indent="0" eaLnBrk="1" hangingPunct="1">
              <a:lnSpc>
                <a:spcPct val="80000"/>
              </a:lnSpc>
              <a:buNone/>
            </a:pPr>
            <a:r>
              <a:rPr lang="en-US" altLang="x-none" sz="1800" dirty="0">
                <a:latin typeface="+mn-lt"/>
                <a:ea typeface="+mn-ea"/>
                <a:cs typeface="+mn-cs"/>
              </a:rPr>
              <a:t>= 923 Mpc</a:t>
            </a:r>
            <a:endParaRPr lang="en-US" altLang="x-none" sz="1800" dirty="0">
              <a:latin typeface="+mn-lt"/>
              <a:ea typeface="+mn-ea"/>
              <a:cs typeface="+mn-cs"/>
            </a:endParaRPr>
          </a:p>
          <a:p>
            <a:pPr marL="0" indent="0" eaLnBrk="1" hangingPunct="1">
              <a:lnSpc>
                <a:spcPct val="80000"/>
              </a:lnSpc>
              <a:buNone/>
            </a:pPr>
            <a:r>
              <a:rPr sz="1800" b="1" dirty="0">
                <a:solidFill>
                  <a:schemeClr val="accent2"/>
                </a:solidFill>
                <a:latin typeface="+mn-lt"/>
                <a:ea typeface="+mn-ea"/>
                <a:cs typeface="+mn-cs"/>
              </a:rPr>
              <a:t>Distance to galaxy = 920 Mpc</a:t>
            </a:r>
            <a:endParaRPr sz="1800" b="1" dirty="0">
              <a:solidFill>
                <a:schemeClr val="accent2"/>
              </a:solidFill>
              <a:latin typeface="+mn-lt"/>
              <a:ea typeface="+mn-ea"/>
              <a:cs typeface="+mn-cs"/>
            </a:endParaRPr>
          </a:p>
          <a:p>
            <a:pPr marL="0" indent="0" eaLnBrk="1" hangingPunct="1">
              <a:lnSpc>
                <a:spcPct val="80000"/>
              </a:lnSpc>
              <a:buNone/>
            </a:pPr>
            <a:endParaRPr sz="1800" b="1" dirty="0">
              <a:solidFill>
                <a:schemeClr val="accent2"/>
              </a:solidFill>
              <a:latin typeface="+mn-lt"/>
              <a:ea typeface="+mn-ea"/>
              <a:cs typeface="+mn-cs"/>
            </a:endParaRPr>
          </a:p>
          <a:p>
            <a:pPr marL="0" indent="0" eaLnBrk="1" hangingPunct="1">
              <a:lnSpc>
                <a:spcPct val="80000"/>
              </a:lnSpc>
              <a:buNone/>
            </a:pPr>
            <a:r>
              <a:rPr sz="1800" dirty="0">
                <a:latin typeface="+mn-lt"/>
                <a:ea typeface="+mn-ea"/>
                <a:cs typeface="+mn-cs"/>
              </a:rPr>
              <a:t>(c) The magnitude measurement gives a greater distance measurement than the one obtained from red-shift measurement.</a:t>
            </a:r>
            <a:endParaRPr sz="1800" b="1" dirty="0">
              <a:solidFill>
                <a:schemeClr val="accent2"/>
              </a:solidFill>
              <a:latin typeface="+mn-lt"/>
              <a:ea typeface="+mn-ea"/>
              <a:cs typeface="+mn-cs"/>
            </a:endParaRPr>
          </a:p>
          <a:p>
            <a:pPr marL="0" indent="0" eaLnBrk="1" hangingPunct="1">
              <a:lnSpc>
                <a:spcPct val="80000"/>
              </a:lnSpc>
            </a:pPr>
            <a:endParaRPr sz="1800" dirty="0">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32836">
                                            <p:txEl>
                                              <p:charRg st="0" end="2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32836">
                                            <p:txEl>
                                              <p:charRg st="27" end="3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32836">
                                            <p:txEl>
                                              <p:charRg st="39" end="68"/>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32836">
                                            <p:txEl>
                                              <p:charRg st="68" end="88"/>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32836">
                                            <p:txEl>
                                              <p:charRg st="88" end="10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32836">
                                            <p:txEl>
                                              <p:charRg st="104" end="13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32836">
                                            <p:txEl>
                                              <p:charRg st="137" end="16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632836">
                                            <p:txEl>
                                              <p:charRg st="168" end="193"/>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632836">
                                            <p:txEl>
                                              <p:charRg st="193" end="214"/>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632836">
                                            <p:txEl>
                                              <p:charRg st="214" end="253"/>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632836">
                                            <p:txEl>
                                              <p:charRg st="253" end="263"/>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632836">
                                            <p:txEl>
                                              <p:charRg st="263" end="292"/>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632836">
                                            <p:txEl>
                                              <p:charRg st="293" end="4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4818" name="Rectangle 2"/>
          <p:cNvSpPr>
            <a:spLocks noGrp="1"/>
          </p:cNvSpPr>
          <p:nvPr>
            <p:ph type="title"/>
          </p:nvPr>
        </p:nvSpPr>
        <p:spPr>
          <a:xfrm>
            <a:off x="457200" y="274638"/>
            <a:ext cx="8229600" cy="593725"/>
          </a:xfrm>
        </p:spPr>
        <p:txBody>
          <a:bodyPr vert="horz" wrap="square" lIns="91440" tIns="45720" rIns="91440" bIns="45720" anchor="ctr" anchorCtr="0"/>
          <a:p>
            <a:pPr eaLnBrk="1" hangingPunct="1"/>
            <a:r>
              <a:rPr sz="4000" dirty="0"/>
              <a:t>Dark energy</a:t>
            </a:r>
            <a:endParaRPr sz="4000" b="1" i="1" dirty="0">
              <a:solidFill>
                <a:srgbClr val="FF3300"/>
              </a:solidFill>
            </a:endParaRPr>
          </a:p>
        </p:txBody>
      </p:sp>
      <p:sp>
        <p:nvSpPr>
          <p:cNvPr id="535555" name="Rectangle 3"/>
          <p:cNvSpPr>
            <a:spLocks noGrp="1"/>
          </p:cNvSpPr>
          <p:nvPr>
            <p:ph idx="1"/>
          </p:nvPr>
        </p:nvSpPr>
        <p:spPr>
          <a:xfrm>
            <a:off x="479425" y="944563"/>
            <a:ext cx="8312150" cy="5386387"/>
          </a:xfrm>
        </p:spPr>
        <p:txBody>
          <a:bodyPr vert="horz" wrap="square" lIns="91440" tIns="45720" rIns="91440" bIns="45720" anchor="t" anchorCtr="0"/>
          <a:p>
            <a:pPr marL="355600" indent="-355600" eaLnBrk="1" hangingPunct="1">
              <a:lnSpc>
                <a:spcPct val="80000"/>
              </a:lnSpc>
            </a:pPr>
            <a:r>
              <a:rPr sz="2000" dirty="0"/>
              <a:t>In 1998 astronomers discovered that very distant type 1a supernovae were further away than expected. Measurement of their red shifts (used to measure their velocities) and the use of Hubble’s Law to obtain their distances shows that these supernovae are fainter than expected.</a:t>
            </a:r>
            <a:endParaRPr sz="2000" dirty="0"/>
          </a:p>
          <a:p>
            <a:pPr marL="355600" indent="-355600" eaLnBrk="1" hangingPunct="1">
              <a:lnSpc>
                <a:spcPct val="80000"/>
              </a:lnSpc>
            </a:pPr>
            <a:r>
              <a:rPr sz="2000" dirty="0"/>
              <a:t>These mesurements indicate that the Universe is expanding faster now than when the supernovae exploded as the light has had to travel further to reach us than expected by a constant rate of expansion (assummed to be the case with Hubble’s Law).</a:t>
            </a:r>
            <a:endParaRPr sz="2000" dirty="0"/>
          </a:p>
          <a:p>
            <a:pPr marL="355600" indent="-355600" eaLnBrk="1" hangingPunct="1">
              <a:lnSpc>
                <a:spcPct val="80000"/>
              </a:lnSpc>
            </a:pPr>
            <a:r>
              <a:rPr sz="2000" dirty="0"/>
              <a:t>These and further measurements have led astronomers to conclude that the expansion of the Universe has been accelerating for about the past 5000 million years.</a:t>
            </a:r>
            <a:endParaRPr sz="2000" dirty="0"/>
          </a:p>
          <a:p>
            <a:pPr marL="355600" indent="-355600" eaLnBrk="1" hangingPunct="1">
              <a:lnSpc>
                <a:spcPct val="80000"/>
              </a:lnSpc>
            </a:pPr>
            <a:r>
              <a:rPr sz="2000" dirty="0"/>
              <a:t>Before this discovery, the expansion of the Universe was expected to be decelerating due to the attractive gravitational forces of galaxies on each other.</a:t>
            </a:r>
            <a:endParaRPr sz="2000" dirty="0"/>
          </a:p>
          <a:p>
            <a:pPr marL="355600" indent="-355600" eaLnBrk="1" hangingPunct="1">
              <a:lnSpc>
                <a:spcPct val="80000"/>
              </a:lnSpc>
            </a:pPr>
            <a:r>
              <a:rPr sz="2000" dirty="0"/>
              <a:t>Therefore there appears to be some unknown repulsive force acting which is releasing some hidden ‘potential’ energy which is currently known as </a:t>
            </a:r>
            <a:r>
              <a:rPr sz="2000" b="1" dirty="0">
                <a:solidFill>
                  <a:srgbClr val="FF3300"/>
                </a:solidFill>
              </a:rPr>
              <a:t>dark energy</a:t>
            </a:r>
            <a:r>
              <a:rPr sz="2000" dirty="0"/>
              <a:t>.</a:t>
            </a:r>
            <a:endParaRPr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5555">
                                            <p:txEl>
                                              <p:charRg st="0" end="27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35555">
                                            <p:txEl>
                                              <p:charRg st="277" end="52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35555">
                                            <p:txEl>
                                              <p:charRg st="522" end="68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35555">
                                            <p:txEl>
                                              <p:charRg st="682" end="83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35555">
                                            <p:txEl>
                                              <p:charRg st="837" end="99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34883" name="Rectangle 3"/>
          <p:cNvSpPr>
            <a:spLocks noGrp="1"/>
          </p:cNvSpPr>
          <p:nvPr>
            <p:ph idx="1"/>
          </p:nvPr>
        </p:nvSpPr>
        <p:spPr>
          <a:xfrm>
            <a:off x="436563" y="523875"/>
            <a:ext cx="8218487" cy="4752975"/>
          </a:xfrm>
        </p:spPr>
        <p:txBody>
          <a:bodyPr vert="horz" wrap="square" lIns="91440" tIns="45720" rIns="91440" bIns="45720" anchor="t" anchorCtr="0"/>
          <a:p>
            <a:pPr marL="355600" indent="-355600" eaLnBrk="1" hangingPunct="1"/>
            <a:r>
              <a:rPr sz="2000" dirty="0"/>
              <a:t>The nature of </a:t>
            </a:r>
            <a:r>
              <a:rPr sz="2000" b="1" dirty="0">
                <a:solidFill>
                  <a:srgbClr val="FF3300"/>
                </a:solidFill>
              </a:rPr>
              <a:t>dark energy</a:t>
            </a:r>
            <a:r>
              <a:rPr sz="2000" dirty="0"/>
              <a:t> is unclear. It is thought to be a form of background energy present throughout space and time.</a:t>
            </a:r>
            <a:endParaRPr sz="2000" dirty="0"/>
          </a:p>
          <a:p>
            <a:pPr marL="355600" indent="-355600" eaLnBrk="1" hangingPunct="1"/>
            <a:r>
              <a:rPr sz="2000" dirty="0"/>
              <a:t>It is more prominent than gravity at large distances as gravity becomes weaker with distance (inverse square law) whereas the force associated with dark energy is thought to remain constant.</a:t>
            </a:r>
            <a:endParaRPr sz="2000" dirty="0"/>
          </a:p>
          <a:p>
            <a:pPr marL="355600" indent="-355600" eaLnBrk="1" hangingPunct="1"/>
            <a:r>
              <a:rPr sz="2000" dirty="0"/>
              <a:t>Current theories suggest that it makes up 70% of the total energy of the Universe.</a:t>
            </a:r>
            <a:endParaRPr sz="2000" dirty="0"/>
          </a:p>
          <a:p>
            <a:pPr marL="355600" indent="-355600" eaLnBrk="1" hangingPunct="1"/>
            <a:r>
              <a:rPr sz="2000" dirty="0"/>
              <a:t>The idea of dark energy leads to the speculation that in the future the force associated with dark energy will ultimately tear apart all gravitationally bound structures, including galaxies and solar systems, and eventually overcome the electrical and nuclear forces to tear apart atoms themselves, ending the universe in a "Big Rip". </a:t>
            </a:r>
            <a:endParaRPr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34883">
                                            <p:txEl>
                                              <p:charRg st="0" end="12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34883">
                                            <p:txEl>
                                              <p:charRg st="121" end="31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34883">
                                            <p:txEl>
                                              <p:charRg st="312" end="39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34883">
                                            <p:txEl>
                                              <p:charRg st="395" end="73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6866" name="Rectangle 2"/>
          <p:cNvSpPr>
            <a:spLocks noGrp="1"/>
          </p:cNvSpPr>
          <p:nvPr>
            <p:ph type="title"/>
          </p:nvPr>
        </p:nvSpPr>
        <p:spPr>
          <a:xfrm>
            <a:off x="457200" y="274638"/>
            <a:ext cx="8229600" cy="593725"/>
          </a:xfrm>
        </p:spPr>
        <p:txBody>
          <a:bodyPr vert="horz" wrap="square" lIns="91440" tIns="45720" rIns="91440" bIns="45720" anchor="ctr" anchorCtr="0"/>
          <a:p>
            <a:pPr eaLnBrk="1" hangingPunct="1"/>
            <a:r>
              <a:rPr sz="3600" dirty="0"/>
              <a:t>Dark energy controversy</a:t>
            </a:r>
            <a:r>
              <a:rPr sz="4000" dirty="0"/>
              <a:t> </a:t>
            </a:r>
            <a:endParaRPr sz="4000" dirty="0"/>
          </a:p>
        </p:txBody>
      </p:sp>
      <p:sp>
        <p:nvSpPr>
          <p:cNvPr id="636931" name="Rectangle 3"/>
          <p:cNvSpPr>
            <a:spLocks noGrp="1"/>
          </p:cNvSpPr>
          <p:nvPr>
            <p:ph idx="1"/>
          </p:nvPr>
        </p:nvSpPr>
        <p:spPr>
          <a:xfrm>
            <a:off x="479425" y="1084263"/>
            <a:ext cx="8218488" cy="4752975"/>
          </a:xfrm>
        </p:spPr>
        <p:txBody>
          <a:bodyPr vert="horz" wrap="square" lIns="91440" tIns="45720" rIns="91440" bIns="45720" anchor="t" anchorCtr="0"/>
          <a:p>
            <a:pPr marL="0" indent="0" eaLnBrk="1" hangingPunct="1">
              <a:lnSpc>
                <a:spcPct val="80000"/>
              </a:lnSpc>
              <a:buNone/>
            </a:pPr>
            <a:r>
              <a:rPr sz="2800" dirty="0"/>
              <a:t>It has been noted that if Newton’s law of gravitation:</a:t>
            </a:r>
            <a:endParaRPr sz="2800" dirty="0"/>
          </a:p>
          <a:p>
            <a:pPr marL="0" indent="0" eaLnBrk="1" hangingPunct="1">
              <a:lnSpc>
                <a:spcPct val="80000"/>
              </a:lnSpc>
              <a:buNone/>
            </a:pPr>
            <a:r>
              <a:rPr sz="2800" b="1" i="1" dirty="0">
                <a:solidFill>
                  <a:srgbClr val="FF3300"/>
                </a:solidFill>
              </a:rPr>
              <a:t>F = GMm/r</a:t>
            </a:r>
            <a:r>
              <a:rPr sz="2800" b="1" i="1" baseline="30000" dirty="0">
                <a:solidFill>
                  <a:srgbClr val="FF3300"/>
                </a:solidFill>
              </a:rPr>
              <a:t>2</a:t>
            </a:r>
            <a:r>
              <a:rPr sz="2800" dirty="0"/>
              <a:t> </a:t>
            </a:r>
            <a:endParaRPr sz="2800" dirty="0"/>
          </a:p>
          <a:p>
            <a:pPr marL="0" indent="0" eaLnBrk="1" hangingPunct="1">
              <a:lnSpc>
                <a:spcPct val="80000"/>
              </a:lnSpc>
              <a:buNone/>
            </a:pPr>
            <a:r>
              <a:rPr sz="2800" dirty="0"/>
              <a:t>became: </a:t>
            </a:r>
            <a:r>
              <a:rPr sz="2800" b="1" i="1" dirty="0">
                <a:solidFill>
                  <a:srgbClr val="FF3300"/>
                </a:solidFill>
              </a:rPr>
              <a:t>F = GMm/r</a:t>
            </a:r>
            <a:r>
              <a:rPr sz="2800" dirty="0"/>
              <a:t> </a:t>
            </a:r>
            <a:endParaRPr sz="2800" dirty="0"/>
          </a:p>
          <a:p>
            <a:pPr marL="0" indent="0" eaLnBrk="1" hangingPunct="1">
              <a:lnSpc>
                <a:spcPct val="80000"/>
              </a:lnSpc>
              <a:buNone/>
            </a:pPr>
            <a:r>
              <a:rPr sz="2800" dirty="0"/>
              <a:t>at large, intergalactic distances, </a:t>
            </a:r>
            <a:endParaRPr sz="2800" dirty="0"/>
          </a:p>
          <a:p>
            <a:pPr marL="0" indent="0" eaLnBrk="1" hangingPunct="1">
              <a:lnSpc>
                <a:spcPct val="80000"/>
              </a:lnSpc>
              <a:buNone/>
            </a:pPr>
            <a:r>
              <a:rPr sz="2800" dirty="0"/>
              <a:t>then the acceleration of the expansion of the universe no longer requires the existence of Dark Energy.</a:t>
            </a:r>
            <a:endParaRPr sz="2800" dirty="0"/>
          </a:p>
          <a:p>
            <a:pPr marL="0" indent="0" eaLnBrk="1" hangingPunct="1">
              <a:lnSpc>
                <a:spcPct val="80000"/>
              </a:lnSpc>
              <a:buNone/>
            </a:pPr>
            <a:endParaRPr sz="2800" dirty="0"/>
          </a:p>
          <a:p>
            <a:pPr marL="0" indent="0" eaLnBrk="1" hangingPunct="1">
              <a:lnSpc>
                <a:spcPct val="80000"/>
              </a:lnSpc>
              <a:buNone/>
            </a:pPr>
            <a:r>
              <a:rPr sz="2800" dirty="0"/>
              <a:t>Other alternative ideas for dark energy have come from string theory, brane cosmology and the holographic principle.</a:t>
            </a:r>
            <a:endParaRP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36931">
                                            <p:txEl>
                                              <p:charRg st="0" end="5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36931">
                                            <p:txEl>
                                              <p:charRg st="55" end="6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36931">
                                            <p:txEl>
                                              <p:charRg st="67" end="8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36931">
                                            <p:txEl>
                                              <p:charRg st="86" end="12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36931">
                                            <p:txEl>
                                              <p:charRg st="122" end="22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36931">
                                            <p:txEl>
                                              <p:charRg st="227" end="34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9682" name="Title 199681"/>
          <p:cNvSpPr>
            <a:spLocks noGrp="1"/>
          </p:cNvSpPr>
          <p:nvPr>
            <p:ph type="title"/>
          </p:nvPr>
        </p:nvSpPr>
        <p:spPr/>
        <p:txBody>
          <a:bodyPr anchor="ctr" anchorCtr="0"/>
          <a:p>
            <a:r>
              <a:rPr sz="4000"/>
              <a:t>Gravitational field strength</a:t>
            </a:r>
            <a:endParaRPr sz="4000"/>
          </a:p>
        </p:txBody>
      </p:sp>
      <p:sp>
        <p:nvSpPr>
          <p:cNvPr id="199683" name="Content Placeholder 199682"/>
          <p:cNvSpPr>
            <a:spLocks noGrp="1"/>
          </p:cNvSpPr>
          <p:nvPr>
            <p:ph idx="1"/>
          </p:nvPr>
        </p:nvSpPr>
        <p:spPr>
          <a:xfrm>
            <a:off x="468630" y="827405"/>
            <a:ext cx="8229600" cy="4525963"/>
          </a:xfrm>
        </p:spPr>
        <p:txBody>
          <a:bodyPr/>
          <a:p>
            <a:pPr marL="0" indent="0">
              <a:buNone/>
            </a:pPr>
            <a:r>
              <a:rPr sz="2400"/>
              <a:t>Gravitational field strength </a:t>
            </a:r>
            <a:r>
              <a:rPr lang="en-US" sz="2400"/>
              <a:t>(g) </a:t>
            </a:r>
            <a:r>
              <a:rPr sz="2400"/>
              <a:t>is equal to the force exerted on an object of mass 1kg.</a:t>
            </a:r>
            <a:endParaRPr sz="2400"/>
          </a:p>
          <a:p>
            <a:pPr marL="0" indent="0">
              <a:buNone/>
            </a:pPr>
            <a:endParaRPr sz="2400"/>
          </a:p>
          <a:p>
            <a:pPr marL="0" indent="0">
              <a:buNone/>
            </a:pPr>
            <a:r>
              <a:rPr sz="2400" b="1"/>
              <a:t>Earth’s surface </a:t>
            </a:r>
            <a:r>
              <a:rPr lang="en-US" sz="2400" b="1"/>
              <a:t>= </a:t>
            </a:r>
            <a:r>
              <a:rPr sz="2400" b="1"/>
              <a:t>10 </a:t>
            </a:r>
            <a:r>
              <a:rPr sz="2400" b="1">
                <a:sym typeface="+mn-ea"/>
              </a:rPr>
              <a:t>Nkg</a:t>
            </a:r>
            <a:r>
              <a:rPr lang="en-US" sz="2400" b="1" baseline="30000">
                <a:sym typeface="+mn-ea"/>
              </a:rPr>
              <a:t>-1</a:t>
            </a:r>
            <a:endParaRPr sz="2400" b="1"/>
          </a:p>
          <a:p>
            <a:pPr marL="0" indent="0">
              <a:buNone/>
            </a:pPr>
            <a:r>
              <a:rPr sz="2400"/>
              <a:t>Moon’s surface = 1.6 </a:t>
            </a:r>
            <a:r>
              <a:rPr sz="2400">
                <a:sym typeface="+mn-ea"/>
              </a:rPr>
              <a:t>Nkg</a:t>
            </a:r>
            <a:r>
              <a:rPr lang="en-US" sz="2400" baseline="30000">
                <a:sym typeface="+mn-ea"/>
              </a:rPr>
              <a:t>-1</a:t>
            </a:r>
            <a:endParaRPr lang="en-US" sz="2400" baseline="30000">
              <a:sym typeface="+mn-ea"/>
            </a:endParaRPr>
          </a:p>
          <a:p>
            <a:pPr marL="0" indent="0">
              <a:buNone/>
            </a:pPr>
            <a:r>
              <a:rPr sz="2400"/>
              <a:t>Mars’ surface = 3.7 Nkg</a:t>
            </a:r>
            <a:r>
              <a:rPr lang="en-US" sz="2400" baseline="30000"/>
              <a:t>-1</a:t>
            </a:r>
            <a:endParaRPr sz="2400"/>
          </a:p>
          <a:p>
            <a:pPr marL="0" indent="0">
              <a:buNone/>
            </a:pPr>
            <a:endParaRPr sz="2400"/>
          </a:p>
          <a:p>
            <a:pPr marL="0" indent="0">
              <a:buNone/>
            </a:pPr>
            <a:r>
              <a:rPr sz="2400" b="1">
                <a:solidFill>
                  <a:srgbClr val="FF0000"/>
                </a:solidFill>
              </a:rPr>
              <a:t>Weight</a:t>
            </a:r>
            <a:r>
              <a:rPr sz="2400"/>
              <a:t> is the force of gravity on an object.</a:t>
            </a:r>
            <a:endParaRPr sz="2400"/>
          </a:p>
          <a:p>
            <a:pPr marL="0" indent="0">
              <a:buNone/>
            </a:pPr>
            <a:endParaRPr lang="en-US" sz="2400" b="1">
              <a:solidFill>
                <a:srgbClr val="0070C0"/>
              </a:solidFill>
            </a:endParaRPr>
          </a:p>
          <a:p>
            <a:pPr marL="0" indent="0">
              <a:buNone/>
            </a:pPr>
            <a:r>
              <a:rPr lang="en-US" sz="2400" b="1">
                <a:solidFill>
                  <a:srgbClr val="0070C0"/>
                </a:solidFill>
              </a:rPr>
              <a:t>Weight </a:t>
            </a:r>
            <a:r>
              <a:rPr lang="en-US" sz="2400" b="1">
                <a:solidFill>
                  <a:schemeClr val="tx1"/>
                </a:solidFill>
              </a:rPr>
              <a:t>(</a:t>
            </a:r>
            <a:r>
              <a:rPr lang="en-US" sz="2400" b="1">
                <a:solidFill>
                  <a:srgbClr val="0070C0"/>
                </a:solidFill>
              </a:rPr>
              <a:t>w</a:t>
            </a:r>
            <a:r>
              <a:rPr lang="en-US" sz="2400" b="1">
                <a:solidFill>
                  <a:schemeClr val="tx1"/>
                </a:solidFill>
              </a:rPr>
              <a:t>)</a:t>
            </a:r>
            <a:r>
              <a:rPr lang="en-US" sz="2400" b="1">
                <a:solidFill>
                  <a:srgbClr val="0070C0"/>
                </a:solidFill>
              </a:rPr>
              <a:t> </a:t>
            </a:r>
            <a:r>
              <a:rPr lang="en-US" sz="2400" b="1">
                <a:solidFill>
                  <a:schemeClr val="tx1"/>
                </a:solidFill>
              </a:rPr>
              <a:t>=</a:t>
            </a:r>
            <a:r>
              <a:rPr lang="en-US" sz="2400" b="1">
                <a:solidFill>
                  <a:srgbClr val="0070C0"/>
                </a:solidFill>
              </a:rPr>
              <a:t> mass </a:t>
            </a:r>
            <a:r>
              <a:rPr lang="en-US" sz="2400" b="1">
                <a:solidFill>
                  <a:schemeClr val="tx1"/>
                </a:solidFill>
              </a:rPr>
              <a:t>(</a:t>
            </a:r>
            <a:r>
              <a:rPr lang="en-US" sz="2400" b="1">
                <a:solidFill>
                  <a:srgbClr val="0070C0"/>
                </a:solidFill>
              </a:rPr>
              <a:t>m</a:t>
            </a:r>
            <a:r>
              <a:rPr lang="en-US" sz="2400" b="1">
                <a:solidFill>
                  <a:schemeClr val="tx1"/>
                </a:solidFill>
              </a:rPr>
              <a:t>)</a:t>
            </a:r>
            <a:r>
              <a:rPr lang="en-US" sz="2400" b="1">
                <a:solidFill>
                  <a:srgbClr val="0070C0"/>
                </a:solidFill>
              </a:rPr>
              <a:t> </a:t>
            </a:r>
            <a:r>
              <a:rPr lang="en-US" sz="2400" b="1">
                <a:solidFill>
                  <a:schemeClr val="tx1"/>
                </a:solidFill>
              </a:rPr>
              <a:t>× </a:t>
            </a:r>
            <a:r>
              <a:rPr lang="en-US" sz="2400" b="1">
                <a:solidFill>
                  <a:srgbClr val="0070C0"/>
                </a:solidFill>
              </a:rPr>
              <a:t>gravitational field strength </a:t>
            </a:r>
            <a:r>
              <a:rPr lang="en-US" sz="2400" b="1">
                <a:solidFill>
                  <a:schemeClr val="tx1"/>
                </a:solidFill>
              </a:rPr>
              <a:t>(</a:t>
            </a:r>
            <a:r>
              <a:rPr lang="en-US" sz="2400" b="1">
                <a:solidFill>
                  <a:srgbClr val="0070C0"/>
                </a:solidFill>
              </a:rPr>
              <a:t>g</a:t>
            </a:r>
            <a:r>
              <a:rPr lang="en-US" sz="2400" b="1">
                <a:solidFill>
                  <a:schemeClr val="tx1"/>
                </a:solidFill>
              </a:rPr>
              <a:t>)</a:t>
            </a:r>
            <a:endParaRPr lang="en-US" sz="2400" b="1">
              <a:solidFill>
                <a:schemeClr val="tx1"/>
              </a:solidFill>
            </a:endParaRPr>
          </a:p>
          <a:p>
            <a:pPr marL="0" indent="0">
              <a:buNone/>
            </a:pPr>
            <a:endParaRPr lang="en-US" sz="2400" b="1">
              <a:solidFill>
                <a:schemeClr val="tx1"/>
              </a:solidFill>
            </a:endParaRPr>
          </a:p>
        </p:txBody>
      </p:sp>
      <p:sp>
        <p:nvSpPr>
          <p:cNvPr id="2" name="Text Box 1"/>
          <p:cNvSpPr txBox="1"/>
          <p:nvPr/>
        </p:nvSpPr>
        <p:spPr>
          <a:xfrm>
            <a:off x="963930" y="5166360"/>
            <a:ext cx="745490" cy="460375"/>
          </a:xfrm>
          <a:prstGeom prst="rect">
            <a:avLst/>
          </a:prstGeom>
          <a:noFill/>
        </p:spPr>
        <p:txBody>
          <a:bodyPr wrap="square" rtlCol="0">
            <a:spAutoFit/>
          </a:bodyPr>
          <a:p>
            <a:r>
              <a:rPr lang="en-US" altLang="en-US" sz="2400" b="1">
                <a:sym typeface="+mn-ea"/>
              </a:rPr>
              <a:t>(</a:t>
            </a:r>
            <a:r>
              <a:rPr lang="en-US" altLang="en-US" sz="2400" b="1">
                <a:solidFill>
                  <a:srgbClr val="FF0000"/>
                </a:solidFill>
                <a:sym typeface="+mn-ea"/>
              </a:rPr>
              <a:t>N</a:t>
            </a:r>
            <a:r>
              <a:rPr lang="en-US" altLang="en-US" sz="2400" b="1">
                <a:sym typeface="+mn-ea"/>
              </a:rPr>
              <a:t>)</a:t>
            </a:r>
            <a:endParaRPr lang="en-US" altLang="en-US" sz="2400" b="1"/>
          </a:p>
        </p:txBody>
      </p:sp>
      <p:sp>
        <p:nvSpPr>
          <p:cNvPr id="3" name="Text Box 2"/>
          <p:cNvSpPr txBox="1"/>
          <p:nvPr/>
        </p:nvSpPr>
        <p:spPr>
          <a:xfrm>
            <a:off x="2768600" y="5166360"/>
            <a:ext cx="745490" cy="460375"/>
          </a:xfrm>
          <a:prstGeom prst="rect">
            <a:avLst/>
          </a:prstGeom>
          <a:noFill/>
        </p:spPr>
        <p:txBody>
          <a:bodyPr wrap="square" rtlCol="0">
            <a:spAutoFit/>
          </a:bodyPr>
          <a:p>
            <a:r>
              <a:rPr lang="en-US" altLang="en-US" sz="2400" b="1">
                <a:sym typeface="+mn-ea"/>
              </a:rPr>
              <a:t>(</a:t>
            </a:r>
            <a:r>
              <a:rPr lang="en-US" altLang="en-US" sz="2400" b="1">
                <a:solidFill>
                  <a:srgbClr val="FF0000"/>
                </a:solidFill>
                <a:sym typeface="+mn-ea"/>
              </a:rPr>
              <a:t>kg</a:t>
            </a:r>
            <a:r>
              <a:rPr lang="en-US" altLang="en-US" sz="2400" b="1">
                <a:sym typeface="+mn-ea"/>
              </a:rPr>
              <a:t>)</a:t>
            </a:r>
            <a:endParaRPr lang="en-US" altLang="en-US" sz="2400" b="1"/>
          </a:p>
        </p:txBody>
      </p:sp>
      <p:sp>
        <p:nvSpPr>
          <p:cNvPr id="4" name="Text Box 3"/>
          <p:cNvSpPr txBox="1"/>
          <p:nvPr/>
        </p:nvSpPr>
        <p:spPr>
          <a:xfrm>
            <a:off x="5272405" y="5166360"/>
            <a:ext cx="1144270" cy="460375"/>
          </a:xfrm>
          <a:prstGeom prst="rect">
            <a:avLst/>
          </a:prstGeom>
          <a:noFill/>
        </p:spPr>
        <p:txBody>
          <a:bodyPr wrap="square" rtlCol="0">
            <a:spAutoFit/>
          </a:bodyPr>
          <a:p>
            <a:r>
              <a:rPr lang="en-US" altLang="en-US" sz="2400" b="1">
                <a:sym typeface="+mn-ea"/>
              </a:rPr>
              <a:t>(</a:t>
            </a:r>
            <a:r>
              <a:rPr lang="en-US" altLang="en-US" sz="2400" b="1">
                <a:solidFill>
                  <a:srgbClr val="FF0000"/>
                </a:solidFill>
                <a:sym typeface="+mn-ea"/>
              </a:rPr>
              <a:t>Nkg</a:t>
            </a:r>
            <a:r>
              <a:rPr lang="en-US" altLang="en-US" sz="2400" b="1" baseline="30000">
                <a:solidFill>
                  <a:srgbClr val="FF0000"/>
                </a:solidFill>
                <a:sym typeface="+mn-ea"/>
              </a:rPr>
              <a:t>-1</a:t>
            </a:r>
            <a:r>
              <a:rPr lang="en-US" altLang="en-US" sz="2400" b="1">
                <a:sym typeface="+mn-ea"/>
              </a:rPr>
              <a:t>)</a:t>
            </a:r>
            <a:endParaRPr lang="en-US" altLang="en-US" sz="24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9683">
                                            <p:txEl>
                                              <p:charRg st="0" end="8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9683">
                                            <p:txEl>
                                              <p:charRg st="86" end="159"/>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9683">
                                            <p:txEl>
                                              <p:charRg st="160" end="18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9683">
                                            <p:txEl>
                                              <p:char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9683">
                                            <p:txEl>
                                              <p:char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7890" name="Rectangle 2"/>
          <p:cNvSpPr>
            <a:spLocks noGrp="1"/>
          </p:cNvSpPr>
          <p:nvPr>
            <p:ph type="title"/>
          </p:nvPr>
        </p:nvSpPr>
        <p:spPr>
          <a:xfrm>
            <a:off x="457200" y="274638"/>
            <a:ext cx="8229600" cy="639762"/>
          </a:xfrm>
        </p:spPr>
        <p:txBody>
          <a:bodyPr vert="horz" wrap="square" lIns="91440" tIns="45720" rIns="91440" bIns="45720" anchor="ctr" anchorCtr="0"/>
          <a:p>
            <a:pPr eaLnBrk="1" hangingPunct="1"/>
            <a:r>
              <a:rPr sz="4000" dirty="0"/>
              <a:t>Quasars</a:t>
            </a:r>
            <a:endParaRPr sz="4000" dirty="0"/>
          </a:p>
        </p:txBody>
      </p:sp>
      <p:sp>
        <p:nvSpPr>
          <p:cNvPr id="488451" name="Rectangle 3"/>
          <p:cNvSpPr>
            <a:spLocks noGrp="1"/>
          </p:cNvSpPr>
          <p:nvPr>
            <p:ph idx="1"/>
          </p:nvPr>
        </p:nvSpPr>
        <p:spPr>
          <a:xfrm>
            <a:off x="425450" y="998538"/>
            <a:ext cx="5529263" cy="5010150"/>
          </a:xfrm>
        </p:spPr>
        <p:txBody>
          <a:bodyPr vert="horz" wrap="square" lIns="91440" tIns="45720" rIns="91440" bIns="45720" anchor="t" anchorCtr="0"/>
          <a:p>
            <a:pPr marL="0" indent="0" eaLnBrk="1" hangingPunct="1">
              <a:lnSpc>
                <a:spcPct val="80000"/>
              </a:lnSpc>
              <a:buNone/>
            </a:pPr>
            <a:r>
              <a:rPr sz="2000" dirty="0"/>
              <a:t>‘Quasar’ stand for ‘quasi-stellar radio source’.</a:t>
            </a:r>
            <a:endParaRPr sz="2000" dirty="0"/>
          </a:p>
          <a:p>
            <a:pPr marL="0" indent="0" eaLnBrk="1" hangingPunct="1">
              <a:lnSpc>
                <a:spcPct val="80000"/>
              </a:lnSpc>
              <a:buNone/>
            </a:pPr>
            <a:endParaRPr sz="2000" dirty="0"/>
          </a:p>
          <a:p>
            <a:pPr marL="0" indent="0" eaLnBrk="1" hangingPunct="1">
              <a:lnSpc>
                <a:spcPct val="80000"/>
              </a:lnSpc>
              <a:buNone/>
            </a:pPr>
            <a:r>
              <a:rPr sz="2000" dirty="0"/>
              <a:t>A quasar is a compact region in the centre of a massive galaxy surrounding a central supermassive black hole. </a:t>
            </a:r>
            <a:endParaRPr sz="2000" dirty="0"/>
          </a:p>
          <a:p>
            <a:pPr marL="0" indent="0" eaLnBrk="1" hangingPunct="1">
              <a:lnSpc>
                <a:spcPct val="80000"/>
              </a:lnSpc>
              <a:buNone/>
            </a:pPr>
            <a:endParaRPr sz="2000" dirty="0"/>
          </a:p>
          <a:p>
            <a:pPr marL="0" indent="0" eaLnBrk="1" hangingPunct="1">
              <a:lnSpc>
                <a:spcPct val="80000"/>
              </a:lnSpc>
              <a:buNone/>
            </a:pPr>
            <a:r>
              <a:rPr sz="2000" dirty="0"/>
              <a:t>Its size is 10-10,000 times the Schwarzschild radius of the black hole. </a:t>
            </a:r>
            <a:endParaRPr sz="2000" dirty="0"/>
          </a:p>
          <a:p>
            <a:pPr marL="0" indent="0" eaLnBrk="1" hangingPunct="1">
              <a:lnSpc>
                <a:spcPct val="80000"/>
              </a:lnSpc>
              <a:buNone/>
            </a:pPr>
            <a:endParaRPr sz="2000" dirty="0"/>
          </a:p>
          <a:p>
            <a:pPr marL="0" indent="0" eaLnBrk="1" hangingPunct="1">
              <a:lnSpc>
                <a:spcPct val="80000"/>
              </a:lnSpc>
              <a:buNone/>
            </a:pPr>
            <a:r>
              <a:rPr sz="2000" dirty="0"/>
              <a:t>The quasar is powered by an accretion disc around the black hole.</a:t>
            </a:r>
            <a:endParaRPr sz="2000" dirty="0"/>
          </a:p>
          <a:p>
            <a:pPr marL="0" indent="0" eaLnBrk="1" hangingPunct="1">
              <a:lnSpc>
                <a:spcPct val="80000"/>
              </a:lnSpc>
              <a:buNone/>
            </a:pPr>
            <a:endParaRPr sz="2000" dirty="0"/>
          </a:p>
          <a:p>
            <a:pPr marL="0" indent="0" eaLnBrk="1" hangingPunct="1">
              <a:lnSpc>
                <a:spcPct val="80000"/>
              </a:lnSpc>
              <a:buNone/>
            </a:pPr>
            <a:r>
              <a:rPr sz="2000" dirty="0"/>
              <a:t>Quasars were first identified as being high redshift sources of electromagnetic energy, including radio waves and visible light, that were point-like, similar to stars, rather than extended sources similar to galaxies.</a:t>
            </a:r>
            <a:endParaRPr sz="2000" dirty="0"/>
          </a:p>
        </p:txBody>
      </p:sp>
      <p:grpSp>
        <p:nvGrpSpPr>
          <p:cNvPr id="2" name="Group 7"/>
          <p:cNvGrpSpPr/>
          <p:nvPr/>
        </p:nvGrpSpPr>
        <p:grpSpPr>
          <a:xfrm>
            <a:off x="6564313" y="3621088"/>
            <a:ext cx="1571625" cy="2168525"/>
            <a:chOff x="3785" y="1732"/>
            <a:chExt cx="990" cy="1366"/>
          </a:xfrm>
        </p:grpSpPr>
        <p:pic>
          <p:nvPicPr>
            <p:cNvPr id="37896" name="Picture 5"/>
            <p:cNvPicPr>
              <a:picLocks noChangeAspect="1"/>
            </p:cNvPicPr>
            <p:nvPr/>
          </p:nvPicPr>
          <p:blipFill>
            <a:blip r:embed="rId1"/>
            <a:stretch>
              <a:fillRect/>
            </a:stretch>
          </p:blipFill>
          <p:spPr>
            <a:xfrm>
              <a:off x="3785" y="1732"/>
              <a:ext cx="990" cy="1039"/>
            </a:xfrm>
            <a:prstGeom prst="rect">
              <a:avLst/>
            </a:prstGeom>
            <a:noFill/>
            <a:ln w="9525">
              <a:noFill/>
            </a:ln>
          </p:spPr>
        </p:pic>
        <p:sp>
          <p:nvSpPr>
            <p:cNvPr id="37897" name="Text Box 6"/>
            <p:cNvSpPr txBox="1"/>
            <p:nvPr/>
          </p:nvSpPr>
          <p:spPr>
            <a:xfrm>
              <a:off x="3799" y="2772"/>
              <a:ext cx="975" cy="326"/>
            </a:xfrm>
            <a:prstGeom prst="rect">
              <a:avLst/>
            </a:prstGeom>
            <a:noFill/>
            <a:ln w="9525">
              <a:noFill/>
            </a:ln>
          </p:spPr>
          <p:txBody>
            <a:bodyPr>
              <a:spAutoFit/>
            </a:bodyPr>
            <a:p>
              <a:pPr>
                <a:spcBef>
                  <a:spcPct val="50000"/>
                </a:spcBef>
              </a:pPr>
              <a:r>
                <a:rPr sz="1400" dirty="0">
                  <a:latin typeface="Arial" panose="020B0604020202020204" pitchFamily="34" charset="0"/>
                </a:rPr>
                <a:t>Infra-red image of a quasar.</a:t>
              </a:r>
              <a:endParaRPr sz="1400" dirty="0">
                <a:latin typeface="Arial" panose="020B0604020202020204" pitchFamily="34" charset="0"/>
              </a:endParaRPr>
            </a:p>
          </p:txBody>
        </p:sp>
      </p:grpSp>
      <p:grpSp>
        <p:nvGrpSpPr>
          <p:cNvPr id="3" name="Group 9"/>
          <p:cNvGrpSpPr/>
          <p:nvPr/>
        </p:nvGrpSpPr>
        <p:grpSpPr>
          <a:xfrm>
            <a:off x="6000750" y="1023938"/>
            <a:ext cx="2700338" cy="2206625"/>
            <a:chOff x="3706" y="442"/>
            <a:chExt cx="1701" cy="1390"/>
          </a:xfrm>
        </p:grpSpPr>
        <p:pic>
          <p:nvPicPr>
            <p:cNvPr id="37894" name="Picture 4"/>
            <p:cNvPicPr>
              <a:picLocks noChangeAspect="1"/>
            </p:cNvPicPr>
            <p:nvPr/>
          </p:nvPicPr>
          <p:blipFill>
            <a:blip r:embed="rId2"/>
            <a:stretch>
              <a:fillRect/>
            </a:stretch>
          </p:blipFill>
          <p:spPr>
            <a:xfrm>
              <a:off x="3796" y="442"/>
              <a:ext cx="1434" cy="1146"/>
            </a:xfrm>
            <a:prstGeom prst="rect">
              <a:avLst/>
            </a:prstGeom>
            <a:noFill/>
            <a:ln w="9525">
              <a:noFill/>
            </a:ln>
          </p:spPr>
        </p:pic>
        <p:sp>
          <p:nvSpPr>
            <p:cNvPr id="37895" name="Text Box 8"/>
            <p:cNvSpPr txBox="1"/>
            <p:nvPr/>
          </p:nvSpPr>
          <p:spPr>
            <a:xfrm>
              <a:off x="3706" y="1640"/>
              <a:ext cx="1701" cy="192"/>
            </a:xfrm>
            <a:prstGeom prst="rect">
              <a:avLst/>
            </a:prstGeom>
            <a:noFill/>
            <a:ln w="9525">
              <a:noFill/>
            </a:ln>
          </p:spPr>
          <p:txBody>
            <a:bodyPr>
              <a:spAutoFit/>
            </a:bodyPr>
            <a:p>
              <a:pPr>
                <a:spcBef>
                  <a:spcPct val="50000"/>
                </a:spcBef>
              </a:pPr>
              <a:r>
                <a:rPr sz="1400" dirty="0">
                  <a:latin typeface="Arial" panose="020B0604020202020204" pitchFamily="34" charset="0"/>
                </a:rPr>
                <a:t>Artist’s impression of a quasar</a:t>
              </a:r>
              <a:endParaRPr sz="1400" dirty="0">
                <a:latin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8451">
                                            <p:txEl>
                                              <p:charRg st="0" end="49"/>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88451">
                                            <p:txEl>
                                              <p:charRg st="50" end="16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88451">
                                            <p:txEl>
                                              <p:charRg st="162" end="23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88451">
                                            <p:txEl>
                                              <p:charRg st="236" end="30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88451">
                                            <p:txEl>
                                              <p:charRg st="303" end="52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38979" name="Rectangle 3"/>
          <p:cNvSpPr>
            <a:spLocks noGrp="1"/>
          </p:cNvSpPr>
          <p:nvPr>
            <p:ph idx="1"/>
          </p:nvPr>
        </p:nvSpPr>
        <p:spPr>
          <a:xfrm>
            <a:off x="393700" y="471488"/>
            <a:ext cx="8197850" cy="5010150"/>
          </a:xfrm>
        </p:spPr>
        <p:txBody>
          <a:bodyPr vert="horz" wrap="square" lIns="91440" tIns="45720" rIns="91440" bIns="45720" anchor="t" anchorCtr="0"/>
          <a:p>
            <a:pPr marL="0" indent="0" eaLnBrk="1" hangingPunct="1">
              <a:lnSpc>
                <a:spcPct val="80000"/>
              </a:lnSpc>
              <a:buNone/>
            </a:pPr>
            <a:r>
              <a:rPr sz="2800" dirty="0"/>
              <a:t>Quasars are among the oldest and most distant objects in the Universe.</a:t>
            </a:r>
            <a:endParaRPr sz="2800" dirty="0"/>
          </a:p>
          <a:p>
            <a:pPr marL="0" indent="0" eaLnBrk="1" hangingPunct="1">
              <a:lnSpc>
                <a:spcPct val="80000"/>
              </a:lnSpc>
              <a:buNone/>
            </a:pPr>
            <a:r>
              <a:rPr sz="2800" i="1" dirty="0"/>
              <a:t>A quasar is characterised by:</a:t>
            </a:r>
            <a:endParaRPr sz="2800" i="1" dirty="0"/>
          </a:p>
          <a:p>
            <a:pPr marL="1250950" lvl="1" indent="-533400" eaLnBrk="1" hangingPunct="1">
              <a:lnSpc>
                <a:spcPct val="80000"/>
              </a:lnSpc>
            </a:pPr>
            <a:r>
              <a:rPr sz="2400" dirty="0"/>
              <a:t>its very powerful light output, much greater than the most massive of stars</a:t>
            </a:r>
            <a:endParaRPr sz="2400" dirty="0"/>
          </a:p>
          <a:p>
            <a:pPr marL="1250950" lvl="1" indent="-533400" eaLnBrk="1" hangingPunct="1">
              <a:lnSpc>
                <a:spcPct val="80000"/>
              </a:lnSpc>
            </a:pPr>
            <a:r>
              <a:rPr sz="2400" dirty="0"/>
              <a:t>its relatively small size, not much larger than a star</a:t>
            </a:r>
            <a:endParaRPr sz="2400" dirty="0"/>
          </a:p>
          <a:p>
            <a:pPr marL="1250950" lvl="1" indent="-533400" eaLnBrk="1" hangingPunct="1">
              <a:lnSpc>
                <a:spcPct val="80000"/>
              </a:lnSpc>
            </a:pPr>
            <a:r>
              <a:rPr sz="2400" dirty="0"/>
              <a:t>a large red shift indicating its distance is between 5 and 10 billion light years away.</a:t>
            </a:r>
            <a:endParaRPr sz="2400" dirty="0"/>
          </a:p>
          <a:p>
            <a:pPr marL="1250950" lvl="1" indent="-533400" eaLnBrk="1" hangingPunct="1">
              <a:lnSpc>
                <a:spcPct val="80000"/>
              </a:lnSpc>
              <a:buNone/>
            </a:pPr>
            <a:endParaRPr sz="2400" dirty="0"/>
          </a:p>
          <a:p>
            <a:pPr marL="0" indent="0" eaLnBrk="1" hangingPunct="1">
              <a:lnSpc>
                <a:spcPct val="80000"/>
              </a:lnSpc>
              <a:buNone/>
            </a:pPr>
            <a:r>
              <a:rPr sz="2800" dirty="0"/>
              <a:t>The first quasar discovered, 3C 273 produced strong radio emissions. However, not all quasars produce such emissions.</a:t>
            </a:r>
            <a:endParaRP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38979">
                                            <p:txEl>
                                              <p:charRg st="71" end="10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38979">
                                            <p:txEl>
                                              <p:charRg st="101" end="17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38979">
                                            <p:txEl>
                                              <p:charRg st="177" end="23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38979">
                                            <p:txEl>
                                              <p:charRg st="232" end="32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38979">
                                            <p:txEl>
                                              <p:charRg st="321" end="43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9938" name="Rectangle 2"/>
          <p:cNvSpPr>
            <a:spLocks noGrp="1"/>
          </p:cNvSpPr>
          <p:nvPr>
            <p:ph type="title"/>
          </p:nvPr>
        </p:nvSpPr>
        <p:spPr>
          <a:xfrm>
            <a:off x="457200" y="274638"/>
            <a:ext cx="8229600" cy="769937"/>
          </a:xfrm>
        </p:spPr>
        <p:txBody>
          <a:bodyPr vert="horz" wrap="square" lIns="91440" tIns="45720" rIns="91440" bIns="45720" anchor="ctr" anchorCtr="0"/>
          <a:p>
            <a:pPr eaLnBrk="1" hangingPunct="1"/>
            <a:r>
              <a:rPr sz="3600" dirty="0"/>
              <a:t>Question</a:t>
            </a:r>
            <a:endParaRPr sz="3600" b="1" dirty="0">
              <a:solidFill>
                <a:srgbClr val="FF3300"/>
              </a:solidFill>
            </a:endParaRPr>
          </a:p>
        </p:txBody>
      </p:sp>
      <p:sp>
        <p:nvSpPr>
          <p:cNvPr id="39939" name="Rectangle 3"/>
          <p:cNvSpPr>
            <a:spLocks noGrp="1"/>
          </p:cNvSpPr>
          <p:nvPr>
            <p:ph sz="half" idx="1"/>
          </p:nvPr>
        </p:nvSpPr>
        <p:spPr>
          <a:xfrm>
            <a:off x="469900" y="1141413"/>
            <a:ext cx="3627438" cy="3306762"/>
          </a:xfrm>
        </p:spPr>
        <p:txBody>
          <a:bodyPr vert="horz" wrap="square" lIns="91440" tIns="45720" rIns="91440" bIns="45720" anchor="t" anchorCtr="0"/>
          <a:p>
            <a:pPr marL="0" indent="0" eaLnBrk="1" hangingPunct="1">
              <a:lnSpc>
                <a:spcPct val="80000"/>
              </a:lnSpc>
              <a:buNone/>
            </a:pPr>
            <a:r>
              <a:rPr sz="2000" i="1" dirty="0">
                <a:latin typeface="+mn-lt"/>
                <a:ea typeface="+mn-ea"/>
                <a:cs typeface="+mn-cs"/>
              </a:rPr>
              <a:t>Light from a certain quasar was found to contain a spectral line that had been red-shifted by 80 nm from its normal wavelength of 486 nm.</a:t>
            </a:r>
            <a:endParaRPr sz="2000" i="1" dirty="0">
              <a:latin typeface="+mn-lt"/>
              <a:ea typeface="+mn-ea"/>
              <a:cs typeface="+mn-cs"/>
            </a:endParaRPr>
          </a:p>
          <a:p>
            <a:pPr marL="0" indent="0" eaLnBrk="1" hangingPunct="1">
              <a:lnSpc>
                <a:spcPct val="80000"/>
              </a:lnSpc>
              <a:buNone/>
            </a:pPr>
            <a:r>
              <a:rPr sz="2000" i="1" dirty="0">
                <a:latin typeface="+mn-lt"/>
                <a:ea typeface="+mn-ea"/>
                <a:cs typeface="+mn-cs"/>
              </a:rPr>
              <a:t>Calculate the recessional speed of this quasar. </a:t>
            </a:r>
            <a:endParaRPr sz="2000" i="1" dirty="0">
              <a:latin typeface="+mn-lt"/>
              <a:ea typeface="+mn-ea"/>
              <a:cs typeface="+mn-cs"/>
            </a:endParaRPr>
          </a:p>
          <a:p>
            <a:pPr marL="0" indent="0" eaLnBrk="1" hangingPunct="1">
              <a:lnSpc>
                <a:spcPct val="80000"/>
              </a:lnSpc>
              <a:buNone/>
            </a:pPr>
            <a:endParaRPr sz="2000" i="1" dirty="0">
              <a:latin typeface="+mn-lt"/>
              <a:ea typeface="+mn-ea"/>
              <a:cs typeface="+mn-cs"/>
            </a:endParaRPr>
          </a:p>
          <a:p>
            <a:pPr marL="0" indent="0" eaLnBrk="1" hangingPunct="1">
              <a:lnSpc>
                <a:spcPct val="80000"/>
              </a:lnSpc>
              <a:buNone/>
            </a:pPr>
            <a:r>
              <a:rPr sz="2000" b="1" i="1" dirty="0">
                <a:solidFill>
                  <a:srgbClr val="FF3300"/>
                </a:solidFill>
                <a:latin typeface="+mn-lt"/>
                <a:ea typeface="+mn-ea"/>
                <a:cs typeface="+mn-cs"/>
              </a:rPr>
              <a:t>c</a:t>
            </a:r>
            <a:r>
              <a:rPr sz="2000" i="1" dirty="0">
                <a:latin typeface="+mn-lt"/>
                <a:ea typeface="+mn-ea"/>
                <a:cs typeface="+mn-cs"/>
              </a:rPr>
              <a:t> = 300 000 kms</a:t>
            </a:r>
            <a:r>
              <a:rPr sz="2000" i="1" baseline="30000" dirty="0">
                <a:latin typeface="+mn-lt"/>
                <a:ea typeface="+mn-ea"/>
                <a:cs typeface="+mn-cs"/>
              </a:rPr>
              <a:t>-1</a:t>
            </a:r>
            <a:endParaRPr sz="2000" i="1" baseline="30000" dirty="0">
              <a:latin typeface="+mn-lt"/>
              <a:ea typeface="+mn-ea"/>
              <a:cs typeface="+mn-cs"/>
            </a:endParaRPr>
          </a:p>
        </p:txBody>
      </p:sp>
      <p:sp>
        <p:nvSpPr>
          <p:cNvPr id="641028" name="Rectangle 4"/>
          <p:cNvSpPr>
            <a:spLocks noGrp="1"/>
          </p:cNvSpPr>
          <p:nvPr>
            <p:ph sz="half" idx="2"/>
          </p:nvPr>
        </p:nvSpPr>
        <p:spPr>
          <a:xfrm>
            <a:off x="4570413" y="1141413"/>
            <a:ext cx="4127500" cy="5118100"/>
          </a:xfrm>
        </p:spPr>
        <p:txBody>
          <a:bodyPr vert="horz" wrap="square" lIns="91440" tIns="45720" rIns="91440" bIns="45720" anchor="t" anchorCtr="0"/>
          <a:p>
            <a:pPr marL="0" indent="0" eaLnBrk="1" hangingPunct="1">
              <a:lnSpc>
                <a:spcPct val="80000"/>
              </a:lnSpc>
              <a:buNone/>
            </a:pPr>
            <a:r>
              <a:rPr sz="2000" b="1" i="1" dirty="0">
                <a:solidFill>
                  <a:srgbClr val="FF3300"/>
                </a:solidFill>
                <a:latin typeface="+mn-lt"/>
                <a:ea typeface="+mn-ea"/>
                <a:cs typeface="Arial" panose="020B0604020202020204" pitchFamily="34" charset="0"/>
              </a:rPr>
              <a:t>z = </a:t>
            </a:r>
            <a:r>
              <a:rPr lang="el-GR" altLang="x-none" sz="2000" b="1" i="1" dirty="0">
                <a:solidFill>
                  <a:srgbClr val="FF3300"/>
                </a:solidFill>
                <a:latin typeface="+mn-lt"/>
                <a:ea typeface="+mn-ea"/>
                <a:cs typeface="Arial" panose="020B0604020202020204" pitchFamily="34" charset="0"/>
              </a:rPr>
              <a:t>Δλ</a:t>
            </a:r>
            <a:r>
              <a:rPr sz="2000" b="1" i="1" dirty="0">
                <a:solidFill>
                  <a:srgbClr val="FF3300"/>
                </a:solidFill>
                <a:latin typeface="+mn-lt"/>
                <a:ea typeface="+mn-ea"/>
                <a:cs typeface="Arial" panose="020B0604020202020204" pitchFamily="34" charset="0"/>
              </a:rPr>
              <a:t> / </a:t>
            </a:r>
            <a:r>
              <a:rPr lang="el-GR" altLang="x-none" sz="2000" b="1" i="1" dirty="0">
                <a:solidFill>
                  <a:srgbClr val="FF3300"/>
                </a:solidFill>
                <a:latin typeface="+mn-lt"/>
                <a:ea typeface="+mn-ea"/>
                <a:cs typeface="Arial" panose="020B0604020202020204" pitchFamily="34" charset="0"/>
              </a:rPr>
              <a:t>λ</a:t>
            </a:r>
            <a:endParaRPr sz="2000" b="1" i="1" dirty="0">
              <a:solidFill>
                <a:srgbClr val="FF3300"/>
              </a:solidFill>
              <a:latin typeface="+mn-lt"/>
              <a:ea typeface="+mn-ea"/>
              <a:cs typeface="Arial" panose="020B0604020202020204" pitchFamily="34" charset="0"/>
            </a:endParaRPr>
          </a:p>
          <a:p>
            <a:pPr marL="0" indent="0" eaLnBrk="1" hangingPunct="1">
              <a:lnSpc>
                <a:spcPct val="80000"/>
              </a:lnSpc>
              <a:buNone/>
            </a:pPr>
            <a:r>
              <a:rPr sz="2000" dirty="0">
                <a:latin typeface="+mn-lt"/>
                <a:ea typeface="+mn-ea"/>
                <a:cs typeface="Arial" panose="020B0604020202020204" pitchFamily="34" charset="0"/>
              </a:rPr>
              <a:t>= 80 nm / 486 nm</a:t>
            </a:r>
            <a:endParaRPr sz="2000" dirty="0">
              <a:latin typeface="+mn-lt"/>
              <a:ea typeface="+mn-ea"/>
              <a:cs typeface="Arial" panose="020B0604020202020204" pitchFamily="34" charset="0"/>
            </a:endParaRPr>
          </a:p>
          <a:p>
            <a:pPr marL="0" indent="0" eaLnBrk="1" hangingPunct="1">
              <a:lnSpc>
                <a:spcPct val="80000"/>
              </a:lnSpc>
              <a:buNone/>
            </a:pPr>
            <a:r>
              <a:rPr sz="2000" dirty="0">
                <a:latin typeface="+mn-lt"/>
                <a:ea typeface="+mn-ea"/>
                <a:cs typeface="Arial" panose="020B0604020202020204" pitchFamily="34" charset="0"/>
              </a:rPr>
              <a:t>= 0.164</a:t>
            </a:r>
            <a:endParaRPr sz="2000" dirty="0">
              <a:latin typeface="+mn-lt"/>
              <a:ea typeface="+mn-ea"/>
              <a:cs typeface="Arial" panose="020B0604020202020204" pitchFamily="34" charset="0"/>
            </a:endParaRPr>
          </a:p>
          <a:p>
            <a:pPr marL="0" indent="0" eaLnBrk="1" hangingPunct="1">
              <a:lnSpc>
                <a:spcPct val="80000"/>
              </a:lnSpc>
              <a:buNone/>
            </a:pPr>
            <a:endParaRPr sz="2000" dirty="0">
              <a:latin typeface="+mn-lt"/>
              <a:ea typeface="+mn-ea"/>
              <a:cs typeface="+mn-cs"/>
            </a:endParaRPr>
          </a:p>
          <a:p>
            <a:pPr marL="0" indent="0" eaLnBrk="1" hangingPunct="1">
              <a:lnSpc>
                <a:spcPct val="80000"/>
              </a:lnSpc>
              <a:buNone/>
            </a:pPr>
            <a:r>
              <a:rPr sz="2000" dirty="0">
                <a:latin typeface="+mn-lt"/>
                <a:ea typeface="+mn-ea"/>
                <a:cs typeface="+mn-cs"/>
              </a:rPr>
              <a:t>A Doppler Shift of 0.164 will mean </a:t>
            </a:r>
            <a:endParaRPr sz="2000" dirty="0">
              <a:latin typeface="+mn-lt"/>
              <a:ea typeface="+mn-ea"/>
              <a:cs typeface="+mn-cs"/>
            </a:endParaRPr>
          </a:p>
          <a:p>
            <a:pPr marL="0" indent="0" eaLnBrk="1" hangingPunct="1">
              <a:lnSpc>
                <a:spcPct val="80000"/>
              </a:lnSpc>
              <a:buNone/>
            </a:pPr>
            <a:r>
              <a:rPr sz="2000" dirty="0">
                <a:latin typeface="+mn-lt"/>
                <a:ea typeface="+mn-ea"/>
                <a:cs typeface="+mn-cs"/>
              </a:rPr>
              <a:t>that </a:t>
            </a:r>
            <a:r>
              <a:rPr sz="2000" b="1" i="1" dirty="0">
                <a:solidFill>
                  <a:srgbClr val="FF3300"/>
                </a:solidFill>
                <a:latin typeface="+mn-lt"/>
                <a:ea typeface="+mn-ea"/>
                <a:cs typeface="+mn-cs"/>
              </a:rPr>
              <a:t>v</a:t>
            </a:r>
            <a:r>
              <a:rPr sz="2000" dirty="0">
                <a:latin typeface="+mn-lt"/>
                <a:ea typeface="+mn-ea"/>
                <a:cs typeface="+mn-cs"/>
              </a:rPr>
              <a:t> reasonably smaller than </a:t>
            </a:r>
            <a:r>
              <a:rPr sz="2000" b="1" i="1" dirty="0">
                <a:solidFill>
                  <a:srgbClr val="FF3300"/>
                </a:solidFill>
                <a:latin typeface="+mn-lt"/>
                <a:ea typeface="+mn-ea"/>
                <a:cs typeface="+mn-cs"/>
              </a:rPr>
              <a:t>c</a:t>
            </a:r>
            <a:endParaRPr sz="2000" b="1" i="1" dirty="0">
              <a:solidFill>
                <a:srgbClr val="FF3300"/>
              </a:solidFill>
              <a:latin typeface="+mn-lt"/>
              <a:ea typeface="+mn-ea"/>
              <a:cs typeface="+mn-cs"/>
            </a:endParaRPr>
          </a:p>
          <a:p>
            <a:pPr marL="0" indent="0" eaLnBrk="1" hangingPunct="1">
              <a:lnSpc>
                <a:spcPct val="80000"/>
              </a:lnSpc>
              <a:buNone/>
            </a:pPr>
            <a:r>
              <a:rPr sz="2000" dirty="0">
                <a:latin typeface="+mn-lt"/>
                <a:ea typeface="+mn-ea"/>
                <a:cs typeface="+mn-cs"/>
              </a:rPr>
              <a:t>and so: </a:t>
            </a:r>
            <a:r>
              <a:rPr sz="2000" b="1" i="1" dirty="0">
                <a:solidFill>
                  <a:srgbClr val="FF3300"/>
                </a:solidFill>
                <a:latin typeface="+mn-lt"/>
                <a:ea typeface="+mn-ea"/>
                <a:cs typeface="Arial" panose="020B0604020202020204" pitchFamily="34" charset="0"/>
              </a:rPr>
              <a:t>z  = v / c  </a:t>
            </a:r>
            <a:r>
              <a:rPr sz="2000" dirty="0">
                <a:latin typeface="+mn-lt"/>
                <a:ea typeface="+mn-ea"/>
                <a:cs typeface="Arial" panose="020B0604020202020204" pitchFamily="34" charset="0"/>
              </a:rPr>
              <a:t>can be used to a reasonable accuracy</a:t>
            </a:r>
            <a:endParaRPr sz="2000" dirty="0">
              <a:latin typeface="+mn-lt"/>
              <a:ea typeface="+mn-ea"/>
              <a:cs typeface="Arial" panose="020B0604020202020204" pitchFamily="34" charset="0"/>
            </a:endParaRPr>
          </a:p>
          <a:p>
            <a:pPr marL="0" indent="0" eaLnBrk="1" hangingPunct="1">
              <a:lnSpc>
                <a:spcPct val="80000"/>
              </a:lnSpc>
              <a:buNone/>
            </a:pPr>
            <a:endParaRPr sz="2000" b="1" i="1" dirty="0">
              <a:solidFill>
                <a:srgbClr val="FF3300"/>
              </a:solidFill>
              <a:latin typeface="+mn-lt"/>
              <a:ea typeface="+mn-ea"/>
              <a:cs typeface="Arial" panose="020B0604020202020204" pitchFamily="34" charset="0"/>
            </a:endParaRPr>
          </a:p>
          <a:p>
            <a:pPr marL="0" indent="0" eaLnBrk="1" hangingPunct="1">
              <a:lnSpc>
                <a:spcPct val="80000"/>
              </a:lnSpc>
              <a:buNone/>
            </a:pPr>
            <a:r>
              <a:rPr sz="2000" b="1" i="1" dirty="0">
                <a:solidFill>
                  <a:srgbClr val="FF3300"/>
                </a:solidFill>
                <a:latin typeface="+mn-lt"/>
                <a:ea typeface="+mn-ea"/>
                <a:cs typeface="Arial" panose="020B0604020202020204" pitchFamily="34" charset="0"/>
              </a:rPr>
              <a:t>v = z x c </a:t>
            </a:r>
            <a:endParaRPr sz="2000" b="1" i="1" dirty="0">
              <a:solidFill>
                <a:srgbClr val="FF3300"/>
              </a:solidFill>
              <a:latin typeface="+mn-lt"/>
              <a:ea typeface="+mn-ea"/>
              <a:cs typeface="Arial" panose="020B0604020202020204" pitchFamily="34" charset="0"/>
            </a:endParaRPr>
          </a:p>
          <a:p>
            <a:pPr marL="0" indent="0" eaLnBrk="1" hangingPunct="1">
              <a:lnSpc>
                <a:spcPct val="80000"/>
              </a:lnSpc>
              <a:buNone/>
            </a:pPr>
            <a:r>
              <a:rPr sz="2000" dirty="0">
                <a:latin typeface="+mn-lt"/>
                <a:ea typeface="+mn-ea"/>
                <a:cs typeface="Arial" panose="020B0604020202020204" pitchFamily="34" charset="0"/>
              </a:rPr>
              <a:t>= 0.164 x </a:t>
            </a:r>
            <a:r>
              <a:rPr sz="2000" dirty="0">
                <a:latin typeface="+mn-lt"/>
                <a:ea typeface="+mn-ea"/>
                <a:cs typeface="+mn-cs"/>
              </a:rPr>
              <a:t>300 000 kms</a:t>
            </a:r>
            <a:r>
              <a:rPr sz="2000" baseline="30000" dirty="0">
                <a:latin typeface="+mn-lt"/>
                <a:ea typeface="+mn-ea"/>
                <a:cs typeface="+mn-cs"/>
              </a:rPr>
              <a:t>-1</a:t>
            </a:r>
            <a:endParaRPr sz="2000" dirty="0">
              <a:latin typeface="+mn-lt"/>
              <a:ea typeface="+mn-ea"/>
              <a:cs typeface="Arial" panose="020B0604020202020204" pitchFamily="34" charset="0"/>
            </a:endParaRPr>
          </a:p>
          <a:p>
            <a:pPr marL="0" indent="0" eaLnBrk="1" hangingPunct="1">
              <a:lnSpc>
                <a:spcPct val="80000"/>
              </a:lnSpc>
              <a:buNone/>
            </a:pPr>
            <a:r>
              <a:rPr sz="2000" b="1" dirty="0">
                <a:solidFill>
                  <a:schemeClr val="accent2"/>
                </a:solidFill>
                <a:latin typeface="+mn-lt"/>
                <a:ea typeface="+mn-ea"/>
                <a:cs typeface="Arial" panose="020B0604020202020204" pitchFamily="34" charset="0"/>
              </a:rPr>
              <a:t>recessional speed </a:t>
            </a:r>
            <a:endParaRPr sz="2000" b="1" dirty="0">
              <a:solidFill>
                <a:schemeClr val="accent2"/>
              </a:solidFill>
              <a:latin typeface="+mn-lt"/>
              <a:ea typeface="+mn-ea"/>
              <a:cs typeface="Arial" panose="020B0604020202020204" pitchFamily="34" charset="0"/>
            </a:endParaRPr>
          </a:p>
          <a:p>
            <a:pPr marL="0" indent="0" eaLnBrk="1" hangingPunct="1">
              <a:lnSpc>
                <a:spcPct val="80000"/>
              </a:lnSpc>
              <a:buNone/>
            </a:pPr>
            <a:r>
              <a:rPr sz="2000" b="1" dirty="0">
                <a:solidFill>
                  <a:schemeClr val="accent2"/>
                </a:solidFill>
                <a:latin typeface="+mn-lt"/>
                <a:ea typeface="+mn-ea"/>
                <a:cs typeface="Arial" panose="020B0604020202020204" pitchFamily="34" charset="0"/>
              </a:rPr>
              <a:t>= 49 300</a:t>
            </a:r>
            <a:r>
              <a:rPr sz="2000" b="1" dirty="0">
                <a:solidFill>
                  <a:schemeClr val="accent2"/>
                </a:solidFill>
                <a:latin typeface="+mn-lt"/>
                <a:ea typeface="+mn-ea"/>
                <a:cs typeface="+mn-cs"/>
              </a:rPr>
              <a:t> kms</a:t>
            </a:r>
            <a:r>
              <a:rPr sz="2000" b="1" baseline="30000" dirty="0">
                <a:solidFill>
                  <a:schemeClr val="accent2"/>
                </a:solidFill>
                <a:latin typeface="+mn-lt"/>
                <a:ea typeface="+mn-ea"/>
                <a:cs typeface="+mn-cs"/>
              </a:rPr>
              <a:t>-1</a:t>
            </a:r>
            <a:endParaRPr sz="2000" b="1" dirty="0">
              <a:solidFill>
                <a:schemeClr val="accent2"/>
              </a:solidFill>
              <a:latin typeface="+mn-lt"/>
              <a:ea typeface="Arial" panose="020B0604020202020204" pitchFamily="34" charset="0"/>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41028">
                                            <p:txEl>
                                              <p:charRg st="0" end="1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41028">
                                            <p:txEl>
                                              <p:charRg st="11" end="28"/>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41028">
                                            <p:txEl>
                                              <p:charRg st="28" end="3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41028">
                                            <p:txEl>
                                              <p:charRg st="37" end="7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41028">
                                            <p:txEl>
                                              <p:charRg st="73" end="10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41028">
                                            <p:txEl>
                                              <p:charRg st="106" end="16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41028">
                                            <p:txEl>
                                              <p:charRg st="164" end="17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41028">
                                            <p:txEl>
                                              <p:charRg st="175" end="19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41028">
                                            <p:txEl>
                                              <p:charRg st="199" end="218"/>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641028">
                                            <p:txEl>
                                              <p:charRg st="218" end="23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0962" name="WordArt 4"/>
          <p:cNvSpPr>
            <a:spLocks noTextEdit="1"/>
          </p:cNvSpPr>
          <p:nvPr/>
        </p:nvSpPr>
        <p:spPr>
          <a:xfrm>
            <a:off x="1017588" y="2047875"/>
            <a:ext cx="7205662" cy="2314575"/>
          </a:xfrm>
          <a:prstGeom prst="rect">
            <a:avLst/>
          </a:prstGeom>
        </p:spPr>
        <p:txBody>
          <a:bodyPr wrap="none" fromWordArt="1">
            <a:prstTxWarp prst="textPlain">
              <a:avLst>
                <a:gd name="adj" fmla="val 50000"/>
              </a:avLst>
            </a:prstTxWarp>
            <a:normAutofit/>
          </a:bodyPr>
          <a:p>
            <a:pPr algn="ctr" eaLnBrk="0" hangingPunct="0"/>
            <a:r>
              <a:rPr lang="en-US" sz="3600">
                <a:gradFill rotWithShape="1">
                  <a:gsLst>
                    <a:gs pos="0">
                      <a:srgbClr val="FFFF00"/>
                    </a:gs>
                    <a:gs pos="100000">
                      <a:srgbClr val="FF9933"/>
                    </a:gs>
                  </a:gsLst>
                  <a:path path="rect">
                    <a:fillToRect l="50000" t="50000" r="50000" b="50000"/>
                  </a:path>
                  <a:tileRect/>
                </a:gradFill>
                <a:effectLst>
                  <a:outerShdw dist="35921" dir="2699999" algn="ctr" rotWithShape="0">
                    <a:srgbClr val="C0C0C0">
                      <a:alpha val="79999"/>
                    </a:srgbClr>
                  </a:outerShdw>
                </a:effectLst>
                <a:latin typeface="Impact" panose="020B0806030902050204" charset="0"/>
                <a:ea typeface="Impact" panose="020B0806030902050204" charset="0"/>
              </a:rPr>
              <a:t>End of </a:t>
            </a:r>
            <a:endParaRPr lang="en-US" sz="3600">
              <a:gradFill rotWithShape="1">
                <a:gsLst>
                  <a:gs pos="0">
                    <a:srgbClr val="FFFF00"/>
                  </a:gs>
                  <a:gs pos="100000">
                    <a:srgbClr val="FF9933"/>
                  </a:gs>
                </a:gsLst>
                <a:path path="rect">
                  <a:fillToRect l="50000" t="50000" r="50000" b="50000"/>
                </a:path>
                <a:tileRect/>
              </a:gradFill>
              <a:effectLst>
                <a:outerShdw dist="35921" dir="2699999" algn="ctr" rotWithShape="0">
                  <a:srgbClr val="C0C0C0">
                    <a:alpha val="79999"/>
                  </a:srgbClr>
                </a:outerShdw>
              </a:effectLst>
              <a:latin typeface="Impact" panose="020B0806030902050204" charset="0"/>
              <a:ea typeface="Impact" panose="020B0806030902050204" charset="0"/>
            </a:endParaRPr>
          </a:p>
          <a:p>
            <a:pPr algn="ctr" eaLnBrk="0" hangingPunct="0"/>
            <a:r>
              <a:rPr lang="en-US" sz="3600">
                <a:gradFill rotWithShape="1">
                  <a:gsLst>
                    <a:gs pos="0">
                      <a:srgbClr val="FFFF00"/>
                    </a:gs>
                    <a:gs pos="100000">
                      <a:srgbClr val="FF9933"/>
                    </a:gs>
                  </a:gsLst>
                  <a:path path="rect">
                    <a:fillToRect l="50000" t="50000" r="50000" b="50000"/>
                  </a:path>
                  <a:tileRect/>
                </a:gradFill>
                <a:effectLst>
                  <a:outerShdw dist="35921" dir="2699999" algn="ctr" rotWithShape="0">
                    <a:srgbClr val="C0C0C0">
                      <a:alpha val="79999"/>
                    </a:srgbClr>
                  </a:outerShdw>
                </a:effectLst>
                <a:latin typeface="Impact" panose="020B0806030902050204" charset="0"/>
                <a:ea typeface="Impact" panose="020B0806030902050204" charset="0"/>
              </a:rPr>
              <a:t>Astrophysics </a:t>
            </a:r>
            <a:endParaRPr lang="en-US" sz="3600">
              <a:gradFill rotWithShape="1">
                <a:gsLst>
                  <a:gs pos="0">
                    <a:srgbClr val="FFFF00"/>
                  </a:gs>
                  <a:gs pos="100000">
                    <a:srgbClr val="FF9933"/>
                  </a:gs>
                </a:gsLst>
                <a:path path="rect">
                  <a:fillToRect l="50000" t="50000" r="50000" b="50000"/>
                </a:path>
                <a:tileRect/>
              </a:gradFill>
              <a:effectLst>
                <a:outerShdw dist="35921" dir="2699999" algn="ctr" rotWithShape="0">
                  <a:srgbClr val="C0C0C0">
                    <a:alpha val="79999"/>
                  </a:srgbClr>
                </a:outerShdw>
              </a:effectLst>
              <a:latin typeface="Impact" panose="020B0806030902050204" charset="0"/>
              <a:ea typeface="Impact" panose="020B0806030902050204" charset="0"/>
            </a:endParaRPr>
          </a:p>
          <a:p>
            <a:pPr algn="ctr" eaLnBrk="0" hangingPunct="0"/>
            <a:r>
              <a:rPr lang="en-US" sz="3600">
                <a:gradFill rotWithShape="1">
                  <a:gsLst>
                    <a:gs pos="0">
                      <a:srgbClr val="FFFF00"/>
                    </a:gs>
                    <a:gs pos="100000">
                      <a:srgbClr val="FF9933"/>
                    </a:gs>
                  </a:gsLst>
                  <a:path path="rect">
                    <a:fillToRect l="50000" t="50000" r="50000" b="50000"/>
                  </a:path>
                  <a:tileRect/>
                </a:gradFill>
                <a:effectLst>
                  <a:outerShdw dist="35921" dir="2699999" algn="ctr" rotWithShape="0">
                    <a:srgbClr val="C0C0C0">
                      <a:alpha val="79999"/>
                    </a:srgbClr>
                  </a:outerShdw>
                </a:effectLst>
                <a:latin typeface="Impact" panose="020B0806030902050204" charset="0"/>
                <a:ea typeface="Impact" panose="020B0806030902050204" charset="0"/>
              </a:rPr>
              <a:t>Option!</a:t>
            </a:r>
            <a:endParaRPr lang="en-US" sz="3600">
              <a:gradFill rotWithShape="1">
                <a:gsLst>
                  <a:gs pos="0">
                    <a:srgbClr val="FFFF00"/>
                  </a:gs>
                  <a:gs pos="100000">
                    <a:srgbClr val="FF9933"/>
                  </a:gs>
                </a:gsLst>
                <a:path path="rect">
                  <a:fillToRect l="50000" t="50000" r="50000" b="50000"/>
                </a:path>
                <a:tileRect/>
              </a:gradFill>
              <a:effectLst>
                <a:outerShdw dist="35921" dir="2699999" algn="ctr" rotWithShape="0">
                  <a:srgbClr val="C0C0C0">
                    <a:alpha val="79999"/>
                  </a:srgbClr>
                </a:outerShdw>
              </a:effectLst>
              <a:latin typeface="Impact" panose="020B0806030902050204" charset="0"/>
              <a:ea typeface="Impact" panose="020B080603090205020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40962"/>
                                        </p:tgtEl>
                                        <p:attrNameLst>
                                          <p:attrName>style.visibility</p:attrName>
                                        </p:attrNameLst>
                                      </p:cBhvr>
                                      <p:to>
                                        <p:strVal val="visible"/>
                                      </p:to>
                                    </p:set>
                                    <p:animEffect transition="in" filter="checkerboard(across)">
                                      <p:cBhvr>
                                        <p:cTn id="7" dur="500"/>
                                        <p:tgtEl>
                                          <p:spTgt spid="409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1986" name="Rectangle 2"/>
          <p:cNvSpPr>
            <a:spLocks noGrp="1"/>
          </p:cNvSpPr>
          <p:nvPr>
            <p:ph type="title"/>
          </p:nvPr>
        </p:nvSpPr>
        <p:spPr/>
        <p:txBody>
          <a:bodyPr vert="horz" wrap="square" lIns="91440" tIns="45720" rIns="91440" bIns="45720" anchor="ctr" anchorCtr="0"/>
          <a:p>
            <a:pPr eaLnBrk="1" hangingPunct="1"/>
            <a:r>
              <a:rPr dirty="0"/>
              <a:t>Internet Links</a:t>
            </a:r>
            <a:endParaRPr dirty="0"/>
          </a:p>
        </p:txBody>
      </p:sp>
      <p:sp>
        <p:nvSpPr>
          <p:cNvPr id="41987" name="Rectangle 3"/>
          <p:cNvSpPr>
            <a:spLocks noGrp="1"/>
          </p:cNvSpPr>
          <p:nvPr>
            <p:ph idx="1"/>
          </p:nvPr>
        </p:nvSpPr>
        <p:spPr/>
        <p:txBody>
          <a:bodyPr vert="horz" wrap="square" lIns="91440" tIns="45720" rIns="91440" bIns="45720" anchor="t" anchorCtr="0"/>
          <a:p>
            <a:pPr eaLnBrk="1" hangingPunct="1">
              <a:lnSpc>
                <a:spcPct val="80000"/>
              </a:lnSpc>
            </a:pPr>
            <a:r>
              <a:rPr sz="2000" dirty="0">
                <a:hlinkClick r:id="rId1"/>
              </a:rPr>
              <a:t>Red Shift </a:t>
            </a:r>
            <a:r>
              <a:rPr sz="2000" dirty="0">
                <a:hlinkClick r:id="rId2"/>
              </a:rPr>
              <a:t>- eChalk</a:t>
            </a:r>
            <a:endParaRPr sz="2000" dirty="0">
              <a:hlinkClick r:id="rId3"/>
            </a:endParaRPr>
          </a:p>
          <a:p>
            <a:pPr eaLnBrk="1" hangingPunct="1">
              <a:lnSpc>
                <a:spcPct val="80000"/>
              </a:lnSpc>
            </a:pPr>
            <a:r>
              <a:rPr sz="2000" dirty="0">
                <a:hlinkClick r:id="rId3"/>
              </a:rPr>
              <a:t>Expanding Universe</a:t>
            </a:r>
            <a:r>
              <a:rPr sz="2000" dirty="0">
                <a:hlinkClick r:id="rId2"/>
              </a:rPr>
              <a:t> - 7stones</a:t>
            </a:r>
            <a:endParaRPr sz="2000" dirty="0">
              <a:hlinkClick r:id="rId1"/>
            </a:endParaRPr>
          </a:p>
          <a:p>
            <a:pPr eaLnBrk="1" hangingPunct="1">
              <a:lnSpc>
                <a:spcPct val="80000"/>
              </a:lnSpc>
            </a:pPr>
            <a:r>
              <a:rPr sz="2000" dirty="0">
                <a:hlinkClick r:id="rId1"/>
              </a:rPr>
              <a:t>Expanding Universe</a:t>
            </a:r>
            <a:r>
              <a:rPr sz="2000" dirty="0">
                <a:hlinkClick r:id="rId2"/>
              </a:rPr>
              <a:t> - eChalk</a:t>
            </a:r>
            <a:endParaRPr sz="2000" dirty="0">
              <a:hlinkClick r:id="rId1"/>
            </a:endParaRPr>
          </a:p>
          <a:p>
            <a:pPr eaLnBrk="1" hangingPunct="1">
              <a:lnSpc>
                <a:spcPct val="80000"/>
              </a:lnSpc>
            </a:pPr>
            <a:r>
              <a:rPr sz="2000" dirty="0">
                <a:hlinkClick r:id="rId1"/>
              </a:rPr>
              <a:t>Age of the Universe </a:t>
            </a:r>
            <a:r>
              <a:rPr sz="2000" dirty="0">
                <a:hlinkClick r:id="rId2"/>
              </a:rPr>
              <a:t>- eChalk</a:t>
            </a:r>
            <a:endParaRPr sz="2000" dirty="0">
              <a:hlinkClick r:id="rId4"/>
            </a:endParaRPr>
          </a:p>
          <a:p>
            <a:pPr eaLnBrk="1" hangingPunct="1">
              <a:lnSpc>
                <a:spcPct val="80000"/>
              </a:lnSpc>
            </a:pPr>
            <a:r>
              <a:rPr sz="2000" dirty="0">
                <a:hlinkClick r:id="rId4"/>
              </a:rPr>
              <a:t>Big Bang Time Machine</a:t>
            </a:r>
            <a:r>
              <a:rPr sz="2000" dirty="0">
                <a:hlinkClick r:id="rId2"/>
              </a:rPr>
              <a:t> - School Science</a:t>
            </a:r>
            <a:endParaRPr sz="2000" dirty="0">
              <a:hlinkClick r:id="rId5"/>
            </a:endParaRPr>
          </a:p>
          <a:p>
            <a:pPr eaLnBrk="1" hangingPunct="1">
              <a:lnSpc>
                <a:spcPct val="80000"/>
              </a:lnSpc>
            </a:pPr>
            <a:r>
              <a:rPr sz="2000" dirty="0">
                <a:hlinkClick r:id="rId5"/>
              </a:rPr>
              <a:t>Doppler Effect </a:t>
            </a:r>
            <a:r>
              <a:rPr sz="2000" dirty="0">
                <a:hlinkClick r:id="rId2"/>
              </a:rPr>
              <a:t>- Sound with microphone</a:t>
            </a:r>
            <a:endParaRPr sz="2000" dirty="0">
              <a:hlinkClick r:id="rId6"/>
            </a:endParaRPr>
          </a:p>
          <a:p>
            <a:pPr eaLnBrk="1" hangingPunct="1">
              <a:lnSpc>
                <a:spcPct val="80000"/>
              </a:lnSpc>
            </a:pPr>
            <a:r>
              <a:rPr sz="2000" dirty="0">
                <a:hlinkClick r:id="rId6"/>
              </a:rPr>
              <a:t>Doppler Effect</a:t>
            </a:r>
            <a:r>
              <a:rPr sz="2000" dirty="0">
                <a:hlinkClick r:id="rId2"/>
              </a:rPr>
              <a:t> - Iona</a:t>
            </a:r>
            <a:endParaRPr sz="2000" dirty="0">
              <a:hlinkClick r:id="rId7"/>
            </a:endParaRPr>
          </a:p>
          <a:p>
            <a:pPr eaLnBrk="1" hangingPunct="1">
              <a:lnSpc>
                <a:spcPct val="80000"/>
              </a:lnSpc>
            </a:pPr>
            <a:r>
              <a:rPr sz="2000" dirty="0">
                <a:hlinkClick r:id="rId7"/>
              </a:rPr>
              <a:t>Doppler Effect </a:t>
            </a:r>
            <a:r>
              <a:rPr sz="2000" dirty="0">
                <a:hlinkClick r:id="rId2"/>
              </a:rPr>
              <a:t>- Explore Science</a:t>
            </a:r>
            <a:endParaRPr sz="2000" dirty="0">
              <a:hlinkClick r:id="rId8"/>
            </a:endParaRPr>
          </a:p>
          <a:p>
            <a:pPr eaLnBrk="1" hangingPunct="1">
              <a:lnSpc>
                <a:spcPct val="80000"/>
              </a:lnSpc>
            </a:pPr>
            <a:r>
              <a:rPr sz="2000" dirty="0">
                <a:hlinkClick r:id="rId8"/>
              </a:rPr>
              <a:t>Doppler Effect (Quick Sound Demo)</a:t>
            </a:r>
            <a:r>
              <a:rPr sz="2000" dirty="0">
                <a:hlinkClick r:id="rId2"/>
              </a:rPr>
              <a:t> - Iona</a:t>
            </a:r>
            <a:endParaRPr sz="2000" dirty="0">
              <a:hlinkClick r:id="rId9"/>
            </a:endParaRPr>
          </a:p>
          <a:p>
            <a:pPr eaLnBrk="1" hangingPunct="1">
              <a:lnSpc>
                <a:spcPct val="80000"/>
              </a:lnSpc>
            </a:pPr>
            <a:r>
              <a:rPr sz="2000" dirty="0">
                <a:hlinkClick r:id="rId9"/>
              </a:rPr>
              <a:t>Doppler effect</a:t>
            </a:r>
            <a:r>
              <a:rPr sz="2000" dirty="0">
                <a:hlinkClick r:id="rId2"/>
              </a:rPr>
              <a:t> - NTNU</a:t>
            </a:r>
            <a:endParaRPr sz="2000" dirty="0">
              <a:hlinkClick r:id="rId10"/>
            </a:endParaRPr>
          </a:p>
          <a:p>
            <a:pPr eaLnBrk="1" hangingPunct="1">
              <a:lnSpc>
                <a:spcPct val="80000"/>
              </a:lnSpc>
            </a:pPr>
            <a:r>
              <a:rPr sz="2000" dirty="0">
                <a:hlinkClick r:id="rId10"/>
              </a:rPr>
              <a:t>Doppler effect </a:t>
            </a:r>
            <a:r>
              <a:rPr sz="2000" dirty="0">
                <a:hlinkClick r:id="rId2"/>
              </a:rPr>
              <a:t>- ambulance - Fendt</a:t>
            </a:r>
            <a:endParaRPr sz="2000" dirty="0">
              <a:hlinkClick r:id="rId1"/>
            </a:endParaRPr>
          </a:p>
          <a:p>
            <a:pPr eaLnBrk="1" hangingPunct="1">
              <a:lnSpc>
                <a:spcPct val="80000"/>
              </a:lnSpc>
            </a:pPr>
            <a:r>
              <a:rPr sz="2000" dirty="0">
                <a:hlinkClick r:id="rId1"/>
              </a:rPr>
              <a:t>Doppler Shift with light </a:t>
            </a:r>
            <a:r>
              <a:rPr sz="2000" dirty="0">
                <a:hlinkClick r:id="rId2"/>
              </a:rPr>
              <a:t>- eChalk</a:t>
            </a:r>
            <a:endParaRPr sz="2000" dirty="0">
              <a:hlinkClick r:id="rId1"/>
            </a:endParaRPr>
          </a:p>
          <a:p>
            <a:pPr eaLnBrk="1" hangingPunct="1">
              <a:lnSpc>
                <a:spcPct val="80000"/>
              </a:lnSpc>
            </a:pPr>
            <a:r>
              <a:rPr sz="2000" dirty="0">
                <a:hlinkClick r:id="rId1"/>
              </a:rPr>
              <a:t>Doppler Shift with sound </a:t>
            </a:r>
            <a:r>
              <a:rPr sz="2000" dirty="0">
                <a:hlinkClick r:id="rId2"/>
              </a:rPr>
              <a:t>- eChalk</a:t>
            </a:r>
            <a:endParaRPr sz="2000" dirty="0">
              <a:hlinkClick r:id="rId1"/>
            </a:endParaRPr>
          </a:p>
          <a:p>
            <a:pPr eaLnBrk="1" hangingPunct="1">
              <a:lnSpc>
                <a:spcPct val="80000"/>
              </a:lnSpc>
            </a:pPr>
            <a:r>
              <a:rPr sz="2000" dirty="0">
                <a:hlinkClick r:id="rId1"/>
              </a:rPr>
              <a:t>Doppler Shift with sound effects</a:t>
            </a:r>
            <a:r>
              <a:rPr sz="2000" dirty="0">
                <a:hlinkClick r:id="rId2"/>
              </a:rPr>
              <a:t>- eChalk</a:t>
            </a:r>
            <a:endParaRPr sz="2000" dirty="0"/>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3010" name="Rectangle 2"/>
          <p:cNvSpPr>
            <a:spLocks noGrp="1"/>
          </p:cNvSpPr>
          <p:nvPr>
            <p:ph type="title"/>
          </p:nvPr>
        </p:nvSpPr>
        <p:spPr>
          <a:xfrm>
            <a:off x="457200" y="263525"/>
            <a:ext cx="8229600" cy="679450"/>
          </a:xfrm>
        </p:spPr>
        <p:txBody>
          <a:bodyPr vert="horz" wrap="square" lIns="91440" tIns="45720" rIns="91440" bIns="45720" anchor="ctr" anchorCtr="0"/>
          <a:p>
            <a:pPr eaLnBrk="1" hangingPunct="1"/>
            <a:r>
              <a:rPr sz="2800" dirty="0"/>
              <a:t>Core Notes from Student Guide pages 54 to 65</a:t>
            </a:r>
            <a:br>
              <a:rPr sz="2800" dirty="0"/>
            </a:br>
            <a:endParaRPr sz="2800" dirty="0"/>
          </a:p>
        </p:txBody>
      </p:sp>
      <p:sp>
        <p:nvSpPr>
          <p:cNvPr id="43011" name="Rectangle 3"/>
          <p:cNvSpPr>
            <a:spLocks noGrp="1"/>
          </p:cNvSpPr>
          <p:nvPr>
            <p:ph sz="half" idx="1"/>
          </p:nvPr>
        </p:nvSpPr>
        <p:spPr>
          <a:xfrm>
            <a:off x="446088" y="1547813"/>
            <a:ext cx="4038600" cy="4525962"/>
          </a:xfrm>
        </p:spPr>
        <p:txBody>
          <a:bodyPr vert="horz" wrap="square" lIns="91440" tIns="45720" rIns="91440" bIns="45720" anchor="t" anchorCtr="0"/>
          <a:p>
            <a:pPr marL="609600" indent="-609600" eaLnBrk="1" hangingPunct="1">
              <a:lnSpc>
                <a:spcPct val="80000"/>
              </a:lnSpc>
              <a:buFontTx/>
              <a:buAutoNum type="arabicPeriod"/>
            </a:pPr>
            <a:endParaRPr sz="2400" dirty="0">
              <a:latin typeface="+mn-lt"/>
              <a:ea typeface="+mn-ea"/>
              <a:cs typeface="+mn-cs"/>
            </a:endParaRPr>
          </a:p>
          <a:p>
            <a:pPr marL="609600" indent="-609600" eaLnBrk="1" hangingPunct="1">
              <a:lnSpc>
                <a:spcPct val="80000"/>
              </a:lnSpc>
              <a:buFontTx/>
              <a:buAutoNum type="arabicPeriod"/>
            </a:pPr>
            <a:endParaRPr sz="2400" dirty="0">
              <a:latin typeface="+mn-lt"/>
              <a:ea typeface="+mn-ea"/>
              <a:cs typeface="+mn-cs"/>
            </a:endParaRPr>
          </a:p>
        </p:txBody>
      </p:sp>
      <p:sp>
        <p:nvSpPr>
          <p:cNvPr id="43012" name="Rectangle 4"/>
          <p:cNvSpPr>
            <a:spLocks noGrp="1"/>
          </p:cNvSpPr>
          <p:nvPr>
            <p:ph sz="half" idx="2"/>
          </p:nvPr>
        </p:nvSpPr>
        <p:spPr>
          <a:xfrm>
            <a:off x="474663" y="806450"/>
            <a:ext cx="4038600" cy="4600575"/>
          </a:xfrm>
        </p:spPr>
        <p:txBody>
          <a:bodyPr vert="horz" wrap="square" lIns="91440" tIns="45720" rIns="91440" bIns="45720" anchor="t" anchorCtr="0"/>
          <a:p>
            <a:pPr marL="533400" indent="-533400" eaLnBrk="1" hangingPunct="1">
              <a:lnSpc>
                <a:spcPct val="80000"/>
              </a:lnSpc>
              <a:buFontTx/>
              <a:buAutoNum type="arabicPeriod"/>
            </a:pPr>
            <a:r>
              <a:rPr sz="1800" dirty="0">
                <a:latin typeface="+mn-lt"/>
                <a:ea typeface="+mn-ea"/>
                <a:cs typeface="+mn-cs"/>
              </a:rPr>
              <a:t>Draw a diagram to explain what is meant by the ‘Doppler effect’</a:t>
            </a:r>
            <a:endParaRPr sz="1800" dirty="0">
              <a:latin typeface="+mn-lt"/>
              <a:ea typeface="+mn-ea"/>
              <a:cs typeface="+mn-cs"/>
            </a:endParaRPr>
          </a:p>
          <a:p>
            <a:pPr marL="533400" indent="-533400" eaLnBrk="1" hangingPunct="1">
              <a:lnSpc>
                <a:spcPct val="80000"/>
              </a:lnSpc>
              <a:buFontTx/>
              <a:buAutoNum type="arabicPeriod"/>
            </a:pPr>
            <a:r>
              <a:rPr sz="1800" dirty="0">
                <a:latin typeface="+mn-lt"/>
                <a:ea typeface="+mn-ea"/>
                <a:cs typeface="+mn-cs"/>
              </a:rPr>
              <a:t>State the various equations relating the wavelength and frequency change observed with the motion of the radiating body. What must be true for these equations to be used with reasonable accuracy?</a:t>
            </a:r>
            <a:endParaRPr sz="1800" dirty="0">
              <a:latin typeface="+mn-lt"/>
              <a:ea typeface="+mn-ea"/>
              <a:cs typeface="+mn-cs"/>
            </a:endParaRPr>
          </a:p>
          <a:p>
            <a:pPr marL="533400" indent="-533400" eaLnBrk="1" hangingPunct="1">
              <a:lnSpc>
                <a:spcPct val="80000"/>
              </a:lnSpc>
              <a:buFontTx/>
              <a:buAutoNum type="arabicPeriod"/>
            </a:pPr>
            <a:r>
              <a:rPr sz="1800" dirty="0">
                <a:latin typeface="+mn-lt"/>
                <a:ea typeface="+mn-ea"/>
                <a:cs typeface="+mn-cs"/>
              </a:rPr>
              <a:t>Explain how the Doppler effect can be used to determine the speeds of the stars that form a spectroscopic binary.</a:t>
            </a:r>
            <a:endParaRPr sz="1800" dirty="0">
              <a:latin typeface="+mn-lt"/>
              <a:ea typeface="+mn-ea"/>
              <a:cs typeface="+mn-cs"/>
            </a:endParaRPr>
          </a:p>
          <a:p>
            <a:pPr marL="533400" indent="-533400" eaLnBrk="1" hangingPunct="1">
              <a:lnSpc>
                <a:spcPct val="80000"/>
              </a:lnSpc>
              <a:buFontTx/>
              <a:buAutoNum type="arabicPeriod"/>
            </a:pPr>
            <a:r>
              <a:rPr sz="1800" dirty="0">
                <a:latin typeface="+mn-lt"/>
                <a:ea typeface="+mn-ea"/>
                <a:cs typeface="+mn-cs"/>
              </a:rPr>
              <a:t>State Hubble’s law.</a:t>
            </a:r>
            <a:endParaRPr sz="1800" dirty="0">
              <a:latin typeface="+mn-lt"/>
              <a:ea typeface="+mn-ea"/>
              <a:cs typeface="+mn-cs"/>
            </a:endParaRPr>
          </a:p>
          <a:p>
            <a:pPr marL="533400" indent="-533400" eaLnBrk="1" hangingPunct="1">
              <a:lnSpc>
                <a:spcPct val="80000"/>
              </a:lnSpc>
              <a:buFontTx/>
              <a:buAutoNum type="arabicPeriod"/>
            </a:pPr>
            <a:r>
              <a:rPr sz="1800" dirty="0">
                <a:latin typeface="+mn-lt"/>
                <a:ea typeface="+mn-ea"/>
                <a:cs typeface="+mn-cs"/>
              </a:rPr>
              <a:t>Explain how Hubble’s law leads on to the idea of the expanding Universe and the Big Bang theory.</a:t>
            </a:r>
            <a:endParaRPr sz="1800" dirty="0">
              <a:latin typeface="+mn-lt"/>
              <a:ea typeface="+mn-ea"/>
              <a:cs typeface="+mn-cs"/>
            </a:endParaRPr>
          </a:p>
          <a:p>
            <a:pPr marL="533400" indent="-533400" eaLnBrk="1" hangingPunct="1">
              <a:lnSpc>
                <a:spcPct val="80000"/>
              </a:lnSpc>
              <a:buNone/>
            </a:pPr>
            <a:endParaRPr sz="1800" dirty="0">
              <a:latin typeface="+mn-lt"/>
              <a:ea typeface="+mn-ea"/>
              <a:cs typeface="+mn-cs"/>
            </a:endParaRPr>
          </a:p>
        </p:txBody>
      </p:sp>
      <p:sp>
        <p:nvSpPr>
          <p:cNvPr id="43013" name="Rectangle 5"/>
          <p:cNvSpPr/>
          <p:nvPr/>
        </p:nvSpPr>
        <p:spPr>
          <a:xfrm>
            <a:off x="4670425" y="827088"/>
            <a:ext cx="4038600" cy="4525962"/>
          </a:xfrm>
          <a:prstGeom prst="rect">
            <a:avLst/>
          </a:prstGeom>
          <a:noFill/>
          <a:ln w="9525">
            <a:noFill/>
          </a:ln>
        </p:spPr>
        <p:txBody>
          <a:bodyPr/>
          <a:p>
            <a:pPr marL="533400" indent="-533400">
              <a:spcBef>
                <a:spcPct val="20000"/>
              </a:spcBef>
              <a:buAutoNum type="arabicPeriod"/>
            </a:pPr>
            <a:endParaRPr lang="en-US" altLang="x-none" dirty="0">
              <a:latin typeface="Arial" panose="020B0604020202020204" pitchFamily="34" charset="0"/>
            </a:endParaRPr>
          </a:p>
        </p:txBody>
      </p:sp>
      <p:sp>
        <p:nvSpPr>
          <p:cNvPr id="43014" name="Rectangle 6"/>
          <p:cNvSpPr/>
          <p:nvPr/>
        </p:nvSpPr>
        <p:spPr>
          <a:xfrm>
            <a:off x="4659313" y="806450"/>
            <a:ext cx="4016375" cy="3676650"/>
          </a:xfrm>
          <a:prstGeom prst="rect">
            <a:avLst/>
          </a:prstGeom>
          <a:noFill/>
          <a:ln w="9525">
            <a:noFill/>
          </a:ln>
        </p:spPr>
        <p:txBody>
          <a:bodyPr/>
          <a:p>
            <a:pPr marL="533400" indent="-533400">
              <a:lnSpc>
                <a:spcPct val="80000"/>
              </a:lnSpc>
              <a:spcBef>
                <a:spcPct val="20000"/>
              </a:spcBef>
              <a:buAutoNum type="arabicPeriod" startAt="6"/>
            </a:pPr>
            <a:r>
              <a:rPr dirty="0">
                <a:latin typeface="Arial" panose="020B0604020202020204" pitchFamily="34" charset="0"/>
              </a:rPr>
              <a:t>Show how the Hubble constant can yield an estimate for the age of the Universe.</a:t>
            </a:r>
            <a:endParaRPr dirty="0">
              <a:latin typeface="Arial" panose="020B0604020202020204" pitchFamily="34" charset="0"/>
            </a:endParaRPr>
          </a:p>
          <a:p>
            <a:pPr marL="533400" indent="-533400">
              <a:lnSpc>
                <a:spcPct val="80000"/>
              </a:lnSpc>
              <a:spcBef>
                <a:spcPct val="20000"/>
              </a:spcBef>
              <a:buAutoNum type="arabicPeriod" startAt="6"/>
            </a:pPr>
            <a:r>
              <a:rPr dirty="0">
                <a:latin typeface="Arial" panose="020B0604020202020204" pitchFamily="34" charset="0"/>
              </a:rPr>
              <a:t>What evidence is there for the Big Bang theory?</a:t>
            </a:r>
            <a:endParaRPr dirty="0">
              <a:latin typeface="Arial" panose="020B0604020202020204" pitchFamily="34" charset="0"/>
            </a:endParaRPr>
          </a:p>
          <a:p>
            <a:pPr marL="533400" indent="-533400">
              <a:lnSpc>
                <a:spcPct val="80000"/>
              </a:lnSpc>
              <a:spcBef>
                <a:spcPct val="20000"/>
              </a:spcBef>
              <a:buAutoNum type="arabicPeriod" startAt="6"/>
            </a:pPr>
            <a:r>
              <a:rPr dirty="0">
                <a:latin typeface="Arial" panose="020B0604020202020204" pitchFamily="34" charset="0"/>
              </a:rPr>
              <a:t>What is dark energy? Explain why it is needed to account for the observations of some type 1a supernovae.</a:t>
            </a:r>
            <a:endParaRPr dirty="0">
              <a:latin typeface="Arial" panose="020B0604020202020204" pitchFamily="34" charset="0"/>
            </a:endParaRPr>
          </a:p>
          <a:p>
            <a:pPr marL="533400" indent="-533400">
              <a:lnSpc>
                <a:spcPct val="80000"/>
              </a:lnSpc>
              <a:spcBef>
                <a:spcPct val="20000"/>
              </a:spcBef>
              <a:buAutoNum type="arabicPeriod" startAt="6"/>
            </a:pPr>
            <a:r>
              <a:rPr dirty="0">
                <a:latin typeface="Arial" panose="020B0604020202020204" pitchFamily="34" charset="0"/>
              </a:rPr>
              <a:t>What is a Quasar?</a:t>
            </a:r>
            <a:endParaRPr dirty="0">
              <a:latin typeface="Arial" panose="020B0604020202020204" pitchFamily="34" charset="0"/>
            </a:endParaRPr>
          </a:p>
          <a:p>
            <a:pPr marL="533400" indent="-533400">
              <a:lnSpc>
                <a:spcPct val="80000"/>
              </a:lnSpc>
              <a:spcBef>
                <a:spcPct val="20000"/>
              </a:spcBef>
              <a:buAutoNum type="arabicPeriod" startAt="6"/>
            </a:pPr>
            <a:r>
              <a:rPr dirty="0">
                <a:latin typeface="Arial" panose="020B0604020202020204" pitchFamily="34" charset="0"/>
              </a:rPr>
              <a:t>What are the main characteristics of quasars?</a:t>
            </a:r>
            <a:endParaRPr dirty="0">
              <a:latin typeface="Arial" panose="020B0604020202020204" pitchFamily="34" charset="0"/>
            </a:endParaRPr>
          </a:p>
          <a:p>
            <a:pPr marL="533400" indent="-533400">
              <a:lnSpc>
                <a:spcPct val="80000"/>
              </a:lnSpc>
              <a:spcBef>
                <a:spcPct val="20000"/>
              </a:spcBef>
              <a:buAutoNum type="arabicPeriod" startAt="6"/>
            </a:pPr>
            <a:endParaRPr dirty="0">
              <a:latin typeface="Arial" panose="020B0604020202020204" pitchFamily="34" charset="0"/>
            </a:endParaRPr>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4034" name="Rectangle 2"/>
          <p:cNvSpPr>
            <a:spLocks noGrp="1"/>
          </p:cNvSpPr>
          <p:nvPr>
            <p:ph type="title"/>
          </p:nvPr>
        </p:nvSpPr>
        <p:spPr>
          <a:xfrm>
            <a:off x="323850" y="333375"/>
            <a:ext cx="8435975" cy="993775"/>
          </a:xfrm>
        </p:spPr>
        <p:txBody>
          <a:bodyPr vert="horz" wrap="square" lIns="91440" tIns="45720" rIns="91440" bIns="45720" anchor="ctr" anchorCtr="0"/>
          <a:p>
            <a:pPr eaLnBrk="1" hangingPunct="1"/>
            <a:r>
              <a:rPr sz="3200" dirty="0"/>
              <a:t>Notes from the Student Guide pages 54 to 58</a:t>
            </a:r>
            <a:br>
              <a:rPr sz="3200" dirty="0"/>
            </a:br>
            <a:r>
              <a:rPr sz="2800" dirty="0"/>
              <a:t>3.1 The Doppler Effect</a:t>
            </a:r>
            <a:endParaRPr sz="2800" dirty="0"/>
          </a:p>
        </p:txBody>
      </p:sp>
      <p:sp>
        <p:nvSpPr>
          <p:cNvPr id="44035" name="Rectangle 3"/>
          <p:cNvSpPr>
            <a:spLocks noGrp="1"/>
          </p:cNvSpPr>
          <p:nvPr>
            <p:ph idx="1"/>
          </p:nvPr>
        </p:nvSpPr>
        <p:spPr>
          <a:xfrm>
            <a:off x="539750" y="1412875"/>
            <a:ext cx="8345488" cy="4724400"/>
          </a:xfrm>
        </p:spPr>
        <p:txBody>
          <a:bodyPr vert="horz" wrap="square" lIns="91440" tIns="45720" rIns="91440" bIns="45720" anchor="t" anchorCtr="0"/>
          <a:p>
            <a:pPr marL="609600" indent="-609600" eaLnBrk="1" hangingPunct="1">
              <a:lnSpc>
                <a:spcPct val="80000"/>
              </a:lnSpc>
              <a:buFontTx/>
              <a:buAutoNum type="arabicPeriod"/>
            </a:pPr>
            <a:r>
              <a:rPr sz="2000" dirty="0"/>
              <a:t>Draw a diagram to explain what is meant by the ‘Doppler effect’</a:t>
            </a:r>
            <a:endParaRPr sz="2000" dirty="0"/>
          </a:p>
          <a:p>
            <a:pPr marL="609600" indent="-609600" eaLnBrk="1" hangingPunct="1">
              <a:lnSpc>
                <a:spcPct val="80000"/>
              </a:lnSpc>
              <a:buFontTx/>
              <a:buAutoNum type="arabicPeriod"/>
            </a:pPr>
            <a:r>
              <a:rPr sz="2000" dirty="0"/>
              <a:t>State the various equations relating the wavelength and frequency change observed with the motion of the radiating body. What must be true for these equations to be used with reasonable accuracy?</a:t>
            </a:r>
            <a:endParaRPr sz="2000" dirty="0"/>
          </a:p>
          <a:p>
            <a:pPr marL="609600" indent="-609600" eaLnBrk="1" hangingPunct="1">
              <a:lnSpc>
                <a:spcPct val="80000"/>
              </a:lnSpc>
              <a:buFontTx/>
              <a:buAutoNum type="arabicPeriod"/>
            </a:pPr>
            <a:r>
              <a:rPr sz="2000" dirty="0"/>
              <a:t>Explain how the Doppler effect can be used to determine the speeds of the stars that form a spectroscopic binary.</a:t>
            </a:r>
            <a:endParaRPr sz="2000" dirty="0"/>
          </a:p>
          <a:p>
            <a:pPr marL="609600" indent="-609600" eaLnBrk="1" hangingPunct="1">
              <a:lnSpc>
                <a:spcPct val="80000"/>
              </a:lnSpc>
              <a:buFontTx/>
              <a:buAutoNum type="arabicPeriod"/>
            </a:pPr>
            <a:endParaRPr sz="2000" dirty="0"/>
          </a:p>
          <a:p>
            <a:pPr marL="609600" indent="-609600" eaLnBrk="1" hangingPunct="1">
              <a:lnSpc>
                <a:spcPct val="80000"/>
              </a:lnSpc>
              <a:buFontTx/>
              <a:buAutoNum type="arabicPeriod"/>
            </a:pPr>
            <a:r>
              <a:rPr sz="2000" i="1" dirty="0"/>
              <a:t>Repeat the worked example on page 56 but this time for a star whose spectral line is displaced by – 0.025 nm.</a:t>
            </a:r>
            <a:endParaRPr sz="2000" i="1" dirty="0"/>
          </a:p>
          <a:p>
            <a:pPr marL="609600" indent="-609600" eaLnBrk="1" hangingPunct="1">
              <a:lnSpc>
                <a:spcPct val="80000"/>
              </a:lnSpc>
              <a:buFontTx/>
              <a:buAutoNum type="arabicPeriod"/>
            </a:pPr>
            <a:r>
              <a:rPr sz="2000" i="1" dirty="0"/>
              <a:t>Repeat the worked example on page 57 but this time for a binary whose lines merge every 0.80 years with the same spectral displacements from a laboratory wavelength of 520 nm. Do not repeat the error made in the worked example!</a:t>
            </a:r>
            <a:endParaRPr sz="2000" i="1" dirty="0"/>
          </a:p>
          <a:p>
            <a:pPr marL="609600" indent="-609600" eaLnBrk="1" hangingPunct="1">
              <a:lnSpc>
                <a:spcPct val="80000"/>
              </a:lnSpc>
              <a:buFontTx/>
              <a:buAutoNum type="arabicPeriod"/>
            </a:pPr>
            <a:r>
              <a:rPr sz="2000" i="1" dirty="0"/>
              <a:t>Try the summary questions on page 58</a:t>
            </a:r>
            <a:endParaRPr sz="2000" i="1" dirty="0"/>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5058" name="Rectangle 2"/>
          <p:cNvSpPr>
            <a:spLocks noGrp="1"/>
          </p:cNvSpPr>
          <p:nvPr>
            <p:ph type="title"/>
          </p:nvPr>
        </p:nvSpPr>
        <p:spPr>
          <a:xfrm>
            <a:off x="323850" y="333375"/>
            <a:ext cx="8435975" cy="993775"/>
          </a:xfrm>
        </p:spPr>
        <p:txBody>
          <a:bodyPr vert="horz" wrap="square" lIns="91440" tIns="45720" rIns="91440" bIns="45720" anchor="ctr" anchorCtr="0"/>
          <a:p>
            <a:pPr eaLnBrk="1" hangingPunct="1"/>
            <a:r>
              <a:rPr sz="3200" dirty="0"/>
              <a:t>Notes from the Student Guide pages 59 to 63</a:t>
            </a:r>
            <a:br>
              <a:rPr sz="3200" dirty="0"/>
            </a:br>
            <a:r>
              <a:rPr sz="2800" dirty="0"/>
              <a:t>3.2 Hubble’s Law &amp; Beyond</a:t>
            </a:r>
            <a:endParaRPr sz="2800" dirty="0"/>
          </a:p>
        </p:txBody>
      </p:sp>
      <p:sp>
        <p:nvSpPr>
          <p:cNvPr id="45059" name="Rectangle 3"/>
          <p:cNvSpPr>
            <a:spLocks noGrp="1"/>
          </p:cNvSpPr>
          <p:nvPr>
            <p:ph idx="1"/>
          </p:nvPr>
        </p:nvSpPr>
        <p:spPr>
          <a:xfrm>
            <a:off x="539750" y="1412875"/>
            <a:ext cx="8291513" cy="4389438"/>
          </a:xfrm>
        </p:spPr>
        <p:txBody>
          <a:bodyPr vert="horz" wrap="square" lIns="91440" tIns="45720" rIns="91440" bIns="45720" anchor="t" anchorCtr="0"/>
          <a:p>
            <a:pPr marL="609600" indent="-609600" eaLnBrk="1" hangingPunct="1">
              <a:lnSpc>
                <a:spcPct val="80000"/>
              </a:lnSpc>
              <a:buFontTx/>
              <a:buAutoNum type="arabicPeriod"/>
            </a:pPr>
            <a:r>
              <a:rPr sz="2000" dirty="0"/>
              <a:t>State Hubble’s law.</a:t>
            </a:r>
            <a:endParaRPr sz="2000" dirty="0"/>
          </a:p>
          <a:p>
            <a:pPr marL="609600" indent="-609600" eaLnBrk="1" hangingPunct="1">
              <a:lnSpc>
                <a:spcPct val="80000"/>
              </a:lnSpc>
              <a:buFontTx/>
              <a:buAutoNum type="arabicPeriod"/>
            </a:pPr>
            <a:r>
              <a:rPr sz="2000" dirty="0"/>
              <a:t>Explain how Hubble’s law leads on to the idea of the expanding Universe and the Big Bang theory.</a:t>
            </a:r>
            <a:endParaRPr sz="2000" dirty="0"/>
          </a:p>
          <a:p>
            <a:pPr marL="609600" indent="-609600" eaLnBrk="1" hangingPunct="1">
              <a:lnSpc>
                <a:spcPct val="80000"/>
              </a:lnSpc>
              <a:buFontTx/>
              <a:buAutoNum type="arabicPeriod"/>
            </a:pPr>
            <a:r>
              <a:rPr sz="2000" dirty="0"/>
              <a:t>Show how the Hubble constant can yield an estimate for the age of the Universe.</a:t>
            </a:r>
            <a:endParaRPr sz="2000" dirty="0"/>
          </a:p>
          <a:p>
            <a:pPr marL="609600" indent="-609600" eaLnBrk="1" hangingPunct="1">
              <a:lnSpc>
                <a:spcPct val="80000"/>
              </a:lnSpc>
              <a:buFontTx/>
              <a:buAutoNum type="arabicPeriod"/>
            </a:pPr>
            <a:r>
              <a:rPr sz="2000" dirty="0"/>
              <a:t>What evidence is there for the Big Bang theory?</a:t>
            </a:r>
            <a:endParaRPr sz="2000" dirty="0"/>
          </a:p>
          <a:p>
            <a:pPr marL="609600" indent="-609600" eaLnBrk="1" hangingPunct="1">
              <a:lnSpc>
                <a:spcPct val="80000"/>
              </a:lnSpc>
              <a:buFontTx/>
              <a:buAutoNum type="arabicPeriod"/>
            </a:pPr>
            <a:r>
              <a:rPr sz="2000" dirty="0"/>
              <a:t>What is dark energy? Explain why it is needed to account for the observations of some type 1a supernovae.</a:t>
            </a:r>
            <a:endParaRPr sz="2000" dirty="0"/>
          </a:p>
          <a:p>
            <a:pPr marL="609600" indent="-609600" eaLnBrk="1" hangingPunct="1">
              <a:lnSpc>
                <a:spcPct val="80000"/>
              </a:lnSpc>
              <a:buFontTx/>
              <a:buAutoNum type="arabicPeriod"/>
            </a:pPr>
            <a:endParaRPr sz="2000" dirty="0"/>
          </a:p>
          <a:p>
            <a:pPr marL="609600" indent="-609600" eaLnBrk="1" hangingPunct="1">
              <a:lnSpc>
                <a:spcPct val="80000"/>
              </a:lnSpc>
              <a:buFontTx/>
              <a:buAutoNum type="arabicPeriod"/>
            </a:pPr>
            <a:r>
              <a:rPr sz="2000" i="1" dirty="0"/>
              <a:t>Repeat the worked example on page 60 but this time for a galaxy whose spectral line is observed as 400.0 nm.</a:t>
            </a:r>
            <a:endParaRPr sz="2000" i="1" dirty="0"/>
          </a:p>
          <a:p>
            <a:pPr marL="609600" indent="-609600" eaLnBrk="1" hangingPunct="1">
              <a:lnSpc>
                <a:spcPct val="80000"/>
              </a:lnSpc>
              <a:buFontTx/>
              <a:buAutoNum type="arabicPeriod"/>
            </a:pPr>
            <a:r>
              <a:rPr sz="2000" i="1" dirty="0"/>
              <a:t>If H was 75 kms</a:t>
            </a:r>
            <a:r>
              <a:rPr sz="2000" i="1" baseline="30000" dirty="0"/>
              <a:t>-1</a:t>
            </a:r>
            <a:r>
              <a:rPr sz="2000" i="1" dirty="0"/>
              <a:t> Mpc</a:t>
            </a:r>
            <a:r>
              <a:rPr sz="2000" i="1" baseline="30000" dirty="0"/>
              <a:t>-1</a:t>
            </a:r>
            <a:r>
              <a:rPr sz="2000" i="1" dirty="0"/>
              <a:t>, what is the maximum age of the Universe?</a:t>
            </a:r>
            <a:endParaRPr sz="2000" i="1" dirty="0"/>
          </a:p>
          <a:p>
            <a:pPr marL="609600" indent="-609600" eaLnBrk="1" hangingPunct="1">
              <a:lnSpc>
                <a:spcPct val="80000"/>
              </a:lnSpc>
              <a:buFontTx/>
              <a:buAutoNum type="arabicPeriod"/>
            </a:pPr>
            <a:r>
              <a:rPr sz="2000" i="1" dirty="0"/>
              <a:t>Try the summary questions on page 63</a:t>
            </a:r>
            <a:endParaRPr sz="2000" i="1" dirty="0"/>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6082" name="Rectangle 2"/>
          <p:cNvSpPr>
            <a:spLocks noGrp="1"/>
          </p:cNvSpPr>
          <p:nvPr>
            <p:ph type="title"/>
          </p:nvPr>
        </p:nvSpPr>
        <p:spPr>
          <a:xfrm>
            <a:off x="323850" y="333375"/>
            <a:ext cx="8435975" cy="993775"/>
          </a:xfrm>
        </p:spPr>
        <p:txBody>
          <a:bodyPr vert="horz" wrap="square" lIns="91440" tIns="45720" rIns="91440" bIns="45720" anchor="ctr" anchorCtr="0"/>
          <a:p>
            <a:pPr eaLnBrk="1" hangingPunct="1"/>
            <a:r>
              <a:rPr sz="3200" dirty="0"/>
              <a:t>Notes from the Student Guide pages 64 &amp; 65</a:t>
            </a:r>
            <a:br>
              <a:rPr sz="3200" dirty="0"/>
            </a:br>
            <a:r>
              <a:rPr sz="2800" dirty="0"/>
              <a:t>3.3 Quasars</a:t>
            </a:r>
            <a:endParaRPr sz="2800" dirty="0"/>
          </a:p>
        </p:txBody>
      </p:sp>
      <p:sp>
        <p:nvSpPr>
          <p:cNvPr id="46083" name="Rectangle 3"/>
          <p:cNvSpPr>
            <a:spLocks noGrp="1"/>
          </p:cNvSpPr>
          <p:nvPr>
            <p:ph idx="1"/>
          </p:nvPr>
        </p:nvSpPr>
        <p:spPr>
          <a:xfrm>
            <a:off x="539750" y="1412875"/>
            <a:ext cx="8280400" cy="2808288"/>
          </a:xfrm>
        </p:spPr>
        <p:txBody>
          <a:bodyPr vert="horz" wrap="square" lIns="91440" tIns="45720" rIns="91440" bIns="45720" anchor="t" anchorCtr="0"/>
          <a:p>
            <a:pPr marL="609600" indent="-609600" eaLnBrk="1" hangingPunct="1">
              <a:lnSpc>
                <a:spcPct val="90000"/>
              </a:lnSpc>
              <a:buFontTx/>
              <a:buAutoNum type="arabicPeriod"/>
            </a:pPr>
            <a:r>
              <a:rPr dirty="0"/>
              <a:t>What is a Quasar?</a:t>
            </a:r>
            <a:endParaRPr dirty="0"/>
          </a:p>
          <a:p>
            <a:pPr marL="609600" indent="-609600" eaLnBrk="1" hangingPunct="1">
              <a:lnSpc>
                <a:spcPct val="90000"/>
              </a:lnSpc>
              <a:buFontTx/>
              <a:buAutoNum type="arabicPeriod"/>
            </a:pPr>
            <a:r>
              <a:rPr dirty="0"/>
              <a:t>What are the main characteristics of quasars?</a:t>
            </a:r>
            <a:endParaRPr dirty="0"/>
          </a:p>
          <a:p>
            <a:pPr marL="609600" indent="-609600" eaLnBrk="1" hangingPunct="1">
              <a:lnSpc>
                <a:spcPct val="90000"/>
              </a:lnSpc>
              <a:buFontTx/>
              <a:buAutoNum type="arabicPeriod"/>
            </a:pPr>
            <a:endParaRPr dirty="0"/>
          </a:p>
          <a:p>
            <a:pPr marL="609600" indent="-609600" eaLnBrk="1" hangingPunct="1">
              <a:lnSpc>
                <a:spcPct val="90000"/>
              </a:lnSpc>
              <a:buFontTx/>
              <a:buAutoNum type="arabicPeriod"/>
            </a:pPr>
            <a:r>
              <a:rPr i="1" dirty="0"/>
              <a:t>Try the summary questions on page 65</a:t>
            </a:r>
            <a:endParaRPr i="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24222" name="Content Placeholder 424221"/>
          <p:cNvGraphicFramePr/>
          <p:nvPr>
            <p:ph idx="1"/>
          </p:nvPr>
        </p:nvGraphicFramePr>
        <p:xfrm>
          <a:off x="458788" y="280988"/>
          <a:ext cx="8293100" cy="6113463"/>
        </p:xfrm>
        <a:graphic>
          <a:graphicData uri="http://schemas.openxmlformats.org/drawingml/2006/table">
            <a:tbl>
              <a:tblPr/>
              <a:tblGrid>
                <a:gridCol w="1052513"/>
                <a:gridCol w="874712"/>
                <a:gridCol w="1687513"/>
                <a:gridCol w="1169987"/>
                <a:gridCol w="1122363"/>
                <a:gridCol w="1238250"/>
                <a:gridCol w="1147762"/>
              </a:tblGrid>
              <a:tr h="989013">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Planet</a:t>
                      </a:r>
                      <a:r>
                        <a:rPr sz="1400" b="1"/>
                        <a:t>, </a:t>
                      </a:r>
                      <a:r>
                        <a:rPr sz="1400" b="1">
                          <a:solidFill>
                            <a:schemeClr val="accent2"/>
                          </a:solidFill>
                        </a:rPr>
                        <a:t>Dwarf Planet </a:t>
                      </a:r>
                      <a:r>
                        <a:rPr sz="1400" b="1"/>
                        <a:t>or</a:t>
                      </a:r>
                      <a:r>
                        <a:rPr sz="1400" b="1">
                          <a:solidFill>
                            <a:schemeClr val="accent2"/>
                          </a:solidFill>
                        </a:rPr>
                        <a:t> </a:t>
                      </a:r>
                      <a:r>
                        <a:rPr sz="1400" b="1">
                          <a:solidFill>
                            <a:srgbClr val="006600"/>
                          </a:solidFill>
                        </a:rPr>
                        <a:t>Moon</a:t>
                      </a:r>
                      <a:endParaRPr lang="en-US" sz="1400" b="1">
                        <a:solidFill>
                          <a:srgbClr val="006600"/>
                        </a:solidFill>
                      </a:endParaRPr>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t>Number of moons</a:t>
                      </a:r>
                      <a:endParaRPr sz="1400" b="1"/>
                    </a:p>
                    <a:p>
                      <a:pPr marL="0" lvl="0" indent="0" algn="ctr">
                        <a:buNone/>
                      </a:pPr>
                      <a:r>
                        <a:rPr sz="1400" b="1"/>
                        <a:t>(2011)</a:t>
                      </a:r>
                      <a:endParaRPr lang="en-US" sz="1400" b="1"/>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t>Average distance from the Sun</a:t>
                      </a:r>
                      <a:endParaRPr sz="1400" b="1"/>
                    </a:p>
                    <a:p>
                      <a:pPr marL="0" lvl="0" indent="0" algn="ctr">
                        <a:buNone/>
                      </a:pPr>
                      <a:r>
                        <a:rPr sz="1400" b="1"/>
                        <a:t>(millions of km)</a:t>
                      </a:r>
                      <a:endParaRPr lang="en-US" sz="1400" b="1"/>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t>Diameter </a:t>
                      </a:r>
                      <a:endParaRPr sz="1400" b="1"/>
                    </a:p>
                    <a:p>
                      <a:pPr marL="0" lvl="0" indent="0" algn="ctr">
                        <a:buNone/>
                      </a:pPr>
                      <a:r>
                        <a:rPr sz="1400" b="1"/>
                        <a:t>(km)</a:t>
                      </a:r>
                      <a:endParaRPr lang="en-US" sz="1400" b="1"/>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t>Time for one orbit</a:t>
                      </a:r>
                      <a:endParaRPr sz="1400" b="1"/>
                    </a:p>
                    <a:p>
                      <a:pPr marL="0" lvl="0" indent="0" algn="ctr">
                        <a:buNone/>
                      </a:pPr>
                      <a:r>
                        <a:rPr sz="1400" b="1"/>
                        <a:t>(years)</a:t>
                      </a:r>
                      <a:endParaRPr lang="en-US" sz="1400" b="1"/>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t>Average surface temperature</a:t>
                      </a:r>
                      <a:endParaRPr sz="1400" b="1"/>
                    </a:p>
                    <a:p>
                      <a:pPr marL="0" lvl="0" indent="0" algn="ctr">
                        <a:buNone/>
                      </a:pPr>
                      <a:r>
                        <a:rPr sz="1400" b="1"/>
                        <a:t>(</a:t>
                      </a:r>
                      <a:r>
                        <a:rPr sz="1400" b="1">
                          <a:cs typeface="Arial" panose="020B0604020202020204" pitchFamily="34" charset="0"/>
                        </a:rPr>
                        <a:t>°C)</a:t>
                      </a:r>
                      <a:endParaRPr lang="en-US" sz="1400" b="1">
                        <a:ea typeface="Arial" panose="020B0604020202020204" pitchFamily="34" charset="0"/>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t>Gravitational field strength</a:t>
                      </a:r>
                      <a:endParaRPr sz="1400" b="1"/>
                    </a:p>
                    <a:p>
                      <a:pPr marL="0" lvl="0" indent="0" algn="ctr">
                        <a:buNone/>
                      </a:pPr>
                      <a:r>
                        <a:rPr sz="1400" b="1"/>
                        <a:t>(N/kg)</a:t>
                      </a:r>
                      <a:endParaRPr lang="en-US" sz="1400" b="1"/>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558800">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Mercury</a:t>
                      </a:r>
                      <a:endParaRPr lang="en-US" sz="1400" b="1">
                        <a:solidFill>
                          <a:srgbClr val="FF0000"/>
                        </a:solidFill>
                      </a:endParaRPr>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0</a:t>
                      </a:r>
                      <a:endParaRPr lang="en-US" sz="1400" b="1">
                        <a:solidFill>
                          <a:srgbClr val="FF0000"/>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58</a:t>
                      </a:r>
                      <a:endParaRPr lang="en-US" sz="1400" b="1">
                        <a:solidFill>
                          <a:srgbClr val="FF0000"/>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4 700 </a:t>
                      </a:r>
                      <a:endParaRPr lang="en-US" sz="1400" b="1">
                        <a:solidFill>
                          <a:srgbClr val="FF0000"/>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0.2 </a:t>
                      </a:r>
                      <a:endParaRPr sz="1400" b="1">
                        <a:solidFill>
                          <a:srgbClr val="FF0000"/>
                        </a:solidFill>
                      </a:endParaRPr>
                    </a:p>
                    <a:p>
                      <a:pPr marL="0" lvl="0" indent="0" algn="ctr">
                        <a:buNone/>
                      </a:pPr>
                      <a:r>
                        <a:rPr sz="1400" b="1">
                          <a:solidFill>
                            <a:srgbClr val="FF0000"/>
                          </a:solidFill>
                        </a:rPr>
                        <a:t>(88 days)</a:t>
                      </a:r>
                      <a:endParaRPr lang="en-US" sz="1400" b="1">
                        <a:solidFill>
                          <a:srgbClr val="FF0000"/>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+ 350</a:t>
                      </a:r>
                      <a:endParaRPr lang="en-US" sz="1400" b="1">
                        <a:solidFill>
                          <a:srgbClr val="FF0000"/>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4</a:t>
                      </a:r>
                      <a:endParaRPr lang="en-US" sz="1400" b="1">
                        <a:solidFill>
                          <a:srgbClr val="FF0000"/>
                        </a:solidFill>
                      </a:endParaRPr>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558800">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Venus</a:t>
                      </a:r>
                      <a:endParaRPr lang="en-US" sz="1400" b="1">
                        <a:solidFill>
                          <a:srgbClr val="FF0000"/>
                        </a:solidFill>
                      </a:endParaRPr>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0</a:t>
                      </a:r>
                      <a:endParaRPr lang="en-US" sz="1400" b="1">
                        <a:solidFill>
                          <a:srgbClr val="FF0000"/>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108</a:t>
                      </a:r>
                      <a:endParaRPr lang="en-US" sz="1400" b="1">
                        <a:solidFill>
                          <a:srgbClr val="FF0000"/>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12 100</a:t>
                      </a:r>
                      <a:endParaRPr lang="en-US" sz="1400" b="1">
                        <a:solidFill>
                          <a:srgbClr val="FF0000"/>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0.6</a:t>
                      </a:r>
                      <a:endParaRPr sz="1400" b="1">
                        <a:solidFill>
                          <a:srgbClr val="FF0000"/>
                        </a:solidFill>
                      </a:endParaRPr>
                    </a:p>
                    <a:p>
                      <a:pPr marL="0" lvl="0" indent="0" algn="ctr">
                        <a:buNone/>
                      </a:pPr>
                      <a:r>
                        <a:rPr sz="1400" b="1">
                          <a:solidFill>
                            <a:srgbClr val="FF0000"/>
                          </a:solidFill>
                        </a:rPr>
                        <a:t>(225 days)</a:t>
                      </a:r>
                      <a:endParaRPr lang="en-US" sz="1400" b="1">
                        <a:solidFill>
                          <a:srgbClr val="FF0000"/>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+ 470</a:t>
                      </a:r>
                      <a:endParaRPr lang="en-US" sz="1400" b="1">
                        <a:solidFill>
                          <a:srgbClr val="FF0000"/>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9</a:t>
                      </a:r>
                      <a:endParaRPr lang="en-US" sz="1400" b="1">
                        <a:solidFill>
                          <a:srgbClr val="FF0000"/>
                        </a:solidFill>
                      </a:endParaRPr>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558800">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Earth</a:t>
                      </a:r>
                      <a:endParaRPr lang="en-US" sz="1400" b="1">
                        <a:solidFill>
                          <a:srgbClr val="FF0000"/>
                        </a:solidFill>
                      </a:endParaRPr>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1</a:t>
                      </a:r>
                      <a:endParaRPr lang="en-US" sz="1400" b="1">
                        <a:solidFill>
                          <a:srgbClr val="FF0000"/>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150</a:t>
                      </a:r>
                      <a:endParaRPr sz="1400" b="1">
                        <a:solidFill>
                          <a:srgbClr val="FF0000"/>
                        </a:solidFill>
                      </a:endParaRPr>
                    </a:p>
                    <a:p>
                      <a:pPr marL="0" lvl="0" indent="0" algn="ctr">
                        <a:buNone/>
                      </a:pPr>
                      <a:r>
                        <a:rPr sz="1400" b="1">
                          <a:solidFill>
                            <a:srgbClr val="FF0000"/>
                          </a:solidFill>
                        </a:rPr>
                        <a:t>(93 million miles)</a:t>
                      </a:r>
                      <a:endParaRPr lang="en-US" sz="1400" b="1">
                        <a:solidFill>
                          <a:srgbClr val="FF0000"/>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12 700</a:t>
                      </a:r>
                      <a:endParaRPr lang="en-US" sz="1400" b="1">
                        <a:solidFill>
                          <a:srgbClr val="FF0000"/>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`1.0</a:t>
                      </a:r>
                      <a:endParaRPr lang="en-US" sz="1400" b="1">
                        <a:solidFill>
                          <a:srgbClr val="FF0000"/>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+ 15</a:t>
                      </a:r>
                      <a:endParaRPr lang="en-US" sz="1400" b="1">
                        <a:solidFill>
                          <a:srgbClr val="FF0000"/>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10</a:t>
                      </a:r>
                      <a:endParaRPr lang="en-US" sz="1400" b="1">
                        <a:solidFill>
                          <a:srgbClr val="FF0000"/>
                        </a:solidFill>
                      </a:endParaRPr>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558800">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006600"/>
                          </a:solidFill>
                        </a:rPr>
                        <a:t>Moon</a:t>
                      </a:r>
                      <a:endParaRPr lang="en-US" sz="1400" b="1">
                        <a:solidFill>
                          <a:srgbClr val="006600"/>
                        </a:solidFill>
                      </a:endParaRPr>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006600"/>
                          </a:solidFill>
                        </a:rPr>
                        <a:t>-</a:t>
                      </a:r>
                      <a:endParaRPr lang="en-US" sz="1400" b="1">
                        <a:solidFill>
                          <a:srgbClr val="006600"/>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006600"/>
                          </a:solidFill>
                        </a:rPr>
                        <a:t>0.38</a:t>
                      </a:r>
                      <a:endParaRPr sz="1400" b="1">
                        <a:solidFill>
                          <a:srgbClr val="006600"/>
                        </a:solidFill>
                      </a:endParaRPr>
                    </a:p>
                    <a:p>
                      <a:pPr marL="0" lvl="0" indent="0" algn="ctr">
                        <a:buNone/>
                      </a:pPr>
                      <a:r>
                        <a:rPr sz="1400" b="1">
                          <a:solidFill>
                            <a:srgbClr val="006600"/>
                          </a:solidFill>
                        </a:rPr>
                        <a:t>(from the Earth)</a:t>
                      </a:r>
                      <a:endParaRPr lang="en-US" sz="1400" b="1">
                        <a:solidFill>
                          <a:srgbClr val="006600"/>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006600"/>
                          </a:solidFill>
                        </a:rPr>
                        <a:t>3 400</a:t>
                      </a:r>
                      <a:endParaRPr lang="en-US" sz="1400" b="1">
                        <a:solidFill>
                          <a:srgbClr val="006600"/>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006600"/>
                          </a:solidFill>
                        </a:rPr>
                        <a:t>0.07</a:t>
                      </a:r>
                      <a:endParaRPr sz="1400" b="1">
                        <a:solidFill>
                          <a:srgbClr val="006600"/>
                        </a:solidFill>
                      </a:endParaRPr>
                    </a:p>
                    <a:p>
                      <a:pPr marL="0" lvl="0" indent="0" algn="ctr">
                        <a:buNone/>
                      </a:pPr>
                      <a:r>
                        <a:rPr sz="1400" b="1">
                          <a:solidFill>
                            <a:srgbClr val="006600"/>
                          </a:solidFill>
                        </a:rPr>
                        <a:t>(27 days)</a:t>
                      </a:r>
                      <a:endParaRPr lang="en-US" sz="1400" b="1">
                        <a:solidFill>
                          <a:srgbClr val="006600"/>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006600"/>
                          </a:solidFill>
                        </a:rPr>
                        <a:t>- 50</a:t>
                      </a:r>
                      <a:endParaRPr lang="en-US" sz="1400" b="1">
                        <a:solidFill>
                          <a:srgbClr val="006600"/>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006600"/>
                          </a:solidFill>
                        </a:rPr>
                        <a:t>1.6</a:t>
                      </a:r>
                      <a:endParaRPr lang="en-US" sz="1400" b="1">
                        <a:solidFill>
                          <a:srgbClr val="006600"/>
                        </a:solidFill>
                      </a:endParaRPr>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96875">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Mars</a:t>
                      </a:r>
                      <a:endParaRPr lang="en-US" sz="1400" b="1">
                        <a:solidFill>
                          <a:srgbClr val="FF0000"/>
                        </a:solidFill>
                      </a:endParaRPr>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2</a:t>
                      </a:r>
                      <a:endParaRPr lang="en-US" sz="1400" b="1">
                        <a:solidFill>
                          <a:srgbClr val="FF0000"/>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228</a:t>
                      </a:r>
                      <a:endParaRPr lang="en-US" sz="1400" b="1">
                        <a:solidFill>
                          <a:srgbClr val="FF0000"/>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6 800</a:t>
                      </a:r>
                      <a:endParaRPr lang="en-US" sz="1400" b="1">
                        <a:solidFill>
                          <a:srgbClr val="FF0000"/>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1.9</a:t>
                      </a:r>
                      <a:endParaRPr lang="en-US" sz="1400" b="1">
                        <a:solidFill>
                          <a:srgbClr val="FF0000"/>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- 30</a:t>
                      </a:r>
                      <a:endParaRPr lang="en-US" sz="1400" b="1">
                        <a:solidFill>
                          <a:srgbClr val="FF0000"/>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4</a:t>
                      </a:r>
                      <a:endParaRPr lang="en-US" sz="1400" b="1">
                        <a:solidFill>
                          <a:srgbClr val="FF0000"/>
                        </a:solidFill>
                      </a:endParaRPr>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414337">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chemeClr val="accent2"/>
                          </a:solidFill>
                        </a:rPr>
                        <a:t>Ceres</a:t>
                      </a:r>
                      <a:endParaRPr lang="en-US" sz="1400" b="1">
                        <a:solidFill>
                          <a:schemeClr val="accent2"/>
                        </a:solidFill>
                      </a:endParaRPr>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chemeClr val="accent2"/>
                          </a:solidFill>
                        </a:rPr>
                        <a:t>0</a:t>
                      </a:r>
                      <a:endParaRPr lang="en-US" sz="1400" b="1">
                        <a:solidFill>
                          <a:schemeClr val="accent2"/>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chemeClr val="accent2"/>
                          </a:solidFill>
                        </a:rPr>
                        <a:t>414</a:t>
                      </a:r>
                      <a:endParaRPr lang="en-US" sz="1400" b="1">
                        <a:solidFill>
                          <a:schemeClr val="accent2"/>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chemeClr val="accent2"/>
                          </a:solidFill>
                        </a:rPr>
                        <a:t>970</a:t>
                      </a:r>
                      <a:endParaRPr lang="en-US" sz="1400" b="1">
                        <a:solidFill>
                          <a:schemeClr val="accent2"/>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chemeClr val="accent2"/>
                          </a:solidFill>
                        </a:rPr>
                        <a:t>4.6</a:t>
                      </a:r>
                      <a:endParaRPr lang="en-US" sz="1400" b="1">
                        <a:solidFill>
                          <a:schemeClr val="accent2"/>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chemeClr val="accent2"/>
                          </a:solidFill>
                        </a:rPr>
                        <a:t>- 100</a:t>
                      </a:r>
                      <a:endParaRPr lang="en-US" sz="1400" b="1">
                        <a:solidFill>
                          <a:schemeClr val="accent2"/>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chemeClr val="accent2"/>
                          </a:solidFill>
                        </a:rPr>
                        <a:t>0.3</a:t>
                      </a:r>
                      <a:endParaRPr lang="en-US" sz="1400" b="1">
                        <a:solidFill>
                          <a:schemeClr val="accent2"/>
                        </a:solidFill>
                      </a:endParaRPr>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412750">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Jupiter</a:t>
                      </a:r>
                      <a:endParaRPr lang="en-US" sz="1400" b="1">
                        <a:solidFill>
                          <a:srgbClr val="FF0000"/>
                        </a:solidFill>
                      </a:endParaRPr>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64</a:t>
                      </a:r>
                      <a:endParaRPr lang="en-US" sz="1400" b="1">
                        <a:solidFill>
                          <a:srgbClr val="FF0000"/>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779</a:t>
                      </a:r>
                      <a:endParaRPr lang="en-US" sz="1400" b="1">
                        <a:solidFill>
                          <a:srgbClr val="FF0000"/>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143 000</a:t>
                      </a:r>
                      <a:endParaRPr lang="en-US" sz="1400" b="1">
                        <a:solidFill>
                          <a:srgbClr val="FF0000"/>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12</a:t>
                      </a:r>
                      <a:endParaRPr lang="en-US" sz="1400" b="1">
                        <a:solidFill>
                          <a:srgbClr val="FF0000"/>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- 150</a:t>
                      </a:r>
                      <a:endParaRPr lang="en-US" sz="1400" b="1">
                        <a:solidFill>
                          <a:srgbClr val="FF0000"/>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23</a:t>
                      </a:r>
                      <a:endParaRPr lang="en-US" sz="1400" b="1">
                        <a:solidFill>
                          <a:srgbClr val="FF0000"/>
                        </a:solidFill>
                      </a:endParaRPr>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415925">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Saturn</a:t>
                      </a:r>
                      <a:endParaRPr lang="en-US" sz="1400" b="1">
                        <a:solidFill>
                          <a:srgbClr val="FF0000"/>
                        </a:solidFill>
                      </a:endParaRPr>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62</a:t>
                      </a:r>
                      <a:endParaRPr lang="en-US" sz="1400" b="1">
                        <a:solidFill>
                          <a:srgbClr val="FF0000"/>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1443</a:t>
                      </a:r>
                      <a:endParaRPr lang="en-US" sz="1400" b="1">
                        <a:solidFill>
                          <a:srgbClr val="FF0000"/>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120 000</a:t>
                      </a:r>
                      <a:endParaRPr lang="en-US" sz="1400" b="1">
                        <a:solidFill>
                          <a:srgbClr val="FF0000"/>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30</a:t>
                      </a:r>
                      <a:endParaRPr lang="en-US" sz="1400" b="1">
                        <a:solidFill>
                          <a:srgbClr val="FF0000"/>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- 180</a:t>
                      </a:r>
                      <a:endParaRPr lang="en-US" sz="1400" b="1">
                        <a:solidFill>
                          <a:srgbClr val="FF0000"/>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9</a:t>
                      </a:r>
                      <a:endParaRPr lang="en-US" sz="1400" b="1">
                        <a:solidFill>
                          <a:srgbClr val="FF0000"/>
                        </a:solidFill>
                      </a:endParaRPr>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414338">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Uranus</a:t>
                      </a:r>
                      <a:endParaRPr lang="en-US" sz="1400" b="1">
                        <a:solidFill>
                          <a:srgbClr val="FF0000"/>
                        </a:solidFill>
                      </a:endParaRPr>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27</a:t>
                      </a:r>
                      <a:endParaRPr lang="en-US" sz="1400" b="1">
                        <a:solidFill>
                          <a:srgbClr val="FF0000"/>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2877</a:t>
                      </a:r>
                      <a:endParaRPr lang="en-US" sz="1400" b="1">
                        <a:solidFill>
                          <a:srgbClr val="FF0000"/>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51 000</a:t>
                      </a:r>
                      <a:endParaRPr lang="en-US" sz="1400" b="1">
                        <a:solidFill>
                          <a:srgbClr val="FF0000"/>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84</a:t>
                      </a:r>
                      <a:endParaRPr lang="en-US" sz="1400" b="1">
                        <a:solidFill>
                          <a:srgbClr val="FF0000"/>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- 210</a:t>
                      </a:r>
                      <a:endParaRPr lang="en-US" sz="1400" b="1">
                        <a:solidFill>
                          <a:srgbClr val="FF0000"/>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9</a:t>
                      </a:r>
                      <a:endParaRPr lang="en-US" sz="1400" b="1">
                        <a:solidFill>
                          <a:srgbClr val="FF0000"/>
                        </a:solidFill>
                      </a:endParaRPr>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414337">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Neptune</a:t>
                      </a:r>
                      <a:endParaRPr lang="en-US" sz="1400" b="1">
                        <a:solidFill>
                          <a:srgbClr val="FF0000"/>
                        </a:solidFill>
                      </a:endParaRPr>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13</a:t>
                      </a:r>
                      <a:endParaRPr lang="en-US" sz="1400" b="1">
                        <a:solidFill>
                          <a:srgbClr val="FF0000"/>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4503</a:t>
                      </a:r>
                      <a:endParaRPr lang="en-US" sz="1400" b="1">
                        <a:solidFill>
                          <a:srgbClr val="FF0000"/>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49 000</a:t>
                      </a:r>
                      <a:endParaRPr lang="en-US" sz="1400" b="1">
                        <a:solidFill>
                          <a:srgbClr val="FF0000"/>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165</a:t>
                      </a:r>
                      <a:endParaRPr lang="en-US" sz="1400" b="1">
                        <a:solidFill>
                          <a:srgbClr val="FF0000"/>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- 220</a:t>
                      </a:r>
                      <a:endParaRPr lang="en-US" sz="1400" b="1">
                        <a:solidFill>
                          <a:srgbClr val="FF0000"/>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rgbClr val="FF0000"/>
                          </a:solidFill>
                        </a:rPr>
                        <a:t>11</a:t>
                      </a:r>
                      <a:endParaRPr lang="en-US" sz="1400" b="1">
                        <a:solidFill>
                          <a:srgbClr val="FF0000"/>
                        </a:solidFill>
                      </a:endParaRPr>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412750">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chemeClr val="accent2"/>
                          </a:solidFill>
                        </a:rPr>
                        <a:t>Pluto</a:t>
                      </a:r>
                      <a:endParaRPr lang="en-US" sz="1400" b="1">
                        <a:solidFill>
                          <a:schemeClr val="accent2"/>
                        </a:solidFill>
                      </a:endParaRPr>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chemeClr val="accent2"/>
                          </a:solidFill>
                        </a:rPr>
                        <a:t>3</a:t>
                      </a:r>
                      <a:endParaRPr lang="en-US" sz="1400" b="1">
                        <a:solidFill>
                          <a:schemeClr val="accent2"/>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chemeClr val="accent2"/>
                          </a:solidFill>
                        </a:rPr>
                        <a:t>5874</a:t>
                      </a:r>
                      <a:endParaRPr lang="en-US" sz="1400" b="1">
                        <a:solidFill>
                          <a:schemeClr val="accent2"/>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chemeClr val="accent2"/>
                          </a:solidFill>
                        </a:rPr>
                        <a:t>2 300</a:t>
                      </a:r>
                      <a:endParaRPr lang="en-US" sz="1400" b="1">
                        <a:solidFill>
                          <a:schemeClr val="accent2"/>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chemeClr val="accent2"/>
                          </a:solidFill>
                        </a:rPr>
                        <a:t>248</a:t>
                      </a:r>
                      <a:endParaRPr lang="en-US" sz="1400" b="1">
                        <a:solidFill>
                          <a:schemeClr val="accent2"/>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chemeClr val="accent2"/>
                          </a:solidFill>
                        </a:rPr>
                        <a:t>- 230</a:t>
                      </a:r>
                      <a:endParaRPr lang="en-US" sz="1400" b="1">
                        <a:solidFill>
                          <a:schemeClr val="accent2"/>
                        </a:solidFill>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1400" b="1">
                          <a:solidFill>
                            <a:schemeClr val="accent2"/>
                          </a:solidFill>
                        </a:rPr>
                        <a:t>0.7</a:t>
                      </a:r>
                      <a:endParaRPr lang="en-US" sz="1400" b="1">
                        <a:solidFill>
                          <a:schemeClr val="accent2"/>
                        </a:solidFill>
                      </a:endParaRPr>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n-GB" sz="4000">
                <a:latin typeface="Trebuchet MS" panose="020B0603020202020204" pitchFamily="34" charset="0"/>
              </a:rPr>
              <a:t>The Scale of the Solar System</a:t>
            </a:r>
            <a:endParaRPr lang="en-GB" sz="4000">
              <a:latin typeface="Trebuchet MS" panose="020B0603020202020204" pitchFamily="34" charset="0"/>
            </a:endParaRPr>
          </a:p>
        </p:txBody>
      </p:sp>
      <p:sp>
        <p:nvSpPr>
          <p:cNvPr id="26627" name="Rectangle 3"/>
          <p:cNvSpPr>
            <a:spLocks noGrp="1" noChangeArrowheads="1"/>
          </p:cNvSpPr>
          <p:nvPr>
            <p:ph idx="1"/>
          </p:nvPr>
        </p:nvSpPr>
        <p:spPr/>
        <p:txBody>
          <a:bodyPr/>
          <a:lstStyle/>
          <a:p>
            <a:r>
              <a:rPr lang="en-GB" sz="2800">
                <a:latin typeface="Trebuchet MS" panose="020B0603020202020204" pitchFamily="34" charset="0"/>
              </a:rPr>
              <a:t>A new unit of distance, the Astronomical Unit (AU) is useful when quoting distances within our Solar System.</a:t>
            </a:r>
            <a:endParaRPr lang="en-GB" sz="2800">
              <a:latin typeface="Trebuchet MS" panose="020B0603020202020204" pitchFamily="34" charset="0"/>
            </a:endParaRPr>
          </a:p>
          <a:p>
            <a:r>
              <a:rPr lang="en-GB" sz="2800">
                <a:latin typeface="Trebuchet MS" panose="020B0603020202020204" pitchFamily="34" charset="0"/>
              </a:rPr>
              <a:t>1 AU is the mean distance between the Earth and the Sun (nearly 150 000 000 km).</a:t>
            </a:r>
            <a:endParaRPr lang="en-GB" sz="2800">
              <a:latin typeface="Trebuchet MS" panose="020B0603020202020204" pitchFamily="34" charset="0"/>
            </a:endParaRPr>
          </a:p>
          <a:p>
            <a:r>
              <a:rPr lang="en-GB" sz="2800">
                <a:latin typeface="Trebuchet MS" panose="020B0603020202020204" pitchFamily="34" charset="0"/>
              </a:rPr>
              <a:t>Jupiter is about 5.2 AU from the Sun, and Pluto about 40 AU away (on average).</a:t>
            </a:r>
            <a:endParaRPr lang="en-GB" sz="2800">
              <a:latin typeface="Trebuchet MS" panose="020B0603020202020204" pitchFamily="34" charset="0"/>
            </a:endParaRPr>
          </a:p>
          <a:p>
            <a:pPr>
              <a:buFontTx/>
              <a:buNone/>
            </a:pPr>
            <a:endParaRPr lang="en-GB" sz="2800">
              <a:latin typeface="Trebuchet MS" panose="020B0603020202020204" pitchFamily="34" charset="0"/>
            </a:endParaRPr>
          </a:p>
          <a:p>
            <a:pPr>
              <a:buFontTx/>
              <a:buNone/>
            </a:pPr>
            <a:endParaRPr lang="en-GB" sz="2800">
              <a:latin typeface="Trebuchet MS" panose="020B0603020202020204" pitchFamily="34" charset="0"/>
            </a:endParaRPr>
          </a:p>
          <a:p>
            <a:pPr>
              <a:buFontTx/>
              <a:buNone/>
            </a:pPr>
            <a:endParaRPr lang="en-GB" sz="2800">
              <a:latin typeface="Trebuchet MS" panose="020B0603020202020204" pitchFamily="34" charset="0"/>
            </a:endParaRP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anim calcmode="lin" valueType="num">
                                      <p:cBhvr additive="base">
                                        <p:cTn id="7" dur="500" fill="hold"/>
                                        <p:tgtEl>
                                          <p:spTgt spid="2662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662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6627">
                                            <p:txEl>
                                              <p:pRg st="1" end="1"/>
                                            </p:txEl>
                                          </p:spTgt>
                                        </p:tgtEl>
                                        <p:attrNameLst>
                                          <p:attrName>style.visibility</p:attrName>
                                        </p:attrNameLst>
                                      </p:cBhvr>
                                      <p:to>
                                        <p:strVal val="visible"/>
                                      </p:to>
                                    </p:set>
                                    <p:anim calcmode="lin" valueType="num">
                                      <p:cBhvr additive="base">
                                        <p:cTn id="13" dur="500" fill="hold"/>
                                        <p:tgtEl>
                                          <p:spTgt spid="2662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662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6627">
                                            <p:txEl>
                                              <p:pRg st="2" end="2"/>
                                            </p:txEl>
                                          </p:spTgt>
                                        </p:tgtEl>
                                        <p:attrNameLst>
                                          <p:attrName>style.visibility</p:attrName>
                                        </p:attrNameLst>
                                      </p:cBhvr>
                                      <p:to>
                                        <p:strVal val="visible"/>
                                      </p:to>
                                    </p:set>
                                    <p:anim calcmode="lin" valueType="num">
                                      <p:cBhvr additive="base">
                                        <p:cTn id="19" dur="500" fill="hold"/>
                                        <p:tgtEl>
                                          <p:spTgt spid="2662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6627">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autoUpdateAnimBg="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1730" name="Title 201729"/>
          <p:cNvSpPr>
            <a:spLocks noGrp="1"/>
          </p:cNvSpPr>
          <p:nvPr>
            <p:ph type="title"/>
          </p:nvPr>
        </p:nvSpPr>
        <p:spPr/>
        <p:txBody>
          <a:bodyPr anchor="ctr" anchorCtr="0"/>
          <a:p>
            <a:r>
              <a:rPr sz="4000"/>
              <a:t>Complete</a:t>
            </a:r>
            <a:endParaRPr sz="4000"/>
          </a:p>
        </p:txBody>
      </p:sp>
      <p:graphicFrame>
        <p:nvGraphicFramePr>
          <p:cNvPr id="201834" name="Content Placeholder 201833"/>
          <p:cNvGraphicFramePr/>
          <p:nvPr>
            <p:ph idx="1"/>
          </p:nvPr>
        </p:nvGraphicFramePr>
        <p:xfrm>
          <a:off x="457200" y="1600200"/>
          <a:ext cx="8229600" cy="4526280"/>
        </p:xfrm>
        <a:graphic>
          <a:graphicData uri="http://schemas.openxmlformats.org/drawingml/2006/table">
            <a:tbl>
              <a:tblPr/>
              <a:tblGrid>
                <a:gridCol w="2057400"/>
                <a:gridCol w="2057400"/>
                <a:gridCol w="2057400"/>
                <a:gridCol w="2057400"/>
              </a:tblGrid>
              <a:tr h="755650">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2000" b="1"/>
                        <a:t>Surface</a:t>
                      </a:r>
                      <a:endParaRPr lang="en-US" sz="2000" b="1"/>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2000" b="1"/>
                        <a:t>Field Strength (N/kg)</a:t>
                      </a:r>
                      <a:endParaRPr lang="en-US" sz="2000" b="1"/>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2000" b="1"/>
                        <a:t>Object mass (kg)</a:t>
                      </a:r>
                      <a:endParaRPr lang="en-US" sz="2000" b="1"/>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2000" b="1"/>
                        <a:t>Object weight (N)</a:t>
                      </a:r>
                      <a:endParaRPr lang="en-US" sz="2000" b="1"/>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752475">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t>Earth</a:t>
                      </a:r>
                      <a:endParaRPr lang="en-US"/>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t>10</a:t>
                      </a:r>
                      <a:endParaRPr lang="en-US"/>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t>80</a:t>
                      </a:r>
                      <a:endParaRPr lang="en-US"/>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endParaRPr lang="en-US" dirty="0"/>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755650">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t>Moon</a:t>
                      </a:r>
                      <a:endParaRPr lang="en-US"/>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t>1.6</a:t>
                      </a:r>
                      <a:endParaRPr lang="en-US"/>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t>80</a:t>
                      </a:r>
                      <a:endParaRPr lang="en-US"/>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endParaRPr lang="en-US" dirty="0"/>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754063">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t>Mars</a:t>
                      </a:r>
                      <a:endParaRPr lang="en-US"/>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t>3.7</a:t>
                      </a:r>
                      <a:endParaRPr lang="en-US"/>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endParaRPr lang="en-US" dirty="0"/>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t>740</a:t>
                      </a:r>
                      <a:endParaRPr lang="en-US"/>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752475">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t>Jupiter</a:t>
                      </a:r>
                      <a:endParaRPr lang="en-US"/>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endParaRPr lang="en-US" dirty="0"/>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t>60</a:t>
                      </a:r>
                      <a:endParaRPr lang="en-US"/>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t>1500</a:t>
                      </a:r>
                      <a:endParaRPr lang="en-US"/>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755650">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t>Pluto</a:t>
                      </a:r>
                      <a:endParaRPr lang="en-US"/>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t>0.07</a:t>
                      </a:r>
                      <a:endParaRPr lang="en-US"/>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t>80</a:t>
                      </a:r>
                      <a:endParaRPr lang="en-US"/>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endParaRPr lang="en-US" dirty="0"/>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r>
            </a:tbl>
          </a:graphicData>
        </a:graphic>
      </p:graphicFrame>
      <p:sp>
        <p:nvSpPr>
          <p:cNvPr id="201835" name="Text Box 201834"/>
          <p:cNvSpPr txBox="1"/>
          <p:nvPr/>
        </p:nvSpPr>
        <p:spPr>
          <a:xfrm>
            <a:off x="7161530" y="2394268"/>
            <a:ext cx="822325" cy="521970"/>
          </a:xfrm>
          <a:prstGeom prst="rect">
            <a:avLst/>
          </a:prstGeom>
          <a:noFill/>
          <a:ln w="9525">
            <a:noFill/>
          </a:ln>
        </p:spPr>
        <p:txBody>
          <a:bodyPr>
            <a:spAutoFit/>
          </a:bodyPr>
          <a:p>
            <a:pPr>
              <a:spcBef>
                <a:spcPct val="50000"/>
              </a:spcBef>
            </a:pPr>
            <a:r>
              <a:rPr sz="2800" b="1">
                <a:solidFill>
                  <a:srgbClr val="FF0000"/>
                </a:solidFill>
              </a:rPr>
              <a:t>800</a:t>
            </a:r>
            <a:endParaRPr sz="2800" b="1">
              <a:solidFill>
                <a:srgbClr val="FF0000"/>
              </a:solidFill>
            </a:endParaRPr>
          </a:p>
        </p:txBody>
      </p:sp>
      <p:sp>
        <p:nvSpPr>
          <p:cNvPr id="201836" name="Text Box 201835"/>
          <p:cNvSpPr txBox="1"/>
          <p:nvPr/>
        </p:nvSpPr>
        <p:spPr>
          <a:xfrm>
            <a:off x="7148830" y="3143568"/>
            <a:ext cx="822325" cy="521970"/>
          </a:xfrm>
          <a:prstGeom prst="rect">
            <a:avLst/>
          </a:prstGeom>
          <a:noFill/>
          <a:ln w="9525">
            <a:noFill/>
          </a:ln>
        </p:spPr>
        <p:txBody>
          <a:bodyPr>
            <a:spAutoFit/>
          </a:bodyPr>
          <a:p>
            <a:pPr>
              <a:spcBef>
                <a:spcPct val="50000"/>
              </a:spcBef>
            </a:pPr>
            <a:r>
              <a:rPr sz="2800" b="1">
                <a:solidFill>
                  <a:srgbClr val="FF0000"/>
                </a:solidFill>
              </a:rPr>
              <a:t>128</a:t>
            </a:r>
            <a:endParaRPr sz="2800" b="1">
              <a:solidFill>
                <a:srgbClr val="FF0000"/>
              </a:solidFill>
            </a:endParaRPr>
          </a:p>
        </p:txBody>
      </p:sp>
      <p:sp>
        <p:nvSpPr>
          <p:cNvPr id="201837" name="Text Box 201836"/>
          <p:cNvSpPr txBox="1"/>
          <p:nvPr/>
        </p:nvSpPr>
        <p:spPr>
          <a:xfrm>
            <a:off x="5110480" y="3923030"/>
            <a:ext cx="822325" cy="521970"/>
          </a:xfrm>
          <a:prstGeom prst="rect">
            <a:avLst/>
          </a:prstGeom>
          <a:noFill/>
          <a:ln w="9525">
            <a:noFill/>
          </a:ln>
        </p:spPr>
        <p:txBody>
          <a:bodyPr>
            <a:spAutoFit/>
          </a:bodyPr>
          <a:p>
            <a:pPr>
              <a:spcBef>
                <a:spcPct val="50000"/>
              </a:spcBef>
            </a:pPr>
            <a:r>
              <a:rPr sz="2800" b="1">
                <a:solidFill>
                  <a:srgbClr val="FF0000"/>
                </a:solidFill>
              </a:rPr>
              <a:t>200</a:t>
            </a:r>
            <a:endParaRPr sz="2800" b="1">
              <a:solidFill>
                <a:srgbClr val="FF0000"/>
              </a:solidFill>
            </a:endParaRPr>
          </a:p>
        </p:txBody>
      </p:sp>
      <p:sp>
        <p:nvSpPr>
          <p:cNvPr id="201838" name="Text Box 201837"/>
          <p:cNvSpPr txBox="1"/>
          <p:nvPr/>
        </p:nvSpPr>
        <p:spPr>
          <a:xfrm>
            <a:off x="3148330" y="4719955"/>
            <a:ext cx="822325" cy="521970"/>
          </a:xfrm>
          <a:prstGeom prst="rect">
            <a:avLst/>
          </a:prstGeom>
          <a:noFill/>
          <a:ln w="9525">
            <a:noFill/>
          </a:ln>
        </p:spPr>
        <p:txBody>
          <a:bodyPr>
            <a:spAutoFit/>
          </a:bodyPr>
          <a:p>
            <a:pPr>
              <a:spcBef>
                <a:spcPct val="50000"/>
              </a:spcBef>
            </a:pPr>
            <a:r>
              <a:rPr sz="2800" b="1">
                <a:solidFill>
                  <a:srgbClr val="FF0000"/>
                </a:solidFill>
              </a:rPr>
              <a:t>25</a:t>
            </a:r>
            <a:endParaRPr sz="2800" b="1">
              <a:solidFill>
                <a:srgbClr val="FF0000"/>
              </a:solidFill>
            </a:endParaRPr>
          </a:p>
        </p:txBody>
      </p:sp>
      <p:sp>
        <p:nvSpPr>
          <p:cNvPr id="201839" name="Text Box 201838"/>
          <p:cNvSpPr txBox="1"/>
          <p:nvPr/>
        </p:nvSpPr>
        <p:spPr>
          <a:xfrm>
            <a:off x="7112318" y="5377180"/>
            <a:ext cx="900112" cy="521970"/>
          </a:xfrm>
          <a:prstGeom prst="rect">
            <a:avLst/>
          </a:prstGeom>
          <a:noFill/>
          <a:ln w="9525">
            <a:noFill/>
          </a:ln>
        </p:spPr>
        <p:txBody>
          <a:bodyPr>
            <a:spAutoFit/>
          </a:bodyPr>
          <a:p>
            <a:pPr>
              <a:spcBef>
                <a:spcPct val="50000"/>
              </a:spcBef>
            </a:pPr>
            <a:r>
              <a:rPr sz="2800" b="1">
                <a:solidFill>
                  <a:srgbClr val="FF0000"/>
                </a:solidFill>
              </a:rPr>
              <a:t>5.6</a:t>
            </a:r>
            <a:endParaRPr sz="2800" b="1">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183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183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183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183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18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835" grpId="0"/>
      <p:bldP spid="201836" grpId="0"/>
      <p:bldP spid="201837" grpId="0"/>
      <p:bldP spid="201838" grpId="0"/>
      <p:bldP spid="20183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02" name="Title 102401"/>
          <p:cNvSpPr>
            <a:spLocks noGrp="1"/>
          </p:cNvSpPr>
          <p:nvPr>
            <p:ph type="title"/>
          </p:nvPr>
        </p:nvSpPr>
        <p:spPr/>
        <p:txBody>
          <a:bodyPr anchor="ctr" anchorCtr="0"/>
          <a:p>
            <a:r>
              <a:rPr sz="4000"/>
              <a:t>GCSE Specification</a:t>
            </a:r>
            <a:endParaRPr sz="4000"/>
          </a:p>
        </p:txBody>
      </p:sp>
      <p:sp>
        <p:nvSpPr>
          <p:cNvPr id="102406" name="Content Placeholder 102405"/>
          <p:cNvSpPr>
            <a:spLocks noGrp="1"/>
          </p:cNvSpPr>
          <p:nvPr>
            <p:ph idx="1"/>
          </p:nvPr>
        </p:nvSpPr>
        <p:spPr>
          <a:xfrm>
            <a:off x="350520" y="1165860"/>
            <a:ext cx="4355465" cy="4526280"/>
          </a:xfrm>
        </p:spPr>
        <p:txBody>
          <a:bodyPr/>
          <a:p>
            <a:pPr>
              <a:lnSpc>
                <a:spcPct val="80000"/>
              </a:lnSpc>
              <a:buNone/>
            </a:pPr>
            <a:r>
              <a:rPr sz="1000" b="1"/>
              <a:t>CIRCULAR MOTION</a:t>
            </a:r>
            <a:endParaRPr sz="1000" b="1"/>
          </a:p>
          <a:p>
            <a:pPr>
              <a:lnSpc>
                <a:spcPct val="80000"/>
              </a:lnSpc>
              <a:buNone/>
            </a:pPr>
            <a:r>
              <a:rPr sz="1000" b="1"/>
              <a:t>What keeps bodies moving in a circle?</a:t>
            </a:r>
            <a:endParaRPr sz="1000" i="1"/>
          </a:p>
          <a:p>
            <a:pPr>
              <a:lnSpc>
                <a:spcPct val="80000"/>
              </a:lnSpc>
              <a:buNone/>
            </a:pPr>
            <a:endParaRPr sz="1000" i="1"/>
          </a:p>
          <a:p>
            <a:pPr>
              <a:lnSpc>
                <a:spcPct val="80000"/>
              </a:lnSpc>
              <a:buNone/>
            </a:pPr>
            <a:r>
              <a:rPr sz="1000" i="1"/>
              <a:t>Using skills, knowledge and understanding of how science works:</a:t>
            </a:r>
            <a:endParaRPr sz="1000"/>
          </a:p>
          <a:p>
            <a:pPr>
              <a:lnSpc>
                <a:spcPct val="80000"/>
              </a:lnSpc>
              <a:buNone/>
            </a:pPr>
            <a:r>
              <a:rPr sz="1000"/>
              <a:t>•  to identify which force(s) provide(s) the centripetal force in a given situation</a:t>
            </a:r>
            <a:endParaRPr sz="1000"/>
          </a:p>
          <a:p>
            <a:pPr>
              <a:lnSpc>
                <a:spcPct val="80000"/>
              </a:lnSpc>
              <a:buNone/>
            </a:pPr>
            <a:r>
              <a:rPr sz="1000"/>
              <a:t>•  to interpret data on bodies moving in circular paths.</a:t>
            </a:r>
            <a:endParaRPr sz="1000"/>
          </a:p>
          <a:p>
            <a:pPr>
              <a:lnSpc>
                <a:spcPct val="80000"/>
              </a:lnSpc>
              <a:buNone/>
            </a:pPr>
            <a:endParaRPr sz="1000" i="1"/>
          </a:p>
          <a:p>
            <a:pPr>
              <a:lnSpc>
                <a:spcPct val="80000"/>
              </a:lnSpc>
              <a:buNone/>
            </a:pPr>
            <a:r>
              <a:rPr sz="1000" i="1"/>
              <a:t>Skills, knowledge and understanding of how science works set in the context of:</a:t>
            </a:r>
            <a:endParaRPr sz="1000"/>
          </a:p>
          <a:p>
            <a:pPr>
              <a:lnSpc>
                <a:spcPct val="80000"/>
              </a:lnSpc>
              <a:buNone/>
            </a:pPr>
            <a:r>
              <a:rPr sz="1000"/>
              <a:t>•  When a body moves in a circle it continuously accelerates towards the centre of the circle. This acceleration changes the direction of motion of the body, not its speed.</a:t>
            </a:r>
            <a:endParaRPr sz="1000"/>
          </a:p>
          <a:p>
            <a:pPr>
              <a:lnSpc>
                <a:spcPct val="80000"/>
              </a:lnSpc>
              <a:buNone/>
            </a:pPr>
            <a:r>
              <a:rPr sz="1000"/>
              <a:t>•  The resultant force causing this acceleration is called the centripetal force.</a:t>
            </a:r>
            <a:endParaRPr sz="1000"/>
          </a:p>
          <a:p>
            <a:pPr>
              <a:lnSpc>
                <a:spcPct val="80000"/>
              </a:lnSpc>
              <a:buNone/>
            </a:pPr>
            <a:r>
              <a:rPr sz="1000"/>
              <a:t>•  The direction of the centripetal force is always towards the centre of the circle.</a:t>
            </a:r>
            <a:endParaRPr sz="1000"/>
          </a:p>
          <a:p>
            <a:pPr>
              <a:lnSpc>
                <a:spcPct val="80000"/>
              </a:lnSpc>
              <a:buNone/>
            </a:pPr>
            <a:r>
              <a:rPr sz="1000"/>
              <a:t>•  The centripetal force needed to make a body perform circular motion increases as:</a:t>
            </a:r>
            <a:endParaRPr sz="1000"/>
          </a:p>
          <a:p>
            <a:pPr>
              <a:lnSpc>
                <a:spcPct val="80000"/>
              </a:lnSpc>
              <a:buNone/>
            </a:pPr>
            <a:r>
              <a:rPr sz="1000"/>
              <a:t>–  the mass of the body increases;</a:t>
            </a:r>
            <a:endParaRPr sz="1000"/>
          </a:p>
          <a:p>
            <a:pPr>
              <a:lnSpc>
                <a:spcPct val="80000"/>
              </a:lnSpc>
              <a:buNone/>
            </a:pPr>
            <a:r>
              <a:rPr sz="1000"/>
              <a:t>–  the speed of the body increases;</a:t>
            </a:r>
            <a:endParaRPr sz="1000"/>
          </a:p>
          <a:p>
            <a:pPr>
              <a:lnSpc>
                <a:spcPct val="80000"/>
              </a:lnSpc>
              <a:buNone/>
            </a:pPr>
            <a:r>
              <a:rPr sz="1000"/>
              <a:t>–  the radius of the circle decreases.</a:t>
            </a:r>
            <a:endParaRPr sz="1000" b="1"/>
          </a:p>
          <a:p>
            <a:pPr>
              <a:lnSpc>
                <a:spcPct val="80000"/>
              </a:lnSpc>
              <a:buNone/>
            </a:pPr>
            <a:endParaRPr sz="1000" i="1"/>
          </a:p>
          <a:p>
            <a:pPr>
              <a:lnSpc>
                <a:spcPct val="80000"/>
              </a:lnSpc>
              <a:buNone/>
            </a:pPr>
            <a:endParaRPr sz="1000" i="1"/>
          </a:p>
        </p:txBody>
      </p:sp>
      <p:sp>
        <p:nvSpPr>
          <p:cNvPr id="102407" name="Text Placeholder 102406"/>
          <p:cNvSpPr>
            <a:spLocks noGrp="1"/>
          </p:cNvSpPr>
          <p:nvPr>
            <p:ph type="body" sz="half" idx="4294967295"/>
          </p:nvPr>
        </p:nvSpPr>
        <p:spPr>
          <a:xfrm>
            <a:off x="4892675" y="1080770"/>
            <a:ext cx="4038600" cy="4526280"/>
          </a:xfrm>
        </p:spPr>
        <p:txBody>
          <a:bodyPr/>
          <a:p>
            <a:pPr>
              <a:lnSpc>
                <a:spcPct val="80000"/>
              </a:lnSpc>
              <a:buNone/>
            </a:pPr>
            <a:r>
              <a:rPr sz="1000" b="1"/>
              <a:t>SATELLITE AND PLANETARY MOTION</a:t>
            </a:r>
            <a:endParaRPr sz="1000" b="1"/>
          </a:p>
          <a:p>
            <a:pPr>
              <a:lnSpc>
                <a:spcPct val="80000"/>
              </a:lnSpc>
              <a:buNone/>
            </a:pPr>
            <a:r>
              <a:rPr sz="1000" b="1"/>
              <a:t>What provides the centripetal force for planets and satellites?</a:t>
            </a:r>
            <a:endParaRPr sz="1000" i="1"/>
          </a:p>
          <a:p>
            <a:pPr>
              <a:lnSpc>
                <a:spcPct val="80000"/>
              </a:lnSpc>
              <a:buNone/>
            </a:pPr>
            <a:endParaRPr sz="1000" i="1"/>
          </a:p>
          <a:p>
            <a:pPr>
              <a:lnSpc>
                <a:spcPct val="80000"/>
              </a:lnSpc>
              <a:buNone/>
            </a:pPr>
            <a:r>
              <a:rPr sz="1000" i="1"/>
              <a:t>Using skills, knowledge and understanding of how science works:</a:t>
            </a:r>
            <a:endParaRPr sz="1000"/>
          </a:p>
          <a:p>
            <a:pPr>
              <a:lnSpc>
                <a:spcPct val="80000"/>
              </a:lnSpc>
              <a:buNone/>
            </a:pPr>
            <a:r>
              <a:rPr sz="1000"/>
              <a:t>•  to interpret data on planets and satellites moving in orbits that approximate to circular paths.</a:t>
            </a:r>
            <a:endParaRPr sz="1000" i="1"/>
          </a:p>
          <a:p>
            <a:pPr>
              <a:lnSpc>
                <a:spcPct val="80000"/>
              </a:lnSpc>
              <a:buNone/>
            </a:pPr>
            <a:endParaRPr sz="1000" i="1"/>
          </a:p>
          <a:p>
            <a:pPr>
              <a:lnSpc>
                <a:spcPct val="80000"/>
              </a:lnSpc>
              <a:buNone/>
            </a:pPr>
            <a:r>
              <a:rPr sz="1000" i="1"/>
              <a:t>Skills, knowledge and understanding of how science works set in the context of:</a:t>
            </a:r>
            <a:endParaRPr sz="1000"/>
          </a:p>
          <a:p>
            <a:pPr>
              <a:lnSpc>
                <a:spcPct val="80000"/>
              </a:lnSpc>
              <a:buNone/>
            </a:pPr>
            <a:r>
              <a:rPr sz="1000"/>
              <a:t>•  The Earth, Sun, Moon and all other bodies attract each other with a force called gravity.</a:t>
            </a:r>
            <a:endParaRPr sz="1000"/>
          </a:p>
          <a:p>
            <a:pPr>
              <a:lnSpc>
                <a:spcPct val="80000"/>
              </a:lnSpc>
              <a:buNone/>
            </a:pPr>
            <a:r>
              <a:rPr sz="1000"/>
              <a:t>•  The bigger the masses of the bodies the bigger the force of gravity between them.</a:t>
            </a:r>
            <a:endParaRPr sz="1000"/>
          </a:p>
          <a:p>
            <a:pPr>
              <a:lnSpc>
                <a:spcPct val="80000"/>
              </a:lnSpc>
              <a:buNone/>
            </a:pPr>
            <a:r>
              <a:rPr sz="1000"/>
              <a:t>•  As the distance between two bodies increases the force of gravity between them decreases.</a:t>
            </a:r>
            <a:endParaRPr sz="1000"/>
          </a:p>
          <a:p>
            <a:pPr>
              <a:lnSpc>
                <a:spcPct val="80000"/>
              </a:lnSpc>
              <a:buNone/>
            </a:pPr>
            <a:r>
              <a:rPr sz="1000"/>
              <a:t>•  The orbits of the planets are slightly squashed circles (ellipses) with the Sun quite close to the centre.</a:t>
            </a:r>
            <a:endParaRPr sz="1000"/>
          </a:p>
          <a:p>
            <a:pPr>
              <a:lnSpc>
                <a:spcPct val="80000"/>
              </a:lnSpc>
              <a:buNone/>
            </a:pPr>
            <a:r>
              <a:rPr sz="1000"/>
              <a:t>•  Gravitational force provides the centripetal force that allows planets and satellites to maintain their circular orbits.</a:t>
            </a:r>
            <a:endParaRPr sz="1000"/>
          </a:p>
          <a:p>
            <a:pPr>
              <a:lnSpc>
                <a:spcPct val="80000"/>
              </a:lnSpc>
              <a:buNone/>
            </a:pPr>
            <a:r>
              <a:rPr sz="1000"/>
              <a:t>•  The further away an orbiting body is the longer it takes to make a complete orbit.</a:t>
            </a:r>
            <a:endParaRPr sz="1000"/>
          </a:p>
          <a:p>
            <a:pPr>
              <a:lnSpc>
                <a:spcPct val="80000"/>
              </a:lnSpc>
              <a:buNone/>
            </a:pPr>
            <a:r>
              <a:rPr sz="1000"/>
              <a:t>•  To stay in orbit at a particular distance, smaller bodies, including planets and satellites, must move at a particular speed around larger bodies.</a:t>
            </a:r>
            <a:endParaRPr sz="1000"/>
          </a:p>
          <a:p>
            <a:pPr>
              <a:lnSpc>
                <a:spcPct val="80000"/>
              </a:lnSpc>
              <a:buNone/>
            </a:pPr>
            <a:r>
              <a:rPr sz="1000"/>
              <a:t>•  Communications satellites are usually put into a geostationary orbit above the equator.</a:t>
            </a:r>
            <a:endParaRPr sz="1000"/>
          </a:p>
          <a:p>
            <a:pPr>
              <a:lnSpc>
                <a:spcPct val="80000"/>
              </a:lnSpc>
              <a:buNone/>
            </a:pPr>
            <a:r>
              <a:rPr sz="1000"/>
              <a:t>•  Monitoring satellites are usually put into a low polar orbit.</a:t>
            </a:r>
            <a:endParaRPr sz="1000"/>
          </a:p>
          <a:p>
            <a:pPr>
              <a:lnSpc>
                <a:spcPct val="80000"/>
              </a:lnSpc>
              <a:buNone/>
            </a:pPr>
            <a:endParaRPr sz="10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1730" name="Title 201729"/>
          <p:cNvSpPr>
            <a:spLocks noGrp="1"/>
          </p:cNvSpPr>
          <p:nvPr>
            <p:ph type="title"/>
          </p:nvPr>
        </p:nvSpPr>
        <p:spPr/>
        <p:txBody>
          <a:bodyPr anchor="ctr" anchorCtr="0"/>
          <a:p>
            <a:r>
              <a:rPr lang="en-US" sz="4000"/>
              <a:t>Gravitational Force</a:t>
            </a:r>
            <a:endParaRPr lang="en-US" sz="4000"/>
          </a:p>
        </p:txBody>
      </p:sp>
      <p:sp>
        <p:nvSpPr>
          <p:cNvPr id="3" name="Text Box 2"/>
          <p:cNvSpPr txBox="1"/>
          <p:nvPr/>
        </p:nvSpPr>
        <p:spPr>
          <a:xfrm>
            <a:off x="675640" y="2618105"/>
            <a:ext cx="8159115" cy="1568450"/>
          </a:xfrm>
          <a:prstGeom prst="rect">
            <a:avLst/>
          </a:prstGeom>
          <a:noFill/>
        </p:spPr>
        <p:txBody>
          <a:bodyPr wrap="square" rtlCol="0" anchor="t">
            <a:spAutoFit/>
          </a:bodyPr>
          <a:p>
            <a:pPr>
              <a:buNone/>
            </a:pPr>
            <a:r>
              <a:rPr lang="en-US" altLang="en-GB" sz="2400" dirty="0" smtClean="0">
                <a:sym typeface="+mn-ea"/>
              </a:rPr>
              <a:t>F = Force of attraction (N)</a:t>
            </a:r>
            <a:endParaRPr lang="en-GB" altLang="zh-CN" sz="2400" dirty="0" smtClean="0">
              <a:sym typeface="+mn-ea"/>
            </a:endParaRPr>
          </a:p>
          <a:p>
            <a:pPr>
              <a:buNone/>
            </a:pPr>
            <a:r>
              <a:rPr lang="en-GB" altLang="zh-CN" sz="2400" dirty="0" smtClean="0">
                <a:sym typeface="+mn-ea"/>
              </a:rPr>
              <a:t>G = 6.67×10</a:t>
            </a:r>
            <a:r>
              <a:rPr lang="en-GB" altLang="zh-CN" sz="2400" baseline="30000" dirty="0" smtClean="0">
                <a:sym typeface="+mn-ea"/>
              </a:rPr>
              <a:t>-11</a:t>
            </a:r>
            <a:r>
              <a:rPr lang="en-GB" altLang="zh-CN" sz="2400" dirty="0" smtClean="0">
                <a:sym typeface="+mn-ea"/>
              </a:rPr>
              <a:t> is a constant number </a:t>
            </a:r>
            <a:r>
              <a:rPr lang="en-US" altLang="en-GB" sz="2400" dirty="0" smtClean="0">
                <a:sym typeface="+mn-ea"/>
              </a:rPr>
              <a:t>(???)</a:t>
            </a:r>
            <a:endParaRPr lang="en-GB" altLang="zh-CN" sz="2400" dirty="0" smtClean="0">
              <a:sym typeface="+mn-ea"/>
            </a:endParaRPr>
          </a:p>
          <a:p>
            <a:pPr>
              <a:buNone/>
            </a:pPr>
            <a:r>
              <a:rPr lang="en-GB" altLang="zh-CN" sz="2400" dirty="0" smtClean="0">
                <a:sym typeface="+mn-ea"/>
              </a:rPr>
              <a:t>M and m </a:t>
            </a:r>
            <a:r>
              <a:rPr lang="en-US" altLang="en-GB" sz="2400" dirty="0" smtClean="0">
                <a:sym typeface="+mn-ea"/>
              </a:rPr>
              <a:t>= </a:t>
            </a:r>
            <a:r>
              <a:rPr lang="en-GB" altLang="zh-CN" sz="2400" dirty="0" smtClean="0">
                <a:sym typeface="+mn-ea"/>
              </a:rPr>
              <a:t>the masses of two objects </a:t>
            </a:r>
            <a:r>
              <a:rPr lang="en-US" altLang="en-GB" sz="2400" dirty="0" smtClean="0">
                <a:sym typeface="+mn-ea"/>
              </a:rPr>
              <a:t>(kg)</a:t>
            </a:r>
            <a:endParaRPr lang="en-GB" altLang="zh-CN" sz="2400" dirty="0" smtClean="0">
              <a:sym typeface="+mn-ea"/>
            </a:endParaRPr>
          </a:p>
          <a:p>
            <a:pPr>
              <a:buNone/>
            </a:pPr>
            <a:r>
              <a:rPr lang="en-GB" altLang="zh-CN" sz="2400" dirty="0" smtClean="0">
                <a:sym typeface="+mn-ea"/>
              </a:rPr>
              <a:t>r  </a:t>
            </a:r>
            <a:r>
              <a:rPr lang="en-US" altLang="en-GB" sz="2400" dirty="0" smtClean="0">
                <a:sym typeface="+mn-ea"/>
              </a:rPr>
              <a:t>= </a:t>
            </a:r>
            <a:r>
              <a:rPr lang="en-GB" altLang="zh-CN" sz="2400" dirty="0" smtClean="0">
                <a:sym typeface="+mn-ea"/>
              </a:rPr>
              <a:t>distance between the </a:t>
            </a:r>
            <a:r>
              <a:rPr lang="en-US" altLang="en-GB" sz="2400" dirty="0" smtClean="0">
                <a:sym typeface="+mn-ea"/>
              </a:rPr>
              <a:t>two objects (m)</a:t>
            </a:r>
            <a:endParaRPr lang="en-US" altLang="en-GB" sz="2400" dirty="0" smtClean="0">
              <a:sym typeface="+mn-ea"/>
            </a:endParaRPr>
          </a:p>
        </p:txBody>
      </p:sp>
      <p:sp>
        <p:nvSpPr>
          <p:cNvPr id="4" name="Text Box 3"/>
          <p:cNvSpPr txBox="1"/>
          <p:nvPr/>
        </p:nvSpPr>
        <p:spPr>
          <a:xfrm>
            <a:off x="2914015" y="1080135"/>
            <a:ext cx="2540000" cy="1198880"/>
          </a:xfrm>
          <a:prstGeom prst="rect">
            <a:avLst/>
          </a:prstGeom>
          <a:noFill/>
        </p:spPr>
        <p:txBody>
          <a:bodyPr wrap="square" rtlCol="0" anchor="t">
            <a:spAutoFit/>
          </a:bodyPr>
          <a:p>
            <a:pPr>
              <a:buNone/>
            </a:pPr>
            <a:r>
              <a:rPr lang="en-GB" altLang="zh-CN" sz="3600" dirty="0" smtClean="0">
                <a:sym typeface="+mn-ea"/>
              </a:rPr>
              <a:t> F = </a:t>
            </a:r>
            <a:r>
              <a:rPr lang="en-GB" altLang="zh-CN" sz="3600" u="sng" dirty="0" smtClean="0">
                <a:sym typeface="+mn-ea"/>
              </a:rPr>
              <a:t>GMm</a:t>
            </a:r>
            <a:endParaRPr lang="en-GB" altLang="zh-CN" sz="3600" u="sng" dirty="0" smtClean="0">
              <a:sym typeface="+mn-ea"/>
            </a:endParaRPr>
          </a:p>
          <a:p>
            <a:pPr>
              <a:buNone/>
            </a:pPr>
            <a:r>
              <a:rPr lang="en-GB" altLang="zh-CN" sz="3600" dirty="0" smtClean="0">
                <a:sym typeface="+mn-ea"/>
              </a:rPr>
              <a:t>           r</a:t>
            </a:r>
            <a:r>
              <a:rPr lang="en-GB" altLang="zh-CN" sz="3600" baseline="30000" dirty="0" smtClean="0">
                <a:sym typeface="+mn-ea"/>
              </a:rPr>
              <a:t>2</a:t>
            </a:r>
            <a:endParaRPr lang="en-GB" altLang="zh-CN" sz="3600" baseline="30000" dirty="0" smtClean="0">
              <a:sym typeface="+mn-ea"/>
            </a:endParaRPr>
          </a:p>
        </p:txBody>
      </p:sp>
      <p:sp>
        <p:nvSpPr>
          <p:cNvPr id="2" name="Text Box 1"/>
          <p:cNvSpPr txBox="1"/>
          <p:nvPr/>
        </p:nvSpPr>
        <p:spPr>
          <a:xfrm>
            <a:off x="5742940" y="2987040"/>
            <a:ext cx="1629410" cy="460375"/>
          </a:xfrm>
          <a:prstGeom prst="rect">
            <a:avLst/>
          </a:prstGeom>
          <a:solidFill>
            <a:schemeClr val="bg1"/>
          </a:solidFill>
        </p:spPr>
        <p:txBody>
          <a:bodyPr wrap="square" rtlCol="0" anchor="t">
            <a:spAutoFit/>
          </a:bodyPr>
          <a:p>
            <a:r>
              <a:rPr lang="en-US" altLang="en-GB" sz="2400" b="1" dirty="0" smtClean="0">
                <a:sym typeface="+mn-ea"/>
              </a:rPr>
              <a:t>(Nm</a:t>
            </a:r>
            <a:r>
              <a:rPr lang="en-US" altLang="en-GB" sz="2400" b="1" baseline="30000" dirty="0" smtClean="0">
                <a:sym typeface="+mn-ea"/>
              </a:rPr>
              <a:t>2</a:t>
            </a:r>
            <a:r>
              <a:rPr lang="en-US" altLang="en-GB" sz="2400" b="1" dirty="0" smtClean="0">
                <a:sym typeface="+mn-ea"/>
              </a:rPr>
              <a:t>kg</a:t>
            </a:r>
            <a:r>
              <a:rPr lang="en-US" altLang="en-GB" sz="2400" b="1" baseline="30000" dirty="0" smtClean="0">
                <a:sym typeface="+mn-ea"/>
              </a:rPr>
              <a:t>-2</a:t>
            </a:r>
            <a:r>
              <a:rPr lang="en-US" altLang="en-GB" sz="2400" b="1" dirty="0" smtClean="0">
                <a:sym typeface="+mn-ea"/>
              </a:rPr>
              <a:t>)</a:t>
            </a:r>
            <a:endParaRPr lang="en-US" altLang="en-GB" sz="2400" b="1" dirty="0" smtClean="0">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p>
            <a:r>
              <a:rPr lang="en-GB" dirty="0" smtClean="0">
                <a:sym typeface="+mn-ea"/>
              </a:rPr>
              <a:t>Distance and Gravity</a:t>
            </a:r>
            <a:endParaRPr lang="en-US"/>
          </a:p>
        </p:txBody>
      </p:sp>
      <p:sp>
        <p:nvSpPr>
          <p:cNvPr id="3" name="Content Placeholder 2"/>
          <p:cNvSpPr>
            <a:spLocks noGrp="1"/>
          </p:cNvSpPr>
          <p:nvPr>
            <p:ph idx="1"/>
          </p:nvPr>
        </p:nvSpPr>
        <p:spPr>
          <a:xfrm>
            <a:off x="233045" y="1165860"/>
            <a:ext cx="4612005" cy="4526280"/>
          </a:xfrm>
          <a:noFill/>
          <a:extLst>
            <a:ext uri="{909E8E84-426E-40DD-AFC4-6F175D3DCCD1}">
              <a14:hiddenFill xmlns:a14="http://schemas.microsoft.com/office/drawing/2010/main">
                <a:solidFill>
                  <a:srgbClr val="92D050"/>
                </a:solidFill>
              </a14:hiddenFill>
            </a:ext>
          </a:extLst>
        </p:spPr>
        <p:txBody>
          <a:bodyPr>
            <a:normAutofit/>
          </a:bodyPr>
          <a:lstStyle/>
          <a:p>
            <a:pPr marL="0" indent="0" algn="l">
              <a:buNone/>
            </a:pPr>
            <a:r>
              <a:rPr lang="en-US" sz="2800" b="1" dirty="0" smtClean="0">
                <a:solidFill>
                  <a:schemeClr val="tx1"/>
                </a:solidFill>
              </a:rPr>
              <a:t>Gravity</a:t>
            </a:r>
            <a:r>
              <a:rPr lang="en-US" sz="2800" dirty="0" smtClean="0">
                <a:solidFill>
                  <a:schemeClr val="tx1"/>
                </a:solidFill>
              </a:rPr>
              <a:t> gets </a:t>
            </a:r>
            <a:r>
              <a:rPr lang="en-US" sz="2800" b="1" dirty="0" smtClean="0">
                <a:solidFill>
                  <a:schemeClr val="tx1"/>
                </a:solidFill>
              </a:rPr>
              <a:t>weaker</a:t>
            </a:r>
            <a:r>
              <a:rPr lang="en-US" sz="2800" dirty="0" smtClean="0">
                <a:solidFill>
                  <a:schemeClr val="tx1"/>
                </a:solidFill>
              </a:rPr>
              <a:t> the further away you get from an object</a:t>
            </a:r>
            <a:endParaRPr lang="en-US" sz="2800" dirty="0" smtClean="0">
              <a:solidFill>
                <a:schemeClr val="tx1"/>
              </a:solidFill>
            </a:endParaRPr>
          </a:p>
          <a:p>
            <a:pPr marL="0" indent="0" algn="l">
              <a:buNone/>
            </a:pPr>
            <a:endParaRPr lang="en-US" sz="2800" dirty="0">
              <a:solidFill>
                <a:schemeClr val="tx1"/>
              </a:solidFill>
            </a:endParaRPr>
          </a:p>
          <a:p>
            <a:pPr marL="0" indent="0" algn="l">
              <a:buNone/>
            </a:pPr>
            <a:r>
              <a:rPr lang="en-US" sz="2800" dirty="0" smtClean="0">
                <a:solidFill>
                  <a:schemeClr val="tx1"/>
                </a:solidFill>
              </a:rPr>
              <a:t>Every time you </a:t>
            </a:r>
            <a:r>
              <a:rPr lang="en-US" sz="2800" b="1" dirty="0" smtClean="0">
                <a:solidFill>
                  <a:schemeClr val="tx1"/>
                </a:solidFill>
              </a:rPr>
              <a:t>double</a:t>
            </a:r>
            <a:r>
              <a:rPr lang="en-US" sz="2800" dirty="0" smtClean="0">
                <a:solidFill>
                  <a:schemeClr val="tx1"/>
                </a:solidFill>
              </a:rPr>
              <a:t> the </a:t>
            </a:r>
            <a:r>
              <a:rPr lang="en-US" sz="2800" b="1" dirty="0" smtClean="0">
                <a:solidFill>
                  <a:schemeClr val="tx1"/>
                </a:solidFill>
              </a:rPr>
              <a:t>distance</a:t>
            </a:r>
            <a:r>
              <a:rPr lang="en-US" sz="2800" dirty="0" smtClean="0">
                <a:solidFill>
                  <a:schemeClr val="tx1"/>
                </a:solidFill>
              </a:rPr>
              <a:t> from an object the effect </a:t>
            </a:r>
            <a:r>
              <a:rPr lang="en-US" sz="2800" b="1" dirty="0" smtClean="0">
                <a:solidFill>
                  <a:schemeClr val="tx1"/>
                </a:solidFill>
              </a:rPr>
              <a:t>weakens</a:t>
            </a:r>
            <a:r>
              <a:rPr lang="en-US" sz="2800" dirty="0" smtClean="0">
                <a:solidFill>
                  <a:schemeClr val="tx1"/>
                </a:solidFill>
              </a:rPr>
              <a:t> by </a:t>
            </a:r>
            <a:r>
              <a:rPr lang="en-US" sz="2800" b="1" dirty="0" smtClean="0">
                <a:solidFill>
                  <a:schemeClr val="tx1"/>
                </a:solidFill>
              </a:rPr>
              <a:t>four times</a:t>
            </a:r>
            <a:endParaRPr lang="en-US" sz="2800" b="1" dirty="0" smtClean="0">
              <a:solidFill>
                <a:schemeClr val="tx1"/>
              </a:solidFill>
            </a:endParaRPr>
          </a:p>
        </p:txBody>
      </p:sp>
      <p:sp>
        <p:nvSpPr>
          <p:cNvPr id="18" name="Rectangle 17"/>
          <p:cNvSpPr/>
          <p:nvPr/>
        </p:nvSpPr>
        <p:spPr>
          <a:xfrm>
            <a:off x="4948371" y="4768215"/>
            <a:ext cx="3752171" cy="1819275"/>
          </a:xfrm>
          <a:prstGeom prst="rect">
            <a:avLst/>
          </a:prstGeom>
          <a:noFill/>
          <a:ln w="28575">
            <a:solidFill>
              <a:srgbClr val="00B0F0"/>
            </a:solidFill>
          </a:ln>
          <a:extLst>
            <a:ext uri="{909E8E84-426E-40DD-AFC4-6F175D3DCCD1}">
              <a14:hiddenFill xmlns:a14="http://schemas.microsoft.com/office/drawing/2010/main">
                <a:solidFill>
                  <a:srgbClr val="00B0F0"/>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solidFill>
                  <a:schemeClr val="tx1"/>
                </a:solidFill>
              </a:rPr>
              <a:t>You don’t have to be far from earth to appear weightless</a:t>
            </a:r>
            <a:endParaRPr lang="en-GB" sz="2400">
              <a:solidFill>
                <a:schemeClr val="tx1"/>
              </a:solidFill>
            </a:endParaRPr>
          </a:p>
        </p:txBody>
      </p:sp>
      <p:pic>
        <p:nvPicPr>
          <p:cNvPr id="7170" name="Picture 2" descr="http://imgc.artprintimages.com/images/art-print/us-astronaut-bruce-mccandless-conducting-space-walk-during-challenger-iv-space-shuttle-mission_i-G-27-2777-W9UTD00Z.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948555" y="813435"/>
            <a:ext cx="3752850" cy="37528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GB" altLang="zh-CN">
                <a:ea typeface="宋体" panose="02010600030101010101" charset="-122"/>
              </a:rPr>
              <a:t>Example 1 – Two apples</a:t>
            </a:r>
            <a:endParaRPr lang="en-GB" altLang="zh-CN">
              <a:ea typeface="宋体" panose="02010600030101010101" charset="-122"/>
            </a:endParaRPr>
          </a:p>
        </p:txBody>
      </p:sp>
      <p:sp>
        <p:nvSpPr>
          <p:cNvPr id="48131" name="Rectangle 3"/>
          <p:cNvSpPr>
            <a:spLocks noGrp="1" noChangeArrowheads="1"/>
          </p:cNvSpPr>
          <p:nvPr>
            <p:ph type="body" sz="half" idx="4294967295"/>
          </p:nvPr>
        </p:nvSpPr>
        <p:spPr>
          <a:xfrm>
            <a:off x="241935" y="930275"/>
            <a:ext cx="4070350" cy="4584700"/>
          </a:xfrm>
        </p:spPr>
        <p:txBody>
          <a:bodyPr/>
          <a:lstStyle/>
          <a:p>
            <a:pPr marL="0" indent="0">
              <a:buFontTx/>
              <a:buNone/>
            </a:pPr>
            <a:r>
              <a:rPr lang="en-GB" altLang="zh-CN" sz="2800">
                <a:ea typeface="宋体" panose="02010600030101010101" charset="-122"/>
              </a:rPr>
              <a:t>Calculate the force of gravitational attraction between two apples of mass 100g each whose centres of mass are separated by 10cm.</a:t>
            </a:r>
            <a:endParaRPr lang="en-GB" altLang="zh-CN" sz="2800">
              <a:ea typeface="宋体" panose="02010600030101010101" charset="-122"/>
            </a:endParaRPr>
          </a:p>
        </p:txBody>
      </p:sp>
      <p:graphicFrame>
        <p:nvGraphicFramePr>
          <p:cNvPr id="48132" name="Object 4"/>
          <p:cNvGraphicFramePr>
            <a:graphicFrameLocks noChangeAspect="1"/>
          </p:cNvGraphicFramePr>
          <p:nvPr>
            <p:ph idx="1"/>
          </p:nvPr>
        </p:nvGraphicFramePr>
        <p:xfrm>
          <a:off x="4721225" y="929958"/>
          <a:ext cx="4197350" cy="3030537"/>
        </p:xfrm>
        <a:graphic>
          <a:graphicData uri="http://schemas.openxmlformats.org/presentationml/2006/ole">
            <mc:AlternateContent xmlns:mc="http://schemas.openxmlformats.org/markup-compatibility/2006">
              <mc:Choice xmlns:v="urn:schemas-microsoft-com:vml" Requires="v">
                <p:oleObj spid="_x0000_s1025" name="Image" r:id="rId1" imgW="4410075" imgH="2924175" progId="">
                  <p:embed/>
                </p:oleObj>
              </mc:Choice>
              <mc:Fallback>
                <p:oleObj name="Image" r:id="rId1" imgW="4410075" imgH="2924175" progId="">
                  <p:embed/>
                  <p:pic>
                    <p:nvPicPr>
                      <p:cNvPr id="0" name="Picture 1024"/>
                      <p:cNvPicPr>
                        <a:picLocks noChangeAspect="1"/>
                      </p:cNvPicPr>
                      <p:nvPr/>
                    </p:nvPicPr>
                    <p:blipFill>
                      <a:blip r:embed="rId2"/>
                      <a:srcRect r="8163"/>
                      <a:stretch>
                        <a:fillRect/>
                      </a:stretch>
                    </p:blipFill>
                    <p:spPr>
                      <a:xfrm>
                        <a:off x="4721225" y="929958"/>
                        <a:ext cx="4197350" cy="3030537"/>
                      </a:xfrm>
                      <a:prstGeom prst="rect">
                        <a:avLst/>
                      </a:prstGeom>
                      <a:noFill/>
                      <a:ln w="9525">
                        <a:noFill/>
                      </a:ln>
                    </p:spPr>
                  </p:pic>
                </p:oleObj>
              </mc:Fallback>
            </mc:AlternateContent>
          </a:graphicData>
        </a:graphic>
      </p:graphicFrame>
      <p:sp>
        <p:nvSpPr>
          <p:cNvPr id="48134" name="Text Box 6"/>
          <p:cNvSpPr txBox="1">
            <a:spLocks noChangeArrowheads="1"/>
          </p:cNvSpPr>
          <p:nvPr/>
        </p:nvSpPr>
        <p:spPr bwMode="auto">
          <a:xfrm>
            <a:off x="1801495" y="4298950"/>
            <a:ext cx="5025390" cy="2061210"/>
          </a:xfrm>
          <a:prstGeom prst="rect">
            <a:avLst/>
          </a:prstGeom>
          <a:noFill/>
          <a:ln w="9525">
            <a:noFill/>
            <a:miter lim="800000"/>
          </a:ln>
          <a:effectLst/>
        </p:spPr>
        <p:txBody>
          <a:bodyPr wrap="none">
            <a:spAutoFit/>
          </a:bodyPr>
          <a:lstStyle/>
          <a:p>
            <a:pPr algn="l"/>
            <a:r>
              <a:rPr lang="en-GB" altLang="zh-CN" sz="3600">
                <a:solidFill>
                  <a:srgbClr val="FF0000"/>
                </a:solidFill>
                <a:ea typeface="宋体" panose="02010600030101010101" charset="-122"/>
              </a:rPr>
              <a:t>F</a:t>
            </a:r>
            <a:r>
              <a:rPr lang="en-GB" altLang="zh-CN" sz="3600" baseline="-25000">
                <a:solidFill>
                  <a:srgbClr val="FF0000"/>
                </a:solidFill>
                <a:ea typeface="宋体" panose="02010600030101010101" charset="-122"/>
              </a:rPr>
              <a:t>G</a:t>
            </a:r>
            <a:r>
              <a:rPr lang="en-GB" altLang="zh-CN" sz="3600">
                <a:solidFill>
                  <a:srgbClr val="FF0000"/>
                </a:solidFill>
                <a:ea typeface="宋体" panose="02010600030101010101" charset="-122"/>
              </a:rPr>
              <a:t> = </a:t>
            </a:r>
            <a:r>
              <a:rPr lang="en-GB" altLang="zh-CN" sz="3600" u="sng">
                <a:solidFill>
                  <a:srgbClr val="FF0000"/>
                </a:solidFill>
                <a:ea typeface="宋体" panose="02010600030101010101" charset="-122"/>
              </a:rPr>
              <a:t>6.67 x 10</a:t>
            </a:r>
            <a:r>
              <a:rPr lang="en-GB" altLang="zh-CN" sz="3600" u="sng" baseline="30000">
                <a:solidFill>
                  <a:srgbClr val="FF0000"/>
                </a:solidFill>
                <a:ea typeface="宋体" panose="02010600030101010101" charset="-122"/>
              </a:rPr>
              <a:t>-11</a:t>
            </a:r>
            <a:r>
              <a:rPr lang="en-GB" altLang="zh-CN" sz="3600" u="sng">
                <a:solidFill>
                  <a:srgbClr val="FF0000"/>
                </a:solidFill>
                <a:ea typeface="宋体" panose="02010600030101010101" charset="-122"/>
              </a:rPr>
              <a:t> x 0.10</a:t>
            </a:r>
            <a:r>
              <a:rPr lang="en-GB" altLang="zh-CN" sz="3600" u="sng" baseline="30000">
                <a:solidFill>
                  <a:srgbClr val="FF0000"/>
                </a:solidFill>
                <a:ea typeface="宋体" panose="02010600030101010101" charset="-122"/>
              </a:rPr>
              <a:t>2</a:t>
            </a:r>
            <a:endParaRPr lang="en-GB" altLang="zh-CN" sz="3600" u="sng" baseline="30000">
              <a:solidFill>
                <a:srgbClr val="FF0000"/>
              </a:solidFill>
              <a:ea typeface="宋体" panose="02010600030101010101" charset="-122"/>
            </a:endParaRPr>
          </a:p>
          <a:p>
            <a:pPr algn="l"/>
            <a:r>
              <a:rPr lang="en-US" altLang="en-GB" sz="3600">
                <a:solidFill>
                  <a:srgbClr val="FF0000"/>
                </a:solidFill>
                <a:ea typeface="宋体" panose="02010600030101010101" charset="-122"/>
              </a:rPr>
              <a:t>		   </a:t>
            </a:r>
            <a:r>
              <a:rPr lang="en-GB" altLang="zh-CN" sz="3600">
                <a:solidFill>
                  <a:srgbClr val="FF0000"/>
                </a:solidFill>
                <a:ea typeface="宋体" panose="02010600030101010101" charset="-122"/>
              </a:rPr>
              <a:t>0.10</a:t>
            </a:r>
            <a:r>
              <a:rPr lang="en-GB" altLang="zh-CN" sz="3600" baseline="30000">
                <a:solidFill>
                  <a:srgbClr val="FF0000"/>
                </a:solidFill>
                <a:ea typeface="宋体" panose="02010600030101010101" charset="-122"/>
              </a:rPr>
              <a:t>2</a:t>
            </a:r>
            <a:r>
              <a:rPr lang="en-GB" altLang="zh-CN" sz="3600">
                <a:solidFill>
                  <a:srgbClr val="FF0000"/>
                </a:solidFill>
                <a:ea typeface="宋体" panose="02010600030101010101" charset="-122"/>
              </a:rPr>
              <a:t> </a:t>
            </a:r>
            <a:endParaRPr lang="en-GB" altLang="zh-CN" sz="3600">
              <a:solidFill>
                <a:srgbClr val="FF0000"/>
              </a:solidFill>
              <a:ea typeface="宋体" panose="02010600030101010101" charset="-122"/>
            </a:endParaRPr>
          </a:p>
          <a:p>
            <a:pPr algn="l"/>
            <a:r>
              <a:rPr lang="en-GB" altLang="zh-CN" sz="3600">
                <a:solidFill>
                  <a:srgbClr val="FF0000"/>
                </a:solidFill>
                <a:ea typeface="宋体" panose="02010600030101010101" charset="-122"/>
              </a:rPr>
              <a:t>= </a:t>
            </a:r>
            <a:r>
              <a:rPr lang="en-GB" altLang="zh-CN" sz="3600" b="1">
                <a:solidFill>
                  <a:srgbClr val="FF0000"/>
                </a:solidFill>
                <a:ea typeface="宋体" panose="02010600030101010101" charset="-122"/>
              </a:rPr>
              <a:t>6.7 x 10</a:t>
            </a:r>
            <a:r>
              <a:rPr lang="en-GB" altLang="zh-CN" sz="3600" b="1" baseline="30000">
                <a:solidFill>
                  <a:srgbClr val="FF0000"/>
                </a:solidFill>
                <a:ea typeface="宋体" panose="02010600030101010101" charset="-122"/>
              </a:rPr>
              <a:t>-11</a:t>
            </a:r>
            <a:r>
              <a:rPr lang="en-GB" altLang="zh-CN" sz="3600" b="1">
                <a:solidFill>
                  <a:srgbClr val="FF0000"/>
                </a:solidFill>
                <a:ea typeface="宋体" panose="02010600030101010101" charset="-122"/>
              </a:rPr>
              <a:t>N</a:t>
            </a:r>
            <a:endParaRPr lang="en-GB" altLang="zh-CN" sz="3600" b="1">
              <a:solidFill>
                <a:srgbClr val="FF0000"/>
              </a:solidFill>
              <a:ea typeface="宋体" panose="02010600030101010101" charset="-122"/>
            </a:endParaRPr>
          </a:p>
          <a:p>
            <a:pPr algn="l"/>
            <a:r>
              <a:rPr lang="en-GB" altLang="zh-CN" sz="2000" b="1">
                <a:solidFill>
                  <a:srgbClr val="FF0000"/>
                </a:solidFill>
                <a:ea typeface="宋体" panose="02010600030101010101" charset="-122"/>
              </a:rPr>
              <a:t>      i.e. very small!</a:t>
            </a:r>
            <a:r>
              <a:rPr lang="en-GB" altLang="zh-CN" sz="2000">
                <a:ea typeface="宋体" panose="02010600030101010101" charset="-122"/>
              </a:rPr>
              <a:t> </a:t>
            </a:r>
            <a:endParaRPr lang="en-GB" altLang="zh-CN" sz="2000">
              <a:ea typeface="宋体" panose="0201060003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48134"/>
                                        </p:tgtEl>
                                        <p:attrNameLst>
                                          <p:attrName>style.visibility</p:attrName>
                                        </p:attrNameLst>
                                      </p:cBhvr>
                                      <p:to>
                                        <p:strVal val="visible"/>
                                      </p:to>
                                    </p:set>
                                    <p:anim calcmode="discrete" valueType="clr">
                                      <p:cBhvr override="childStyle">
                                        <p:cTn id="7" dur="80"/>
                                        <p:tgtEl>
                                          <p:spTgt spid="4813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8134"/>
                                        </p:tgtEl>
                                        <p:attrNameLst>
                                          <p:attrName>fillcolor</p:attrName>
                                        </p:attrNameLst>
                                      </p:cBhvr>
                                      <p:tavLst>
                                        <p:tav tm="0">
                                          <p:val>
                                            <p:clrVal>
                                              <a:schemeClr val="accent2"/>
                                            </p:clrVal>
                                          </p:val>
                                        </p:tav>
                                        <p:tav tm="50000">
                                          <p:val>
                                            <p:clrVal>
                                              <a:schemeClr val="hlink"/>
                                            </p:clrVal>
                                          </p:val>
                                        </p:tav>
                                      </p:tavLst>
                                    </p:anim>
                                    <p:set>
                                      <p:cBhvr>
                                        <p:cTn id="9" dur="80"/>
                                        <p:tgtEl>
                                          <p:spTgt spid="4813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4" grpId="0" bldLvl="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r>
              <a:rPr lang="en-GB" altLang="zh-CN">
                <a:ea typeface="宋体" panose="02010600030101010101" charset="-122"/>
              </a:rPr>
              <a:t>Example 2 – Two people</a:t>
            </a:r>
            <a:endParaRPr lang="en-GB" altLang="zh-CN">
              <a:ea typeface="宋体" panose="02010600030101010101" charset="-122"/>
            </a:endParaRPr>
          </a:p>
        </p:txBody>
      </p:sp>
      <p:sp>
        <p:nvSpPr>
          <p:cNvPr id="50179" name="Rectangle 3"/>
          <p:cNvSpPr>
            <a:spLocks noGrp="1" noChangeArrowheads="1"/>
          </p:cNvSpPr>
          <p:nvPr>
            <p:ph idx="1"/>
          </p:nvPr>
        </p:nvSpPr>
        <p:spPr>
          <a:xfrm>
            <a:off x="247650" y="895350"/>
            <a:ext cx="4438650" cy="4526280"/>
          </a:xfrm>
        </p:spPr>
        <p:txBody>
          <a:bodyPr/>
          <a:lstStyle/>
          <a:p>
            <a:pPr marL="0" indent="0">
              <a:buFontTx/>
              <a:buNone/>
            </a:pPr>
            <a:r>
              <a:rPr lang="en-GB" altLang="zh-CN" sz="2800">
                <a:ea typeface="宋体" panose="02010600030101010101" charset="-122"/>
              </a:rPr>
              <a:t>Estimate the gravitational force of attraction between two persons sitting side-by-side on a park bench.</a:t>
            </a:r>
            <a:endParaRPr lang="en-GB" altLang="zh-CN" sz="2800">
              <a:ea typeface="宋体" panose="02010600030101010101" charset="-122"/>
            </a:endParaRPr>
          </a:p>
        </p:txBody>
      </p:sp>
      <p:pic>
        <p:nvPicPr>
          <p:cNvPr id="50180" name="Picture 4" descr="_38110976_bench150"/>
          <p:cNvPicPr>
            <a:picLocks noChangeAspect="1" noChangeArrowheads="1"/>
          </p:cNvPicPr>
          <p:nvPr/>
        </p:nvPicPr>
        <p:blipFill>
          <a:blip r:embed="rId1" cstate="print"/>
          <a:srcRect/>
          <a:stretch>
            <a:fillRect/>
          </a:stretch>
        </p:blipFill>
        <p:spPr bwMode="auto">
          <a:xfrm>
            <a:off x="5143500" y="1165860"/>
            <a:ext cx="3771900" cy="4526280"/>
          </a:xfrm>
          <a:prstGeom prst="rect">
            <a:avLst/>
          </a:prstGeom>
          <a:noFill/>
        </p:spPr>
      </p:pic>
      <p:sp>
        <p:nvSpPr>
          <p:cNvPr id="50181" name="Text Box 5"/>
          <p:cNvSpPr txBox="1">
            <a:spLocks noChangeArrowheads="1"/>
          </p:cNvSpPr>
          <p:nvPr/>
        </p:nvSpPr>
        <p:spPr bwMode="auto">
          <a:xfrm>
            <a:off x="19685" y="3419475"/>
            <a:ext cx="5448300" cy="2183765"/>
          </a:xfrm>
          <a:prstGeom prst="rect">
            <a:avLst/>
          </a:prstGeom>
          <a:noFill/>
          <a:ln w="9525">
            <a:noFill/>
            <a:miter lim="800000"/>
          </a:ln>
          <a:effectLst/>
        </p:spPr>
        <p:txBody>
          <a:bodyPr wrap="square">
            <a:spAutoFit/>
          </a:bodyPr>
          <a:lstStyle/>
          <a:p>
            <a:pPr algn="l"/>
            <a:r>
              <a:rPr lang="en-GB" altLang="zh-CN" sz="3600">
                <a:solidFill>
                  <a:srgbClr val="FF0000"/>
                </a:solidFill>
                <a:ea typeface="宋体" panose="02010600030101010101" charset="-122"/>
              </a:rPr>
              <a:t>F</a:t>
            </a:r>
            <a:r>
              <a:rPr lang="en-GB" altLang="zh-CN" sz="3600" baseline="-25000">
                <a:solidFill>
                  <a:srgbClr val="FF0000"/>
                </a:solidFill>
                <a:ea typeface="宋体" panose="02010600030101010101" charset="-122"/>
              </a:rPr>
              <a:t>G</a:t>
            </a:r>
            <a:r>
              <a:rPr lang="en-GB" altLang="zh-CN" sz="3600">
                <a:solidFill>
                  <a:srgbClr val="FF0000"/>
                </a:solidFill>
                <a:ea typeface="宋体" panose="02010600030101010101" charset="-122"/>
              </a:rPr>
              <a:t> = </a:t>
            </a:r>
            <a:r>
              <a:rPr lang="en-GB" altLang="zh-CN" sz="3600" u="sng">
                <a:solidFill>
                  <a:srgbClr val="FF0000"/>
                </a:solidFill>
                <a:ea typeface="宋体" panose="02010600030101010101" charset="-122"/>
              </a:rPr>
              <a:t>6.67 x 10</a:t>
            </a:r>
            <a:r>
              <a:rPr lang="en-GB" altLang="zh-CN" sz="3600" u="sng" baseline="30000">
                <a:solidFill>
                  <a:srgbClr val="FF0000"/>
                </a:solidFill>
                <a:ea typeface="宋体" panose="02010600030101010101" charset="-122"/>
              </a:rPr>
              <a:t>-11</a:t>
            </a:r>
            <a:r>
              <a:rPr lang="en-GB" altLang="zh-CN" sz="3600" u="sng">
                <a:solidFill>
                  <a:srgbClr val="FF0000"/>
                </a:solidFill>
                <a:ea typeface="宋体" panose="02010600030101010101" charset="-122"/>
              </a:rPr>
              <a:t> x 70</a:t>
            </a:r>
            <a:r>
              <a:rPr lang="en-GB" altLang="zh-CN" sz="3600" u="sng" baseline="30000">
                <a:solidFill>
                  <a:srgbClr val="FF0000"/>
                </a:solidFill>
                <a:ea typeface="宋体" panose="02010600030101010101" charset="-122"/>
              </a:rPr>
              <a:t>2</a:t>
            </a:r>
            <a:endParaRPr lang="en-GB" altLang="zh-CN" sz="3600" u="sng" baseline="30000">
              <a:solidFill>
                <a:srgbClr val="FF0000"/>
              </a:solidFill>
              <a:ea typeface="宋体" panose="02010600030101010101" charset="-122"/>
            </a:endParaRPr>
          </a:p>
          <a:p>
            <a:pPr algn="l"/>
            <a:r>
              <a:rPr lang="en-US" altLang="en-GB" sz="3600">
                <a:solidFill>
                  <a:srgbClr val="FF0000"/>
                </a:solidFill>
                <a:ea typeface="宋体" panose="02010600030101010101" charset="-122"/>
              </a:rPr>
              <a:t>		</a:t>
            </a:r>
            <a:r>
              <a:rPr lang="en-GB" altLang="zh-CN" sz="3600">
                <a:solidFill>
                  <a:srgbClr val="FF0000"/>
                </a:solidFill>
                <a:ea typeface="宋体" panose="02010600030101010101" charset="-122"/>
              </a:rPr>
              <a:t>0.50</a:t>
            </a:r>
            <a:r>
              <a:rPr lang="en-GB" altLang="zh-CN" sz="3600" baseline="30000">
                <a:solidFill>
                  <a:srgbClr val="FF0000"/>
                </a:solidFill>
                <a:ea typeface="宋体" panose="02010600030101010101" charset="-122"/>
              </a:rPr>
              <a:t>2</a:t>
            </a:r>
            <a:endParaRPr lang="en-GB" altLang="zh-CN" sz="4000">
              <a:solidFill>
                <a:srgbClr val="FF0000"/>
              </a:solidFill>
              <a:ea typeface="宋体" panose="02010600030101010101" charset="-122"/>
            </a:endParaRPr>
          </a:p>
          <a:p>
            <a:pPr algn="l"/>
            <a:r>
              <a:rPr lang="en-GB" altLang="zh-CN" sz="3600">
                <a:solidFill>
                  <a:srgbClr val="FF0000"/>
                </a:solidFill>
                <a:ea typeface="宋体" panose="02010600030101010101" charset="-122"/>
              </a:rPr>
              <a:t>=</a:t>
            </a:r>
            <a:r>
              <a:rPr lang="en-GB" altLang="zh-CN" sz="4000">
                <a:solidFill>
                  <a:srgbClr val="FF0000"/>
                </a:solidFill>
                <a:ea typeface="宋体" panose="02010600030101010101" charset="-122"/>
              </a:rPr>
              <a:t> </a:t>
            </a:r>
            <a:r>
              <a:rPr lang="en-GB" altLang="zh-CN" sz="4000" b="1">
                <a:solidFill>
                  <a:srgbClr val="FF0000"/>
                </a:solidFill>
                <a:ea typeface="宋体" panose="02010600030101010101" charset="-122"/>
              </a:rPr>
              <a:t>1.3 x 10</a:t>
            </a:r>
            <a:r>
              <a:rPr lang="en-GB" altLang="zh-CN" sz="4000" b="1" baseline="30000">
                <a:solidFill>
                  <a:srgbClr val="FF0000"/>
                </a:solidFill>
                <a:ea typeface="宋体" panose="02010600030101010101" charset="-122"/>
              </a:rPr>
              <a:t>-6</a:t>
            </a:r>
            <a:r>
              <a:rPr lang="en-GB" altLang="zh-CN" sz="4000" b="1">
                <a:solidFill>
                  <a:srgbClr val="FF0000"/>
                </a:solidFill>
                <a:ea typeface="宋体" panose="02010600030101010101" charset="-122"/>
              </a:rPr>
              <a:t>N</a:t>
            </a:r>
            <a:endParaRPr lang="en-GB" altLang="zh-CN" sz="4000" b="1">
              <a:solidFill>
                <a:srgbClr val="FF0000"/>
              </a:solidFill>
              <a:ea typeface="宋体" panose="02010600030101010101" charset="-122"/>
            </a:endParaRPr>
          </a:p>
          <a:p>
            <a:pPr algn="l"/>
            <a:r>
              <a:rPr lang="en-GB" altLang="zh-CN" sz="2400" b="1">
                <a:solidFill>
                  <a:srgbClr val="FF0000"/>
                </a:solidFill>
                <a:ea typeface="宋体" panose="02010600030101010101" charset="-122"/>
              </a:rPr>
              <a:t>    i.e. still very small!</a:t>
            </a:r>
            <a:r>
              <a:rPr lang="en-GB" altLang="zh-CN" sz="2400">
                <a:ea typeface="宋体" panose="02010600030101010101" charset="-122"/>
              </a:rPr>
              <a:t> </a:t>
            </a:r>
            <a:endParaRPr lang="en-GB" altLang="zh-CN" sz="2400">
              <a:ea typeface="宋体" panose="0201060003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50181"/>
                                        </p:tgtEl>
                                        <p:attrNameLst>
                                          <p:attrName>style.visibility</p:attrName>
                                        </p:attrNameLst>
                                      </p:cBhvr>
                                      <p:to>
                                        <p:strVal val="visible"/>
                                      </p:to>
                                    </p:set>
                                    <p:anim calcmode="discrete" valueType="clr">
                                      <p:cBhvr override="childStyle">
                                        <p:cTn id="7" dur="80"/>
                                        <p:tgtEl>
                                          <p:spTgt spid="50181"/>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0181"/>
                                        </p:tgtEl>
                                        <p:attrNameLst>
                                          <p:attrName>fillcolor</p:attrName>
                                        </p:attrNameLst>
                                      </p:cBhvr>
                                      <p:tavLst>
                                        <p:tav tm="0">
                                          <p:val>
                                            <p:clrVal>
                                              <a:schemeClr val="accent2"/>
                                            </p:clrVal>
                                          </p:val>
                                        </p:tav>
                                        <p:tav tm="50000">
                                          <p:val>
                                            <p:clrVal>
                                              <a:schemeClr val="hlink"/>
                                            </p:clrVal>
                                          </p:val>
                                        </p:tav>
                                      </p:tavLst>
                                    </p:anim>
                                    <p:set>
                                      <p:cBhvr>
                                        <p:cTn id="9" dur="80"/>
                                        <p:tgtEl>
                                          <p:spTgt spid="5018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1" grpId="0" bldLvl="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GB" altLang="zh-CN">
                <a:ea typeface="宋体" panose="02010600030101010101" charset="-122"/>
              </a:rPr>
              <a:t>The Cavendish experiment</a:t>
            </a:r>
            <a:endParaRPr lang="en-GB" altLang="zh-CN">
              <a:ea typeface="宋体" panose="02010600030101010101" charset="-122"/>
            </a:endParaRPr>
          </a:p>
        </p:txBody>
      </p:sp>
      <p:sp>
        <p:nvSpPr>
          <p:cNvPr id="15363" name="Rectangle 3"/>
          <p:cNvSpPr>
            <a:spLocks noGrp="1" noChangeArrowheads="1"/>
          </p:cNvSpPr>
          <p:nvPr>
            <p:ph type="body" idx="1"/>
          </p:nvPr>
        </p:nvSpPr>
        <p:spPr>
          <a:xfrm>
            <a:off x="19685" y="530860"/>
            <a:ext cx="9109075" cy="1828800"/>
          </a:xfrm>
        </p:spPr>
        <p:txBody>
          <a:bodyPr/>
          <a:lstStyle/>
          <a:p>
            <a:pPr marL="0" indent="0">
              <a:lnSpc>
                <a:spcPct val="90000"/>
              </a:lnSpc>
              <a:buFontTx/>
              <a:buNone/>
            </a:pPr>
            <a:r>
              <a:rPr lang="en-GB" altLang="zh-CN" sz="2400">
                <a:ea typeface="宋体" panose="02010600030101010101" charset="-122"/>
                <a:cs typeface="Times New Roman" panose="02020603050405020304" pitchFamily="18" charset="0"/>
              </a:rPr>
              <a:t>In 1797, Henry Cavendish succeeded in measuring the tiny gravitational force between two metal spheres, and hence G. </a:t>
            </a:r>
            <a:endParaRPr lang="en-GB" altLang="zh-CN" sz="2400">
              <a:ea typeface="宋体" panose="02010600030101010101" charset="-122"/>
              <a:cs typeface="Times New Roman" panose="02020603050405020304" pitchFamily="18" charset="0"/>
            </a:endParaRPr>
          </a:p>
          <a:p>
            <a:pPr marL="0" indent="0">
              <a:lnSpc>
                <a:spcPct val="90000"/>
              </a:lnSpc>
              <a:buFontTx/>
              <a:buNone/>
            </a:pPr>
            <a:endParaRPr lang="en-GB" altLang="zh-CN" sz="2400">
              <a:ea typeface="宋体" panose="02010600030101010101" charset="-122"/>
              <a:cs typeface="Times New Roman" panose="02020603050405020304" pitchFamily="18" charset="0"/>
            </a:endParaRPr>
          </a:p>
        </p:txBody>
      </p:sp>
      <p:pic>
        <p:nvPicPr>
          <p:cNvPr id="15371" name="Picture 11" descr=" Photo of University of Washington experiment showing polished spheres:">
            <a:hlinkClick r:id="rId1"/>
          </p:cNvPr>
          <p:cNvPicPr>
            <a:picLocks noChangeAspect="1" noChangeArrowheads="1"/>
          </p:cNvPicPr>
          <p:nvPr/>
        </p:nvPicPr>
        <p:blipFill>
          <a:blip r:embed="rId2" cstate="print"/>
          <a:srcRect/>
          <a:stretch>
            <a:fillRect/>
          </a:stretch>
        </p:blipFill>
        <p:spPr bwMode="auto">
          <a:xfrm>
            <a:off x="6929755" y="2206625"/>
            <a:ext cx="2087880" cy="3568065"/>
          </a:xfrm>
          <a:prstGeom prst="rect">
            <a:avLst/>
          </a:prstGeom>
          <a:noFill/>
        </p:spPr>
      </p:pic>
      <p:sp>
        <p:nvSpPr>
          <p:cNvPr id="2" name="Text Box 1"/>
          <p:cNvSpPr txBox="1"/>
          <p:nvPr/>
        </p:nvSpPr>
        <p:spPr>
          <a:xfrm>
            <a:off x="171450" y="6017260"/>
            <a:ext cx="8801100" cy="829945"/>
          </a:xfrm>
          <a:prstGeom prst="rect">
            <a:avLst/>
          </a:prstGeom>
          <a:noFill/>
        </p:spPr>
        <p:txBody>
          <a:bodyPr wrap="square" rtlCol="0">
            <a:spAutoFit/>
          </a:bodyPr>
          <a:p>
            <a:r>
              <a:rPr lang="en-US" altLang="en-US" sz="2400"/>
              <a:t>Cavendish hung a dumbell from a string and placed lead weights close to it, he observed the twisting in the string.</a:t>
            </a:r>
            <a:endParaRPr lang="en-US" altLang="en-US" sz="2400"/>
          </a:p>
        </p:txBody>
      </p:sp>
      <p:pic>
        <p:nvPicPr>
          <p:cNvPr id="4" name="Picture 3" descr="5ce7a157a12bc453458681"/>
          <p:cNvPicPr>
            <a:picLocks noChangeAspect="1"/>
          </p:cNvPicPr>
          <p:nvPr/>
        </p:nvPicPr>
        <p:blipFill>
          <a:blip r:embed="rId3"/>
          <a:stretch>
            <a:fillRect/>
          </a:stretch>
        </p:blipFill>
        <p:spPr>
          <a:xfrm>
            <a:off x="609600" y="1414145"/>
            <a:ext cx="5691505" cy="435991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3778" name="Text Box 203777"/>
          <p:cNvSpPr txBox="1"/>
          <p:nvPr/>
        </p:nvSpPr>
        <p:spPr>
          <a:xfrm>
            <a:off x="395288" y="347663"/>
            <a:ext cx="8375650" cy="4584700"/>
          </a:xfrm>
          <a:prstGeom prst="rect">
            <a:avLst/>
          </a:prstGeom>
          <a:solidFill>
            <a:schemeClr val="bg1"/>
          </a:solidFill>
          <a:ln w="9525">
            <a:noFill/>
          </a:ln>
        </p:spPr>
        <p:txBody>
          <a:bodyPr>
            <a:spAutoFit/>
          </a:bodyPr>
          <a:p>
            <a:pPr eaLnBrk="0" hangingPunct="0">
              <a:spcBef>
                <a:spcPct val="50000"/>
              </a:spcBef>
            </a:pPr>
            <a:r>
              <a:rPr sz="2800" b="1">
                <a:solidFill>
                  <a:srgbClr val="FF3300"/>
                </a:solidFill>
                <a:latin typeface="Times New Roman" panose="02020603050405020304" pitchFamily="18" charset="0"/>
              </a:rPr>
              <a:t>Choose appropriate words to fill in the gaps below:</a:t>
            </a:r>
            <a:endParaRPr sz="2800" b="1">
              <a:solidFill>
                <a:srgbClr val="FF3300"/>
              </a:solidFill>
              <a:latin typeface="Times New Roman" panose="02020603050405020304" pitchFamily="18" charset="0"/>
            </a:endParaRPr>
          </a:p>
          <a:p>
            <a:pPr eaLnBrk="0" hangingPunct="0">
              <a:spcBef>
                <a:spcPct val="50000"/>
              </a:spcBef>
            </a:pPr>
            <a:r>
              <a:rPr sz="2400" b="1">
                <a:latin typeface="Times New Roman" panose="02020603050405020304" pitchFamily="18" charset="0"/>
              </a:rPr>
              <a:t>Gravity is a force exerted by all ________ on each other because of their ________.</a:t>
            </a:r>
            <a:endParaRPr sz="2400" b="1">
              <a:latin typeface="Times New Roman" panose="02020603050405020304" pitchFamily="18" charset="0"/>
            </a:endParaRPr>
          </a:p>
          <a:p>
            <a:pPr eaLnBrk="0" hangingPunct="0">
              <a:spcBef>
                <a:spcPct val="50000"/>
              </a:spcBef>
            </a:pPr>
            <a:r>
              <a:rPr sz="2400" b="1">
                <a:latin typeface="Times New Roman" panose="02020603050405020304" pitchFamily="18" charset="0"/>
              </a:rPr>
              <a:t>Gravitational force __________ if the distance between the objects is increased but __________ if their masses are increased.</a:t>
            </a:r>
            <a:endParaRPr sz="2400" b="1">
              <a:latin typeface="Times New Roman" panose="02020603050405020304" pitchFamily="18" charset="0"/>
            </a:endParaRPr>
          </a:p>
          <a:p>
            <a:pPr eaLnBrk="0" hangingPunct="0">
              <a:spcBef>
                <a:spcPct val="50000"/>
              </a:spcBef>
            </a:pPr>
            <a:r>
              <a:rPr sz="2400" b="1">
                <a:latin typeface="Times New Roman" panose="02020603050405020304" pitchFamily="18" charset="0"/>
              </a:rPr>
              <a:t>_________ is the force of gravity on an object. On the Earth’s surface an object of mass 1kg has a weight of 10 __________.</a:t>
            </a:r>
            <a:endParaRPr sz="2400" b="1">
              <a:latin typeface="Times New Roman" panose="02020603050405020304" pitchFamily="18" charset="0"/>
            </a:endParaRPr>
          </a:p>
          <a:p>
            <a:pPr eaLnBrk="0" hangingPunct="0">
              <a:spcBef>
                <a:spcPct val="50000"/>
              </a:spcBef>
            </a:pPr>
            <a:r>
              <a:rPr sz="2400" b="1">
                <a:latin typeface="Times New Roman" panose="02020603050405020304" pitchFamily="18" charset="0"/>
              </a:rPr>
              <a:t>The Moon’s gravity is about one sixth the strength of the Earth’s because its _________ is much lower.</a:t>
            </a:r>
            <a:endParaRPr sz="2400" b="1">
              <a:latin typeface="Times New Roman" panose="02020603050405020304" pitchFamily="18" charset="0"/>
              <a:ea typeface="Times New Roman" panose="02020603050405020304" pitchFamily="18" charset="0"/>
            </a:endParaRPr>
          </a:p>
        </p:txBody>
      </p:sp>
      <p:sp>
        <p:nvSpPr>
          <p:cNvPr id="203779" name="Text Box 203778"/>
          <p:cNvSpPr txBox="1"/>
          <p:nvPr/>
        </p:nvSpPr>
        <p:spPr>
          <a:xfrm>
            <a:off x="5829300" y="5565775"/>
            <a:ext cx="1423988" cy="368300"/>
          </a:xfrm>
          <a:prstGeom prst="rect">
            <a:avLst/>
          </a:prstGeom>
          <a:noFill/>
          <a:ln w="9525">
            <a:noFill/>
          </a:ln>
        </p:spPr>
        <p:txBody>
          <a:bodyPr>
            <a:spAutoFit/>
          </a:bodyPr>
          <a:p>
            <a:pPr>
              <a:spcBef>
                <a:spcPct val="50000"/>
              </a:spcBef>
            </a:pPr>
            <a:r>
              <a:rPr b="1">
                <a:solidFill>
                  <a:schemeClr val="accent2"/>
                </a:solidFill>
              </a:rPr>
              <a:t>decreases</a:t>
            </a:r>
            <a:endParaRPr b="1">
              <a:solidFill>
                <a:schemeClr val="accent2"/>
              </a:solidFill>
            </a:endParaRPr>
          </a:p>
        </p:txBody>
      </p:sp>
      <p:sp>
        <p:nvSpPr>
          <p:cNvPr id="203780" name="Text Box 203779"/>
          <p:cNvSpPr txBox="1"/>
          <p:nvPr/>
        </p:nvSpPr>
        <p:spPr>
          <a:xfrm>
            <a:off x="3511550" y="5565775"/>
            <a:ext cx="1179513" cy="368300"/>
          </a:xfrm>
          <a:prstGeom prst="rect">
            <a:avLst/>
          </a:prstGeom>
          <a:noFill/>
          <a:ln w="9525">
            <a:noFill/>
          </a:ln>
        </p:spPr>
        <p:txBody>
          <a:bodyPr>
            <a:spAutoFit/>
          </a:bodyPr>
          <a:p>
            <a:pPr>
              <a:spcBef>
                <a:spcPct val="50000"/>
              </a:spcBef>
            </a:pPr>
            <a:r>
              <a:rPr b="1">
                <a:solidFill>
                  <a:schemeClr val="accent2"/>
                </a:solidFill>
              </a:rPr>
              <a:t>newtons</a:t>
            </a:r>
            <a:endParaRPr b="1">
              <a:solidFill>
                <a:schemeClr val="accent2"/>
              </a:solidFill>
            </a:endParaRPr>
          </a:p>
        </p:txBody>
      </p:sp>
      <p:sp>
        <p:nvSpPr>
          <p:cNvPr id="203781" name="Text Box 203780"/>
          <p:cNvSpPr txBox="1"/>
          <p:nvPr/>
        </p:nvSpPr>
        <p:spPr>
          <a:xfrm>
            <a:off x="4683125" y="5565775"/>
            <a:ext cx="1063625" cy="368300"/>
          </a:xfrm>
          <a:prstGeom prst="rect">
            <a:avLst/>
          </a:prstGeom>
          <a:noFill/>
          <a:ln w="9525">
            <a:noFill/>
          </a:ln>
        </p:spPr>
        <p:txBody>
          <a:bodyPr>
            <a:spAutoFit/>
          </a:bodyPr>
          <a:p>
            <a:pPr>
              <a:spcBef>
                <a:spcPct val="50000"/>
              </a:spcBef>
            </a:pPr>
            <a:r>
              <a:rPr b="1">
                <a:solidFill>
                  <a:schemeClr val="accent2"/>
                </a:solidFill>
              </a:rPr>
              <a:t>objects</a:t>
            </a:r>
            <a:endParaRPr b="1">
              <a:solidFill>
                <a:schemeClr val="accent2"/>
              </a:solidFill>
            </a:endParaRPr>
          </a:p>
        </p:txBody>
      </p:sp>
      <p:sp>
        <p:nvSpPr>
          <p:cNvPr id="203782" name="Text Box 203781"/>
          <p:cNvSpPr txBox="1"/>
          <p:nvPr/>
        </p:nvSpPr>
        <p:spPr>
          <a:xfrm>
            <a:off x="2149475" y="5564188"/>
            <a:ext cx="1308100" cy="368300"/>
          </a:xfrm>
          <a:prstGeom prst="rect">
            <a:avLst/>
          </a:prstGeom>
          <a:noFill/>
          <a:ln w="9525">
            <a:noFill/>
          </a:ln>
        </p:spPr>
        <p:txBody>
          <a:bodyPr>
            <a:spAutoFit/>
          </a:bodyPr>
          <a:p>
            <a:pPr>
              <a:spcBef>
                <a:spcPct val="50000"/>
              </a:spcBef>
            </a:pPr>
            <a:r>
              <a:rPr b="1">
                <a:solidFill>
                  <a:schemeClr val="accent2"/>
                </a:solidFill>
              </a:rPr>
              <a:t>increases</a:t>
            </a:r>
            <a:endParaRPr b="1">
              <a:solidFill>
                <a:schemeClr val="accent2"/>
              </a:solidFill>
            </a:endParaRPr>
          </a:p>
        </p:txBody>
      </p:sp>
      <p:sp>
        <p:nvSpPr>
          <p:cNvPr id="203783" name="Text Box 203782"/>
          <p:cNvSpPr txBox="1"/>
          <p:nvPr/>
        </p:nvSpPr>
        <p:spPr>
          <a:xfrm>
            <a:off x="4270375" y="5954713"/>
            <a:ext cx="987425" cy="368300"/>
          </a:xfrm>
          <a:prstGeom prst="rect">
            <a:avLst/>
          </a:prstGeom>
          <a:noFill/>
          <a:ln w="9525">
            <a:noFill/>
          </a:ln>
        </p:spPr>
        <p:txBody>
          <a:bodyPr>
            <a:spAutoFit/>
          </a:bodyPr>
          <a:p>
            <a:pPr>
              <a:spcBef>
                <a:spcPct val="50000"/>
              </a:spcBef>
            </a:pPr>
            <a:r>
              <a:rPr b="1">
                <a:solidFill>
                  <a:schemeClr val="accent2"/>
                </a:solidFill>
              </a:rPr>
              <a:t>mass</a:t>
            </a:r>
            <a:endParaRPr b="1">
              <a:solidFill>
                <a:schemeClr val="accent2"/>
              </a:solidFill>
            </a:endParaRPr>
          </a:p>
        </p:txBody>
      </p:sp>
      <p:sp>
        <p:nvSpPr>
          <p:cNvPr id="203784" name="Text Box 203783"/>
          <p:cNvSpPr txBox="1"/>
          <p:nvPr/>
        </p:nvSpPr>
        <p:spPr>
          <a:xfrm>
            <a:off x="5159375" y="5954713"/>
            <a:ext cx="1047750" cy="368300"/>
          </a:xfrm>
          <a:prstGeom prst="rect">
            <a:avLst/>
          </a:prstGeom>
          <a:noFill/>
          <a:ln w="9525">
            <a:noFill/>
          </a:ln>
        </p:spPr>
        <p:txBody>
          <a:bodyPr>
            <a:spAutoFit/>
          </a:bodyPr>
          <a:p>
            <a:pPr>
              <a:spcBef>
                <a:spcPct val="50000"/>
              </a:spcBef>
            </a:pPr>
            <a:r>
              <a:rPr b="1">
                <a:solidFill>
                  <a:schemeClr val="accent2"/>
                </a:solidFill>
              </a:rPr>
              <a:t>weight</a:t>
            </a:r>
            <a:endParaRPr b="1">
              <a:solidFill>
                <a:schemeClr val="accent2"/>
              </a:solidFill>
            </a:endParaRPr>
          </a:p>
        </p:txBody>
      </p:sp>
      <p:sp>
        <p:nvSpPr>
          <p:cNvPr id="203785" name="Text Box 203784"/>
          <p:cNvSpPr txBox="1"/>
          <p:nvPr/>
        </p:nvSpPr>
        <p:spPr>
          <a:xfrm>
            <a:off x="3448050" y="5210175"/>
            <a:ext cx="2663825" cy="368300"/>
          </a:xfrm>
          <a:prstGeom prst="rect">
            <a:avLst/>
          </a:prstGeom>
          <a:noFill/>
          <a:ln w="9525">
            <a:noFill/>
          </a:ln>
        </p:spPr>
        <p:txBody>
          <a:bodyPr>
            <a:spAutoFit/>
          </a:bodyPr>
          <a:p>
            <a:pPr>
              <a:spcBef>
                <a:spcPct val="50000"/>
              </a:spcBef>
            </a:pPr>
            <a:r>
              <a:rPr b="1" i="1"/>
              <a:t>WORD SELECTION:</a:t>
            </a:r>
            <a:endParaRPr b="1" i="1"/>
          </a:p>
        </p:txBody>
      </p:sp>
      <p:sp>
        <p:nvSpPr>
          <p:cNvPr id="203786" name="Text Box 203785"/>
          <p:cNvSpPr txBox="1"/>
          <p:nvPr/>
        </p:nvSpPr>
        <p:spPr>
          <a:xfrm>
            <a:off x="3135313" y="5953125"/>
            <a:ext cx="1141412" cy="368300"/>
          </a:xfrm>
          <a:prstGeom prst="rect">
            <a:avLst/>
          </a:prstGeom>
          <a:noFill/>
          <a:ln w="9525">
            <a:noFill/>
          </a:ln>
        </p:spPr>
        <p:txBody>
          <a:bodyPr>
            <a:spAutoFit/>
          </a:bodyPr>
          <a:p>
            <a:pPr>
              <a:spcBef>
                <a:spcPct val="50000"/>
              </a:spcBef>
            </a:pPr>
            <a:r>
              <a:rPr b="1">
                <a:solidFill>
                  <a:schemeClr val="accent2"/>
                </a:solidFill>
              </a:rPr>
              <a:t>masses</a:t>
            </a:r>
            <a:endParaRPr b="1">
              <a:solidFill>
                <a:schemeClr val="accent2"/>
              </a:solidFill>
            </a:endParaRPr>
          </a:p>
        </p:txBody>
      </p:sp>
      <p:sp>
        <p:nvSpPr>
          <p:cNvPr id="203794" name="Text Box 203793"/>
          <p:cNvSpPr txBox="1"/>
          <p:nvPr/>
        </p:nvSpPr>
        <p:spPr>
          <a:xfrm>
            <a:off x="3103563" y="1919288"/>
            <a:ext cx="1423987" cy="368300"/>
          </a:xfrm>
          <a:prstGeom prst="rect">
            <a:avLst/>
          </a:prstGeom>
          <a:noFill/>
          <a:ln w="9525">
            <a:noFill/>
          </a:ln>
        </p:spPr>
        <p:txBody>
          <a:bodyPr>
            <a:spAutoFit/>
          </a:bodyPr>
          <a:p>
            <a:pPr>
              <a:spcBef>
                <a:spcPct val="50000"/>
              </a:spcBef>
            </a:pPr>
            <a:r>
              <a:rPr b="1">
                <a:solidFill>
                  <a:schemeClr val="accent2"/>
                </a:solidFill>
              </a:rPr>
              <a:t>decreases</a:t>
            </a:r>
            <a:endParaRPr b="1">
              <a:solidFill>
                <a:schemeClr val="accent2"/>
              </a:solidFill>
            </a:endParaRPr>
          </a:p>
        </p:txBody>
      </p:sp>
      <p:sp>
        <p:nvSpPr>
          <p:cNvPr id="203795" name="Text Box 203794"/>
          <p:cNvSpPr txBox="1"/>
          <p:nvPr/>
        </p:nvSpPr>
        <p:spPr>
          <a:xfrm>
            <a:off x="6958013" y="3535363"/>
            <a:ext cx="1179512" cy="368300"/>
          </a:xfrm>
          <a:prstGeom prst="rect">
            <a:avLst/>
          </a:prstGeom>
          <a:noFill/>
          <a:ln w="9525">
            <a:noFill/>
          </a:ln>
        </p:spPr>
        <p:txBody>
          <a:bodyPr>
            <a:spAutoFit/>
          </a:bodyPr>
          <a:p>
            <a:pPr>
              <a:spcBef>
                <a:spcPct val="50000"/>
              </a:spcBef>
            </a:pPr>
            <a:r>
              <a:rPr b="1">
                <a:solidFill>
                  <a:schemeClr val="accent2"/>
                </a:solidFill>
              </a:rPr>
              <a:t>newtons</a:t>
            </a:r>
            <a:endParaRPr b="1">
              <a:solidFill>
                <a:schemeClr val="accent2"/>
              </a:solidFill>
            </a:endParaRPr>
          </a:p>
        </p:txBody>
      </p:sp>
      <p:sp>
        <p:nvSpPr>
          <p:cNvPr id="203796" name="Text Box 203795"/>
          <p:cNvSpPr txBox="1"/>
          <p:nvPr/>
        </p:nvSpPr>
        <p:spPr>
          <a:xfrm>
            <a:off x="4732338" y="1004888"/>
            <a:ext cx="1063625" cy="368300"/>
          </a:xfrm>
          <a:prstGeom prst="rect">
            <a:avLst/>
          </a:prstGeom>
          <a:noFill/>
          <a:ln w="9525">
            <a:noFill/>
          </a:ln>
        </p:spPr>
        <p:txBody>
          <a:bodyPr>
            <a:spAutoFit/>
          </a:bodyPr>
          <a:p>
            <a:pPr>
              <a:spcBef>
                <a:spcPct val="50000"/>
              </a:spcBef>
            </a:pPr>
            <a:r>
              <a:rPr b="1">
                <a:solidFill>
                  <a:schemeClr val="accent2"/>
                </a:solidFill>
              </a:rPr>
              <a:t>objects</a:t>
            </a:r>
            <a:endParaRPr b="1">
              <a:solidFill>
                <a:schemeClr val="accent2"/>
              </a:solidFill>
            </a:endParaRPr>
          </a:p>
        </p:txBody>
      </p:sp>
      <p:sp>
        <p:nvSpPr>
          <p:cNvPr id="203797" name="Text Box 203796"/>
          <p:cNvSpPr txBox="1"/>
          <p:nvPr/>
        </p:nvSpPr>
        <p:spPr>
          <a:xfrm>
            <a:off x="3706813" y="2298700"/>
            <a:ext cx="1308100" cy="368300"/>
          </a:xfrm>
          <a:prstGeom prst="rect">
            <a:avLst/>
          </a:prstGeom>
          <a:noFill/>
          <a:ln w="9525">
            <a:noFill/>
          </a:ln>
        </p:spPr>
        <p:txBody>
          <a:bodyPr>
            <a:spAutoFit/>
          </a:bodyPr>
          <a:p>
            <a:pPr>
              <a:spcBef>
                <a:spcPct val="50000"/>
              </a:spcBef>
            </a:pPr>
            <a:r>
              <a:rPr b="1">
                <a:solidFill>
                  <a:schemeClr val="accent2"/>
                </a:solidFill>
              </a:rPr>
              <a:t>increases</a:t>
            </a:r>
            <a:endParaRPr b="1">
              <a:solidFill>
                <a:schemeClr val="accent2"/>
              </a:solidFill>
            </a:endParaRPr>
          </a:p>
        </p:txBody>
      </p:sp>
      <p:sp>
        <p:nvSpPr>
          <p:cNvPr id="203798" name="Text Box 203797"/>
          <p:cNvSpPr txBox="1"/>
          <p:nvPr/>
        </p:nvSpPr>
        <p:spPr>
          <a:xfrm>
            <a:off x="3282950" y="4457700"/>
            <a:ext cx="987425" cy="368300"/>
          </a:xfrm>
          <a:prstGeom prst="rect">
            <a:avLst/>
          </a:prstGeom>
          <a:noFill/>
          <a:ln w="9525">
            <a:noFill/>
          </a:ln>
        </p:spPr>
        <p:txBody>
          <a:bodyPr>
            <a:spAutoFit/>
          </a:bodyPr>
          <a:p>
            <a:pPr>
              <a:spcBef>
                <a:spcPct val="50000"/>
              </a:spcBef>
            </a:pPr>
            <a:r>
              <a:rPr b="1">
                <a:solidFill>
                  <a:schemeClr val="accent2"/>
                </a:solidFill>
              </a:rPr>
              <a:t>mass</a:t>
            </a:r>
            <a:endParaRPr b="1">
              <a:solidFill>
                <a:schemeClr val="accent2"/>
              </a:solidFill>
            </a:endParaRPr>
          </a:p>
        </p:txBody>
      </p:sp>
      <p:sp>
        <p:nvSpPr>
          <p:cNvPr id="203799" name="Text Box 203798"/>
          <p:cNvSpPr txBox="1"/>
          <p:nvPr/>
        </p:nvSpPr>
        <p:spPr>
          <a:xfrm>
            <a:off x="711200" y="3208338"/>
            <a:ext cx="1047750" cy="368300"/>
          </a:xfrm>
          <a:prstGeom prst="rect">
            <a:avLst/>
          </a:prstGeom>
          <a:noFill/>
          <a:ln w="9525">
            <a:noFill/>
          </a:ln>
        </p:spPr>
        <p:txBody>
          <a:bodyPr>
            <a:spAutoFit/>
          </a:bodyPr>
          <a:p>
            <a:pPr>
              <a:spcBef>
                <a:spcPct val="50000"/>
              </a:spcBef>
            </a:pPr>
            <a:r>
              <a:rPr b="1">
                <a:solidFill>
                  <a:schemeClr val="accent2"/>
                </a:solidFill>
              </a:rPr>
              <a:t>weight</a:t>
            </a:r>
            <a:endParaRPr b="1">
              <a:solidFill>
                <a:schemeClr val="accent2"/>
              </a:solidFill>
            </a:endParaRPr>
          </a:p>
        </p:txBody>
      </p:sp>
      <p:sp>
        <p:nvSpPr>
          <p:cNvPr id="203800" name="Text Box 203799"/>
          <p:cNvSpPr txBox="1"/>
          <p:nvPr/>
        </p:nvSpPr>
        <p:spPr>
          <a:xfrm>
            <a:off x="2651125" y="1392238"/>
            <a:ext cx="1141413" cy="368300"/>
          </a:xfrm>
          <a:prstGeom prst="rect">
            <a:avLst/>
          </a:prstGeom>
          <a:noFill/>
          <a:ln w="9525">
            <a:noFill/>
          </a:ln>
        </p:spPr>
        <p:txBody>
          <a:bodyPr>
            <a:spAutoFit/>
          </a:bodyPr>
          <a:p>
            <a:pPr>
              <a:spcBef>
                <a:spcPct val="50000"/>
              </a:spcBef>
            </a:pPr>
            <a:r>
              <a:rPr b="1">
                <a:solidFill>
                  <a:schemeClr val="accent2"/>
                </a:solidFill>
              </a:rPr>
              <a:t>masses</a:t>
            </a:r>
            <a:endParaRPr b="1">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377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378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378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378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378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378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378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378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03796"/>
                                        </p:tgtEl>
                                        <p:attrNameLst>
                                          <p:attrName>style.visibility</p:attrName>
                                        </p:attrNameLst>
                                      </p:cBhvr>
                                      <p:to>
                                        <p:strVal val="visible"/>
                                      </p:to>
                                    </p:set>
                                  </p:childTnLst>
                                </p:cTn>
                              </p:par>
                              <p:par>
                                <p:cTn id="25" presetID="1" presetClass="exit" presetSubtype="0" fill="hold" grpId="1" nodeType="withEffect">
                                  <p:stCondLst>
                                    <p:cond delay="0"/>
                                  </p:stCondLst>
                                  <p:childTnLst>
                                    <p:set>
                                      <p:cBhvr>
                                        <p:cTn id="26" dur="1" fill="hold">
                                          <p:stCondLst>
                                            <p:cond delay="0"/>
                                          </p:stCondLst>
                                        </p:cTn>
                                        <p:tgtEl>
                                          <p:spTgt spid="203781"/>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3800"/>
                                        </p:tgtEl>
                                        <p:attrNameLst>
                                          <p:attrName>style.visibility</p:attrName>
                                        </p:attrNameLst>
                                      </p:cBhvr>
                                      <p:to>
                                        <p:strVal val="visible"/>
                                      </p:to>
                                    </p:set>
                                  </p:childTnLst>
                                </p:cTn>
                              </p:par>
                              <p:par>
                                <p:cTn id="31" presetID="1" presetClass="exit" presetSubtype="0" fill="hold" grpId="1" nodeType="withEffect">
                                  <p:stCondLst>
                                    <p:cond delay="0"/>
                                  </p:stCondLst>
                                  <p:childTnLst>
                                    <p:set>
                                      <p:cBhvr>
                                        <p:cTn id="32" dur="1" fill="hold">
                                          <p:stCondLst>
                                            <p:cond delay="0"/>
                                          </p:stCondLst>
                                        </p:cTn>
                                        <p:tgtEl>
                                          <p:spTgt spid="203786"/>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03794"/>
                                        </p:tgtEl>
                                        <p:attrNameLst>
                                          <p:attrName>style.visibility</p:attrName>
                                        </p:attrNameLst>
                                      </p:cBhvr>
                                      <p:to>
                                        <p:strVal val="visible"/>
                                      </p:to>
                                    </p:set>
                                  </p:childTnLst>
                                </p:cTn>
                              </p:par>
                              <p:par>
                                <p:cTn id="37" presetID="1" presetClass="exit" presetSubtype="0" fill="hold" grpId="1" nodeType="withEffect">
                                  <p:stCondLst>
                                    <p:cond delay="0"/>
                                  </p:stCondLst>
                                  <p:childTnLst>
                                    <p:set>
                                      <p:cBhvr>
                                        <p:cTn id="38" dur="1" fill="hold">
                                          <p:stCondLst>
                                            <p:cond delay="0"/>
                                          </p:stCondLst>
                                        </p:cTn>
                                        <p:tgtEl>
                                          <p:spTgt spid="203779"/>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03797"/>
                                        </p:tgtEl>
                                        <p:attrNameLst>
                                          <p:attrName>style.visibility</p:attrName>
                                        </p:attrNameLst>
                                      </p:cBhvr>
                                      <p:to>
                                        <p:strVal val="visible"/>
                                      </p:to>
                                    </p:set>
                                  </p:childTnLst>
                                </p:cTn>
                              </p:par>
                              <p:par>
                                <p:cTn id="43" presetID="1" presetClass="exit" presetSubtype="0" fill="hold" grpId="1" nodeType="withEffect">
                                  <p:stCondLst>
                                    <p:cond delay="0"/>
                                  </p:stCondLst>
                                  <p:childTnLst>
                                    <p:set>
                                      <p:cBhvr>
                                        <p:cTn id="44" dur="1" fill="hold">
                                          <p:stCondLst>
                                            <p:cond delay="0"/>
                                          </p:stCondLst>
                                        </p:cTn>
                                        <p:tgtEl>
                                          <p:spTgt spid="203782"/>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03799"/>
                                        </p:tgtEl>
                                        <p:attrNameLst>
                                          <p:attrName>style.visibility</p:attrName>
                                        </p:attrNameLst>
                                      </p:cBhvr>
                                      <p:to>
                                        <p:strVal val="visible"/>
                                      </p:to>
                                    </p:set>
                                  </p:childTnLst>
                                </p:cTn>
                              </p:par>
                              <p:par>
                                <p:cTn id="49" presetID="1" presetClass="exit" presetSubtype="0" fill="hold" grpId="1" nodeType="withEffect">
                                  <p:stCondLst>
                                    <p:cond delay="0"/>
                                  </p:stCondLst>
                                  <p:childTnLst>
                                    <p:set>
                                      <p:cBhvr>
                                        <p:cTn id="50" dur="1" fill="hold">
                                          <p:stCondLst>
                                            <p:cond delay="0"/>
                                          </p:stCondLst>
                                        </p:cTn>
                                        <p:tgtEl>
                                          <p:spTgt spid="203784"/>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03795"/>
                                        </p:tgtEl>
                                        <p:attrNameLst>
                                          <p:attrName>style.visibility</p:attrName>
                                        </p:attrNameLst>
                                      </p:cBhvr>
                                      <p:to>
                                        <p:strVal val="visible"/>
                                      </p:to>
                                    </p:set>
                                  </p:childTnLst>
                                </p:cTn>
                              </p:par>
                              <p:par>
                                <p:cTn id="55" presetID="1" presetClass="exit" presetSubtype="0" fill="hold" grpId="1" nodeType="withEffect">
                                  <p:stCondLst>
                                    <p:cond delay="0"/>
                                  </p:stCondLst>
                                  <p:childTnLst>
                                    <p:set>
                                      <p:cBhvr>
                                        <p:cTn id="56" dur="1" fill="hold">
                                          <p:stCondLst>
                                            <p:cond delay="0"/>
                                          </p:stCondLst>
                                        </p:cTn>
                                        <p:tgtEl>
                                          <p:spTgt spid="203780"/>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03798"/>
                                        </p:tgtEl>
                                        <p:attrNameLst>
                                          <p:attrName>style.visibility</p:attrName>
                                        </p:attrNameLst>
                                      </p:cBhvr>
                                      <p:to>
                                        <p:strVal val="visible"/>
                                      </p:to>
                                    </p:set>
                                  </p:childTnLst>
                                </p:cTn>
                              </p:par>
                              <p:par>
                                <p:cTn id="61" presetID="1" presetClass="exit" presetSubtype="0" fill="hold" grpId="1" nodeType="withEffect">
                                  <p:stCondLst>
                                    <p:cond delay="0"/>
                                  </p:stCondLst>
                                  <p:childTnLst>
                                    <p:set>
                                      <p:cBhvr>
                                        <p:cTn id="62" dur="1" fill="hold">
                                          <p:stCondLst>
                                            <p:cond delay="0"/>
                                          </p:stCondLst>
                                        </p:cTn>
                                        <p:tgtEl>
                                          <p:spTgt spid="203783"/>
                                        </p:tgtEl>
                                        <p:attrNameLst>
                                          <p:attrName>style.visibility</p:attrName>
                                        </p:attrNameLst>
                                      </p:cBhvr>
                                      <p:to>
                                        <p:strVal val="hidden"/>
                                      </p:to>
                                    </p:set>
                                  </p:childTnLst>
                                </p:cTn>
                              </p:par>
                              <p:par>
                                <p:cTn id="63" presetID="1" presetClass="exit" presetSubtype="0" fill="hold" grpId="1" nodeType="withEffect">
                                  <p:stCondLst>
                                    <p:cond delay="0"/>
                                  </p:stCondLst>
                                  <p:childTnLst>
                                    <p:set>
                                      <p:cBhvr>
                                        <p:cTn id="64" dur="1" fill="hold">
                                          <p:stCondLst>
                                            <p:cond delay="0"/>
                                          </p:stCondLst>
                                        </p:cTn>
                                        <p:tgtEl>
                                          <p:spTgt spid="20378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79" grpId="0"/>
      <p:bldP spid="203779" grpId="1"/>
      <p:bldP spid="203780" grpId="0"/>
      <p:bldP spid="203780" grpId="1"/>
      <p:bldP spid="203781" grpId="0"/>
      <p:bldP spid="203781" grpId="1"/>
      <p:bldP spid="203782" grpId="0"/>
      <p:bldP spid="203782" grpId="1"/>
      <p:bldP spid="203783" grpId="0"/>
      <p:bldP spid="203783" grpId="1"/>
      <p:bldP spid="203784" grpId="0"/>
      <p:bldP spid="203784" grpId="1"/>
      <p:bldP spid="203785" grpId="0"/>
      <p:bldP spid="203785" grpId="1"/>
      <p:bldP spid="203786" grpId="0"/>
      <p:bldP spid="203786" grpId="1"/>
      <p:bldP spid="203794" grpId="0"/>
      <p:bldP spid="203795" grpId="0"/>
      <p:bldP spid="203796" grpId="0"/>
      <p:bldP spid="203797" grpId="0"/>
      <p:bldP spid="203798" grpId="0"/>
      <p:bldP spid="203799" grpId="0"/>
      <p:bldP spid="20380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2162" name="Title 92161"/>
          <p:cNvSpPr>
            <a:spLocks noGrp="1"/>
          </p:cNvSpPr>
          <p:nvPr>
            <p:ph type="title"/>
          </p:nvPr>
        </p:nvSpPr>
        <p:spPr/>
        <p:txBody>
          <a:bodyPr anchor="ctr" anchorCtr="0"/>
          <a:p>
            <a:r>
              <a:rPr sz="4000"/>
              <a:t>Gravitational attraction</a:t>
            </a:r>
            <a:endParaRPr sz="2800" i="1"/>
          </a:p>
        </p:txBody>
      </p:sp>
      <p:sp>
        <p:nvSpPr>
          <p:cNvPr id="92163" name="Content Placeholder 92162"/>
          <p:cNvSpPr>
            <a:spLocks noGrp="1"/>
          </p:cNvSpPr>
          <p:nvPr>
            <p:ph idx="1"/>
          </p:nvPr>
        </p:nvSpPr>
        <p:spPr/>
        <p:txBody>
          <a:bodyPr/>
          <a:p>
            <a:pPr marL="609600" indent="-609600">
              <a:lnSpc>
                <a:spcPct val="80000"/>
              </a:lnSpc>
              <a:buFontTx/>
              <a:buAutoNum type="arabicPeriod"/>
            </a:pPr>
            <a:r>
              <a:rPr sz="2400"/>
              <a:t>State Newton’s rules on gravity.</a:t>
            </a:r>
            <a:endParaRPr sz="2400"/>
          </a:p>
          <a:p>
            <a:pPr marL="609600" indent="-609600">
              <a:lnSpc>
                <a:spcPct val="80000"/>
              </a:lnSpc>
              <a:buFontTx/>
              <a:buAutoNum type="arabicPeriod"/>
            </a:pPr>
            <a:r>
              <a:rPr sz="2400"/>
              <a:t>Describe how the force of gravity on a space vehicle changes as it travels from the Earth to the Moon.</a:t>
            </a:r>
            <a:endParaRPr sz="2400"/>
          </a:p>
          <a:p>
            <a:pPr marL="609600" indent="-609600">
              <a:lnSpc>
                <a:spcPct val="80000"/>
              </a:lnSpc>
              <a:buFontTx/>
              <a:buAutoNum type="arabicPeriod"/>
            </a:pPr>
            <a:r>
              <a:rPr sz="2400"/>
              <a:t>Define what is meant by ‘</a:t>
            </a:r>
            <a:r>
              <a:rPr sz="2400" b="1"/>
              <a:t>gravitational field strength</a:t>
            </a:r>
            <a:r>
              <a:rPr sz="2400"/>
              <a:t>’.</a:t>
            </a:r>
            <a:endParaRPr sz="2400"/>
          </a:p>
          <a:p>
            <a:pPr marL="609600" indent="-609600">
              <a:lnSpc>
                <a:spcPct val="80000"/>
              </a:lnSpc>
              <a:buFontTx/>
              <a:buAutoNum type="arabicPeriod"/>
            </a:pPr>
            <a:r>
              <a:rPr sz="2400"/>
              <a:t> Show that a mass of 200 kg weighs approximately 32 N on the Moon.</a:t>
            </a:r>
            <a:endParaRPr sz="24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145" name="Title 2049"/>
          <p:cNvSpPr>
            <a:spLocks noGrp="1"/>
          </p:cNvSpPr>
          <p:nvPr>
            <p:ph type="ctrTitle"/>
          </p:nvPr>
        </p:nvSpPr>
        <p:spPr>
          <a:xfrm>
            <a:off x="563880" y="1463675"/>
            <a:ext cx="7772400" cy="2841625"/>
          </a:xfrm>
        </p:spPr>
        <p:txBody>
          <a:bodyPr anchor="ctr" anchorCtr="0"/>
          <a:p>
            <a:pPr defTabSz="914400">
              <a:buNone/>
            </a:pPr>
            <a:r>
              <a:rPr lang="en-US" sz="6600" kern="1200" baseline="0" dirty="0">
                <a:latin typeface="+mj-lt"/>
                <a:ea typeface="+mj-ea"/>
                <a:cs typeface="+mj-cs"/>
              </a:rPr>
              <a:t>Cosmology</a:t>
            </a:r>
            <a:endParaRPr lang="en-US" sz="6600" kern="1200" baseline="0" dirty="0">
              <a:latin typeface="+mj-lt"/>
              <a:ea typeface="+mj-ea"/>
              <a:cs typeface="+mj-cs"/>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2162" name="Title 92161"/>
          <p:cNvSpPr>
            <a:spLocks noGrp="1"/>
          </p:cNvSpPr>
          <p:nvPr>
            <p:ph type="title"/>
          </p:nvPr>
        </p:nvSpPr>
        <p:spPr/>
        <p:txBody>
          <a:bodyPr anchor="ctr" anchorCtr="0"/>
          <a:p>
            <a:r>
              <a:rPr lang="en-US" sz="4000"/>
              <a:t>Cosmology</a:t>
            </a:r>
            <a:endParaRPr lang="en-US" sz="2800" i="1"/>
          </a:p>
        </p:txBody>
      </p:sp>
      <p:sp>
        <p:nvSpPr>
          <p:cNvPr id="92163" name="Content Placeholder 92162"/>
          <p:cNvSpPr>
            <a:spLocks noGrp="1"/>
          </p:cNvSpPr>
          <p:nvPr>
            <p:ph idx="1"/>
          </p:nvPr>
        </p:nvSpPr>
        <p:spPr/>
        <p:txBody>
          <a:bodyPr/>
          <a:p>
            <a:pPr marL="0" indent="0">
              <a:buFont typeface="Wingdings" panose="05000000000000000000" pitchFamily="2" charset="2"/>
              <a:buNone/>
              <a:defRPr/>
            </a:pPr>
            <a:endParaRPr lang="en-US" sz="2400" dirty="0">
              <a:effectLst/>
            </a:endParaRPr>
          </a:p>
          <a:p>
            <a:pPr>
              <a:defRPr/>
            </a:pPr>
            <a:r>
              <a:rPr lang="en-US" altLang="en-CA" sz="2400" dirty="0">
                <a:effectLst/>
                <a:sym typeface="+mn-ea"/>
              </a:rPr>
              <a:t>Cosmology </a:t>
            </a:r>
            <a:r>
              <a:rPr lang="en-CA" sz="2400" dirty="0">
                <a:effectLst/>
                <a:sym typeface="+mn-ea"/>
              </a:rPr>
              <a:t>is </a:t>
            </a:r>
            <a:r>
              <a:rPr lang="en-US" altLang="en-CA" sz="2400" dirty="0">
                <a:effectLst/>
                <a:sym typeface="+mn-ea"/>
              </a:rPr>
              <a:t>a</a:t>
            </a:r>
            <a:r>
              <a:rPr lang="en-CA" sz="2400" dirty="0">
                <a:effectLst/>
                <a:sym typeface="+mn-ea"/>
              </a:rPr>
              <a:t> branch of Astronomy. </a:t>
            </a:r>
            <a:endParaRPr lang="en-CA" sz="2400" dirty="0">
              <a:effectLst/>
              <a:sym typeface="+mn-ea"/>
            </a:endParaRPr>
          </a:p>
          <a:p>
            <a:pPr>
              <a:defRPr/>
            </a:pPr>
            <a:r>
              <a:rPr lang="en-CA" sz="2400" dirty="0">
                <a:effectLst/>
                <a:sym typeface="+mn-ea"/>
              </a:rPr>
              <a:t>It is the study of largest scale structure and dynamics of the universe and i</a:t>
            </a:r>
            <a:r>
              <a:rPr lang="en-US" altLang="en-CA" sz="2400" dirty="0">
                <a:effectLst/>
                <a:sym typeface="+mn-ea"/>
              </a:rPr>
              <a:t>s</a:t>
            </a:r>
            <a:r>
              <a:rPr lang="en-CA" sz="2400" dirty="0">
                <a:effectLst/>
                <a:sym typeface="+mn-ea"/>
              </a:rPr>
              <a:t> </a:t>
            </a:r>
            <a:r>
              <a:rPr lang="en-CA" sz="2400" dirty="0" smtClean="0">
                <a:effectLst/>
                <a:sym typeface="+mn-ea"/>
              </a:rPr>
              <a:t>concern</a:t>
            </a:r>
            <a:r>
              <a:rPr lang="en-US" altLang="en-CA" sz="2400" dirty="0" smtClean="0">
                <a:effectLst/>
                <a:sym typeface="+mn-ea"/>
              </a:rPr>
              <a:t>ed</a:t>
            </a:r>
            <a:r>
              <a:rPr lang="en-CA" sz="2400" dirty="0" smtClean="0">
                <a:effectLst/>
                <a:sym typeface="+mn-ea"/>
              </a:rPr>
              <a:t> </a:t>
            </a:r>
            <a:r>
              <a:rPr lang="en-CA" sz="2400" dirty="0">
                <a:effectLst/>
                <a:sym typeface="+mn-ea"/>
              </a:rPr>
              <a:t>with fundamental questions about its formation and evolution.</a:t>
            </a:r>
            <a:endParaRPr lang="en-US" sz="2400" dirty="0">
              <a:effectLst/>
            </a:endParaRPr>
          </a:p>
          <a:p>
            <a:pPr>
              <a:defRPr/>
            </a:pPr>
            <a:endParaRPr sz="24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145" name="Title 2049"/>
          <p:cNvSpPr>
            <a:spLocks noGrp="1"/>
          </p:cNvSpPr>
          <p:nvPr>
            <p:ph type="ctrTitle"/>
          </p:nvPr>
        </p:nvSpPr>
        <p:spPr>
          <a:xfrm>
            <a:off x="563880" y="1463675"/>
            <a:ext cx="7772400" cy="2841625"/>
          </a:xfrm>
        </p:spPr>
        <p:txBody>
          <a:bodyPr anchor="ctr" anchorCtr="0"/>
          <a:p>
            <a:pPr defTabSz="914400">
              <a:buNone/>
            </a:pPr>
            <a:r>
              <a:rPr sz="6600">
                <a:latin typeface="Arial" panose="020B0604020202020204" pitchFamily="34" charset="0"/>
                <a:sym typeface="+mn-ea"/>
              </a:rPr>
              <a:t>Planetary Motion</a:t>
            </a:r>
            <a:endParaRPr lang="en-US" altLang="zh-CN" sz="6600" kern="1200" baseline="0" dirty="0">
              <a:latin typeface="+mj-lt"/>
              <a:ea typeface="+mj-ea"/>
              <a:cs typeface="+mj-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02" name="Title 102401"/>
          <p:cNvSpPr>
            <a:spLocks noGrp="1"/>
          </p:cNvSpPr>
          <p:nvPr>
            <p:ph type="title"/>
          </p:nvPr>
        </p:nvSpPr>
        <p:spPr/>
        <p:txBody>
          <a:bodyPr anchor="ctr" anchorCtr="0"/>
          <a:p>
            <a:r>
              <a:rPr sz="4000"/>
              <a:t>GCSE Specification</a:t>
            </a:r>
            <a:endParaRPr sz="4000"/>
          </a:p>
        </p:txBody>
      </p:sp>
      <p:sp>
        <p:nvSpPr>
          <p:cNvPr id="86019" name="Text Placeholder 86018"/>
          <p:cNvSpPr>
            <a:spLocks noGrp="1"/>
          </p:cNvSpPr>
          <p:nvPr/>
        </p:nvSpPr>
        <p:spPr>
          <a:xfrm>
            <a:off x="266700" y="723900"/>
            <a:ext cx="8097838" cy="4605338"/>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a:lnSpc>
                <a:spcPct val="80000"/>
              </a:lnSpc>
              <a:buNone/>
            </a:pPr>
            <a:r>
              <a:rPr sz="1600" b="1" u="sng"/>
              <a:t>Astronomy</a:t>
            </a:r>
            <a:endParaRPr sz="1600" b="1"/>
          </a:p>
          <a:p>
            <a:pPr marL="0" indent="0">
              <a:lnSpc>
                <a:spcPct val="80000"/>
              </a:lnSpc>
              <a:buNone/>
            </a:pPr>
            <a:r>
              <a:rPr sz="1600"/>
              <a:t>recall that the moon orbits the Earth and that some planets also have moons.</a:t>
            </a:r>
            <a:endParaRPr sz="1600"/>
          </a:p>
          <a:p>
            <a:pPr marL="0" indent="0">
              <a:lnSpc>
                <a:spcPct val="80000"/>
              </a:lnSpc>
              <a:buNone/>
            </a:pPr>
            <a:r>
              <a:rPr sz="1600"/>
              <a:t>understand gravitational field strength, </a:t>
            </a:r>
            <a:r>
              <a:rPr sz="1600" i="1"/>
              <a:t>g</a:t>
            </a:r>
            <a:r>
              <a:rPr sz="1600"/>
              <a:t>, and recall that it is different on other planets and the moon from that on the Earth.</a:t>
            </a:r>
            <a:endParaRPr sz="1600"/>
          </a:p>
          <a:p>
            <a:pPr marL="0" indent="0">
              <a:lnSpc>
                <a:spcPct val="80000"/>
              </a:lnSpc>
              <a:buNone/>
            </a:pPr>
            <a:r>
              <a:rPr sz="1600"/>
              <a:t>explain that gravitational force:</a:t>
            </a:r>
            <a:endParaRPr sz="1600"/>
          </a:p>
          <a:p>
            <a:pPr marL="0" indent="0">
              <a:lnSpc>
                <a:spcPct val="80000"/>
              </a:lnSpc>
              <a:buNone/>
            </a:pPr>
            <a:r>
              <a:rPr sz="1600"/>
              <a:t>– causes the planets to orbit the sun</a:t>
            </a:r>
            <a:endParaRPr sz="1600"/>
          </a:p>
          <a:p>
            <a:pPr marL="0" indent="0">
              <a:lnSpc>
                <a:spcPct val="80000"/>
              </a:lnSpc>
              <a:buNone/>
            </a:pPr>
            <a:r>
              <a:rPr sz="1600"/>
              <a:t>– causes the moon and artificial satellites to orbit the Earth</a:t>
            </a:r>
            <a:endParaRPr sz="1600"/>
          </a:p>
          <a:p>
            <a:pPr marL="0" indent="0">
              <a:lnSpc>
                <a:spcPct val="80000"/>
              </a:lnSpc>
              <a:buNone/>
            </a:pPr>
            <a:r>
              <a:rPr sz="1600"/>
              <a:t>– causes comets to orbit the sun</a:t>
            </a:r>
            <a:endParaRPr sz="1600"/>
          </a:p>
          <a:p>
            <a:pPr marL="0" indent="0">
              <a:lnSpc>
                <a:spcPct val="80000"/>
              </a:lnSpc>
              <a:buNone/>
            </a:pPr>
            <a:r>
              <a:rPr sz="1600"/>
              <a:t>use the relationship: </a:t>
            </a:r>
            <a:endParaRPr sz="1600"/>
          </a:p>
          <a:p>
            <a:pPr marL="0" indent="0">
              <a:lnSpc>
                <a:spcPct val="80000"/>
              </a:lnSpc>
              <a:buNone/>
            </a:pPr>
            <a:r>
              <a:rPr sz="1600"/>
              <a:t>orbital speed = (2× π × orbital radius) / time period</a:t>
            </a:r>
            <a:endParaRPr sz="1600" i="1"/>
          </a:p>
          <a:p>
            <a:pPr marL="0" indent="0">
              <a:lnSpc>
                <a:spcPct val="80000"/>
              </a:lnSpc>
              <a:buNone/>
            </a:pPr>
            <a:r>
              <a:rPr sz="1600" i="1"/>
              <a:t>v = (2× π × r) / T</a:t>
            </a:r>
            <a:endParaRPr sz="1600"/>
          </a:p>
          <a:p>
            <a:pPr marL="0" indent="0">
              <a:lnSpc>
                <a:spcPct val="80000"/>
              </a:lnSpc>
              <a:buNone/>
            </a:pPr>
            <a:r>
              <a:rPr sz="1600"/>
              <a:t>describe how the orbit of a comet differs from that of a planet</a:t>
            </a:r>
            <a:endParaRPr sz="1600"/>
          </a:p>
          <a:p>
            <a:pPr marL="0" indent="0">
              <a:lnSpc>
                <a:spcPct val="80000"/>
              </a:lnSpc>
              <a:buNone/>
            </a:pPr>
            <a:r>
              <a:rPr sz="1600"/>
              <a:t>recall that the solar system is part of the Milky Way galaxy:</a:t>
            </a:r>
            <a:endParaRPr sz="1600"/>
          </a:p>
          <a:p>
            <a:pPr marL="0" indent="0">
              <a:lnSpc>
                <a:spcPct val="80000"/>
              </a:lnSpc>
              <a:buNone/>
            </a:pPr>
            <a:r>
              <a:rPr sz="1600"/>
              <a:t>– describe a galaxy as a large collection of billions of stars</a:t>
            </a:r>
            <a:endParaRPr sz="1600"/>
          </a:p>
          <a:p>
            <a:pPr marL="0" indent="0">
              <a:lnSpc>
                <a:spcPct val="80000"/>
              </a:lnSpc>
              <a:buNone/>
            </a:pPr>
            <a:r>
              <a:rPr sz="1600"/>
              <a:t>– state that the universe is a large collection of billions of galaxies.</a:t>
            </a:r>
            <a:endParaRPr sz="16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61" name="Title 2049"/>
          <p:cNvSpPr>
            <a:spLocks noGrp="1"/>
          </p:cNvSpPr>
          <p:nvPr>
            <p:ph type="ctrTitle"/>
          </p:nvPr>
        </p:nvSpPr>
        <p:spPr>
          <a:xfrm>
            <a:off x="563880" y="1797050"/>
            <a:ext cx="7772400" cy="2910840"/>
          </a:xfrm>
          <a:solidFill>
            <a:srgbClr val="C00000"/>
          </a:solidFill>
        </p:spPr>
        <p:txBody>
          <a:bodyPr anchor="ctr" anchorCtr="0"/>
          <a:p>
            <a:pPr defTabSz="914400">
              <a:buNone/>
            </a:pPr>
            <a:r>
              <a:rPr lang="en-US" altLang="en-US" sz="6600" kern="1200" baseline="0" dirty="0">
                <a:latin typeface="+mj-lt"/>
                <a:ea typeface="+mj-ea"/>
                <a:cs typeface="+mj-cs"/>
              </a:rPr>
              <a:t>Kepler's Laws</a:t>
            </a:r>
            <a:endParaRPr lang="en-US" altLang="en-US" sz="6600" kern="1200" baseline="0" dirty="0">
              <a:latin typeface="+mj-lt"/>
              <a:ea typeface="+mj-ea"/>
              <a:cs typeface="+mj-c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x-none"/>
              <a:t>Kepler’s Laws of Planetary Motion</a:t>
            </a:r>
            <a:endParaRPr lang="en-US" altLang="x-none"/>
          </a:p>
        </p:txBody>
      </p:sp>
      <p:sp>
        <p:nvSpPr>
          <p:cNvPr id="564233" name="Rectangle 564232"/>
          <p:cNvSpPr/>
          <p:nvPr/>
        </p:nvSpPr>
        <p:spPr>
          <a:xfrm>
            <a:off x="241300" y="3669348"/>
            <a:ext cx="8713788" cy="1198880"/>
          </a:xfrm>
          <a:prstGeom prst="rect">
            <a:avLst/>
          </a:prstGeom>
          <a:noFill/>
          <a:ln w="9525">
            <a:noFill/>
          </a:ln>
        </p:spPr>
        <p:txBody>
          <a:bodyPr>
            <a:spAutoFit/>
          </a:bodyPr>
          <a:p>
            <a:pPr algn="l"/>
            <a:r>
              <a:rPr sz="2400" b="1"/>
              <a:t>Second Law of Planetary Motion: </a:t>
            </a:r>
            <a:br>
              <a:rPr sz="2400"/>
            </a:br>
            <a:r>
              <a:rPr sz="2400"/>
              <a:t>a planet moves more slowly when it is </a:t>
            </a:r>
            <a:br>
              <a:rPr sz="2400"/>
            </a:br>
            <a:r>
              <a:rPr sz="2400"/>
              <a:t>more distant from the Sun and faster when it is near it. </a:t>
            </a:r>
            <a:endParaRPr sz="2400"/>
          </a:p>
        </p:txBody>
      </p:sp>
      <p:grpSp>
        <p:nvGrpSpPr>
          <p:cNvPr id="564226" name="Group 564225"/>
          <p:cNvGrpSpPr/>
          <p:nvPr/>
        </p:nvGrpSpPr>
        <p:grpSpPr>
          <a:xfrm>
            <a:off x="5761038" y="711200"/>
            <a:ext cx="3205163" cy="3730625"/>
            <a:chOff x="3912" y="488"/>
            <a:chExt cx="2019" cy="2350"/>
          </a:xfrm>
        </p:grpSpPr>
        <p:sp>
          <p:nvSpPr>
            <p:cNvPr id="564227" name="Rectangle 564226"/>
            <p:cNvSpPr/>
            <p:nvPr/>
          </p:nvSpPr>
          <p:spPr>
            <a:xfrm>
              <a:off x="3912" y="2606"/>
              <a:ext cx="2019" cy="232"/>
            </a:xfrm>
            <a:prstGeom prst="rect">
              <a:avLst/>
            </a:prstGeom>
            <a:noFill/>
            <a:ln w="9525">
              <a:noFill/>
            </a:ln>
          </p:spPr>
          <p:txBody>
            <a:bodyPr wrap="none" anchor="t" anchorCtr="0">
              <a:spAutoFit/>
            </a:bodyPr>
            <a:p>
              <a:r>
                <a:rPr sz="1800">
                  <a:solidFill>
                    <a:schemeClr val="tx1"/>
                  </a:solidFill>
                  <a:latin typeface="Arial" panose="020B0604020202020204" pitchFamily="34" charset="0"/>
                </a:rPr>
                <a:t>Johannes Kepler (1571-1630)</a:t>
              </a:r>
              <a:endParaRPr sz="1800">
                <a:solidFill>
                  <a:schemeClr val="tx1"/>
                </a:solidFill>
                <a:latin typeface="Arial" panose="020B0604020202020204" pitchFamily="34" charset="0"/>
              </a:endParaRPr>
            </a:p>
          </p:txBody>
        </p:sp>
        <p:pic>
          <p:nvPicPr>
            <p:cNvPr id="564228" name="Picture 564227"/>
            <p:cNvPicPr>
              <a:picLocks noChangeAspect="1"/>
            </p:cNvPicPr>
            <p:nvPr/>
          </p:nvPicPr>
          <p:blipFill>
            <a:blip r:embed="rId1"/>
            <a:stretch>
              <a:fillRect/>
            </a:stretch>
          </p:blipFill>
          <p:spPr>
            <a:xfrm>
              <a:off x="3988" y="488"/>
              <a:ext cx="1658" cy="2118"/>
            </a:xfrm>
            <a:prstGeom prst="rect">
              <a:avLst/>
            </a:prstGeom>
            <a:noFill/>
            <a:ln w="9525">
              <a:noFill/>
            </a:ln>
          </p:spPr>
        </p:pic>
      </p:grpSp>
      <p:sp>
        <p:nvSpPr>
          <p:cNvPr id="564230" name="Rectangle 564229"/>
          <p:cNvSpPr/>
          <p:nvPr/>
        </p:nvSpPr>
        <p:spPr>
          <a:xfrm>
            <a:off x="241300" y="845185"/>
            <a:ext cx="4953000" cy="1198880"/>
          </a:xfrm>
          <a:prstGeom prst="rect">
            <a:avLst/>
          </a:prstGeom>
          <a:noFill/>
          <a:ln w="9525">
            <a:noFill/>
          </a:ln>
        </p:spPr>
        <p:txBody>
          <a:bodyPr>
            <a:spAutoFit/>
          </a:bodyPr>
          <a:p>
            <a:pPr algn="l"/>
            <a:r>
              <a:rPr sz="2400"/>
              <a:t>Johannes Kepler was a German mathematician who explained the motion of the planets in three laws.</a:t>
            </a:r>
            <a:endParaRPr sz="2400"/>
          </a:p>
        </p:txBody>
      </p:sp>
      <p:sp>
        <p:nvSpPr>
          <p:cNvPr id="564231" name="Rectangle 564230"/>
          <p:cNvSpPr/>
          <p:nvPr/>
        </p:nvSpPr>
        <p:spPr>
          <a:xfrm>
            <a:off x="241300" y="5264785"/>
            <a:ext cx="8816975" cy="1198880"/>
          </a:xfrm>
          <a:prstGeom prst="rect">
            <a:avLst/>
          </a:prstGeom>
          <a:noFill/>
          <a:ln w="9525">
            <a:noFill/>
          </a:ln>
        </p:spPr>
        <p:txBody>
          <a:bodyPr>
            <a:spAutoFit/>
          </a:bodyPr>
          <a:p>
            <a:pPr algn="l"/>
            <a:r>
              <a:rPr sz="2400" b="1"/>
              <a:t>Third law of Planetary Motion: </a:t>
            </a:r>
            <a:br>
              <a:rPr sz="2400"/>
            </a:br>
            <a:r>
              <a:rPr sz="2400"/>
              <a:t>provides an accurate description of the period and distance for a planet’s orbit about the Sun. </a:t>
            </a:r>
            <a:endParaRPr sz="2400"/>
          </a:p>
        </p:txBody>
      </p:sp>
      <p:sp>
        <p:nvSpPr>
          <p:cNvPr id="564232" name="Rectangle 564231"/>
          <p:cNvSpPr/>
          <p:nvPr/>
        </p:nvSpPr>
        <p:spPr>
          <a:xfrm>
            <a:off x="241300" y="2439035"/>
            <a:ext cx="5476875" cy="829945"/>
          </a:xfrm>
          <a:prstGeom prst="rect">
            <a:avLst/>
          </a:prstGeom>
          <a:noFill/>
          <a:ln w="9525">
            <a:noFill/>
          </a:ln>
        </p:spPr>
        <p:txBody>
          <a:bodyPr>
            <a:spAutoFit/>
          </a:bodyPr>
          <a:p>
            <a:pPr algn="l"/>
            <a:r>
              <a:rPr sz="2400" b="1"/>
              <a:t>First Law of Planetary Motion:</a:t>
            </a:r>
            <a:r>
              <a:rPr sz="2400"/>
              <a:t> </a:t>
            </a:r>
            <a:br>
              <a:rPr sz="2400"/>
            </a:br>
            <a:r>
              <a:rPr sz="2400"/>
              <a:t>the orbits of the planets are ellipses. </a:t>
            </a:r>
            <a:endParaRPr sz="2400"/>
          </a:p>
        </p:txBody>
      </p:sp>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564226"/>
                                        </p:tgtEl>
                                        <p:attrNameLst>
                                          <p:attrName>style.visibility</p:attrName>
                                        </p:attrNameLst>
                                      </p:cBhvr>
                                    </p:set>
                                    <p:animEffect transition="in" filter="dissolve">
                                      <p:cBhvr>
                                        <p:cTn id="7" dur="500"/>
                                        <p:tgtEl>
                                          <p:spTgt spid="56422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64230">
                                            <p:txEl>
                                              <p:charRg st="0" end="98"/>
                                            </p:txEl>
                                          </p:spTgt>
                                        </p:tgtEl>
                                        <p:attrNameLst>
                                          <p:attrName>style.visibility</p:attrName>
                                        </p:attrNameLst>
                                      </p:cBhvr>
                                    </p:set>
                                    <p:animEffect transition="in" filter="wipe(left)">
                                      <p:cBhvr>
                                        <p:cTn id="12" dur="500"/>
                                        <p:tgtEl>
                                          <p:spTgt spid="564230">
                                            <p:txEl>
                                              <p:charRg st="0" end="98"/>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64232">
                                            <p:txEl>
                                              <p:charRg st="0" end="73"/>
                                            </p:txEl>
                                          </p:spTgt>
                                        </p:tgtEl>
                                        <p:attrNameLst>
                                          <p:attrName>style.visibility</p:attrName>
                                        </p:attrNameLst>
                                      </p:cBhvr>
                                    </p:set>
                                    <p:animEffect transition="in" filter="wipe(left)">
                                      <p:cBhvr>
                                        <p:cTn id="17" dur="500"/>
                                        <p:tgtEl>
                                          <p:spTgt spid="564232">
                                            <p:txEl>
                                              <p:charRg st="0" end="7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64233">
                                            <p:txEl>
                                              <p:charRg st="0" end="130"/>
                                            </p:txEl>
                                          </p:spTgt>
                                        </p:tgtEl>
                                        <p:attrNameLst>
                                          <p:attrName>style.visibility</p:attrName>
                                        </p:attrNameLst>
                                      </p:cBhvr>
                                    </p:set>
                                    <p:animEffect transition="in" filter="wipe(left)">
                                      <p:cBhvr>
                                        <p:cTn id="22" dur="500"/>
                                        <p:tgtEl>
                                          <p:spTgt spid="564233">
                                            <p:txEl>
                                              <p:charRg st="0" end="13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64231">
                                            <p:txEl>
                                              <p:charRg st="0" end="129"/>
                                            </p:txEl>
                                          </p:spTgt>
                                        </p:tgtEl>
                                        <p:attrNameLst>
                                          <p:attrName>style.visibility</p:attrName>
                                        </p:attrNameLst>
                                      </p:cBhvr>
                                    </p:set>
                                    <p:animEffect transition="in" filter="wipe(left)">
                                      <p:cBhvr>
                                        <p:cTn id="27" dur="500"/>
                                        <p:tgtEl>
                                          <p:spTgt spid="564231">
                                            <p:txEl>
                                              <p:charRg st="0" end="12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4230" grpId="0" animBg="1" advAuto="0" build="p"/>
      <p:bldP spid="564232" grpId="0" animBg="1" advAuto="0" build="p"/>
      <p:bldP spid="564233" grpId="0" animBg="1" advAuto="0" build="p"/>
      <p:bldP spid="564231" grpId="0" animBg="1" advAuto="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5410" name="Title 145409"/>
          <p:cNvSpPr>
            <a:spLocks noGrp="1"/>
          </p:cNvSpPr>
          <p:nvPr>
            <p:ph type="title"/>
          </p:nvPr>
        </p:nvSpPr>
        <p:spPr/>
        <p:txBody>
          <a:bodyPr anchor="ctr" anchorCtr="0"/>
          <a:p>
            <a:r>
              <a:t>Planetary orbits</a:t>
            </a:r>
          </a:p>
        </p:txBody>
      </p:sp>
      <p:sp>
        <p:nvSpPr>
          <p:cNvPr id="145411" name="Text Placeholder 145410"/>
          <p:cNvSpPr>
            <a:spLocks noGrp="1"/>
          </p:cNvSpPr>
          <p:nvPr>
            <p:ph type="body" sz="half" idx="4294967295"/>
          </p:nvPr>
        </p:nvSpPr>
        <p:spPr>
          <a:xfrm>
            <a:off x="205740" y="1745615"/>
            <a:ext cx="3870325" cy="3367405"/>
          </a:xfrm>
        </p:spPr>
        <p:txBody>
          <a:bodyPr/>
          <a:p>
            <a:pPr marL="0" indent="0">
              <a:buNone/>
            </a:pPr>
            <a:r>
              <a:rPr sz="2400"/>
              <a:t>The orbits of the planets are slightly squashed circles (</a:t>
            </a:r>
            <a:r>
              <a:rPr sz="2400" b="1">
                <a:solidFill>
                  <a:srgbClr val="FF0000"/>
                </a:solidFill>
              </a:rPr>
              <a:t>ellipses</a:t>
            </a:r>
            <a:r>
              <a:rPr sz="2400"/>
              <a:t>) with the Sun quite close to the centre.</a:t>
            </a:r>
            <a:endParaRPr sz="2400"/>
          </a:p>
          <a:p>
            <a:pPr marL="0" indent="0">
              <a:buNone/>
            </a:pPr>
            <a:endParaRPr sz="2400"/>
          </a:p>
          <a:p>
            <a:pPr marL="0" indent="0">
              <a:buNone/>
            </a:pPr>
            <a:r>
              <a:rPr sz="2400"/>
              <a:t>The Sun lies at a ‘focus’ of the ellipse</a:t>
            </a:r>
            <a:endParaRPr sz="2400"/>
          </a:p>
          <a:p>
            <a:pPr marL="0" indent="0">
              <a:buNone/>
            </a:pPr>
            <a:endParaRPr sz="2400"/>
          </a:p>
        </p:txBody>
      </p:sp>
      <p:sp>
        <p:nvSpPr>
          <p:cNvPr id="145412" name="Oval 145411"/>
          <p:cNvSpPr/>
          <p:nvPr/>
        </p:nvSpPr>
        <p:spPr>
          <a:xfrm>
            <a:off x="4541838" y="1630363"/>
            <a:ext cx="3765550" cy="3367087"/>
          </a:xfrm>
          <a:prstGeom prst="ellipse">
            <a:avLst/>
          </a:prstGeom>
          <a:solidFill>
            <a:schemeClr val="bg1"/>
          </a:solidFill>
          <a:ln w="28575" cap="flat" cmpd="sng">
            <a:solidFill>
              <a:schemeClr val="tx1"/>
            </a:solidFill>
            <a:prstDash val="solid"/>
            <a:headEnd type="none" w="med" len="med"/>
            <a:tailEnd type="none" w="med" len="med"/>
          </a:ln>
        </p:spPr>
        <p:txBody>
          <a:bodyPr/>
          <a:p>
            <a:endParaRPr lang="en-US"/>
          </a:p>
        </p:txBody>
      </p:sp>
      <p:sp>
        <p:nvSpPr>
          <p:cNvPr id="145413" name="Sun 145412"/>
          <p:cNvSpPr/>
          <p:nvPr/>
        </p:nvSpPr>
        <p:spPr>
          <a:xfrm>
            <a:off x="5562600" y="2943225"/>
            <a:ext cx="822325" cy="746125"/>
          </a:xfrm>
          <a:prstGeom prst="sun">
            <a:avLst>
              <a:gd name="adj" fmla="val 25000"/>
            </a:avLst>
          </a:prstGeom>
          <a:solidFill>
            <a:srgbClr val="FFFF00"/>
          </a:solidFill>
          <a:ln w="9525" cap="flat" cmpd="sng">
            <a:solidFill>
              <a:schemeClr val="tx1"/>
            </a:solidFill>
            <a:prstDash val="solid"/>
            <a:miter/>
            <a:headEnd type="none" w="med" len="med"/>
            <a:tailEnd type="none" w="med" len="med"/>
          </a:ln>
        </p:spPr>
        <p:txBody>
          <a:bodyPr/>
          <a:p>
            <a:endParaRPr lang="en-US"/>
          </a:p>
        </p:txBody>
      </p:sp>
      <p:pic>
        <p:nvPicPr>
          <p:cNvPr id="145415" name="Content Placeholder 145414" descr="earth-clip-art-2">
            <a:hlinkClick r:id="rId1"/>
          </p:cNvPr>
          <p:cNvPicPr>
            <a:picLocks noChangeAspect="1"/>
          </p:cNvPicPr>
          <p:nvPr>
            <p:ph idx="1"/>
          </p:nvPr>
        </p:nvPicPr>
        <p:blipFill>
          <a:blip r:embed="rId2"/>
          <a:stretch>
            <a:fillRect/>
          </a:stretch>
        </p:blipFill>
        <p:spPr>
          <a:xfrm>
            <a:off x="4076065" y="3382010"/>
            <a:ext cx="990600" cy="962025"/>
          </a:xfrm>
        </p:spPr>
      </p:pic>
      <p:sp>
        <p:nvSpPr>
          <p:cNvPr id="2" name="Text Box 1"/>
          <p:cNvSpPr txBox="1"/>
          <p:nvPr/>
        </p:nvSpPr>
        <p:spPr>
          <a:xfrm>
            <a:off x="205740" y="718185"/>
            <a:ext cx="7750175" cy="583565"/>
          </a:xfrm>
          <a:prstGeom prst="rect">
            <a:avLst/>
          </a:prstGeom>
          <a:noFill/>
        </p:spPr>
        <p:txBody>
          <a:bodyPr wrap="square" rtlCol="0">
            <a:spAutoFit/>
          </a:bodyPr>
          <a:p>
            <a:r>
              <a:rPr lang="en-US" altLang="en-US" sz="3200" b="1"/>
              <a:t>Kepler's First Law</a:t>
            </a:r>
            <a:endParaRPr lang="en-US" altLang="en-US" sz="32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5411">
                                            <p:txEl>
                                              <p:charRg st="0" end="10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5411">
                                            <p:txEl>
                                              <p:charRg st="108" end="149"/>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54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54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54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en-US"/>
              <a:t>Orbit Velocity</a:t>
            </a:r>
            <a:endParaRPr lang="en-US" altLang="en-US"/>
          </a:p>
        </p:txBody>
      </p:sp>
      <p:sp>
        <p:nvSpPr>
          <p:cNvPr id="209922" name="Content Placeholder 209921"/>
          <p:cNvSpPr>
            <a:spLocks noGrp="1"/>
          </p:cNvSpPr>
          <p:nvPr>
            <p:ph idx="1"/>
          </p:nvPr>
        </p:nvSpPr>
        <p:spPr>
          <a:xfrm>
            <a:off x="205740" y="1114425"/>
            <a:ext cx="8745220" cy="624840"/>
          </a:xfrm>
        </p:spPr>
        <p:txBody>
          <a:bodyPr/>
          <a:p>
            <a:pPr marL="0" indent="0">
              <a:buNone/>
            </a:pPr>
            <a:r>
              <a:rPr sz="2400"/>
              <a:t>Planets move more quickly when they are closer to the Sun.</a:t>
            </a:r>
            <a:endParaRPr sz="2400"/>
          </a:p>
          <a:p>
            <a:pPr marL="0" indent="0">
              <a:buNone/>
            </a:pPr>
            <a:r>
              <a:rPr sz="2400"/>
              <a:t> The line joining the planet to the Sun sweeps out equal areas in equal intervals of time. </a:t>
            </a:r>
            <a:endParaRPr sz="2400"/>
          </a:p>
          <a:p>
            <a:pPr marL="0" indent="0">
              <a:buNone/>
            </a:pPr>
            <a:endParaRPr sz="2400"/>
          </a:p>
        </p:txBody>
      </p:sp>
      <p:sp>
        <p:nvSpPr>
          <p:cNvPr id="209955" name="Oval 209954"/>
          <p:cNvSpPr/>
          <p:nvPr/>
        </p:nvSpPr>
        <p:spPr>
          <a:xfrm>
            <a:off x="2712085" y="2312035"/>
            <a:ext cx="4345940" cy="3241040"/>
          </a:xfrm>
          <a:prstGeom prst="ellipse">
            <a:avLst/>
          </a:prstGeom>
          <a:noFill/>
          <a:ln w="28575" cap="flat" cmpd="sng">
            <a:solidFill>
              <a:schemeClr val="tx1"/>
            </a:solidFill>
            <a:prstDash val="solid"/>
            <a:headEnd type="none" w="med" len="med"/>
            <a:tailEnd type="none" w="med" len="med"/>
          </a:ln>
        </p:spPr>
        <p:txBody>
          <a:bodyPr/>
          <a:p>
            <a:endParaRPr lang="en-US"/>
          </a:p>
        </p:txBody>
      </p:sp>
      <p:sp>
        <p:nvSpPr>
          <p:cNvPr id="209956" name="Sun 209955"/>
          <p:cNvSpPr/>
          <p:nvPr/>
        </p:nvSpPr>
        <p:spPr>
          <a:xfrm>
            <a:off x="4042093" y="3882073"/>
            <a:ext cx="685800" cy="655637"/>
          </a:xfrm>
          <a:prstGeom prst="sun">
            <a:avLst>
              <a:gd name="adj" fmla="val 25000"/>
            </a:avLst>
          </a:prstGeom>
          <a:solidFill>
            <a:srgbClr val="FFFF00"/>
          </a:solidFill>
          <a:ln w="9525" cap="flat" cmpd="sng">
            <a:solidFill>
              <a:schemeClr val="tx1"/>
            </a:solidFill>
            <a:prstDash val="solid"/>
            <a:miter/>
            <a:headEnd type="none" w="med" len="med"/>
            <a:tailEnd type="none" w="med" len="med"/>
          </a:ln>
        </p:spPr>
        <p:txBody>
          <a:bodyPr/>
          <a:p>
            <a:endParaRPr lang="en-US"/>
          </a:p>
        </p:txBody>
      </p:sp>
      <p:grpSp>
        <p:nvGrpSpPr>
          <p:cNvPr id="209964" name="Group 209963"/>
          <p:cNvGrpSpPr/>
          <p:nvPr/>
        </p:nvGrpSpPr>
        <p:grpSpPr>
          <a:xfrm>
            <a:off x="2408873" y="3912235"/>
            <a:ext cx="2100262" cy="1462088"/>
            <a:chOff x="1047" y="2381"/>
            <a:chExt cx="1323" cy="921"/>
          </a:xfrm>
        </p:grpSpPr>
        <p:pic>
          <p:nvPicPr>
            <p:cNvPr id="209932" name="Content Placeholder 209931" descr="earth-clip-art-2">
              <a:hlinkClick r:id="rId1"/>
            </p:cNvPr>
            <p:cNvPicPr>
              <a:picLocks noChangeAspect="1"/>
            </p:cNvPicPr>
            <p:nvPr>
              <p:ph sz="quarter" idx="2"/>
            </p:nvPr>
          </p:nvPicPr>
          <p:blipFill>
            <a:blip r:embed="rId2"/>
            <a:stretch>
              <a:fillRect/>
            </a:stretch>
          </p:blipFill>
          <p:spPr>
            <a:xfrm>
              <a:off x="1047" y="2381"/>
              <a:ext cx="387" cy="376"/>
            </a:xfrm>
          </p:spPr>
        </p:pic>
        <p:sp>
          <p:nvSpPr>
            <p:cNvPr id="209960" name="Straight Connector 209959"/>
            <p:cNvSpPr/>
            <p:nvPr/>
          </p:nvSpPr>
          <p:spPr>
            <a:xfrm>
              <a:off x="1229" y="2755"/>
              <a:ext cx="0" cy="547"/>
            </a:xfrm>
            <a:prstGeom prst="line">
              <a:avLst/>
            </a:prstGeom>
            <a:ln w="76200" cap="flat" cmpd="sng">
              <a:solidFill>
                <a:schemeClr val="tx1"/>
              </a:solidFill>
              <a:prstDash val="solid"/>
              <a:headEnd type="none" w="med" len="med"/>
              <a:tailEnd type="triangle" w="med" len="med"/>
            </a:ln>
          </p:spPr>
        </p:sp>
        <p:sp>
          <p:nvSpPr>
            <p:cNvPr id="209961" name="Text Box 209960"/>
            <p:cNvSpPr txBox="1"/>
            <p:nvPr/>
          </p:nvSpPr>
          <p:spPr>
            <a:xfrm>
              <a:off x="1439" y="2425"/>
              <a:ext cx="931" cy="288"/>
            </a:xfrm>
            <a:prstGeom prst="rect">
              <a:avLst/>
            </a:prstGeom>
            <a:noFill/>
            <a:ln w="9525">
              <a:noFill/>
            </a:ln>
          </p:spPr>
          <p:txBody>
            <a:bodyPr>
              <a:spAutoFit/>
            </a:bodyPr>
            <a:p>
              <a:pPr>
                <a:spcBef>
                  <a:spcPct val="50000"/>
                </a:spcBef>
              </a:pPr>
              <a:r>
                <a:rPr sz="2400" b="1"/>
                <a:t>faster</a:t>
              </a:r>
              <a:endParaRPr sz="2400" b="1"/>
            </a:p>
          </p:txBody>
        </p:sp>
      </p:grpSp>
      <p:grpSp>
        <p:nvGrpSpPr>
          <p:cNvPr id="209965" name="Group 209964"/>
          <p:cNvGrpSpPr/>
          <p:nvPr/>
        </p:nvGrpSpPr>
        <p:grpSpPr>
          <a:xfrm>
            <a:off x="5579745" y="3207385"/>
            <a:ext cx="1739900" cy="1201738"/>
            <a:chOff x="3976" y="1999"/>
            <a:chExt cx="1096" cy="757"/>
          </a:xfrm>
        </p:grpSpPr>
        <p:pic>
          <p:nvPicPr>
            <p:cNvPr id="209957" name="Content Placeholder 209956" descr="earth-clip-art-2">
              <a:hlinkClick r:id="rId1"/>
            </p:cNvPr>
            <p:cNvPicPr>
              <a:picLocks noChangeAspect="1"/>
            </p:cNvPicPr>
            <p:nvPr>
              <p:ph sz="quarter" idx="3"/>
            </p:nvPr>
          </p:nvPicPr>
          <p:blipFill>
            <a:blip r:embed="rId2"/>
            <a:stretch>
              <a:fillRect/>
            </a:stretch>
          </p:blipFill>
          <p:spPr>
            <a:xfrm>
              <a:off x="4685" y="2380"/>
              <a:ext cx="387" cy="376"/>
            </a:xfrm>
          </p:spPr>
        </p:pic>
        <p:sp>
          <p:nvSpPr>
            <p:cNvPr id="209962" name="Text Box 209961"/>
            <p:cNvSpPr txBox="1"/>
            <p:nvPr/>
          </p:nvSpPr>
          <p:spPr>
            <a:xfrm>
              <a:off x="3976" y="2424"/>
              <a:ext cx="931" cy="288"/>
            </a:xfrm>
            <a:prstGeom prst="rect">
              <a:avLst/>
            </a:prstGeom>
            <a:noFill/>
            <a:ln w="9525">
              <a:noFill/>
            </a:ln>
          </p:spPr>
          <p:txBody>
            <a:bodyPr>
              <a:spAutoFit/>
            </a:bodyPr>
            <a:p>
              <a:pPr>
                <a:spcBef>
                  <a:spcPct val="50000"/>
                </a:spcBef>
              </a:pPr>
              <a:r>
                <a:rPr sz="2400" b="1"/>
                <a:t>slower</a:t>
              </a:r>
              <a:endParaRPr sz="2400" b="1"/>
            </a:p>
          </p:txBody>
        </p:sp>
        <p:sp>
          <p:nvSpPr>
            <p:cNvPr id="209963" name="Straight Connector 209962"/>
            <p:cNvSpPr/>
            <p:nvPr/>
          </p:nvSpPr>
          <p:spPr>
            <a:xfrm flipV="1">
              <a:off x="4898" y="1999"/>
              <a:ext cx="0" cy="355"/>
            </a:xfrm>
            <a:prstGeom prst="line">
              <a:avLst/>
            </a:prstGeom>
            <a:ln w="76200" cap="flat" cmpd="sng">
              <a:solidFill>
                <a:schemeClr val="tx1"/>
              </a:solidFill>
              <a:prstDash val="solid"/>
              <a:headEnd type="none" w="med" len="med"/>
              <a:tailEnd type="triangle" w="med" len="med"/>
            </a:ln>
          </p:spPr>
        </p:sp>
      </p:grpSp>
      <p:sp>
        <p:nvSpPr>
          <p:cNvPr id="209966" name="Text Box 209965"/>
          <p:cNvSpPr txBox="1"/>
          <p:nvPr/>
        </p:nvSpPr>
        <p:spPr>
          <a:xfrm>
            <a:off x="1782445" y="5949950"/>
            <a:ext cx="5805488" cy="521970"/>
          </a:xfrm>
          <a:prstGeom prst="rect">
            <a:avLst/>
          </a:prstGeom>
          <a:noFill/>
          <a:ln w="9525">
            <a:noFill/>
          </a:ln>
        </p:spPr>
        <p:txBody>
          <a:bodyPr>
            <a:spAutoFit/>
          </a:bodyPr>
          <a:p>
            <a:pPr>
              <a:spcBef>
                <a:spcPct val="50000"/>
              </a:spcBef>
            </a:pPr>
            <a:r>
              <a:rPr sz="2800">
                <a:solidFill>
                  <a:srgbClr val="FF0000"/>
                </a:solidFill>
              </a:rPr>
              <a:t>The above diagram is exaggerated!</a:t>
            </a:r>
            <a:endParaRPr sz="2800">
              <a:solidFill>
                <a:srgbClr val="FF0000"/>
              </a:solidFill>
            </a:endParaRPr>
          </a:p>
        </p:txBody>
      </p:sp>
      <p:sp>
        <p:nvSpPr>
          <p:cNvPr id="3" name="Text Box 2"/>
          <p:cNvSpPr txBox="1"/>
          <p:nvPr/>
        </p:nvSpPr>
        <p:spPr>
          <a:xfrm>
            <a:off x="205740" y="530860"/>
            <a:ext cx="8235950" cy="583565"/>
          </a:xfrm>
          <a:prstGeom prst="rect">
            <a:avLst/>
          </a:prstGeom>
          <a:noFill/>
        </p:spPr>
        <p:txBody>
          <a:bodyPr wrap="square" rtlCol="0">
            <a:spAutoFit/>
          </a:bodyPr>
          <a:p>
            <a:r>
              <a:rPr lang="en-US" altLang="en-US" sz="3200" b="1"/>
              <a:t>Kepler's Second Law</a:t>
            </a:r>
            <a:endParaRPr lang="en-US" altLang="en-US" sz="32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996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996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99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96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en-US"/>
              <a:t>Orbit Velocity</a:t>
            </a:r>
            <a:endParaRPr lang="en-US" altLang="en-US"/>
          </a:p>
        </p:txBody>
      </p:sp>
      <p:sp>
        <p:nvSpPr>
          <p:cNvPr id="3" name="Text Box 2"/>
          <p:cNvSpPr txBox="1"/>
          <p:nvPr/>
        </p:nvSpPr>
        <p:spPr>
          <a:xfrm>
            <a:off x="205740" y="530860"/>
            <a:ext cx="8235950" cy="583565"/>
          </a:xfrm>
          <a:prstGeom prst="rect">
            <a:avLst/>
          </a:prstGeom>
          <a:noFill/>
        </p:spPr>
        <p:txBody>
          <a:bodyPr wrap="square" rtlCol="0">
            <a:spAutoFit/>
          </a:bodyPr>
          <a:p>
            <a:r>
              <a:rPr lang="en-US" altLang="en-US" sz="3200" b="1"/>
              <a:t>Kepler's Second Law</a:t>
            </a:r>
            <a:endParaRPr lang="en-US" altLang="en-US" sz="3200" b="1"/>
          </a:p>
        </p:txBody>
      </p:sp>
      <p:pic>
        <p:nvPicPr>
          <p:cNvPr id="6" name="Picture 5"/>
          <p:cNvPicPr>
            <a:picLocks noChangeAspect="1"/>
          </p:cNvPicPr>
          <p:nvPr/>
        </p:nvPicPr>
        <p:blipFill>
          <a:blip r:embed="rId1"/>
          <a:stretch>
            <a:fillRect/>
          </a:stretch>
        </p:blipFill>
        <p:spPr>
          <a:xfrm>
            <a:off x="5020310" y="1423670"/>
            <a:ext cx="3421380" cy="3572510"/>
          </a:xfrm>
          <a:prstGeom prst="rect">
            <a:avLst/>
          </a:prstGeom>
        </p:spPr>
      </p:pic>
      <p:sp>
        <p:nvSpPr>
          <p:cNvPr id="7" name="Text Box 6"/>
          <p:cNvSpPr txBox="1"/>
          <p:nvPr/>
        </p:nvSpPr>
        <p:spPr>
          <a:xfrm>
            <a:off x="5020310" y="3028950"/>
            <a:ext cx="839470" cy="645160"/>
          </a:xfrm>
          <a:prstGeom prst="rect">
            <a:avLst/>
          </a:prstGeom>
          <a:noFill/>
        </p:spPr>
        <p:txBody>
          <a:bodyPr wrap="square" rtlCol="0">
            <a:spAutoFit/>
          </a:bodyPr>
          <a:p>
            <a:r>
              <a:rPr lang="en-US" altLang="en-US"/>
              <a:t>≈ 39</a:t>
            </a:r>
            <a:endParaRPr lang="en-US" altLang="en-US"/>
          </a:p>
          <a:p>
            <a:r>
              <a:rPr lang="en-US" altLang="en-US"/>
              <a:t>kms</a:t>
            </a:r>
            <a:r>
              <a:rPr lang="en-US" altLang="en-US" baseline="30000"/>
              <a:t>-1</a:t>
            </a:r>
            <a:endParaRPr lang="en-US" altLang="en-US" baseline="30000"/>
          </a:p>
        </p:txBody>
      </p:sp>
      <p:sp>
        <p:nvSpPr>
          <p:cNvPr id="8" name="Text Box 7"/>
          <p:cNvSpPr txBox="1"/>
          <p:nvPr/>
        </p:nvSpPr>
        <p:spPr>
          <a:xfrm>
            <a:off x="7770495" y="3028950"/>
            <a:ext cx="839470" cy="645160"/>
          </a:xfrm>
          <a:prstGeom prst="rect">
            <a:avLst/>
          </a:prstGeom>
          <a:noFill/>
        </p:spPr>
        <p:txBody>
          <a:bodyPr wrap="square" rtlCol="0">
            <a:spAutoFit/>
          </a:bodyPr>
          <a:p>
            <a:r>
              <a:rPr lang="en-US" altLang="en-US"/>
              <a:t>≈ 58</a:t>
            </a:r>
            <a:endParaRPr lang="en-US" altLang="en-US"/>
          </a:p>
          <a:p>
            <a:r>
              <a:rPr lang="en-US" altLang="en-US"/>
              <a:t>kms</a:t>
            </a:r>
            <a:r>
              <a:rPr lang="en-US" altLang="en-US" baseline="30000"/>
              <a:t>-1</a:t>
            </a:r>
            <a:endParaRPr lang="en-US" altLang="en-US" baseline="30000"/>
          </a:p>
        </p:txBody>
      </p:sp>
      <p:sp>
        <p:nvSpPr>
          <p:cNvPr id="9" name="Text Box 8"/>
          <p:cNvSpPr txBox="1"/>
          <p:nvPr/>
        </p:nvSpPr>
        <p:spPr>
          <a:xfrm>
            <a:off x="5083175" y="5183505"/>
            <a:ext cx="3358515" cy="368300"/>
          </a:xfrm>
          <a:prstGeom prst="rect">
            <a:avLst/>
          </a:prstGeom>
          <a:noFill/>
        </p:spPr>
        <p:txBody>
          <a:bodyPr wrap="square" rtlCol="0">
            <a:spAutoFit/>
          </a:bodyPr>
          <a:p>
            <a:pPr algn="ctr"/>
            <a:r>
              <a:rPr lang="en-US" altLang="en-US" b="1" u="sng"/>
              <a:t>Mercury</a:t>
            </a:r>
            <a:endParaRPr lang="en-US" altLang="en-US" b="1" u="sng"/>
          </a:p>
        </p:txBody>
      </p:sp>
      <p:pic>
        <p:nvPicPr>
          <p:cNvPr id="10" name="Picture 9"/>
          <p:cNvPicPr>
            <a:picLocks noChangeAspect="1"/>
          </p:cNvPicPr>
          <p:nvPr/>
        </p:nvPicPr>
        <p:blipFill>
          <a:blip r:embed="rId2"/>
          <a:stretch>
            <a:fillRect/>
          </a:stretch>
        </p:blipFill>
        <p:spPr>
          <a:xfrm>
            <a:off x="657860" y="1423670"/>
            <a:ext cx="3624580" cy="3632200"/>
          </a:xfrm>
          <a:prstGeom prst="rect">
            <a:avLst/>
          </a:prstGeom>
        </p:spPr>
      </p:pic>
      <p:sp>
        <p:nvSpPr>
          <p:cNvPr id="11" name="Text Box 10"/>
          <p:cNvSpPr txBox="1"/>
          <p:nvPr/>
        </p:nvSpPr>
        <p:spPr>
          <a:xfrm>
            <a:off x="657860" y="2917190"/>
            <a:ext cx="839470" cy="645160"/>
          </a:xfrm>
          <a:prstGeom prst="rect">
            <a:avLst/>
          </a:prstGeom>
          <a:noFill/>
        </p:spPr>
        <p:txBody>
          <a:bodyPr wrap="square" rtlCol="0">
            <a:spAutoFit/>
          </a:bodyPr>
          <a:p>
            <a:r>
              <a:rPr lang="en-US" altLang="en-US"/>
              <a:t>≈ 29.3</a:t>
            </a:r>
            <a:endParaRPr lang="en-US" altLang="en-US"/>
          </a:p>
          <a:p>
            <a:r>
              <a:rPr lang="en-US" altLang="en-US"/>
              <a:t>kms</a:t>
            </a:r>
            <a:r>
              <a:rPr lang="en-US" altLang="en-US" baseline="30000"/>
              <a:t>-1</a:t>
            </a:r>
            <a:endParaRPr lang="en-US" altLang="en-US" baseline="30000"/>
          </a:p>
        </p:txBody>
      </p:sp>
      <p:sp>
        <p:nvSpPr>
          <p:cNvPr id="12" name="Text Box 11"/>
          <p:cNvSpPr txBox="1"/>
          <p:nvPr/>
        </p:nvSpPr>
        <p:spPr>
          <a:xfrm>
            <a:off x="3477895" y="2901315"/>
            <a:ext cx="839470" cy="645160"/>
          </a:xfrm>
          <a:prstGeom prst="rect">
            <a:avLst/>
          </a:prstGeom>
          <a:noFill/>
        </p:spPr>
        <p:txBody>
          <a:bodyPr wrap="square" rtlCol="0">
            <a:spAutoFit/>
          </a:bodyPr>
          <a:p>
            <a:r>
              <a:rPr lang="en-US" altLang="en-US"/>
              <a:t>≈ 30.3</a:t>
            </a:r>
            <a:endParaRPr lang="en-US" altLang="en-US"/>
          </a:p>
          <a:p>
            <a:r>
              <a:rPr lang="en-US" altLang="en-US"/>
              <a:t>kms</a:t>
            </a:r>
            <a:r>
              <a:rPr lang="en-US" altLang="en-US" baseline="30000"/>
              <a:t>-1</a:t>
            </a:r>
            <a:endParaRPr lang="en-US" altLang="en-US" baseline="30000"/>
          </a:p>
        </p:txBody>
      </p:sp>
      <p:sp>
        <p:nvSpPr>
          <p:cNvPr id="13" name="Text Box 12"/>
          <p:cNvSpPr txBox="1"/>
          <p:nvPr/>
        </p:nvSpPr>
        <p:spPr>
          <a:xfrm>
            <a:off x="790575" y="5055870"/>
            <a:ext cx="3358515" cy="368300"/>
          </a:xfrm>
          <a:prstGeom prst="rect">
            <a:avLst/>
          </a:prstGeom>
          <a:noFill/>
        </p:spPr>
        <p:txBody>
          <a:bodyPr wrap="square" rtlCol="0">
            <a:spAutoFit/>
          </a:bodyPr>
          <a:p>
            <a:pPr algn="ctr"/>
            <a:r>
              <a:rPr lang="en-US" altLang="en-US" b="1" u="sng"/>
              <a:t>Earth</a:t>
            </a:r>
            <a:endParaRPr lang="en-US" altLang="en-US" b="1" u="sng"/>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en-US"/>
              <a:t>Orbit Duration</a:t>
            </a:r>
            <a:endParaRPr lang="en-US" altLang="en-US"/>
          </a:p>
        </p:txBody>
      </p:sp>
      <p:sp>
        <p:nvSpPr>
          <p:cNvPr id="207875" name="Content Placeholder 207874"/>
          <p:cNvSpPr>
            <a:spLocks noGrp="1"/>
          </p:cNvSpPr>
          <p:nvPr>
            <p:ph idx="1"/>
          </p:nvPr>
        </p:nvSpPr>
        <p:spPr>
          <a:xfrm>
            <a:off x="190500" y="892175"/>
            <a:ext cx="3628390" cy="4526280"/>
          </a:xfrm>
        </p:spPr>
        <p:txBody>
          <a:bodyPr/>
          <a:p>
            <a:pPr marL="0" indent="0">
              <a:buNone/>
            </a:pPr>
            <a:r>
              <a:rPr sz="2400"/>
              <a:t>The time taken for a planet to complete one orbit increases with its distance from the Sun.</a:t>
            </a:r>
            <a:endParaRPr sz="2400"/>
          </a:p>
          <a:p>
            <a:pPr marL="0" indent="0">
              <a:buNone/>
            </a:pPr>
            <a:endParaRPr sz="2400"/>
          </a:p>
        </p:txBody>
      </p:sp>
      <p:grpSp>
        <p:nvGrpSpPr>
          <p:cNvPr id="207912" name="Group 207911"/>
          <p:cNvGrpSpPr/>
          <p:nvPr/>
        </p:nvGrpSpPr>
        <p:grpSpPr>
          <a:xfrm>
            <a:off x="4197350" y="671830"/>
            <a:ext cx="4294188" cy="458788"/>
            <a:chOff x="2594" y="230"/>
            <a:chExt cx="2705" cy="289"/>
          </a:xfrm>
        </p:grpSpPr>
        <p:pic>
          <p:nvPicPr>
            <p:cNvPr id="207881" name="Content Placeholder 207880" descr="image_space009">
              <a:hlinkClick r:id="rId1"/>
            </p:cNvPr>
            <p:cNvPicPr>
              <a:picLocks noChangeAspect="1"/>
            </p:cNvPicPr>
            <p:nvPr>
              <p:ph sz="quarter" idx="3"/>
            </p:nvPr>
          </p:nvPicPr>
          <p:blipFill>
            <a:blip r:embed="rId2"/>
            <a:stretch>
              <a:fillRect/>
            </a:stretch>
          </p:blipFill>
          <p:spPr>
            <a:xfrm>
              <a:off x="2594" y="252"/>
              <a:ext cx="384" cy="246"/>
            </a:xfrm>
          </p:spPr>
        </p:pic>
        <p:sp>
          <p:nvSpPr>
            <p:cNvPr id="207896" name="Text Box 207895"/>
            <p:cNvSpPr txBox="1"/>
            <p:nvPr/>
          </p:nvSpPr>
          <p:spPr>
            <a:xfrm>
              <a:off x="3225" y="231"/>
              <a:ext cx="1008" cy="288"/>
            </a:xfrm>
            <a:prstGeom prst="rect">
              <a:avLst/>
            </a:prstGeom>
            <a:noFill/>
            <a:ln w="9525">
              <a:noFill/>
            </a:ln>
          </p:spPr>
          <p:txBody>
            <a:bodyPr>
              <a:spAutoFit/>
            </a:bodyPr>
            <a:p>
              <a:pPr>
                <a:spcBef>
                  <a:spcPct val="50000"/>
                </a:spcBef>
              </a:pPr>
              <a:r>
                <a:rPr sz="2400" b="1">
                  <a:solidFill>
                    <a:schemeClr val="hlink"/>
                  </a:solidFill>
                </a:rPr>
                <a:t>Mercury</a:t>
              </a:r>
              <a:endParaRPr sz="2400" b="1">
                <a:solidFill>
                  <a:schemeClr val="hlink"/>
                </a:solidFill>
              </a:endParaRPr>
            </a:p>
          </p:txBody>
        </p:sp>
        <p:sp>
          <p:nvSpPr>
            <p:cNvPr id="207904" name="Text Box 207903"/>
            <p:cNvSpPr txBox="1"/>
            <p:nvPr/>
          </p:nvSpPr>
          <p:spPr>
            <a:xfrm>
              <a:off x="4330" y="230"/>
              <a:ext cx="969" cy="288"/>
            </a:xfrm>
            <a:prstGeom prst="rect">
              <a:avLst/>
            </a:prstGeom>
            <a:noFill/>
            <a:ln w="9525">
              <a:noFill/>
            </a:ln>
          </p:spPr>
          <p:txBody>
            <a:bodyPr>
              <a:spAutoFit/>
            </a:bodyPr>
            <a:p>
              <a:pPr>
                <a:spcBef>
                  <a:spcPct val="50000"/>
                </a:spcBef>
              </a:pPr>
              <a:r>
                <a:rPr sz="2400" b="1">
                  <a:solidFill>
                    <a:schemeClr val="hlink"/>
                  </a:solidFill>
                </a:rPr>
                <a:t>88 days</a:t>
              </a:r>
              <a:endParaRPr sz="2400" b="1">
                <a:solidFill>
                  <a:schemeClr val="hlink"/>
                </a:solidFill>
              </a:endParaRPr>
            </a:p>
          </p:txBody>
        </p:sp>
      </p:grpSp>
      <p:grpSp>
        <p:nvGrpSpPr>
          <p:cNvPr id="207913" name="Group 207912"/>
          <p:cNvGrpSpPr/>
          <p:nvPr/>
        </p:nvGrpSpPr>
        <p:grpSpPr>
          <a:xfrm>
            <a:off x="4219575" y="1133793"/>
            <a:ext cx="4271963" cy="566737"/>
            <a:chOff x="2608" y="521"/>
            <a:chExt cx="2691" cy="357"/>
          </a:xfrm>
        </p:grpSpPr>
        <p:pic>
          <p:nvPicPr>
            <p:cNvPr id="207885" name="Picture 207884" descr="11949897301533444569venus_dan_gerhards_01">
              <a:hlinkClick r:id="rId3"/>
            </p:cNvPr>
            <p:cNvPicPr>
              <a:picLocks noChangeAspect="1"/>
            </p:cNvPicPr>
            <p:nvPr/>
          </p:nvPicPr>
          <p:blipFill>
            <a:blip r:embed="rId4"/>
            <a:stretch>
              <a:fillRect/>
            </a:stretch>
          </p:blipFill>
          <p:spPr>
            <a:xfrm>
              <a:off x="2608" y="521"/>
              <a:ext cx="357" cy="357"/>
            </a:xfrm>
            <a:prstGeom prst="rect">
              <a:avLst/>
            </a:prstGeom>
            <a:noFill/>
            <a:ln w="9525">
              <a:noFill/>
            </a:ln>
          </p:spPr>
        </p:pic>
        <p:sp>
          <p:nvSpPr>
            <p:cNvPr id="207897" name="Text Box 207896"/>
            <p:cNvSpPr txBox="1"/>
            <p:nvPr/>
          </p:nvSpPr>
          <p:spPr>
            <a:xfrm>
              <a:off x="3225" y="555"/>
              <a:ext cx="1008" cy="288"/>
            </a:xfrm>
            <a:prstGeom prst="rect">
              <a:avLst/>
            </a:prstGeom>
            <a:noFill/>
            <a:ln w="9525">
              <a:noFill/>
            </a:ln>
          </p:spPr>
          <p:txBody>
            <a:bodyPr>
              <a:spAutoFit/>
            </a:bodyPr>
            <a:p>
              <a:pPr>
                <a:spcBef>
                  <a:spcPct val="50000"/>
                </a:spcBef>
              </a:pPr>
              <a:r>
                <a:rPr sz="2400" b="1">
                  <a:solidFill>
                    <a:srgbClr val="FF9900"/>
                  </a:solidFill>
                </a:rPr>
                <a:t>Venus</a:t>
              </a:r>
              <a:endParaRPr sz="2400" b="1">
                <a:solidFill>
                  <a:srgbClr val="FF9900"/>
                </a:solidFill>
              </a:endParaRPr>
            </a:p>
          </p:txBody>
        </p:sp>
        <p:sp>
          <p:nvSpPr>
            <p:cNvPr id="207905" name="Text Box 207904"/>
            <p:cNvSpPr txBox="1"/>
            <p:nvPr/>
          </p:nvSpPr>
          <p:spPr>
            <a:xfrm>
              <a:off x="4330" y="556"/>
              <a:ext cx="969" cy="288"/>
            </a:xfrm>
            <a:prstGeom prst="rect">
              <a:avLst/>
            </a:prstGeom>
            <a:noFill/>
            <a:ln w="9525">
              <a:noFill/>
            </a:ln>
          </p:spPr>
          <p:txBody>
            <a:bodyPr>
              <a:spAutoFit/>
            </a:bodyPr>
            <a:p>
              <a:pPr>
                <a:spcBef>
                  <a:spcPct val="50000"/>
                </a:spcBef>
              </a:pPr>
              <a:r>
                <a:rPr sz="2400" b="1">
                  <a:solidFill>
                    <a:srgbClr val="FF9900"/>
                  </a:solidFill>
                </a:rPr>
                <a:t>225 days</a:t>
              </a:r>
              <a:endParaRPr sz="2400" b="1">
                <a:solidFill>
                  <a:srgbClr val="FF9900"/>
                </a:solidFill>
              </a:endParaRPr>
            </a:p>
          </p:txBody>
        </p:sp>
      </p:grpSp>
      <p:grpSp>
        <p:nvGrpSpPr>
          <p:cNvPr id="207914" name="Group 207913"/>
          <p:cNvGrpSpPr/>
          <p:nvPr/>
        </p:nvGrpSpPr>
        <p:grpSpPr>
          <a:xfrm>
            <a:off x="4195763" y="1695768"/>
            <a:ext cx="4295775" cy="596900"/>
            <a:chOff x="2593" y="875"/>
            <a:chExt cx="2706" cy="376"/>
          </a:xfrm>
        </p:grpSpPr>
        <p:pic>
          <p:nvPicPr>
            <p:cNvPr id="207878" name="Content Placeholder 207877" descr="earth-clip-art-2">
              <a:hlinkClick r:id="rId5"/>
            </p:cNvPr>
            <p:cNvPicPr>
              <a:picLocks noChangeAspect="1"/>
            </p:cNvPicPr>
            <p:nvPr>
              <p:ph sz="quarter" idx="2"/>
            </p:nvPr>
          </p:nvPicPr>
          <p:blipFill>
            <a:blip r:embed="rId6"/>
            <a:stretch>
              <a:fillRect/>
            </a:stretch>
          </p:blipFill>
          <p:spPr>
            <a:xfrm>
              <a:off x="2593" y="875"/>
              <a:ext cx="387" cy="376"/>
            </a:xfrm>
          </p:spPr>
        </p:pic>
        <p:sp>
          <p:nvSpPr>
            <p:cNvPr id="207901" name="Text Box 207900"/>
            <p:cNvSpPr txBox="1"/>
            <p:nvPr/>
          </p:nvSpPr>
          <p:spPr>
            <a:xfrm>
              <a:off x="3225" y="919"/>
              <a:ext cx="1008" cy="288"/>
            </a:xfrm>
            <a:prstGeom prst="rect">
              <a:avLst/>
            </a:prstGeom>
            <a:noFill/>
            <a:ln w="9525">
              <a:noFill/>
            </a:ln>
          </p:spPr>
          <p:txBody>
            <a:bodyPr>
              <a:spAutoFit/>
            </a:bodyPr>
            <a:p>
              <a:pPr>
                <a:spcBef>
                  <a:spcPct val="50000"/>
                </a:spcBef>
              </a:pPr>
              <a:r>
                <a:rPr sz="2400" b="1">
                  <a:solidFill>
                    <a:schemeClr val="accent2"/>
                  </a:solidFill>
                </a:rPr>
                <a:t>Earth</a:t>
              </a:r>
              <a:endParaRPr sz="2400" b="1">
                <a:solidFill>
                  <a:schemeClr val="accent2"/>
                </a:solidFill>
              </a:endParaRPr>
            </a:p>
          </p:txBody>
        </p:sp>
        <p:sp>
          <p:nvSpPr>
            <p:cNvPr id="207906" name="Text Box 207905"/>
            <p:cNvSpPr txBox="1"/>
            <p:nvPr/>
          </p:nvSpPr>
          <p:spPr>
            <a:xfrm>
              <a:off x="4330" y="919"/>
              <a:ext cx="969" cy="288"/>
            </a:xfrm>
            <a:prstGeom prst="rect">
              <a:avLst/>
            </a:prstGeom>
            <a:noFill/>
            <a:ln w="9525">
              <a:noFill/>
            </a:ln>
          </p:spPr>
          <p:txBody>
            <a:bodyPr>
              <a:spAutoFit/>
            </a:bodyPr>
            <a:p>
              <a:pPr>
                <a:spcBef>
                  <a:spcPct val="50000"/>
                </a:spcBef>
              </a:pPr>
              <a:r>
                <a:rPr sz="2400" b="1">
                  <a:solidFill>
                    <a:schemeClr val="accent2"/>
                  </a:solidFill>
                </a:rPr>
                <a:t>1 year</a:t>
              </a:r>
              <a:endParaRPr sz="2400" b="1">
                <a:solidFill>
                  <a:schemeClr val="accent2"/>
                </a:solidFill>
              </a:endParaRPr>
            </a:p>
          </p:txBody>
        </p:sp>
      </p:grpSp>
      <p:grpSp>
        <p:nvGrpSpPr>
          <p:cNvPr id="207915" name="Group 207914"/>
          <p:cNvGrpSpPr/>
          <p:nvPr/>
        </p:nvGrpSpPr>
        <p:grpSpPr>
          <a:xfrm>
            <a:off x="4106863" y="2294255"/>
            <a:ext cx="4384675" cy="508000"/>
            <a:chOff x="2537" y="1252"/>
            <a:chExt cx="2762" cy="320"/>
          </a:xfrm>
        </p:grpSpPr>
        <p:pic>
          <p:nvPicPr>
            <p:cNvPr id="207887" name="Picture 207886" descr="image_space012">
              <a:hlinkClick r:id="rId7"/>
            </p:cNvPr>
            <p:cNvPicPr>
              <a:picLocks noChangeAspect="1"/>
            </p:cNvPicPr>
            <p:nvPr/>
          </p:nvPicPr>
          <p:blipFill>
            <a:blip r:embed="rId8"/>
            <a:stretch>
              <a:fillRect/>
            </a:stretch>
          </p:blipFill>
          <p:spPr>
            <a:xfrm>
              <a:off x="2537" y="1252"/>
              <a:ext cx="499" cy="320"/>
            </a:xfrm>
            <a:prstGeom prst="rect">
              <a:avLst/>
            </a:prstGeom>
            <a:noFill/>
            <a:ln w="9525">
              <a:noFill/>
            </a:ln>
          </p:spPr>
        </p:pic>
        <p:sp>
          <p:nvSpPr>
            <p:cNvPr id="207898" name="Text Box 207897"/>
            <p:cNvSpPr txBox="1"/>
            <p:nvPr/>
          </p:nvSpPr>
          <p:spPr>
            <a:xfrm>
              <a:off x="3225" y="1268"/>
              <a:ext cx="1008" cy="288"/>
            </a:xfrm>
            <a:prstGeom prst="rect">
              <a:avLst/>
            </a:prstGeom>
            <a:noFill/>
            <a:ln w="9525">
              <a:noFill/>
            </a:ln>
          </p:spPr>
          <p:txBody>
            <a:bodyPr>
              <a:spAutoFit/>
            </a:bodyPr>
            <a:p>
              <a:pPr>
                <a:spcBef>
                  <a:spcPct val="50000"/>
                </a:spcBef>
              </a:pPr>
              <a:r>
                <a:rPr sz="2400" b="1">
                  <a:solidFill>
                    <a:srgbClr val="FF0000"/>
                  </a:solidFill>
                </a:rPr>
                <a:t>Mars</a:t>
              </a:r>
              <a:endParaRPr sz="2400" b="1">
                <a:solidFill>
                  <a:srgbClr val="FF0000"/>
                </a:solidFill>
              </a:endParaRPr>
            </a:p>
          </p:txBody>
        </p:sp>
        <p:sp>
          <p:nvSpPr>
            <p:cNvPr id="207907" name="Text Box 207906"/>
            <p:cNvSpPr txBox="1"/>
            <p:nvPr/>
          </p:nvSpPr>
          <p:spPr>
            <a:xfrm>
              <a:off x="4330" y="1268"/>
              <a:ext cx="969" cy="288"/>
            </a:xfrm>
            <a:prstGeom prst="rect">
              <a:avLst/>
            </a:prstGeom>
            <a:noFill/>
            <a:ln w="9525">
              <a:noFill/>
            </a:ln>
          </p:spPr>
          <p:txBody>
            <a:bodyPr>
              <a:spAutoFit/>
            </a:bodyPr>
            <a:p>
              <a:pPr>
                <a:spcBef>
                  <a:spcPct val="50000"/>
                </a:spcBef>
              </a:pPr>
              <a:r>
                <a:rPr sz="2400" b="1">
                  <a:solidFill>
                    <a:srgbClr val="FF0000"/>
                  </a:solidFill>
                </a:rPr>
                <a:t>2 years</a:t>
              </a:r>
              <a:endParaRPr sz="2400" b="1">
                <a:solidFill>
                  <a:srgbClr val="FF0000"/>
                </a:solidFill>
              </a:endParaRPr>
            </a:p>
          </p:txBody>
        </p:sp>
      </p:grpSp>
      <p:grpSp>
        <p:nvGrpSpPr>
          <p:cNvPr id="207916" name="Group 207915"/>
          <p:cNvGrpSpPr/>
          <p:nvPr/>
        </p:nvGrpSpPr>
        <p:grpSpPr>
          <a:xfrm>
            <a:off x="3916363" y="2791143"/>
            <a:ext cx="4575175" cy="1174750"/>
            <a:chOff x="2417" y="1565"/>
            <a:chExt cx="2882" cy="740"/>
          </a:xfrm>
        </p:grpSpPr>
        <p:sp>
          <p:nvSpPr>
            <p:cNvPr id="207899" name="Text Box 207898"/>
            <p:cNvSpPr txBox="1"/>
            <p:nvPr/>
          </p:nvSpPr>
          <p:spPr>
            <a:xfrm>
              <a:off x="3225" y="1791"/>
              <a:ext cx="1008" cy="288"/>
            </a:xfrm>
            <a:prstGeom prst="rect">
              <a:avLst/>
            </a:prstGeom>
            <a:noFill/>
            <a:ln w="9525">
              <a:noFill/>
            </a:ln>
          </p:spPr>
          <p:txBody>
            <a:bodyPr>
              <a:spAutoFit/>
            </a:bodyPr>
            <a:p>
              <a:pPr>
                <a:spcBef>
                  <a:spcPct val="50000"/>
                </a:spcBef>
              </a:pPr>
              <a:r>
                <a:rPr sz="2400" b="1">
                  <a:solidFill>
                    <a:schemeClr val="folHlink"/>
                  </a:solidFill>
                </a:rPr>
                <a:t>Jupiter</a:t>
              </a:r>
              <a:endParaRPr sz="2400" b="1">
                <a:solidFill>
                  <a:schemeClr val="folHlink"/>
                </a:solidFill>
              </a:endParaRPr>
            </a:p>
          </p:txBody>
        </p:sp>
        <p:pic>
          <p:nvPicPr>
            <p:cNvPr id="207889" name="Picture 207888" descr="0512-0708-3012-2909">
              <a:hlinkClick r:id="rId9"/>
            </p:cNvPr>
            <p:cNvPicPr>
              <a:picLocks noChangeAspect="1"/>
            </p:cNvPicPr>
            <p:nvPr/>
          </p:nvPicPr>
          <p:blipFill>
            <a:blip r:embed="rId10"/>
            <a:stretch>
              <a:fillRect/>
            </a:stretch>
          </p:blipFill>
          <p:spPr>
            <a:xfrm>
              <a:off x="2417" y="1565"/>
              <a:ext cx="740" cy="740"/>
            </a:xfrm>
            <a:prstGeom prst="rect">
              <a:avLst/>
            </a:prstGeom>
            <a:noFill/>
            <a:ln w="9525">
              <a:noFill/>
            </a:ln>
          </p:spPr>
        </p:pic>
        <p:sp>
          <p:nvSpPr>
            <p:cNvPr id="207908" name="Text Box 207907"/>
            <p:cNvSpPr txBox="1"/>
            <p:nvPr/>
          </p:nvSpPr>
          <p:spPr>
            <a:xfrm>
              <a:off x="4330" y="1791"/>
              <a:ext cx="969" cy="288"/>
            </a:xfrm>
            <a:prstGeom prst="rect">
              <a:avLst/>
            </a:prstGeom>
            <a:noFill/>
            <a:ln w="9525">
              <a:noFill/>
            </a:ln>
          </p:spPr>
          <p:txBody>
            <a:bodyPr>
              <a:spAutoFit/>
            </a:bodyPr>
            <a:p>
              <a:pPr>
                <a:spcBef>
                  <a:spcPct val="50000"/>
                </a:spcBef>
              </a:pPr>
              <a:r>
                <a:rPr sz="2400" b="1">
                  <a:solidFill>
                    <a:schemeClr val="folHlink"/>
                  </a:solidFill>
                </a:rPr>
                <a:t>12 years</a:t>
              </a:r>
              <a:endParaRPr sz="2400" b="1">
                <a:solidFill>
                  <a:schemeClr val="folHlink"/>
                </a:solidFill>
              </a:endParaRPr>
            </a:p>
          </p:txBody>
        </p:sp>
      </p:grpSp>
      <p:grpSp>
        <p:nvGrpSpPr>
          <p:cNvPr id="207917" name="Group 207916"/>
          <p:cNvGrpSpPr/>
          <p:nvPr/>
        </p:nvGrpSpPr>
        <p:grpSpPr>
          <a:xfrm>
            <a:off x="3738563" y="3911918"/>
            <a:ext cx="4752975" cy="1098550"/>
            <a:chOff x="2305" y="2271"/>
            <a:chExt cx="2994" cy="692"/>
          </a:xfrm>
        </p:grpSpPr>
        <p:pic>
          <p:nvPicPr>
            <p:cNvPr id="207891" name="Picture 207890" descr="r_255">
              <a:hlinkClick r:id="rId11"/>
            </p:cNvPr>
            <p:cNvPicPr>
              <a:picLocks noChangeAspect="1"/>
            </p:cNvPicPr>
            <p:nvPr/>
          </p:nvPicPr>
          <p:blipFill>
            <a:blip r:embed="rId12"/>
            <a:stretch>
              <a:fillRect/>
            </a:stretch>
          </p:blipFill>
          <p:spPr>
            <a:xfrm>
              <a:off x="2305" y="2271"/>
              <a:ext cx="963" cy="692"/>
            </a:xfrm>
            <a:prstGeom prst="rect">
              <a:avLst/>
            </a:prstGeom>
            <a:noFill/>
            <a:ln w="9525">
              <a:noFill/>
            </a:ln>
          </p:spPr>
        </p:pic>
        <p:sp>
          <p:nvSpPr>
            <p:cNvPr id="207900" name="Text Box 207899"/>
            <p:cNvSpPr txBox="1"/>
            <p:nvPr/>
          </p:nvSpPr>
          <p:spPr>
            <a:xfrm>
              <a:off x="3225" y="2473"/>
              <a:ext cx="1008" cy="288"/>
            </a:xfrm>
            <a:prstGeom prst="rect">
              <a:avLst/>
            </a:prstGeom>
            <a:noFill/>
            <a:ln w="9525">
              <a:noFill/>
            </a:ln>
          </p:spPr>
          <p:txBody>
            <a:bodyPr>
              <a:spAutoFit/>
            </a:bodyPr>
            <a:p>
              <a:pPr>
                <a:spcBef>
                  <a:spcPct val="50000"/>
                </a:spcBef>
              </a:pPr>
              <a:r>
                <a:rPr sz="2400" b="1"/>
                <a:t>Saturn</a:t>
              </a:r>
              <a:endParaRPr sz="2400" b="1"/>
            </a:p>
          </p:txBody>
        </p:sp>
        <p:sp>
          <p:nvSpPr>
            <p:cNvPr id="207909" name="Text Box 207908"/>
            <p:cNvSpPr txBox="1"/>
            <p:nvPr/>
          </p:nvSpPr>
          <p:spPr>
            <a:xfrm>
              <a:off x="4330" y="2473"/>
              <a:ext cx="969" cy="288"/>
            </a:xfrm>
            <a:prstGeom prst="rect">
              <a:avLst/>
            </a:prstGeom>
            <a:noFill/>
            <a:ln w="9525">
              <a:noFill/>
            </a:ln>
          </p:spPr>
          <p:txBody>
            <a:bodyPr>
              <a:spAutoFit/>
            </a:bodyPr>
            <a:p>
              <a:pPr>
                <a:spcBef>
                  <a:spcPct val="50000"/>
                </a:spcBef>
              </a:pPr>
              <a:r>
                <a:rPr sz="2400" b="1"/>
                <a:t>29 years</a:t>
              </a:r>
              <a:endParaRPr sz="2400" b="1"/>
            </a:p>
          </p:txBody>
        </p:sp>
      </p:grpSp>
      <p:grpSp>
        <p:nvGrpSpPr>
          <p:cNvPr id="207919" name="Group 207918"/>
          <p:cNvGrpSpPr/>
          <p:nvPr/>
        </p:nvGrpSpPr>
        <p:grpSpPr>
          <a:xfrm>
            <a:off x="4165600" y="5693093"/>
            <a:ext cx="4600575" cy="685800"/>
            <a:chOff x="2574" y="3393"/>
            <a:chExt cx="2898" cy="432"/>
          </a:xfrm>
        </p:grpSpPr>
        <p:pic>
          <p:nvPicPr>
            <p:cNvPr id="207895" name="Picture 207894" descr="r_257">
              <a:hlinkClick r:id="rId13"/>
            </p:cNvPr>
            <p:cNvPicPr>
              <a:picLocks noChangeAspect="1"/>
            </p:cNvPicPr>
            <p:nvPr/>
          </p:nvPicPr>
          <p:blipFill>
            <a:blip r:embed="rId14"/>
            <a:stretch>
              <a:fillRect/>
            </a:stretch>
          </p:blipFill>
          <p:spPr>
            <a:xfrm>
              <a:off x="2574" y="3393"/>
              <a:ext cx="426" cy="432"/>
            </a:xfrm>
            <a:prstGeom prst="rect">
              <a:avLst/>
            </a:prstGeom>
            <a:noFill/>
            <a:ln w="9525">
              <a:noFill/>
            </a:ln>
          </p:spPr>
        </p:pic>
        <p:sp>
          <p:nvSpPr>
            <p:cNvPr id="207902" name="Text Box 207901"/>
            <p:cNvSpPr txBox="1"/>
            <p:nvPr/>
          </p:nvSpPr>
          <p:spPr>
            <a:xfrm>
              <a:off x="3225" y="3465"/>
              <a:ext cx="1008" cy="288"/>
            </a:xfrm>
            <a:prstGeom prst="rect">
              <a:avLst/>
            </a:prstGeom>
            <a:noFill/>
            <a:ln w="9525">
              <a:noFill/>
            </a:ln>
          </p:spPr>
          <p:txBody>
            <a:bodyPr>
              <a:spAutoFit/>
            </a:bodyPr>
            <a:p>
              <a:pPr>
                <a:spcBef>
                  <a:spcPct val="50000"/>
                </a:spcBef>
              </a:pPr>
              <a:r>
                <a:rPr sz="2400" b="1">
                  <a:solidFill>
                    <a:schemeClr val="accent2"/>
                  </a:solidFill>
                </a:rPr>
                <a:t>Neptune</a:t>
              </a:r>
              <a:endParaRPr sz="2400" b="1">
                <a:solidFill>
                  <a:schemeClr val="accent2"/>
                </a:solidFill>
              </a:endParaRPr>
            </a:p>
          </p:txBody>
        </p:sp>
        <p:sp>
          <p:nvSpPr>
            <p:cNvPr id="207910" name="Text Box 207909"/>
            <p:cNvSpPr txBox="1"/>
            <p:nvPr/>
          </p:nvSpPr>
          <p:spPr>
            <a:xfrm>
              <a:off x="4330" y="3465"/>
              <a:ext cx="1142" cy="288"/>
            </a:xfrm>
            <a:prstGeom prst="rect">
              <a:avLst/>
            </a:prstGeom>
            <a:noFill/>
            <a:ln w="9525">
              <a:noFill/>
            </a:ln>
          </p:spPr>
          <p:txBody>
            <a:bodyPr>
              <a:spAutoFit/>
            </a:bodyPr>
            <a:p>
              <a:pPr>
                <a:spcBef>
                  <a:spcPct val="50000"/>
                </a:spcBef>
              </a:pPr>
              <a:r>
                <a:rPr sz="2400" b="1">
                  <a:solidFill>
                    <a:schemeClr val="accent2"/>
                  </a:solidFill>
                </a:rPr>
                <a:t>165 years</a:t>
              </a:r>
              <a:endParaRPr sz="2400" b="1">
                <a:solidFill>
                  <a:schemeClr val="accent2"/>
                </a:solidFill>
              </a:endParaRPr>
            </a:p>
          </p:txBody>
        </p:sp>
      </p:grpSp>
      <p:grpSp>
        <p:nvGrpSpPr>
          <p:cNvPr id="207922" name="Group 207921"/>
          <p:cNvGrpSpPr/>
          <p:nvPr/>
        </p:nvGrpSpPr>
        <p:grpSpPr>
          <a:xfrm>
            <a:off x="4171950" y="4978718"/>
            <a:ext cx="4319588" cy="685800"/>
            <a:chOff x="2578" y="2943"/>
            <a:chExt cx="2721" cy="432"/>
          </a:xfrm>
        </p:grpSpPr>
        <p:sp>
          <p:nvSpPr>
            <p:cNvPr id="207903" name="Text Box 207902"/>
            <p:cNvSpPr txBox="1"/>
            <p:nvPr/>
          </p:nvSpPr>
          <p:spPr>
            <a:xfrm>
              <a:off x="3225" y="3049"/>
              <a:ext cx="1008" cy="288"/>
            </a:xfrm>
            <a:prstGeom prst="rect">
              <a:avLst/>
            </a:prstGeom>
            <a:noFill/>
            <a:ln w="9525">
              <a:noFill/>
            </a:ln>
          </p:spPr>
          <p:txBody>
            <a:bodyPr>
              <a:spAutoFit/>
            </a:bodyPr>
            <a:p>
              <a:pPr>
                <a:spcBef>
                  <a:spcPct val="50000"/>
                </a:spcBef>
              </a:pPr>
              <a:r>
                <a:rPr sz="2400" b="1">
                  <a:solidFill>
                    <a:srgbClr val="006600"/>
                  </a:solidFill>
                </a:rPr>
                <a:t>Uranus</a:t>
              </a:r>
              <a:endParaRPr sz="2400" b="1">
                <a:solidFill>
                  <a:srgbClr val="006600"/>
                </a:solidFill>
              </a:endParaRPr>
            </a:p>
          </p:txBody>
        </p:sp>
        <p:sp>
          <p:nvSpPr>
            <p:cNvPr id="207911" name="Text Box 207910"/>
            <p:cNvSpPr txBox="1"/>
            <p:nvPr/>
          </p:nvSpPr>
          <p:spPr>
            <a:xfrm>
              <a:off x="4330" y="3048"/>
              <a:ext cx="969" cy="288"/>
            </a:xfrm>
            <a:prstGeom prst="rect">
              <a:avLst/>
            </a:prstGeom>
            <a:noFill/>
            <a:ln w="9525">
              <a:noFill/>
            </a:ln>
          </p:spPr>
          <p:txBody>
            <a:bodyPr>
              <a:spAutoFit/>
            </a:bodyPr>
            <a:p>
              <a:pPr>
                <a:spcBef>
                  <a:spcPct val="50000"/>
                </a:spcBef>
              </a:pPr>
              <a:r>
                <a:rPr sz="2400" b="1">
                  <a:solidFill>
                    <a:srgbClr val="006600"/>
                  </a:solidFill>
                </a:rPr>
                <a:t>84 years</a:t>
              </a:r>
              <a:endParaRPr sz="2400" b="1">
                <a:solidFill>
                  <a:srgbClr val="006600"/>
                </a:solidFill>
              </a:endParaRPr>
            </a:p>
          </p:txBody>
        </p:sp>
        <p:pic>
          <p:nvPicPr>
            <p:cNvPr id="207921" name="Picture 207920" descr="uranus">
              <a:hlinkClick r:id="rId15"/>
            </p:cNvPr>
            <p:cNvPicPr>
              <a:picLocks noChangeAspect="1"/>
            </p:cNvPicPr>
            <p:nvPr/>
          </p:nvPicPr>
          <p:blipFill>
            <a:blip r:embed="rId16"/>
            <a:stretch>
              <a:fillRect/>
            </a:stretch>
          </p:blipFill>
          <p:spPr>
            <a:xfrm>
              <a:off x="2578" y="2943"/>
              <a:ext cx="432" cy="432"/>
            </a:xfrm>
            <a:prstGeom prst="rect">
              <a:avLst/>
            </a:prstGeom>
            <a:noFill/>
            <a:ln w="9525">
              <a:noFill/>
            </a:ln>
          </p:spPr>
        </p:pic>
      </p:grpSp>
      <p:sp>
        <p:nvSpPr>
          <p:cNvPr id="15382" name="Text Box 15381"/>
          <p:cNvSpPr txBox="1"/>
          <p:nvPr/>
        </p:nvSpPr>
        <p:spPr>
          <a:xfrm>
            <a:off x="190500" y="4690110"/>
            <a:ext cx="2943225" cy="1568450"/>
          </a:xfrm>
          <a:prstGeom prst="rect">
            <a:avLst/>
          </a:prstGeom>
          <a:noFill/>
          <a:ln w="9525">
            <a:solidFill>
              <a:srgbClr val="FF0000"/>
            </a:solidFill>
          </a:ln>
          <a:extLst>
            <a:ext uri="{909E8E84-426E-40DD-AFC4-6F175D3DCCD1}">
              <a14:hiddenFill xmlns:a14="http://schemas.microsoft.com/office/drawing/2010/main">
                <a:solidFill>
                  <a:srgbClr val="993366"/>
                </a:solidFill>
              </a14:hiddenFill>
            </a:ext>
          </a:extLst>
        </p:spPr>
        <p:txBody>
          <a:bodyPr wrap="square">
            <a:spAutoFit/>
          </a:bodyPr>
          <a:p>
            <a:pPr algn="ctr">
              <a:spcBef>
                <a:spcPct val="50000"/>
              </a:spcBef>
            </a:pPr>
            <a:r>
              <a:rPr lang="en-US" altLang="x-none" sz="2400"/>
              <a:t>My Very Easy Method Just Speeds Up Naming Planets</a:t>
            </a:r>
            <a:endParaRPr lang="en-US" altLang="x-none" sz="2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79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79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79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79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79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79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0792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0791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5382"/>
                                        </p:tgtEl>
                                        <p:attrNameLst>
                                          <p:attrName>style.visibility</p:attrName>
                                        </p:attrNameLst>
                                      </p:cBhvr>
                                      <p:to>
                                        <p:strVal val="visible"/>
                                      </p:to>
                                    </p:set>
                                    <p:anim calcmode="lin" valueType="num">
                                      <p:cBhvr additive="base">
                                        <p:cTn id="39" dur="500" fill="hold"/>
                                        <p:tgtEl>
                                          <p:spTgt spid="15382"/>
                                        </p:tgtEl>
                                        <p:attrNameLst>
                                          <p:attrName>ppt_x</p:attrName>
                                        </p:attrNameLst>
                                      </p:cBhvr>
                                      <p:tavLst>
                                        <p:tav tm="0">
                                          <p:val>
                                            <p:strVal val="#ppt_x"/>
                                          </p:val>
                                        </p:tav>
                                        <p:tav tm="100000">
                                          <p:val>
                                            <p:strVal val="#ppt_x"/>
                                          </p:val>
                                        </p:tav>
                                      </p:tavLst>
                                    </p:anim>
                                    <p:anim calcmode="lin" valueType="num">
                                      <p:cBhvr additive="base">
                                        <p:cTn id="40" dur="500" fill="hold"/>
                                        <p:tgtEl>
                                          <p:spTgt spid="1538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82" grpId="0" bldLvl="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61" name="Title 2049"/>
          <p:cNvSpPr>
            <a:spLocks noGrp="1"/>
          </p:cNvSpPr>
          <p:nvPr>
            <p:ph type="ctrTitle"/>
          </p:nvPr>
        </p:nvSpPr>
        <p:spPr>
          <a:xfrm>
            <a:off x="563880" y="1203960"/>
            <a:ext cx="7772400" cy="4613275"/>
          </a:xfrm>
          <a:solidFill>
            <a:srgbClr val="C00000"/>
          </a:solidFill>
        </p:spPr>
        <p:txBody>
          <a:bodyPr anchor="ctr" anchorCtr="0"/>
          <a:p>
            <a:pPr defTabSz="914400">
              <a:buNone/>
            </a:pPr>
            <a:r>
              <a:rPr lang="en-US" altLang="en-US" sz="6600" kern="1200" baseline="0" dirty="0">
                <a:latin typeface="+mj-lt"/>
                <a:ea typeface="+mj-ea"/>
                <a:cs typeface="+mj-cs"/>
              </a:rPr>
              <a:t>Definitions of Planets, Dwarf Planets, Asteroids and Moons</a:t>
            </a:r>
            <a:endParaRPr lang="en-US" altLang="en-US" sz="6600" kern="1200" baseline="0" dirty="0">
              <a:latin typeface="+mj-lt"/>
              <a:ea typeface="+mj-ea"/>
              <a:cs typeface="+mj-cs"/>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a:sym typeface="+mn-ea"/>
              </a:rPr>
              <a:t>The Solar System - Problems of Scale</a:t>
            </a:r>
            <a:endParaRPr lang="en-US"/>
          </a:p>
        </p:txBody>
      </p:sp>
      <p:pic>
        <p:nvPicPr>
          <p:cNvPr id="569346" name="Picture 569345" descr="S:\SSER Ltd\Old C Drive\Downloads\Graphics\Public Domain Images\Science\Solar_system_scale2.jpg"/>
          <p:cNvPicPr>
            <a:picLocks noChangeAspect="1"/>
          </p:cNvPicPr>
          <p:nvPr/>
        </p:nvPicPr>
        <p:blipFill>
          <a:blip r:embed="rId1"/>
          <a:stretch>
            <a:fillRect/>
          </a:stretch>
        </p:blipFill>
        <p:spPr>
          <a:xfrm>
            <a:off x="19685" y="530860"/>
            <a:ext cx="9127490" cy="6844665"/>
          </a:xfrm>
          <a:prstGeom prst="rect">
            <a:avLst/>
          </a:prstGeom>
          <a:noFill/>
          <a:ln w="9525">
            <a:noFill/>
          </a:ln>
        </p:spPr>
      </p:pic>
      <p:sp>
        <p:nvSpPr>
          <p:cNvPr id="569349" name="Text Box 569348"/>
          <p:cNvSpPr txBox="1"/>
          <p:nvPr/>
        </p:nvSpPr>
        <p:spPr>
          <a:xfrm>
            <a:off x="331788" y="914400"/>
            <a:ext cx="8602662" cy="1322070"/>
          </a:xfrm>
          <a:prstGeom prst="rect">
            <a:avLst/>
          </a:prstGeom>
          <a:noFill/>
          <a:ln w="9525">
            <a:noFill/>
          </a:ln>
        </p:spPr>
        <p:txBody>
          <a:bodyPr>
            <a:spAutoFit/>
          </a:bodyPr>
          <a:p>
            <a:pPr algn="l"/>
            <a:r>
              <a:rPr lang="en-US" sz="2000">
                <a:solidFill>
                  <a:schemeClr val="bg1"/>
                </a:solidFill>
              </a:rPr>
              <a:t>T</a:t>
            </a:r>
            <a:r>
              <a:rPr sz="2000">
                <a:solidFill>
                  <a:schemeClr val="bg1"/>
                </a:solidFill>
              </a:rPr>
              <a:t>he planets are drawn to scale to allow easy comparison of size.  </a:t>
            </a:r>
            <a:r>
              <a:rPr lang="en-US" sz="2000">
                <a:solidFill>
                  <a:schemeClr val="bg1"/>
                </a:solidFill>
                <a:sym typeface="+mn-ea"/>
              </a:rPr>
              <a:t>T</a:t>
            </a:r>
            <a:r>
              <a:rPr sz="2000">
                <a:solidFill>
                  <a:schemeClr val="bg1"/>
                </a:solidFill>
                <a:sym typeface="+mn-ea"/>
              </a:rPr>
              <a:t>he distances from the Sun have had to be ignored in order to fit the image on the page.  </a:t>
            </a:r>
            <a:endParaRPr sz="2000">
              <a:solidFill>
                <a:schemeClr val="bg1"/>
              </a:solidFill>
            </a:endParaRPr>
          </a:p>
          <a:p>
            <a:pPr algn="l"/>
            <a:endParaRPr sz="2000">
              <a:solidFill>
                <a:schemeClr val="bg1"/>
              </a:solidFill>
            </a:endParaRPr>
          </a:p>
        </p:txBody>
      </p:sp>
      <p:sp>
        <p:nvSpPr>
          <p:cNvPr id="3" name="Text Placeholder 2"/>
          <p:cNvSpPr>
            <a:spLocks noGrp="1"/>
          </p:cNvSpPr>
          <p:nvPr>
            <p:ph type="body" sz="half" idx="1"/>
          </p:nvPr>
        </p:nvSpPr>
        <p:spPr>
          <a:xfrm>
            <a:off x="464820" y="5537835"/>
            <a:ext cx="8470265" cy="4137660"/>
          </a:xfrm>
        </p:spPr>
        <p:txBody>
          <a:bodyPr anchor="t" anchorCtr="0"/>
          <a:p>
            <a:pPr marL="0" indent="0">
              <a:lnSpc>
                <a:spcPct val="80000"/>
              </a:lnSpc>
              <a:buNone/>
            </a:pPr>
            <a:r>
              <a:rPr lang="en-US" sz="2000" b="1">
                <a:solidFill>
                  <a:srgbClr val="FF0000"/>
                </a:solidFill>
              </a:rPr>
              <a:t>A planet is a body that orbits the Sun, is massive enough for its own gravity to make it round, and has cleared its neighbourhood of smaller objects around its orbit. </a:t>
            </a:r>
            <a:endParaRPr lang="en-US" sz="2000" b="1">
              <a:solidFill>
                <a:srgbClr val="FF0000"/>
              </a:solidFill>
            </a:endParaRPr>
          </a:p>
          <a:p>
            <a:pPr marL="0" indent="0">
              <a:lnSpc>
                <a:spcPct val="80000"/>
              </a:lnSpc>
              <a:buNone/>
            </a:pPr>
            <a:endParaRPr lang="en-US" sz="2000"/>
          </a:p>
          <a:p>
            <a:pPr marL="0" indent="0">
              <a:lnSpc>
                <a:spcPct val="80000"/>
              </a:lnSpc>
              <a:buNone/>
            </a:pPr>
            <a:r>
              <a:rPr lang="en-US" sz="2000">
                <a:solidFill>
                  <a:schemeClr val="bg1"/>
                </a:solidFill>
              </a:rPr>
              <a:t>Based on this, International Astronomical Union’s definition of 2006, there are only </a:t>
            </a:r>
            <a:r>
              <a:rPr lang="en-US" sz="2000" b="1">
                <a:solidFill>
                  <a:schemeClr val="bg1"/>
                </a:solidFill>
              </a:rPr>
              <a:t>eight</a:t>
            </a:r>
            <a:r>
              <a:rPr lang="en-US" sz="2000">
                <a:solidFill>
                  <a:schemeClr val="bg1"/>
                </a:solidFill>
              </a:rPr>
              <a:t> planets in orbit around the Sun.</a:t>
            </a:r>
            <a:endParaRPr lang="en-US" sz="2000">
              <a:solidFill>
                <a:schemeClr val="bg1"/>
              </a:solidFill>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69349">
                                            <p:txEl>
                                              <p:charRg st="0" end="178"/>
                                            </p:txEl>
                                          </p:spTgt>
                                        </p:tgtEl>
                                        <p:attrNameLst>
                                          <p:attrName>style.visibility</p:attrName>
                                        </p:attrNameLst>
                                      </p:cBhvr>
                                    </p:set>
                                    <p:animEffect transition="in" filter="wipe(left)">
                                      <p:cBhvr>
                                        <p:cTn id="7" dur="500"/>
                                        <p:tgtEl>
                                          <p:spTgt spid="569349">
                                            <p:txEl>
                                              <p:charRg st="0" end="178"/>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charRg st="0" end="168"/>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xEl>
                                              <p:charRg st="169" end="29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9349" grpId="0" animBg="1" advAuto="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361" name="Title 418817"/>
          <p:cNvSpPr>
            <a:spLocks noGrp="1"/>
          </p:cNvSpPr>
          <p:nvPr>
            <p:ph type="title"/>
          </p:nvPr>
        </p:nvSpPr>
        <p:spPr/>
        <p:txBody>
          <a:bodyPr anchor="ctr" anchorCtr="0"/>
          <a:p>
            <a:r>
              <a:rPr lang="en-US" altLang="zh-CN" b="1"/>
              <a:t>Dwarf Planets</a:t>
            </a:r>
            <a:endParaRPr lang="en-US" altLang="zh-CN" b="1"/>
          </a:p>
        </p:txBody>
      </p:sp>
      <p:sp>
        <p:nvSpPr>
          <p:cNvPr id="418819" name="Content Placeholder 418818"/>
          <p:cNvSpPr>
            <a:spLocks noGrp="1"/>
          </p:cNvSpPr>
          <p:nvPr>
            <p:ph idx="1"/>
          </p:nvPr>
        </p:nvSpPr>
        <p:spPr>
          <a:xfrm>
            <a:off x="457200" y="1083945"/>
            <a:ext cx="4999990" cy="5260975"/>
          </a:xfrm>
        </p:spPr>
        <p:txBody>
          <a:bodyPr anchor="t" anchorCtr="0"/>
          <a:p>
            <a:pPr marL="0" indent="0">
              <a:lnSpc>
                <a:spcPct val="80000"/>
              </a:lnSpc>
              <a:buNone/>
            </a:pPr>
            <a:r>
              <a:rPr lang="en-US" altLang="zh-CN" sz="2400" b="1">
                <a:solidFill>
                  <a:srgbClr val="FF0000"/>
                </a:solidFill>
              </a:rPr>
              <a:t>A dwarf planet is a celestial body orbiting the Sun that is massive enough to be spherical as a result of its own gravity. but has not cleared its neighbouring region of other similar bodies.</a:t>
            </a:r>
            <a:endParaRPr lang="en-US" altLang="zh-CN" sz="2400" b="1">
              <a:solidFill>
                <a:srgbClr val="FF0000"/>
              </a:solidFill>
            </a:endParaRPr>
          </a:p>
          <a:p>
            <a:pPr marL="0" indent="0">
              <a:lnSpc>
                <a:spcPct val="80000"/>
              </a:lnSpc>
              <a:buNone/>
            </a:pPr>
            <a:r>
              <a:rPr lang="en-US" altLang="zh-CN" sz="2400"/>
              <a:t>As of 2011 there are </a:t>
            </a:r>
            <a:r>
              <a:rPr lang="en-US" altLang="zh-CN" sz="2400" b="1">
                <a:solidFill>
                  <a:schemeClr val="accent2"/>
                </a:solidFill>
              </a:rPr>
              <a:t>five</a:t>
            </a:r>
            <a:r>
              <a:rPr lang="en-US" altLang="zh-CN" sz="2400"/>
              <a:t> dwarf planets in the Solar System.</a:t>
            </a:r>
            <a:endParaRPr lang="en-US" altLang="zh-CN" sz="2400"/>
          </a:p>
          <a:p>
            <a:pPr marL="0" indent="0">
              <a:lnSpc>
                <a:spcPct val="80000"/>
              </a:lnSpc>
              <a:buNone/>
            </a:pPr>
            <a:r>
              <a:rPr lang="en-US" altLang="zh-CN" sz="2400" i="1"/>
              <a:t>Between Mars and Jupiter:</a:t>
            </a:r>
            <a:r>
              <a:rPr lang="en-US" altLang="zh-CN" sz="2400"/>
              <a:t> 	Ceres</a:t>
            </a:r>
            <a:endParaRPr lang="en-US" altLang="zh-CN" sz="2400"/>
          </a:p>
          <a:p>
            <a:pPr marL="0" indent="0">
              <a:lnSpc>
                <a:spcPct val="80000"/>
              </a:lnSpc>
              <a:buNone/>
            </a:pPr>
            <a:r>
              <a:rPr lang="en-US" altLang="zh-CN" sz="2400" i="1"/>
              <a:t>Beyond Neptune:</a:t>
            </a:r>
            <a:r>
              <a:rPr lang="en-US" altLang="zh-CN" sz="2400"/>
              <a:t> </a:t>
            </a:r>
            <a:endParaRPr lang="en-US" altLang="zh-CN" sz="2400"/>
          </a:p>
          <a:p>
            <a:pPr marL="0" indent="0">
              <a:lnSpc>
                <a:spcPct val="80000"/>
              </a:lnSpc>
              <a:buNone/>
            </a:pPr>
            <a:r>
              <a:rPr lang="en-US" altLang="zh-CN" sz="2400"/>
              <a:t>	Pluto, 	Haumea, 	Makemake </a:t>
            </a:r>
            <a:endParaRPr lang="en-US" altLang="zh-CN" sz="2400"/>
          </a:p>
          <a:p>
            <a:pPr marL="0" indent="0">
              <a:lnSpc>
                <a:spcPct val="80000"/>
              </a:lnSpc>
              <a:buNone/>
            </a:pPr>
            <a:r>
              <a:rPr lang="en-US" altLang="zh-CN" sz="2400"/>
              <a:t>	and Eris (the largest)</a:t>
            </a:r>
            <a:endParaRPr lang="en-US" altLang="zh-CN" sz="2400"/>
          </a:p>
        </p:txBody>
      </p:sp>
      <p:grpSp>
        <p:nvGrpSpPr>
          <p:cNvPr id="418849" name="Group 418848"/>
          <p:cNvGrpSpPr/>
          <p:nvPr/>
        </p:nvGrpSpPr>
        <p:grpSpPr>
          <a:xfrm>
            <a:off x="5557838" y="1325563"/>
            <a:ext cx="3281362" cy="2795587"/>
            <a:chOff x="3501" y="835"/>
            <a:chExt cx="2067" cy="1761"/>
          </a:xfrm>
        </p:grpSpPr>
        <p:graphicFrame>
          <p:nvGraphicFramePr>
            <p:cNvPr id="15364" name="Content Placeholder 418844"/>
            <p:cNvGraphicFramePr>
              <a:graphicFrameLocks noGrp="1"/>
            </p:cNvGraphicFramePr>
            <p:nvPr>
              <p:ph sz="half" idx="4294967295"/>
            </p:nvPr>
          </p:nvGraphicFramePr>
          <p:xfrm>
            <a:off x="3501" y="835"/>
            <a:ext cx="2067" cy="1075"/>
          </p:xfrm>
          <a:graphic>
            <a:graphicData uri="http://schemas.openxmlformats.org/presentationml/2006/ole">
              <mc:AlternateContent xmlns:mc="http://schemas.openxmlformats.org/markup-compatibility/2006">
                <mc:Choice xmlns:v="urn:schemas-microsoft-com:vml" Requires="v">
                  <p:oleObj spid="_x0000_s3077" name="" r:id="rId1" imgW="3810000" imgH="1981200" progId="Paint.Picture">
                    <p:embed/>
                  </p:oleObj>
                </mc:Choice>
                <mc:Fallback>
                  <p:oleObj name="" r:id="rId1" imgW="3810000" imgH="1981200" progId="Paint.Picture">
                    <p:embed/>
                    <p:pic>
                      <p:nvPicPr>
                        <p:cNvPr id="0" name="Picture 3076"/>
                        <p:cNvPicPr/>
                        <p:nvPr/>
                      </p:nvPicPr>
                      <p:blipFill>
                        <a:blip r:embed="rId2"/>
                        <a:stretch>
                          <a:fillRect/>
                        </a:stretch>
                      </p:blipFill>
                      <p:spPr>
                        <a:xfrm>
                          <a:off x="3501" y="835"/>
                          <a:ext cx="2067" cy="1075"/>
                        </a:xfrm>
                        <a:prstGeom prst="rect">
                          <a:avLst/>
                        </a:prstGeom>
                        <a:noFill/>
                        <a:ln w="38100">
                          <a:miter/>
                        </a:ln>
                      </p:spPr>
                    </p:pic>
                  </p:oleObj>
                </mc:Fallback>
              </mc:AlternateContent>
            </a:graphicData>
          </a:graphic>
        </p:graphicFrame>
        <p:sp>
          <p:nvSpPr>
            <p:cNvPr id="15365" name="Text Box 418846"/>
            <p:cNvSpPr txBox="1"/>
            <p:nvPr/>
          </p:nvSpPr>
          <p:spPr>
            <a:xfrm>
              <a:off x="3681" y="1962"/>
              <a:ext cx="1810" cy="634"/>
            </a:xfrm>
            <a:prstGeom prst="rect">
              <a:avLst/>
            </a:prstGeom>
            <a:noFill/>
            <a:ln w="9525">
              <a:noFill/>
            </a:ln>
          </p:spPr>
          <p:txBody>
            <a:bodyPr anchor="t" anchorCtr="0">
              <a:spAutoFit/>
            </a:bodyPr>
            <a:p>
              <a:pPr>
                <a:spcBef>
                  <a:spcPct val="50000"/>
                </a:spcBef>
              </a:pPr>
              <a:r>
                <a:rPr lang="en-US" altLang="zh-CN" sz="2000" b="1">
                  <a:latin typeface="Arial" panose="020B0604020202020204" pitchFamily="34" charset="0"/>
                </a:rPr>
                <a:t>Hubble image of Pluto and one of its moons (Charon)</a:t>
              </a:r>
              <a:endParaRPr lang="en-US" altLang="zh-CN" sz="2000" b="1">
                <a:latin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8819">
                                            <p:txEl>
                                              <p:charRg st="0" end="19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18819">
                                            <p:txEl>
                                              <p:charRg st="192" end="25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18819">
                                            <p:txEl>
                                              <p:charRg st="253" end="28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18819">
                                            <p:txEl>
                                              <p:charRg st="286" end="30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18819">
                                            <p:txEl>
                                              <p:charRg st="303" end="33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18819">
                                            <p:txEl>
                                              <p:charRg st="331" end="35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188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p:pic>
        <p:nvPicPr>
          <p:cNvPr id="3" name="Content Placeholder 2"/>
          <p:cNvPicPr>
            <a:picLocks noChangeAspect="1"/>
          </p:cNvPicPr>
          <p:nvPr>
            <p:ph idx="1"/>
          </p:nvPr>
        </p:nvPicPr>
        <p:blipFill>
          <a:blip r:embed="rId1"/>
          <a:stretch>
            <a:fillRect/>
          </a:stretch>
        </p:blipFill>
        <p:spPr>
          <a:xfrm>
            <a:off x="205740" y="14605"/>
            <a:ext cx="8733155" cy="6829425"/>
          </a:xfrm>
          <a:prstGeom prst="rect">
            <a:avLst/>
          </a:prstGeom>
          <a:solidFill>
            <a:schemeClr val="tx1"/>
          </a:solid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4450" name="Title 104449"/>
          <p:cNvSpPr>
            <a:spLocks noGrp="1"/>
          </p:cNvSpPr>
          <p:nvPr>
            <p:ph type="title"/>
          </p:nvPr>
        </p:nvSpPr>
        <p:spPr/>
        <p:txBody>
          <a:bodyPr anchor="ctr" anchorCtr="0"/>
          <a:p>
            <a:r>
              <a:rPr sz="4000">
                <a:sym typeface="+mn-ea"/>
              </a:rPr>
              <a:t>GCSE Specification</a:t>
            </a:r>
            <a:endParaRPr sz="4000"/>
          </a:p>
        </p:txBody>
      </p:sp>
      <p:sp>
        <p:nvSpPr>
          <p:cNvPr id="104451" name="Text Placeholder 104450"/>
          <p:cNvSpPr>
            <a:spLocks noGrp="1"/>
          </p:cNvSpPr>
          <p:nvPr>
            <p:ph type="body" idx="1"/>
          </p:nvPr>
        </p:nvSpPr>
        <p:spPr>
          <a:xfrm>
            <a:off x="457200" y="1341438"/>
            <a:ext cx="8229600" cy="4784725"/>
          </a:xfrm>
        </p:spPr>
        <p:txBody>
          <a:bodyPr/>
          <a:p>
            <a:pPr marL="0" indent="0">
              <a:lnSpc>
                <a:spcPct val="80000"/>
              </a:lnSpc>
              <a:buNone/>
            </a:pPr>
            <a:r>
              <a:rPr sz="1600" b="1"/>
              <a:t>STARS &amp; GALAXIES</a:t>
            </a:r>
            <a:endParaRPr sz="1600" b="1"/>
          </a:p>
          <a:p>
            <a:pPr marL="0" indent="0">
              <a:lnSpc>
                <a:spcPct val="80000"/>
              </a:lnSpc>
              <a:buNone/>
            </a:pPr>
            <a:r>
              <a:rPr sz="1600" b="1"/>
              <a:t>What is the life history of stars?</a:t>
            </a:r>
            <a:endParaRPr sz="1600" i="1"/>
          </a:p>
          <a:p>
            <a:pPr marL="0" indent="0">
              <a:lnSpc>
                <a:spcPct val="80000"/>
              </a:lnSpc>
              <a:buNone/>
            </a:pPr>
            <a:endParaRPr sz="1600" i="1"/>
          </a:p>
          <a:p>
            <a:pPr marL="0" indent="0">
              <a:lnSpc>
                <a:spcPct val="80000"/>
              </a:lnSpc>
              <a:buNone/>
            </a:pPr>
            <a:r>
              <a:rPr sz="1600" i="1"/>
              <a:t>Using skills, knowledge and understanding of how science works:</a:t>
            </a:r>
            <a:endParaRPr sz="1600"/>
          </a:p>
          <a:p>
            <a:pPr marL="0" indent="0">
              <a:lnSpc>
                <a:spcPct val="80000"/>
              </a:lnSpc>
              <a:buNone/>
            </a:pPr>
            <a:r>
              <a:rPr sz="1600"/>
              <a:t>•  to explain how stars are able to maintain their energy output for millions of years</a:t>
            </a:r>
            <a:endParaRPr sz="1600"/>
          </a:p>
          <a:p>
            <a:pPr marL="0" indent="0">
              <a:lnSpc>
                <a:spcPct val="80000"/>
              </a:lnSpc>
              <a:buNone/>
            </a:pPr>
            <a:r>
              <a:rPr sz="1600"/>
              <a:t>•  to explain why the early Universe contained only hydrogen but now contains a large variety of different elements.</a:t>
            </a:r>
            <a:endParaRPr sz="1600" i="1"/>
          </a:p>
          <a:p>
            <a:pPr marL="0" indent="0">
              <a:lnSpc>
                <a:spcPct val="80000"/>
              </a:lnSpc>
              <a:buNone/>
            </a:pPr>
            <a:endParaRPr sz="1600" i="1"/>
          </a:p>
          <a:p>
            <a:pPr marL="0" indent="0">
              <a:lnSpc>
                <a:spcPct val="80000"/>
              </a:lnSpc>
              <a:buNone/>
            </a:pPr>
            <a:r>
              <a:rPr sz="1600" i="1"/>
              <a:t>Skills, knowledge and understanding of how science works set in the context of:</a:t>
            </a:r>
            <a:endParaRPr sz="1600"/>
          </a:p>
          <a:p>
            <a:pPr marL="0" indent="0">
              <a:lnSpc>
                <a:spcPct val="80000"/>
              </a:lnSpc>
              <a:buNone/>
            </a:pPr>
            <a:r>
              <a:rPr sz="1600"/>
              <a:t>•  Our Sun is one of the many millions of stars in the Milky Way galaxy.</a:t>
            </a:r>
            <a:endParaRPr sz="1600"/>
          </a:p>
          <a:p>
            <a:pPr marL="0" indent="0">
              <a:lnSpc>
                <a:spcPct val="80000"/>
              </a:lnSpc>
              <a:buNone/>
            </a:pPr>
            <a:r>
              <a:rPr sz="1600"/>
              <a:t>•  The Universe is made up of at least a billion galaxies.</a:t>
            </a:r>
            <a:endParaRPr sz="1600"/>
          </a:p>
          <a:p>
            <a:pPr marL="0" indent="0">
              <a:lnSpc>
                <a:spcPct val="80000"/>
              </a:lnSpc>
              <a:buNone/>
            </a:pPr>
            <a:r>
              <a:rPr sz="1600"/>
              <a:t>•  Stars form when enough dust and gas from space is pulled together by gravitational attraction. Smaller masses may also form and be attracted by a larger mass to become planets.</a:t>
            </a:r>
            <a:endParaRPr sz="1600"/>
          </a:p>
          <a:p>
            <a:pPr marL="0" indent="0">
              <a:lnSpc>
                <a:spcPct val="80000"/>
              </a:lnSpc>
              <a:buNone/>
            </a:pPr>
            <a:r>
              <a:rPr sz="1600"/>
              <a:t>•  Gravitational forces balance radiation pressure to make a star stable.</a:t>
            </a:r>
            <a:endParaRPr sz="1600"/>
          </a:p>
          <a:p>
            <a:pPr marL="0" indent="0">
              <a:lnSpc>
                <a:spcPct val="80000"/>
              </a:lnSpc>
              <a:buNone/>
            </a:pPr>
            <a:r>
              <a:rPr sz="1600"/>
              <a:t>•  A star goes through a life cycle (limited to the life cycle of stars of similar size to the Sun and stars much larger than the Sun).</a:t>
            </a:r>
            <a:endParaRPr sz="1600"/>
          </a:p>
          <a:p>
            <a:pPr marL="0" indent="0">
              <a:lnSpc>
                <a:spcPct val="80000"/>
              </a:lnSpc>
              <a:buNone/>
            </a:pPr>
            <a:r>
              <a:rPr sz="1600"/>
              <a:t>•  Fusion processes in stars produce all naturally occurring elements. These elements may be distributed throughout the Universe by the explosion of a star (supernova) at the end of its life.</a:t>
            </a:r>
            <a:endParaRPr sz="160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409" name="Title 421889"/>
          <p:cNvSpPr>
            <a:spLocks noGrp="1"/>
          </p:cNvSpPr>
          <p:nvPr>
            <p:ph type="title"/>
          </p:nvPr>
        </p:nvSpPr>
        <p:spPr/>
        <p:txBody>
          <a:bodyPr anchor="ctr" anchorCtr="0"/>
          <a:p>
            <a:r>
              <a:rPr lang="en-US" altLang="zh-CN" b="1"/>
              <a:t>Asteroids</a:t>
            </a:r>
            <a:endParaRPr lang="en-US" altLang="zh-CN" b="1"/>
          </a:p>
        </p:txBody>
      </p:sp>
      <p:sp>
        <p:nvSpPr>
          <p:cNvPr id="421891" name="Content Placeholder 421890"/>
          <p:cNvSpPr>
            <a:spLocks noGrp="1"/>
          </p:cNvSpPr>
          <p:nvPr>
            <p:ph idx="1"/>
          </p:nvPr>
        </p:nvSpPr>
        <p:spPr>
          <a:xfrm>
            <a:off x="457200" y="942340"/>
            <a:ext cx="4781550" cy="5184140"/>
          </a:xfrm>
        </p:spPr>
        <p:txBody>
          <a:bodyPr anchor="t" anchorCtr="0"/>
          <a:p>
            <a:pPr marL="0" indent="0">
              <a:lnSpc>
                <a:spcPct val="80000"/>
              </a:lnSpc>
              <a:buNone/>
            </a:pPr>
            <a:r>
              <a:rPr lang="en-US" altLang="zh-CN" sz="2400" b="1">
                <a:solidFill>
                  <a:srgbClr val="FF0000"/>
                </a:solidFill>
              </a:rPr>
              <a:t>An asteroid is a celestial body orbiting the Sun that is not massive enough to be spherical as a result of its own gravity. </a:t>
            </a:r>
            <a:endParaRPr lang="en-US" altLang="zh-CN" sz="2400" b="1">
              <a:solidFill>
                <a:srgbClr val="FF0000"/>
              </a:solidFill>
            </a:endParaRPr>
          </a:p>
          <a:p>
            <a:pPr marL="0" indent="0">
              <a:lnSpc>
                <a:spcPct val="80000"/>
              </a:lnSpc>
              <a:buNone/>
            </a:pPr>
            <a:endParaRPr lang="en-US" altLang="zh-CN" sz="2400"/>
          </a:p>
          <a:p>
            <a:pPr marL="0" indent="0">
              <a:lnSpc>
                <a:spcPct val="80000"/>
              </a:lnSpc>
              <a:buNone/>
            </a:pPr>
            <a:r>
              <a:rPr lang="en-US" altLang="zh-CN" sz="2400"/>
              <a:t>Most asteroids are found between the orbits of Mars and Jupiter – a region called ‘The Asteroid Belt’.</a:t>
            </a:r>
            <a:endParaRPr lang="en-US" altLang="zh-CN" sz="2400"/>
          </a:p>
          <a:p>
            <a:pPr marL="0" indent="0">
              <a:lnSpc>
                <a:spcPct val="80000"/>
              </a:lnSpc>
              <a:buNone/>
            </a:pPr>
            <a:endParaRPr lang="en-US" altLang="zh-CN" sz="2400"/>
          </a:p>
          <a:p>
            <a:pPr marL="0" indent="0">
              <a:lnSpc>
                <a:spcPct val="80000"/>
              </a:lnSpc>
              <a:buNone/>
            </a:pPr>
            <a:r>
              <a:rPr lang="en-US" altLang="zh-CN" sz="2400"/>
              <a:t>There are about 750 000 asteroids larger than 1km across.</a:t>
            </a:r>
            <a:endParaRPr lang="en-US" altLang="zh-CN" sz="2400"/>
          </a:p>
          <a:p>
            <a:pPr marL="0" indent="0">
              <a:lnSpc>
                <a:spcPct val="80000"/>
              </a:lnSpc>
              <a:buNone/>
            </a:pPr>
            <a:endParaRPr lang="en-US" altLang="zh-CN" sz="2400"/>
          </a:p>
          <a:p>
            <a:pPr marL="0" indent="0">
              <a:lnSpc>
                <a:spcPct val="80000"/>
              </a:lnSpc>
              <a:buNone/>
            </a:pPr>
            <a:r>
              <a:rPr lang="en-US" altLang="zh-CN" sz="2400"/>
              <a:t>A few, called ‘Near Earth Asteroids’ can pass very close to the Earth.</a:t>
            </a:r>
            <a:endParaRPr lang="en-US" altLang="zh-CN" sz="2400"/>
          </a:p>
        </p:txBody>
      </p:sp>
      <p:grpSp>
        <p:nvGrpSpPr>
          <p:cNvPr id="421898" name="Group 421897"/>
          <p:cNvGrpSpPr/>
          <p:nvPr/>
        </p:nvGrpSpPr>
        <p:grpSpPr>
          <a:xfrm>
            <a:off x="5619750" y="1276350"/>
            <a:ext cx="3178175" cy="4183063"/>
            <a:chOff x="3540" y="804"/>
            <a:chExt cx="2002" cy="2635"/>
          </a:xfrm>
        </p:grpSpPr>
        <p:graphicFrame>
          <p:nvGraphicFramePr>
            <p:cNvPr id="17412" name="Content Placeholder 421894"/>
            <p:cNvGraphicFramePr>
              <a:graphicFrameLocks noGrp="1"/>
            </p:cNvGraphicFramePr>
            <p:nvPr>
              <p:ph sz="half" idx="4294967295"/>
            </p:nvPr>
          </p:nvGraphicFramePr>
          <p:xfrm>
            <a:off x="3540" y="804"/>
            <a:ext cx="2002" cy="2002"/>
          </p:xfrm>
          <a:graphic>
            <a:graphicData uri="http://schemas.openxmlformats.org/presentationml/2006/ole">
              <mc:AlternateContent xmlns:mc="http://schemas.openxmlformats.org/markup-compatibility/2006">
                <mc:Choice xmlns:v="urn:schemas-microsoft-com:vml" Requires="v">
                  <p:oleObj spid="_x0000_s3078" name="" r:id="rId1" imgW="2857500" imgH="2857500" progId="Paint.Picture">
                    <p:embed/>
                  </p:oleObj>
                </mc:Choice>
                <mc:Fallback>
                  <p:oleObj name="" r:id="rId1" imgW="2857500" imgH="2857500" progId="Paint.Picture">
                    <p:embed/>
                    <p:pic>
                      <p:nvPicPr>
                        <p:cNvPr id="0" name="Picture 3077"/>
                        <p:cNvPicPr/>
                        <p:nvPr/>
                      </p:nvPicPr>
                      <p:blipFill>
                        <a:blip r:embed="rId2"/>
                        <a:stretch>
                          <a:fillRect/>
                        </a:stretch>
                      </p:blipFill>
                      <p:spPr>
                        <a:xfrm>
                          <a:off x="3540" y="804"/>
                          <a:ext cx="2002" cy="2002"/>
                        </a:xfrm>
                        <a:prstGeom prst="rect">
                          <a:avLst/>
                        </a:prstGeom>
                        <a:noFill/>
                        <a:ln w="38100">
                          <a:miter/>
                        </a:ln>
                      </p:spPr>
                    </p:pic>
                  </p:oleObj>
                </mc:Fallback>
              </mc:AlternateContent>
            </a:graphicData>
          </a:graphic>
        </p:graphicFrame>
        <p:sp>
          <p:nvSpPr>
            <p:cNvPr id="17413" name="Text Box 421896"/>
            <p:cNvSpPr txBox="1"/>
            <p:nvPr/>
          </p:nvSpPr>
          <p:spPr>
            <a:xfrm>
              <a:off x="3602" y="2862"/>
              <a:ext cx="1884" cy="577"/>
            </a:xfrm>
            <a:prstGeom prst="rect">
              <a:avLst/>
            </a:prstGeom>
            <a:noFill/>
            <a:ln w="9525">
              <a:noFill/>
            </a:ln>
          </p:spPr>
          <p:txBody>
            <a:bodyPr anchor="t" anchorCtr="0">
              <a:spAutoFit/>
            </a:bodyPr>
            <a:p>
              <a:pPr algn="ctr">
                <a:spcBef>
                  <a:spcPct val="50000"/>
                </a:spcBef>
              </a:pPr>
              <a:r>
                <a:rPr lang="en-US" altLang="zh-CN" b="1">
                  <a:latin typeface="Arial" panose="020B0604020202020204" pitchFamily="34" charset="0"/>
                </a:rPr>
                <a:t>Asteroid Vesta – image taken on July 17</a:t>
              </a:r>
              <a:r>
                <a:rPr lang="en-US" altLang="zh-CN" b="1" baseline="30000">
                  <a:latin typeface="Arial" panose="020B0604020202020204" pitchFamily="34" charset="0"/>
                </a:rPr>
                <a:t>th</a:t>
              </a:r>
              <a:r>
                <a:rPr lang="en-US" altLang="zh-CN" b="1">
                  <a:latin typeface="Arial" panose="020B0604020202020204" pitchFamily="34" charset="0"/>
                </a:rPr>
                <a:t> 2011 by the Dawn spacecraft</a:t>
              </a:r>
              <a:endParaRPr lang="en-US" altLang="zh-CN" b="1">
                <a:latin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21891">
                                            <p:txEl>
                                              <p:charRg st="0" end="12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21891">
                                            <p:txEl>
                                              <p:charRg st="126" end="22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2189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21891">
                                            <p:txEl>
                                              <p:charRg st="230" end="288"/>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21891">
                                            <p:txEl>
                                              <p:charRg st="289" end="36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p>
            <a:r>
              <a:rPr lang="en-US"/>
              <a:t>Asteroids</a:t>
            </a:r>
            <a:endParaRPr lang="en-US"/>
          </a:p>
        </p:txBody>
      </p:sp>
      <p:sp>
        <p:nvSpPr>
          <p:cNvPr id="8" name="Content Placeholder 7"/>
          <p:cNvSpPr>
            <a:spLocks noGrp="1"/>
          </p:cNvSpPr>
          <p:nvPr>
            <p:ph idx="1"/>
          </p:nvPr>
        </p:nvSpPr>
        <p:spPr/>
        <p:txBody>
          <a:bodyPr/>
          <a:p>
            <a:endParaRPr lang="en-US"/>
          </a:p>
        </p:txBody>
      </p:sp>
      <p:pic>
        <p:nvPicPr>
          <p:cNvPr id="1027" name="Picture 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9685" y="1082675"/>
            <a:ext cx="9128125" cy="4692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457" name="Title 414721"/>
          <p:cNvSpPr>
            <a:spLocks noGrp="1"/>
          </p:cNvSpPr>
          <p:nvPr>
            <p:ph type="title"/>
          </p:nvPr>
        </p:nvSpPr>
        <p:spPr/>
        <p:txBody>
          <a:bodyPr anchor="ctr" anchorCtr="0"/>
          <a:p>
            <a:r>
              <a:rPr lang="en-US" altLang="zh-CN" b="1"/>
              <a:t>Moons</a:t>
            </a:r>
            <a:endParaRPr lang="en-US" altLang="zh-CN" b="1"/>
          </a:p>
        </p:txBody>
      </p:sp>
      <p:sp>
        <p:nvSpPr>
          <p:cNvPr id="414723" name="Text Placeholder 414722"/>
          <p:cNvSpPr>
            <a:spLocks noGrp="1"/>
          </p:cNvSpPr>
          <p:nvPr>
            <p:ph type="body" sz="half" idx="4294967295"/>
          </p:nvPr>
        </p:nvSpPr>
        <p:spPr>
          <a:xfrm>
            <a:off x="0" y="1092200"/>
            <a:ext cx="4634230" cy="636905"/>
          </a:xfrm>
        </p:spPr>
        <p:txBody>
          <a:bodyPr anchor="t" anchorCtr="0"/>
          <a:p>
            <a:pPr marL="0" indent="0">
              <a:lnSpc>
                <a:spcPct val="80000"/>
              </a:lnSpc>
              <a:buNone/>
            </a:pPr>
            <a:r>
              <a:rPr lang="en-US" altLang="zh-CN" sz="2800" b="1">
                <a:solidFill>
                  <a:srgbClr val="FF0000"/>
                </a:solidFill>
              </a:rPr>
              <a:t>A moon orbits a planet.</a:t>
            </a:r>
            <a:endParaRPr lang="en-US" altLang="zh-CN" sz="2800"/>
          </a:p>
        </p:txBody>
      </p:sp>
      <p:graphicFrame>
        <p:nvGraphicFramePr>
          <p:cNvPr id="414799" name="Content Placeholder 414798"/>
          <p:cNvGraphicFramePr/>
          <p:nvPr>
            <p:ph sz="quarter" idx="4294967295"/>
          </p:nvPr>
        </p:nvGraphicFramePr>
        <p:xfrm>
          <a:off x="890905" y="1645920"/>
          <a:ext cx="3459480" cy="3566160"/>
        </p:xfrm>
        <a:graphic>
          <a:graphicData uri="http://schemas.openxmlformats.org/drawingml/2006/table">
            <a:tbl>
              <a:tblPr/>
              <a:tblGrid>
                <a:gridCol w="1357313"/>
                <a:gridCol w="2101850"/>
              </a:tblGrid>
              <a:tr h="395288">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2000" b="1"/>
                        <a:t>Planet</a:t>
                      </a:r>
                      <a:endParaRPr lang="en-US" sz="2000" b="1"/>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2000" b="1"/>
                        <a:t>Moons (2011)</a:t>
                      </a:r>
                      <a:endParaRPr lang="en-US" sz="2000" b="1"/>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95287">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2000"/>
                        <a:t>Mercury</a:t>
                      </a:r>
                      <a:endParaRPr lang="en-US" sz="2000"/>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2000"/>
                        <a:t>0</a:t>
                      </a:r>
                      <a:endParaRPr lang="en-US" sz="2000"/>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95288">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2000"/>
                        <a:t>Venus</a:t>
                      </a:r>
                      <a:endParaRPr lang="en-US" sz="2000"/>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2000"/>
                        <a:t>0</a:t>
                      </a:r>
                      <a:endParaRPr lang="en-US" sz="2000"/>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95287">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2000"/>
                        <a:t>Earth</a:t>
                      </a:r>
                      <a:endParaRPr lang="en-US" sz="2000"/>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2000"/>
                        <a:t>1</a:t>
                      </a:r>
                      <a:endParaRPr lang="en-US" sz="2000"/>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95288">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2000"/>
                        <a:t>Mars</a:t>
                      </a:r>
                      <a:endParaRPr lang="en-US" sz="2000"/>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2000"/>
                        <a:t>2</a:t>
                      </a:r>
                      <a:endParaRPr lang="en-US" sz="2000"/>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95287">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2000"/>
                        <a:t>Jupiter</a:t>
                      </a:r>
                      <a:endParaRPr lang="en-US" sz="2000"/>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2000"/>
                        <a:t>64</a:t>
                      </a:r>
                      <a:endParaRPr lang="en-US" sz="2000"/>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95288">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2000"/>
                        <a:t>Saturn</a:t>
                      </a:r>
                      <a:endParaRPr lang="en-US" sz="2000"/>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2000"/>
                        <a:t>62</a:t>
                      </a:r>
                      <a:endParaRPr lang="en-US" sz="2000"/>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95287">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2000"/>
                        <a:t>Uranus</a:t>
                      </a:r>
                      <a:endParaRPr lang="en-US" sz="2000"/>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2000"/>
                        <a:t>27</a:t>
                      </a:r>
                      <a:endParaRPr lang="en-US" sz="2000"/>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395288">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2000"/>
                        <a:t>Neptune</a:t>
                      </a:r>
                      <a:endParaRPr lang="en-US" sz="2000"/>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rtl="0" eaLnBrk="1" fontAlgn="base" latinLnBrk="0" hangingPunct="1">
                        <a:lnSpc>
                          <a:spcPct val="100000"/>
                        </a:lnSpc>
                        <a:spcBef>
                          <a:spcPct val="20000"/>
                        </a:spcBef>
                        <a:spcAft>
                          <a:spcPct val="0"/>
                        </a:spcAft>
                        <a:buChar char="•"/>
                        <a:defRPr sz="2800" u="none" kern="1200" baseline="0">
                          <a:solidFill>
                            <a:schemeClr val="tx1"/>
                          </a:solidFill>
                          <a:latin typeface="Arial" panose="020B0604020202020204" pitchFamily="34" charset="0"/>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defRPr>
                      </a:lvl2pPr>
                      <a:lvl3pPr marL="1143000" lvl="2"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4pPr>
                      <a:lvl5pPr marL="2057400" lvl="4"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defRPr>
                      </a:lvl5pPr>
                    </a:lstStyle>
                    <a:p>
                      <a:pPr marL="0" lvl="0" indent="0" algn="ctr">
                        <a:buNone/>
                      </a:pPr>
                      <a:r>
                        <a:rPr sz="2000"/>
                        <a:t>13</a:t>
                      </a:r>
                      <a:endParaRPr lang="en-US" sz="2000"/>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r>
            </a:tbl>
          </a:graphicData>
        </a:graphic>
      </p:graphicFrame>
      <p:sp>
        <p:nvSpPr>
          <p:cNvPr id="414797" name="Text Box 414796"/>
          <p:cNvSpPr txBox="1"/>
          <p:nvPr/>
        </p:nvSpPr>
        <p:spPr>
          <a:xfrm>
            <a:off x="5661025" y="4397375"/>
            <a:ext cx="2582863" cy="829945"/>
          </a:xfrm>
          <a:prstGeom prst="rect">
            <a:avLst/>
          </a:prstGeom>
          <a:noFill/>
          <a:ln w="9525">
            <a:noFill/>
          </a:ln>
        </p:spPr>
        <p:txBody>
          <a:bodyPr anchor="t" anchorCtr="0">
            <a:spAutoFit/>
          </a:bodyPr>
          <a:p>
            <a:pPr algn="ctr">
              <a:spcBef>
                <a:spcPct val="50000"/>
              </a:spcBef>
            </a:pPr>
            <a:r>
              <a:rPr lang="en-US" altLang="zh-CN" sz="2400" b="1">
                <a:latin typeface="Arial" panose="020B0604020202020204" pitchFamily="34" charset="0"/>
              </a:rPr>
              <a:t>The Earth’s only natural satellite</a:t>
            </a:r>
            <a:endParaRPr lang="en-US" altLang="zh-CN" sz="2400" b="1">
              <a:latin typeface="Arial" panose="020B0604020202020204" pitchFamily="34" charset="0"/>
            </a:endParaRPr>
          </a:p>
        </p:txBody>
      </p:sp>
      <p:sp>
        <p:nvSpPr>
          <p:cNvPr id="414800" name="Text Box 414799"/>
          <p:cNvSpPr txBox="1"/>
          <p:nvPr/>
        </p:nvSpPr>
        <p:spPr>
          <a:xfrm>
            <a:off x="609600" y="5441950"/>
            <a:ext cx="7997825" cy="829945"/>
          </a:xfrm>
          <a:prstGeom prst="rect">
            <a:avLst/>
          </a:prstGeom>
          <a:noFill/>
          <a:ln w="9525">
            <a:noFill/>
          </a:ln>
        </p:spPr>
        <p:txBody>
          <a:bodyPr anchor="t" anchorCtr="0">
            <a:spAutoFit/>
          </a:bodyPr>
          <a:p>
            <a:pPr>
              <a:spcBef>
                <a:spcPct val="50000"/>
              </a:spcBef>
            </a:pPr>
            <a:r>
              <a:rPr lang="en-US" altLang="zh-CN" sz="2400">
                <a:latin typeface="Arial" panose="020B0604020202020204" pitchFamily="34" charset="0"/>
              </a:rPr>
              <a:t>Note: A number of dwarf planets and asteroids also have moons, for example Pluto has three moons.</a:t>
            </a:r>
            <a:endParaRPr lang="en-US" altLang="zh-CN" sz="2400">
              <a:latin typeface="Arial" panose="020B0604020202020204" pitchFamily="34" charset="0"/>
            </a:endParaRPr>
          </a:p>
        </p:txBody>
      </p:sp>
      <p:pic>
        <p:nvPicPr>
          <p:cNvPr id="1026" name="Picture 2" descr="http://upload.wikimedia.org/wikipedia/commons/c/c0/Lunar_libration_with_phase2.gif"/>
          <p:cNvPicPr>
            <a:picLocks noChangeAspect="1" noChangeArrowheads="1" noCrop="1"/>
          </p:cNvPicPr>
          <p:nvPr/>
        </p:nvPicPr>
        <p:blipFill>
          <a:blip r:embed="rId1"/>
          <a:srcRect/>
          <a:stretch>
            <a:fillRect/>
          </a:stretch>
        </p:blipFill>
        <p:spPr bwMode="auto">
          <a:xfrm>
            <a:off x="5257276" y="873760"/>
            <a:ext cx="3390900" cy="31813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4723">
                                            <p:txEl>
                                              <p:charRg st="0" end="24"/>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1479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1479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148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4797" grpId="0"/>
      <p:bldP spid="414800"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ed101.bu.edu/StudentDoc/Archives/ED101fa08/ecstora/Moon-Phase.gif"/>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918482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5841" name="Title 431105"/>
          <p:cNvSpPr>
            <a:spLocks noGrp="1"/>
          </p:cNvSpPr>
          <p:nvPr>
            <p:ph type="title"/>
          </p:nvPr>
        </p:nvSpPr>
        <p:spPr/>
        <p:txBody>
          <a:bodyPr anchor="ctr" anchorCtr="0"/>
          <a:p>
            <a:r>
              <a:rPr lang="en-US" altLang="zh-CN" b="1"/>
              <a:t>Comets</a:t>
            </a:r>
            <a:endParaRPr lang="en-US" altLang="zh-CN" b="1"/>
          </a:p>
        </p:txBody>
      </p:sp>
      <p:sp>
        <p:nvSpPr>
          <p:cNvPr id="431107" name="Content Placeholder 431106"/>
          <p:cNvSpPr>
            <a:spLocks noGrp="1"/>
          </p:cNvSpPr>
          <p:nvPr>
            <p:ph idx="1"/>
          </p:nvPr>
        </p:nvSpPr>
        <p:spPr>
          <a:xfrm>
            <a:off x="247015" y="709295"/>
            <a:ext cx="4084320" cy="5570855"/>
          </a:xfrm>
        </p:spPr>
        <p:txBody>
          <a:bodyPr anchor="t" anchorCtr="0"/>
          <a:p>
            <a:pPr marL="0" indent="0">
              <a:lnSpc>
                <a:spcPct val="90000"/>
              </a:lnSpc>
              <a:buNone/>
            </a:pPr>
            <a:r>
              <a:rPr lang="en-US" altLang="zh-CN" sz="2000" b="1">
                <a:solidFill>
                  <a:srgbClr val="FF0000"/>
                </a:solidFill>
              </a:rPr>
              <a:t>A comet is a body made of dust and ice that occupies a highly elongated orbit.</a:t>
            </a:r>
            <a:endParaRPr lang="en-US" altLang="zh-CN" sz="2000" b="1">
              <a:solidFill>
                <a:srgbClr val="FF0000"/>
              </a:solidFill>
            </a:endParaRPr>
          </a:p>
          <a:p>
            <a:pPr marL="0" indent="0">
              <a:lnSpc>
                <a:spcPct val="90000"/>
              </a:lnSpc>
              <a:buNone/>
            </a:pPr>
            <a:endParaRPr lang="en-US" altLang="zh-CN" sz="2000"/>
          </a:p>
          <a:p>
            <a:pPr marL="0" indent="0">
              <a:lnSpc>
                <a:spcPct val="90000"/>
              </a:lnSpc>
              <a:buNone/>
            </a:pPr>
            <a:r>
              <a:rPr lang="en-US" altLang="zh-CN" sz="2000"/>
              <a:t>When the comet passes close to the Sun some of the comet’s frozen gases evaporate. These form a long tail that shines in the sunlight.</a:t>
            </a:r>
            <a:endParaRPr lang="en-US" altLang="zh-CN" sz="2000"/>
          </a:p>
          <a:p>
            <a:pPr marL="0" indent="0">
              <a:lnSpc>
                <a:spcPct val="90000"/>
              </a:lnSpc>
              <a:buNone/>
            </a:pPr>
            <a:endParaRPr lang="en-US" altLang="zh-CN" sz="2000"/>
          </a:p>
          <a:p>
            <a:pPr marL="0" indent="0">
              <a:lnSpc>
                <a:spcPct val="90000"/>
              </a:lnSpc>
              <a:buNone/>
            </a:pPr>
            <a:r>
              <a:rPr lang="en-US" altLang="zh-CN" sz="2000"/>
              <a:t>Comets are most visible and travel quickest when close to the Sun. </a:t>
            </a:r>
            <a:r>
              <a:rPr lang="en-US" altLang="en-US" sz="2000"/>
              <a:t>They are </a:t>
            </a:r>
            <a:r>
              <a:rPr lang="en-US" altLang="zh-CN" sz="2000"/>
              <a:t>≈ 1-30km in diameter.</a:t>
            </a:r>
            <a:endParaRPr lang="en-US" altLang="zh-CN" sz="2000"/>
          </a:p>
        </p:txBody>
      </p:sp>
      <p:grpSp>
        <p:nvGrpSpPr>
          <p:cNvPr id="431114" name="Group 431113"/>
          <p:cNvGrpSpPr/>
          <p:nvPr/>
        </p:nvGrpSpPr>
        <p:grpSpPr>
          <a:xfrm>
            <a:off x="5394008" y="1485583"/>
            <a:ext cx="989012" cy="1069975"/>
            <a:chOff x="3157" y="1287"/>
            <a:chExt cx="897" cy="927"/>
          </a:xfrm>
        </p:grpSpPr>
        <p:sp>
          <p:nvSpPr>
            <p:cNvPr id="35844" name="Oval 431110"/>
            <p:cNvSpPr/>
            <p:nvPr/>
          </p:nvSpPr>
          <p:spPr>
            <a:xfrm>
              <a:off x="3157" y="1287"/>
              <a:ext cx="897" cy="927"/>
            </a:xfrm>
            <a:prstGeom prst="ellipse">
              <a:avLst/>
            </a:prstGeom>
            <a:solidFill>
              <a:schemeClr val="bg1"/>
            </a:solidFill>
            <a:ln w="2857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35845" name="Sun 431111"/>
            <p:cNvSpPr/>
            <p:nvPr/>
          </p:nvSpPr>
          <p:spPr>
            <a:xfrm>
              <a:off x="3505" y="1650"/>
              <a:ext cx="212" cy="205"/>
            </a:xfrm>
            <a:prstGeom prst="sun">
              <a:avLst>
                <a:gd name="adj" fmla="val 25000"/>
              </a:avLst>
            </a:prstGeom>
            <a:solidFill>
              <a:srgbClr val="FFFF00"/>
            </a:solidFill>
            <a:ln w="952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pic>
          <p:nvPicPr>
            <p:cNvPr id="35846" name="Content Placeholder 431112" descr="earth-clip-art-2">
              <a:hlinkClick r:id="rId1"/>
            </p:cNvPr>
            <p:cNvPicPr>
              <a:picLocks noGrp="1" noChangeAspect="1"/>
            </p:cNvPicPr>
            <p:nvPr>
              <p:ph sz="half" idx="4294967295"/>
            </p:nvPr>
          </p:nvPicPr>
          <p:blipFill>
            <a:blip r:embed="rId2"/>
            <a:stretch>
              <a:fillRect/>
            </a:stretch>
          </p:blipFill>
          <p:spPr>
            <a:xfrm>
              <a:off x="3764" y="1296"/>
              <a:ext cx="152" cy="148"/>
            </a:xfrm>
          </p:spPr>
        </p:pic>
      </p:grpSp>
      <p:sp>
        <p:nvSpPr>
          <p:cNvPr id="431115" name="Oval 431114"/>
          <p:cNvSpPr/>
          <p:nvPr/>
        </p:nvSpPr>
        <p:spPr>
          <a:xfrm rot="3072154">
            <a:off x="4832033" y="2707958"/>
            <a:ext cx="4649787" cy="1773237"/>
          </a:xfrm>
          <a:prstGeom prst="ellipse">
            <a:avLst/>
          </a:prstGeom>
          <a:noFill/>
          <a:ln w="28575" cap="flat" cmpd="sng">
            <a:solidFill>
              <a:srgbClr val="FF0000"/>
            </a:solidFill>
            <a:prstDash val="solid"/>
            <a:round/>
            <a:headEnd type="none" w="med" len="med"/>
            <a:tailEnd type="none" w="med" len="med"/>
          </a:ln>
        </p:spPr>
        <p:txBody>
          <a:bodyPr anchor="t" anchorCtr="0"/>
          <a:p>
            <a:endParaRPr lang="en-US" altLang="zh-CN">
              <a:latin typeface="Arial" panose="020B0604020202020204" pitchFamily="34" charset="0"/>
            </a:endParaRPr>
          </a:p>
        </p:txBody>
      </p:sp>
      <p:grpSp>
        <p:nvGrpSpPr>
          <p:cNvPr id="431120" name="Group 431119"/>
          <p:cNvGrpSpPr/>
          <p:nvPr/>
        </p:nvGrpSpPr>
        <p:grpSpPr>
          <a:xfrm>
            <a:off x="6929120" y="2139633"/>
            <a:ext cx="855663" cy="165100"/>
            <a:chOff x="3997" y="1644"/>
            <a:chExt cx="659" cy="111"/>
          </a:xfrm>
        </p:grpSpPr>
        <p:sp>
          <p:nvSpPr>
            <p:cNvPr id="35849" name="Oval 431115"/>
            <p:cNvSpPr/>
            <p:nvPr/>
          </p:nvSpPr>
          <p:spPr>
            <a:xfrm>
              <a:off x="3997" y="1644"/>
              <a:ext cx="77" cy="69"/>
            </a:xfrm>
            <a:prstGeom prst="ellipse">
              <a:avLst/>
            </a:prstGeom>
            <a:solidFill>
              <a:srgbClr val="663300"/>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35850" name="Isosceles Triangle 431118"/>
            <p:cNvSpPr/>
            <p:nvPr/>
          </p:nvSpPr>
          <p:spPr>
            <a:xfrm rot="5954187" flipH="1">
              <a:off x="4334" y="1433"/>
              <a:ext cx="48" cy="591"/>
            </a:xfrm>
            <a:prstGeom prst="triangle">
              <a:avLst>
                <a:gd name="adj" fmla="val 50000"/>
              </a:avLst>
            </a:prstGeom>
            <a:solidFill>
              <a:schemeClr val="accent1"/>
            </a:solidFill>
            <a:ln w="952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grpSp>
      <p:grpSp>
        <p:nvGrpSpPr>
          <p:cNvPr id="431121" name="Group 431120"/>
          <p:cNvGrpSpPr/>
          <p:nvPr/>
        </p:nvGrpSpPr>
        <p:grpSpPr>
          <a:xfrm rot="-1505453">
            <a:off x="6443345" y="1598295"/>
            <a:ext cx="1046163" cy="176213"/>
            <a:chOff x="3997" y="1644"/>
            <a:chExt cx="659" cy="111"/>
          </a:xfrm>
        </p:grpSpPr>
        <p:sp>
          <p:nvSpPr>
            <p:cNvPr id="35852" name="Oval 431121"/>
            <p:cNvSpPr/>
            <p:nvPr/>
          </p:nvSpPr>
          <p:spPr>
            <a:xfrm>
              <a:off x="3997" y="1644"/>
              <a:ext cx="77" cy="69"/>
            </a:xfrm>
            <a:prstGeom prst="ellipse">
              <a:avLst/>
            </a:prstGeom>
            <a:solidFill>
              <a:srgbClr val="663300"/>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35853" name="Isosceles Triangle 431122"/>
            <p:cNvSpPr/>
            <p:nvPr/>
          </p:nvSpPr>
          <p:spPr>
            <a:xfrm rot="5954187" flipH="1">
              <a:off x="4334" y="1433"/>
              <a:ext cx="48" cy="591"/>
            </a:xfrm>
            <a:prstGeom prst="triangle">
              <a:avLst>
                <a:gd name="adj" fmla="val 50000"/>
              </a:avLst>
            </a:prstGeom>
            <a:solidFill>
              <a:schemeClr val="accent1"/>
            </a:solidFill>
            <a:ln w="952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grpSp>
      <p:grpSp>
        <p:nvGrpSpPr>
          <p:cNvPr id="431145" name="Group 431144"/>
          <p:cNvGrpSpPr/>
          <p:nvPr/>
        </p:nvGrpSpPr>
        <p:grpSpPr>
          <a:xfrm>
            <a:off x="5265420" y="617220"/>
            <a:ext cx="493713" cy="1227138"/>
            <a:chOff x="3111" y="706"/>
            <a:chExt cx="311" cy="773"/>
          </a:xfrm>
        </p:grpSpPr>
        <p:sp>
          <p:nvSpPr>
            <p:cNvPr id="35855" name="Oval 431124"/>
            <p:cNvSpPr/>
            <p:nvPr/>
          </p:nvSpPr>
          <p:spPr>
            <a:xfrm rot="-8092354">
              <a:off x="3347" y="1396"/>
              <a:ext cx="77" cy="68"/>
            </a:xfrm>
            <a:prstGeom prst="ellipse">
              <a:avLst/>
            </a:prstGeom>
            <a:solidFill>
              <a:srgbClr val="663300"/>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35856" name="Isosceles Triangle 431125"/>
            <p:cNvSpPr/>
            <p:nvPr/>
          </p:nvSpPr>
          <p:spPr>
            <a:xfrm rot="-2138167" flipH="1">
              <a:off x="3111" y="706"/>
              <a:ext cx="50" cy="773"/>
            </a:xfrm>
            <a:prstGeom prst="triangle">
              <a:avLst>
                <a:gd name="adj" fmla="val 50000"/>
              </a:avLst>
            </a:prstGeom>
            <a:solidFill>
              <a:schemeClr val="accent1"/>
            </a:solidFill>
            <a:ln w="952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grpSp>
      <p:grpSp>
        <p:nvGrpSpPr>
          <p:cNvPr id="431146" name="Group 431145"/>
          <p:cNvGrpSpPr/>
          <p:nvPr/>
        </p:nvGrpSpPr>
        <p:grpSpPr>
          <a:xfrm>
            <a:off x="7260908" y="2409508"/>
            <a:ext cx="458787" cy="120650"/>
            <a:chOff x="4392" y="1856"/>
            <a:chExt cx="289" cy="76"/>
          </a:xfrm>
        </p:grpSpPr>
        <p:sp>
          <p:nvSpPr>
            <p:cNvPr id="35858" name="Oval 431127"/>
            <p:cNvSpPr/>
            <p:nvPr/>
          </p:nvSpPr>
          <p:spPr>
            <a:xfrm>
              <a:off x="4392" y="1856"/>
              <a:ext cx="56" cy="65"/>
            </a:xfrm>
            <a:prstGeom prst="ellipse">
              <a:avLst/>
            </a:prstGeom>
            <a:solidFill>
              <a:srgbClr val="663300"/>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35859" name="Isosceles Triangle 431128"/>
            <p:cNvSpPr/>
            <p:nvPr/>
          </p:nvSpPr>
          <p:spPr>
            <a:xfrm rot="5954187" flipH="1">
              <a:off x="4542" y="1793"/>
              <a:ext cx="42" cy="236"/>
            </a:xfrm>
            <a:prstGeom prst="triangle">
              <a:avLst>
                <a:gd name="adj" fmla="val 50000"/>
              </a:avLst>
            </a:prstGeom>
            <a:solidFill>
              <a:schemeClr val="accent1"/>
            </a:solidFill>
            <a:ln w="952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grpSp>
      <p:grpSp>
        <p:nvGrpSpPr>
          <p:cNvPr id="431153" name="Group 431152"/>
          <p:cNvGrpSpPr/>
          <p:nvPr/>
        </p:nvGrpSpPr>
        <p:grpSpPr>
          <a:xfrm rot="993424">
            <a:off x="7468870" y="2642870"/>
            <a:ext cx="239713" cy="103188"/>
            <a:chOff x="4703" y="2209"/>
            <a:chExt cx="160" cy="75"/>
          </a:xfrm>
        </p:grpSpPr>
        <p:sp>
          <p:nvSpPr>
            <p:cNvPr id="35861" name="Oval 431130"/>
            <p:cNvSpPr/>
            <p:nvPr/>
          </p:nvSpPr>
          <p:spPr>
            <a:xfrm>
              <a:off x="4703" y="2209"/>
              <a:ext cx="77" cy="69"/>
            </a:xfrm>
            <a:prstGeom prst="ellipse">
              <a:avLst/>
            </a:prstGeom>
            <a:solidFill>
              <a:srgbClr val="663300"/>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35862" name="Isosceles Triangle 431131"/>
            <p:cNvSpPr/>
            <p:nvPr/>
          </p:nvSpPr>
          <p:spPr>
            <a:xfrm rot="5954187" flipH="1">
              <a:off x="4789" y="2210"/>
              <a:ext cx="53" cy="90"/>
            </a:xfrm>
            <a:prstGeom prst="triangle">
              <a:avLst>
                <a:gd name="adj" fmla="val 50000"/>
              </a:avLst>
            </a:prstGeom>
            <a:solidFill>
              <a:schemeClr val="accent1"/>
            </a:solidFill>
            <a:ln w="952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grpSp>
      <p:grpSp>
        <p:nvGrpSpPr>
          <p:cNvPr id="431142" name="Group 431141"/>
          <p:cNvGrpSpPr/>
          <p:nvPr/>
        </p:nvGrpSpPr>
        <p:grpSpPr>
          <a:xfrm rot="-2976300" flipH="1">
            <a:off x="4793933" y="2919095"/>
            <a:ext cx="1046162" cy="176213"/>
            <a:chOff x="3997" y="1644"/>
            <a:chExt cx="659" cy="111"/>
          </a:xfrm>
        </p:grpSpPr>
        <p:sp>
          <p:nvSpPr>
            <p:cNvPr id="35864" name="Oval 431142"/>
            <p:cNvSpPr/>
            <p:nvPr/>
          </p:nvSpPr>
          <p:spPr>
            <a:xfrm>
              <a:off x="3997" y="1644"/>
              <a:ext cx="77" cy="69"/>
            </a:xfrm>
            <a:prstGeom prst="ellipse">
              <a:avLst/>
            </a:prstGeom>
            <a:solidFill>
              <a:srgbClr val="663300"/>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35865" name="Isosceles Triangle 431143"/>
            <p:cNvSpPr/>
            <p:nvPr/>
          </p:nvSpPr>
          <p:spPr>
            <a:xfrm rot="5954187" flipH="1">
              <a:off x="4334" y="1433"/>
              <a:ext cx="48" cy="591"/>
            </a:xfrm>
            <a:prstGeom prst="triangle">
              <a:avLst>
                <a:gd name="adj" fmla="val 50000"/>
              </a:avLst>
            </a:prstGeom>
            <a:solidFill>
              <a:schemeClr val="accent1"/>
            </a:solidFill>
            <a:ln w="952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grpSp>
      <p:grpSp>
        <p:nvGrpSpPr>
          <p:cNvPr id="431147" name="Group 431146"/>
          <p:cNvGrpSpPr/>
          <p:nvPr/>
        </p:nvGrpSpPr>
        <p:grpSpPr>
          <a:xfrm rot="-4683306" flipH="1">
            <a:off x="5709920" y="3533458"/>
            <a:ext cx="458788" cy="120650"/>
            <a:chOff x="4392" y="1856"/>
            <a:chExt cx="289" cy="76"/>
          </a:xfrm>
        </p:grpSpPr>
        <p:sp>
          <p:nvSpPr>
            <p:cNvPr id="35867" name="Oval 431147"/>
            <p:cNvSpPr/>
            <p:nvPr/>
          </p:nvSpPr>
          <p:spPr>
            <a:xfrm>
              <a:off x="4392" y="1856"/>
              <a:ext cx="56" cy="65"/>
            </a:xfrm>
            <a:prstGeom prst="ellipse">
              <a:avLst/>
            </a:prstGeom>
            <a:solidFill>
              <a:srgbClr val="663300"/>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35868" name="Isosceles Triangle 431148"/>
            <p:cNvSpPr/>
            <p:nvPr/>
          </p:nvSpPr>
          <p:spPr>
            <a:xfrm rot="5954187" flipH="1">
              <a:off x="4542" y="1793"/>
              <a:ext cx="42" cy="236"/>
            </a:xfrm>
            <a:prstGeom prst="triangle">
              <a:avLst>
                <a:gd name="adj" fmla="val 50000"/>
              </a:avLst>
            </a:prstGeom>
            <a:solidFill>
              <a:schemeClr val="accent1"/>
            </a:solidFill>
            <a:ln w="952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grpSp>
      <p:grpSp>
        <p:nvGrpSpPr>
          <p:cNvPr id="431150" name="Group 431149"/>
          <p:cNvGrpSpPr/>
          <p:nvPr/>
        </p:nvGrpSpPr>
        <p:grpSpPr>
          <a:xfrm rot="-4062254" flipH="1">
            <a:off x="5198745" y="3354070"/>
            <a:ext cx="854075" cy="165100"/>
            <a:chOff x="3997" y="1644"/>
            <a:chExt cx="659" cy="111"/>
          </a:xfrm>
        </p:grpSpPr>
        <p:sp>
          <p:nvSpPr>
            <p:cNvPr id="35870" name="Oval 431150"/>
            <p:cNvSpPr/>
            <p:nvPr/>
          </p:nvSpPr>
          <p:spPr>
            <a:xfrm>
              <a:off x="3997" y="1644"/>
              <a:ext cx="77" cy="69"/>
            </a:xfrm>
            <a:prstGeom prst="ellipse">
              <a:avLst/>
            </a:prstGeom>
            <a:solidFill>
              <a:srgbClr val="663300"/>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35871" name="Isosceles Triangle 431151"/>
            <p:cNvSpPr/>
            <p:nvPr/>
          </p:nvSpPr>
          <p:spPr>
            <a:xfrm rot="5954187" flipH="1">
              <a:off x="4334" y="1433"/>
              <a:ext cx="48" cy="591"/>
            </a:xfrm>
            <a:prstGeom prst="triangle">
              <a:avLst>
                <a:gd name="adj" fmla="val 50000"/>
              </a:avLst>
            </a:prstGeom>
            <a:solidFill>
              <a:schemeClr val="accent1"/>
            </a:solidFill>
            <a:ln w="952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grpSp>
      <p:grpSp>
        <p:nvGrpSpPr>
          <p:cNvPr id="431154" name="Group 431153"/>
          <p:cNvGrpSpPr/>
          <p:nvPr/>
        </p:nvGrpSpPr>
        <p:grpSpPr>
          <a:xfrm rot="-6683462" flipH="1" flipV="1">
            <a:off x="6013133" y="3649345"/>
            <a:ext cx="239712" cy="103188"/>
            <a:chOff x="4703" y="2209"/>
            <a:chExt cx="160" cy="75"/>
          </a:xfrm>
        </p:grpSpPr>
        <p:sp>
          <p:nvSpPr>
            <p:cNvPr id="35873" name="Oval 431154"/>
            <p:cNvSpPr/>
            <p:nvPr/>
          </p:nvSpPr>
          <p:spPr>
            <a:xfrm>
              <a:off x="4703" y="2209"/>
              <a:ext cx="77" cy="69"/>
            </a:xfrm>
            <a:prstGeom prst="ellipse">
              <a:avLst/>
            </a:prstGeom>
            <a:solidFill>
              <a:srgbClr val="663300"/>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35874" name="Isosceles Triangle 431155"/>
            <p:cNvSpPr/>
            <p:nvPr/>
          </p:nvSpPr>
          <p:spPr>
            <a:xfrm rot="5954187" flipH="1">
              <a:off x="4789" y="2210"/>
              <a:ext cx="53" cy="90"/>
            </a:xfrm>
            <a:prstGeom prst="triangle">
              <a:avLst>
                <a:gd name="adj" fmla="val 50000"/>
              </a:avLst>
            </a:prstGeom>
            <a:solidFill>
              <a:schemeClr val="accent1"/>
            </a:solidFill>
            <a:ln w="9525" cap="flat" cmpd="sng">
              <a:solidFill>
                <a:schemeClr val="tx1"/>
              </a:solidFill>
              <a:prstDash val="solid"/>
              <a:miter/>
              <a:headEnd type="none" w="med" len="med"/>
              <a:tailEnd type="none" w="med" len="med"/>
            </a:ln>
          </p:spPr>
          <p:txBody>
            <a:bodyPr anchor="t" anchorCtr="0"/>
            <a:p>
              <a:endParaRPr lang="en-US" altLang="zh-CN">
                <a:latin typeface="Arial" panose="020B0604020202020204" pitchFamily="34" charset="0"/>
              </a:endParaRPr>
            </a:p>
          </p:txBody>
        </p:sp>
      </p:grpSp>
      <p:sp>
        <p:nvSpPr>
          <p:cNvPr id="431158" name="Oval 431157"/>
          <p:cNvSpPr/>
          <p:nvPr/>
        </p:nvSpPr>
        <p:spPr>
          <a:xfrm rot="-2976300" flipH="1">
            <a:off x="7621270" y="2803208"/>
            <a:ext cx="122238" cy="109537"/>
          </a:xfrm>
          <a:prstGeom prst="ellipse">
            <a:avLst/>
          </a:prstGeom>
          <a:solidFill>
            <a:srgbClr val="663300"/>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431160" name="Oval 431159"/>
          <p:cNvSpPr/>
          <p:nvPr/>
        </p:nvSpPr>
        <p:spPr>
          <a:xfrm rot="-2976300" flipH="1">
            <a:off x="6179820" y="3819208"/>
            <a:ext cx="122238" cy="109537"/>
          </a:xfrm>
          <a:prstGeom prst="ellipse">
            <a:avLst/>
          </a:prstGeom>
          <a:solidFill>
            <a:srgbClr val="663300"/>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431161" name="Oval 431160"/>
          <p:cNvSpPr/>
          <p:nvPr/>
        </p:nvSpPr>
        <p:spPr>
          <a:xfrm rot="-2976300" flipH="1">
            <a:off x="7753033" y="2958783"/>
            <a:ext cx="122237" cy="109537"/>
          </a:xfrm>
          <a:prstGeom prst="ellipse">
            <a:avLst/>
          </a:prstGeom>
          <a:solidFill>
            <a:srgbClr val="663300"/>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431162" name="Oval 431161"/>
          <p:cNvSpPr/>
          <p:nvPr/>
        </p:nvSpPr>
        <p:spPr>
          <a:xfrm rot="-2976300" flipH="1">
            <a:off x="7873683" y="3098483"/>
            <a:ext cx="122237" cy="109537"/>
          </a:xfrm>
          <a:prstGeom prst="ellipse">
            <a:avLst/>
          </a:prstGeom>
          <a:solidFill>
            <a:srgbClr val="663300"/>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sp>
        <p:nvSpPr>
          <p:cNvPr id="431163" name="Oval 431162"/>
          <p:cNvSpPr/>
          <p:nvPr/>
        </p:nvSpPr>
        <p:spPr>
          <a:xfrm rot="-2976300" flipH="1">
            <a:off x="6303645" y="3976370"/>
            <a:ext cx="122238" cy="109538"/>
          </a:xfrm>
          <a:prstGeom prst="ellipse">
            <a:avLst/>
          </a:prstGeom>
          <a:solidFill>
            <a:srgbClr val="663300"/>
          </a:solidFill>
          <a:ln w="9525" cap="flat" cmpd="sng">
            <a:solidFill>
              <a:schemeClr val="tx1"/>
            </a:solidFill>
            <a:prstDash val="solid"/>
            <a:round/>
            <a:headEnd type="none" w="med" len="med"/>
            <a:tailEnd type="none" w="med" len="med"/>
          </a:ln>
        </p:spPr>
        <p:txBody>
          <a:bodyPr anchor="t" anchorCtr="0"/>
          <a:p>
            <a:endParaRPr lang="en-US" altLang="zh-CN">
              <a:latin typeface="Arial" panose="020B0604020202020204" pitchFamily="34" charset="0"/>
            </a:endParaRPr>
          </a:p>
        </p:txBody>
      </p:sp>
      <p:pic>
        <p:nvPicPr>
          <p:cNvPr id="35880" name="Picture 431163"/>
          <p:cNvPicPr>
            <a:picLocks noChangeAspect="1"/>
          </p:cNvPicPr>
          <p:nvPr/>
        </p:nvPicPr>
        <p:blipFill>
          <a:blip r:embed="rId3"/>
          <a:stretch>
            <a:fillRect/>
          </a:stretch>
        </p:blipFill>
        <p:spPr>
          <a:xfrm>
            <a:off x="5509578" y="5697538"/>
            <a:ext cx="3186112" cy="1084262"/>
          </a:xfrm>
          <a:prstGeom prst="rect">
            <a:avLst/>
          </a:prstGeom>
          <a:noFill/>
          <a:ln w="9525">
            <a:noFill/>
          </a:ln>
        </p:spPr>
      </p:pic>
      <p:pic>
        <p:nvPicPr>
          <p:cNvPr id="2050" name="Picture 2" descr="http://www.windows2universe.org/our_solar_system/meteors/geminid_meteor_animation.gif"/>
          <p:cNvPicPr>
            <a:picLocks noChangeAspect="1" noChangeArrowheads="1" noCrop="1"/>
          </p:cNvPicPr>
          <p:nvPr/>
        </p:nvPicPr>
        <p:blipFill>
          <a:blip r:embed="rId4"/>
          <a:srcRect/>
          <a:stretch>
            <a:fillRect/>
          </a:stretch>
        </p:blipFill>
        <p:spPr bwMode="auto">
          <a:xfrm>
            <a:off x="885190" y="4608195"/>
            <a:ext cx="3043555" cy="217360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1107">
                                            <p:txEl>
                                              <p:charRg st="0" end="79"/>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31107">
                                            <p:txEl>
                                              <p:charRg st="80" end="21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311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311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3116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431162"/>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43116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431161"/>
                                        </p:tgtEl>
                                        <p:attrNameLst>
                                          <p:attrName>style.visibility</p:attrName>
                                        </p:attrNameLst>
                                      </p:cBhvr>
                                      <p:to>
                                        <p:strVal val="hidden"/>
                                      </p:to>
                                    </p:set>
                                  </p:childTnLst>
                                </p:cTn>
                              </p:par>
                              <p:par>
                                <p:cTn id="31" presetID="1" presetClass="entr" presetSubtype="0" fill="hold" nodeType="withEffect">
                                  <p:stCondLst>
                                    <p:cond delay="0"/>
                                  </p:stCondLst>
                                  <p:childTnLst>
                                    <p:set>
                                      <p:cBhvr>
                                        <p:cTn id="32" dur="1" fill="hold">
                                          <p:stCondLst>
                                            <p:cond delay="0"/>
                                          </p:stCondLst>
                                        </p:cTn>
                                        <p:tgtEl>
                                          <p:spTgt spid="43115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431158"/>
                                        </p:tgtEl>
                                        <p:attrNameLst>
                                          <p:attrName>style.visibility</p:attrName>
                                        </p:attrNameLst>
                                      </p:cBhvr>
                                      <p:to>
                                        <p:strVal val="hidden"/>
                                      </p:to>
                                    </p:set>
                                  </p:childTnLst>
                                </p:cTn>
                              </p:par>
                              <p:par>
                                <p:cTn id="37" presetID="1" presetClass="entr" presetSubtype="0" fill="hold" nodeType="withEffect">
                                  <p:stCondLst>
                                    <p:cond delay="0"/>
                                  </p:stCondLst>
                                  <p:childTnLst>
                                    <p:set>
                                      <p:cBhvr>
                                        <p:cTn id="38" dur="1" fill="hold">
                                          <p:stCondLst>
                                            <p:cond delay="0"/>
                                          </p:stCondLst>
                                        </p:cTn>
                                        <p:tgtEl>
                                          <p:spTgt spid="43115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nodeType="clickEffect">
                                  <p:stCondLst>
                                    <p:cond delay="0"/>
                                  </p:stCondLst>
                                  <p:childTnLst>
                                    <p:set>
                                      <p:cBhvr>
                                        <p:cTn id="42" dur="1" fill="hold">
                                          <p:stCondLst>
                                            <p:cond delay="0"/>
                                          </p:stCondLst>
                                        </p:cTn>
                                        <p:tgtEl>
                                          <p:spTgt spid="431153"/>
                                        </p:tgtEl>
                                        <p:attrNameLst>
                                          <p:attrName>style.visibility</p:attrName>
                                        </p:attrNameLst>
                                      </p:cBhvr>
                                      <p:to>
                                        <p:strVal val="hidden"/>
                                      </p:to>
                                    </p:set>
                                  </p:childTnLst>
                                </p:cTn>
                              </p:par>
                              <p:par>
                                <p:cTn id="43" presetID="1" presetClass="entr" presetSubtype="0" fill="hold" nodeType="withEffect">
                                  <p:stCondLst>
                                    <p:cond delay="0"/>
                                  </p:stCondLst>
                                  <p:childTnLst>
                                    <p:set>
                                      <p:cBhvr>
                                        <p:cTn id="44" dur="1" fill="hold">
                                          <p:stCondLst>
                                            <p:cond delay="0"/>
                                          </p:stCondLst>
                                        </p:cTn>
                                        <p:tgtEl>
                                          <p:spTgt spid="431146"/>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xit" presetSubtype="0" fill="hold" nodeType="clickEffect">
                                  <p:stCondLst>
                                    <p:cond delay="0"/>
                                  </p:stCondLst>
                                  <p:childTnLst>
                                    <p:set>
                                      <p:cBhvr>
                                        <p:cTn id="48" dur="1" fill="hold">
                                          <p:stCondLst>
                                            <p:cond delay="0"/>
                                          </p:stCondLst>
                                        </p:cTn>
                                        <p:tgtEl>
                                          <p:spTgt spid="431146"/>
                                        </p:tgtEl>
                                        <p:attrNameLst>
                                          <p:attrName>style.visibility</p:attrName>
                                        </p:attrNameLst>
                                      </p:cBhvr>
                                      <p:to>
                                        <p:strVal val="hidden"/>
                                      </p:to>
                                    </p:set>
                                  </p:childTnLst>
                                </p:cTn>
                              </p:par>
                              <p:par>
                                <p:cTn id="49" presetID="1" presetClass="entr" presetSubtype="0" fill="hold" nodeType="withEffect">
                                  <p:stCondLst>
                                    <p:cond delay="0"/>
                                  </p:stCondLst>
                                  <p:childTnLst>
                                    <p:set>
                                      <p:cBhvr>
                                        <p:cTn id="50" dur="1" fill="hold">
                                          <p:stCondLst>
                                            <p:cond delay="0"/>
                                          </p:stCondLst>
                                        </p:cTn>
                                        <p:tgtEl>
                                          <p:spTgt spid="43112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xit" presetSubtype="0" fill="hold" nodeType="clickEffect">
                                  <p:stCondLst>
                                    <p:cond delay="0"/>
                                  </p:stCondLst>
                                  <p:childTnLst>
                                    <p:set>
                                      <p:cBhvr>
                                        <p:cTn id="54" dur="1" fill="hold">
                                          <p:stCondLst>
                                            <p:cond delay="0"/>
                                          </p:stCondLst>
                                        </p:cTn>
                                        <p:tgtEl>
                                          <p:spTgt spid="431120"/>
                                        </p:tgtEl>
                                        <p:attrNameLst>
                                          <p:attrName>style.visibility</p:attrName>
                                        </p:attrNameLst>
                                      </p:cBhvr>
                                      <p:to>
                                        <p:strVal val="hidden"/>
                                      </p:to>
                                    </p:set>
                                  </p:childTnLst>
                                </p:cTn>
                              </p:par>
                              <p:par>
                                <p:cTn id="55" presetID="1" presetClass="entr" presetSubtype="0" fill="hold" nodeType="withEffect">
                                  <p:stCondLst>
                                    <p:cond delay="0"/>
                                  </p:stCondLst>
                                  <p:childTnLst>
                                    <p:set>
                                      <p:cBhvr>
                                        <p:cTn id="56" dur="1" fill="hold">
                                          <p:stCondLst>
                                            <p:cond delay="0"/>
                                          </p:stCondLst>
                                        </p:cTn>
                                        <p:tgtEl>
                                          <p:spTgt spid="431121"/>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xit" presetSubtype="0" fill="hold" nodeType="clickEffect">
                                  <p:stCondLst>
                                    <p:cond delay="0"/>
                                  </p:stCondLst>
                                  <p:childTnLst>
                                    <p:set>
                                      <p:cBhvr>
                                        <p:cTn id="60" dur="1" fill="hold">
                                          <p:stCondLst>
                                            <p:cond delay="0"/>
                                          </p:stCondLst>
                                        </p:cTn>
                                        <p:tgtEl>
                                          <p:spTgt spid="431121"/>
                                        </p:tgtEl>
                                        <p:attrNameLst>
                                          <p:attrName>style.visibility</p:attrName>
                                        </p:attrNameLst>
                                      </p:cBhvr>
                                      <p:to>
                                        <p:strVal val="hidden"/>
                                      </p:to>
                                    </p:set>
                                  </p:childTnLst>
                                </p:cTn>
                              </p:par>
                              <p:par>
                                <p:cTn id="61" presetID="1" presetClass="entr" presetSubtype="0" fill="hold" nodeType="withEffect">
                                  <p:stCondLst>
                                    <p:cond delay="0"/>
                                  </p:stCondLst>
                                  <p:childTnLst>
                                    <p:set>
                                      <p:cBhvr>
                                        <p:cTn id="62" dur="1" fill="hold">
                                          <p:stCondLst>
                                            <p:cond delay="0"/>
                                          </p:stCondLst>
                                        </p:cTn>
                                        <p:tgtEl>
                                          <p:spTgt spid="431145"/>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xit" presetSubtype="0" fill="hold" nodeType="clickEffect">
                                  <p:stCondLst>
                                    <p:cond delay="0"/>
                                  </p:stCondLst>
                                  <p:childTnLst>
                                    <p:set>
                                      <p:cBhvr>
                                        <p:cTn id="66" dur="1" fill="hold">
                                          <p:stCondLst>
                                            <p:cond delay="0"/>
                                          </p:stCondLst>
                                        </p:cTn>
                                        <p:tgtEl>
                                          <p:spTgt spid="431145"/>
                                        </p:tgtEl>
                                        <p:attrNameLst>
                                          <p:attrName>style.visibility</p:attrName>
                                        </p:attrNameLst>
                                      </p:cBhvr>
                                      <p:to>
                                        <p:strVal val="hidden"/>
                                      </p:to>
                                    </p:set>
                                  </p:childTnLst>
                                </p:cTn>
                              </p:par>
                              <p:par>
                                <p:cTn id="67" presetID="1" presetClass="entr" presetSubtype="0" fill="hold" nodeType="withEffect">
                                  <p:stCondLst>
                                    <p:cond delay="0"/>
                                  </p:stCondLst>
                                  <p:childTnLst>
                                    <p:set>
                                      <p:cBhvr>
                                        <p:cTn id="68" dur="1" fill="hold">
                                          <p:stCondLst>
                                            <p:cond delay="0"/>
                                          </p:stCondLst>
                                        </p:cTn>
                                        <p:tgtEl>
                                          <p:spTgt spid="431142"/>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xit" presetSubtype="0" fill="hold" nodeType="clickEffect">
                                  <p:stCondLst>
                                    <p:cond delay="0"/>
                                  </p:stCondLst>
                                  <p:childTnLst>
                                    <p:set>
                                      <p:cBhvr>
                                        <p:cTn id="72" dur="1" fill="hold">
                                          <p:stCondLst>
                                            <p:cond delay="0"/>
                                          </p:stCondLst>
                                        </p:cTn>
                                        <p:tgtEl>
                                          <p:spTgt spid="431142"/>
                                        </p:tgtEl>
                                        <p:attrNameLst>
                                          <p:attrName>style.visibility</p:attrName>
                                        </p:attrNameLst>
                                      </p:cBhvr>
                                      <p:to>
                                        <p:strVal val="hidden"/>
                                      </p:to>
                                    </p:set>
                                  </p:childTnLst>
                                </p:cTn>
                              </p:par>
                              <p:par>
                                <p:cTn id="73" presetID="1" presetClass="entr" presetSubtype="0" fill="hold" nodeType="withEffect">
                                  <p:stCondLst>
                                    <p:cond delay="0"/>
                                  </p:stCondLst>
                                  <p:childTnLst>
                                    <p:set>
                                      <p:cBhvr>
                                        <p:cTn id="74" dur="1" fill="hold">
                                          <p:stCondLst>
                                            <p:cond delay="0"/>
                                          </p:stCondLst>
                                        </p:cTn>
                                        <p:tgtEl>
                                          <p:spTgt spid="431150"/>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xit" presetSubtype="0" fill="hold" nodeType="clickEffect">
                                  <p:stCondLst>
                                    <p:cond delay="0"/>
                                  </p:stCondLst>
                                  <p:childTnLst>
                                    <p:set>
                                      <p:cBhvr>
                                        <p:cTn id="78" dur="1" fill="hold">
                                          <p:stCondLst>
                                            <p:cond delay="0"/>
                                          </p:stCondLst>
                                        </p:cTn>
                                        <p:tgtEl>
                                          <p:spTgt spid="431150"/>
                                        </p:tgtEl>
                                        <p:attrNameLst>
                                          <p:attrName>style.visibility</p:attrName>
                                        </p:attrNameLst>
                                      </p:cBhvr>
                                      <p:to>
                                        <p:strVal val="hidden"/>
                                      </p:to>
                                    </p:set>
                                  </p:childTnLst>
                                </p:cTn>
                              </p:par>
                              <p:par>
                                <p:cTn id="79" presetID="1" presetClass="entr" presetSubtype="0" fill="hold" nodeType="withEffect">
                                  <p:stCondLst>
                                    <p:cond delay="0"/>
                                  </p:stCondLst>
                                  <p:childTnLst>
                                    <p:set>
                                      <p:cBhvr>
                                        <p:cTn id="80" dur="1" fill="hold">
                                          <p:stCondLst>
                                            <p:cond delay="0"/>
                                          </p:stCondLst>
                                        </p:cTn>
                                        <p:tgtEl>
                                          <p:spTgt spid="431147"/>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xit" presetSubtype="0" fill="hold" nodeType="clickEffect">
                                  <p:stCondLst>
                                    <p:cond delay="0"/>
                                  </p:stCondLst>
                                  <p:childTnLst>
                                    <p:set>
                                      <p:cBhvr>
                                        <p:cTn id="84" dur="1" fill="hold">
                                          <p:stCondLst>
                                            <p:cond delay="0"/>
                                          </p:stCondLst>
                                        </p:cTn>
                                        <p:tgtEl>
                                          <p:spTgt spid="431147"/>
                                        </p:tgtEl>
                                        <p:attrNameLst>
                                          <p:attrName>style.visibility</p:attrName>
                                        </p:attrNameLst>
                                      </p:cBhvr>
                                      <p:to>
                                        <p:strVal val="hidden"/>
                                      </p:to>
                                    </p:set>
                                  </p:childTnLst>
                                </p:cTn>
                              </p:par>
                              <p:par>
                                <p:cTn id="85" presetID="1" presetClass="entr" presetSubtype="0" fill="hold" nodeType="withEffect">
                                  <p:stCondLst>
                                    <p:cond delay="0"/>
                                  </p:stCondLst>
                                  <p:childTnLst>
                                    <p:set>
                                      <p:cBhvr>
                                        <p:cTn id="86" dur="1" fill="hold">
                                          <p:stCondLst>
                                            <p:cond delay="0"/>
                                          </p:stCondLst>
                                        </p:cTn>
                                        <p:tgtEl>
                                          <p:spTgt spid="431154"/>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xit" presetSubtype="0" fill="hold" nodeType="clickEffect">
                                  <p:stCondLst>
                                    <p:cond delay="0"/>
                                  </p:stCondLst>
                                  <p:childTnLst>
                                    <p:set>
                                      <p:cBhvr>
                                        <p:cTn id="90" dur="1" fill="hold">
                                          <p:stCondLst>
                                            <p:cond delay="0"/>
                                          </p:stCondLst>
                                        </p:cTn>
                                        <p:tgtEl>
                                          <p:spTgt spid="431154"/>
                                        </p:tgtEl>
                                        <p:attrNameLst>
                                          <p:attrName>style.visibility</p:attrName>
                                        </p:attrNameLst>
                                      </p:cBhvr>
                                      <p:to>
                                        <p:strVal val="hidden"/>
                                      </p:to>
                                    </p:set>
                                  </p:childTnLst>
                                </p:cTn>
                              </p:par>
                              <p:par>
                                <p:cTn id="91" presetID="1" presetClass="entr" presetSubtype="0" fill="hold" nodeType="withEffect">
                                  <p:stCondLst>
                                    <p:cond delay="0"/>
                                  </p:stCondLst>
                                  <p:childTnLst>
                                    <p:set>
                                      <p:cBhvr>
                                        <p:cTn id="92" dur="1" fill="hold">
                                          <p:stCondLst>
                                            <p:cond delay="0"/>
                                          </p:stCondLst>
                                        </p:cTn>
                                        <p:tgtEl>
                                          <p:spTgt spid="431160"/>
                                        </p:tgtEl>
                                        <p:attrNameLst>
                                          <p:attrName>style.visibility</p:attrName>
                                        </p:attrNameLst>
                                      </p:cBhvr>
                                      <p:to>
                                        <p:strVal val="visible"/>
                                      </p:to>
                                    </p:set>
                                  </p:childTnLst>
                                </p:cTn>
                              </p:par>
                            </p:childTnLst>
                          </p:cTn>
                        </p:par>
                      </p:childTnLst>
                    </p:cTn>
                  </p:par>
                  <p:par>
                    <p:cTn id="93" fill="hold">
                      <p:stCondLst>
                        <p:cond delay="indefinite"/>
                      </p:stCondLst>
                      <p:childTnLst>
                        <p:par>
                          <p:cTn id="94" fill="hold">
                            <p:stCondLst>
                              <p:cond delay="0"/>
                            </p:stCondLst>
                            <p:childTnLst>
                              <p:par>
                                <p:cTn id="95" presetID="1" presetClass="exit" presetSubtype="0" fill="hold" nodeType="clickEffect">
                                  <p:stCondLst>
                                    <p:cond delay="0"/>
                                  </p:stCondLst>
                                  <p:childTnLst>
                                    <p:set>
                                      <p:cBhvr>
                                        <p:cTn id="96" dur="1" fill="hold">
                                          <p:stCondLst>
                                            <p:cond delay="0"/>
                                          </p:stCondLst>
                                        </p:cTn>
                                        <p:tgtEl>
                                          <p:spTgt spid="431160"/>
                                        </p:tgtEl>
                                        <p:attrNameLst>
                                          <p:attrName>style.visibility</p:attrName>
                                        </p:attrNameLst>
                                      </p:cBhvr>
                                      <p:to>
                                        <p:strVal val="hidden"/>
                                      </p:to>
                                    </p:set>
                                  </p:childTnLst>
                                </p:cTn>
                              </p:par>
                              <p:par>
                                <p:cTn id="97" presetID="1" presetClass="entr" presetSubtype="0" fill="hold" nodeType="withEffect">
                                  <p:stCondLst>
                                    <p:cond delay="0"/>
                                  </p:stCondLst>
                                  <p:childTnLst>
                                    <p:set>
                                      <p:cBhvr>
                                        <p:cTn id="98" dur="1" fill="hold">
                                          <p:stCondLst>
                                            <p:cond delay="0"/>
                                          </p:stCondLst>
                                        </p:cTn>
                                        <p:tgtEl>
                                          <p:spTgt spid="431163"/>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nodeType="clickEffect">
                                  <p:stCondLst>
                                    <p:cond delay="0"/>
                                  </p:stCondLst>
                                  <p:childTnLst>
                                    <p:set>
                                      <p:cBhvr>
                                        <p:cTn id="102" dur="1" fill="hold">
                                          <p:stCondLst>
                                            <p:cond delay="0"/>
                                          </p:stCondLst>
                                        </p:cTn>
                                        <p:tgtEl>
                                          <p:spTgt spid="431107">
                                            <p:txEl>
                                              <p:charRg st="216" end="28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7889" name="Title 433153"/>
          <p:cNvSpPr>
            <a:spLocks noGrp="1"/>
          </p:cNvSpPr>
          <p:nvPr>
            <p:ph type="title"/>
          </p:nvPr>
        </p:nvSpPr>
        <p:spPr/>
        <p:txBody>
          <a:bodyPr anchor="ctr" anchorCtr="0"/>
          <a:p>
            <a:r>
              <a:rPr lang="en-US" altLang="zh-CN" b="1"/>
              <a:t>Halley’s Comet</a:t>
            </a:r>
            <a:endParaRPr lang="en-US" altLang="zh-CN" b="1"/>
          </a:p>
        </p:txBody>
      </p:sp>
      <p:sp>
        <p:nvSpPr>
          <p:cNvPr id="433155" name="Content Placeholder 433154"/>
          <p:cNvSpPr>
            <a:spLocks noGrp="1"/>
          </p:cNvSpPr>
          <p:nvPr>
            <p:ph idx="1"/>
          </p:nvPr>
        </p:nvSpPr>
        <p:spPr>
          <a:xfrm>
            <a:off x="354330" y="918845"/>
            <a:ext cx="4949190" cy="5223510"/>
          </a:xfrm>
        </p:spPr>
        <p:txBody>
          <a:bodyPr anchor="t" anchorCtr="0"/>
          <a:p>
            <a:pPr marL="0" indent="0">
              <a:lnSpc>
                <a:spcPct val="90000"/>
              </a:lnSpc>
              <a:buNone/>
            </a:pPr>
            <a:r>
              <a:rPr lang="en-US" altLang="zh-CN" sz="2400"/>
              <a:t>This is perhaps the most famous comet. </a:t>
            </a:r>
            <a:endParaRPr lang="en-US" altLang="zh-CN" sz="2400"/>
          </a:p>
          <a:p>
            <a:pPr marL="0" indent="0">
              <a:lnSpc>
                <a:spcPct val="90000"/>
              </a:lnSpc>
              <a:buNone/>
            </a:pPr>
            <a:endParaRPr lang="en-US" altLang="zh-CN" sz="2400"/>
          </a:p>
          <a:p>
            <a:pPr marL="0" indent="0">
              <a:lnSpc>
                <a:spcPct val="90000"/>
              </a:lnSpc>
              <a:buNone/>
            </a:pPr>
            <a:r>
              <a:rPr lang="en-US" altLang="zh-CN" sz="2400"/>
              <a:t>It returns to the inner Solar System every 75 to 76 years. It last appeared in 1986 and is due to return in 2061.</a:t>
            </a:r>
            <a:endParaRPr lang="en-US" altLang="zh-CN" sz="2400"/>
          </a:p>
          <a:p>
            <a:pPr marL="0" indent="0">
              <a:lnSpc>
                <a:spcPct val="90000"/>
              </a:lnSpc>
              <a:buNone/>
            </a:pPr>
            <a:endParaRPr lang="en-US" altLang="zh-CN" sz="2400"/>
          </a:p>
          <a:p>
            <a:pPr marL="0" indent="0">
              <a:lnSpc>
                <a:spcPct val="90000"/>
              </a:lnSpc>
              <a:buNone/>
            </a:pPr>
            <a:r>
              <a:rPr lang="en-US" altLang="zh-CN" sz="2400"/>
              <a:t>It has been observed since at least 240BC. In 1705 Edmund Halley correctly predicted its reappearance in 1758.</a:t>
            </a:r>
            <a:endParaRPr lang="en-US" altLang="zh-CN" sz="2400"/>
          </a:p>
          <a:p>
            <a:pPr marL="0" indent="0">
              <a:lnSpc>
                <a:spcPct val="90000"/>
              </a:lnSpc>
              <a:buNone/>
            </a:pPr>
            <a:endParaRPr lang="en-US" altLang="zh-CN" sz="2400"/>
          </a:p>
        </p:txBody>
      </p:sp>
      <p:pic>
        <p:nvPicPr>
          <p:cNvPr id="37891" name="Picture 433192"/>
          <p:cNvPicPr>
            <a:picLocks noChangeAspect="1"/>
          </p:cNvPicPr>
          <p:nvPr/>
        </p:nvPicPr>
        <p:blipFill>
          <a:blip r:embed="rId1"/>
          <a:stretch>
            <a:fillRect/>
          </a:stretch>
        </p:blipFill>
        <p:spPr>
          <a:xfrm>
            <a:off x="5600700" y="1293178"/>
            <a:ext cx="3294063" cy="4100512"/>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3155">
                                            <p:txEl>
                                              <p:charRg st="0" end="4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33155">
                                            <p:txEl>
                                              <p:charRg st="41" end="15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33155">
                                            <p:txEl>
                                              <p:charRg st="156" end="26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SolarSystemData1.jpg"/>
          <p:cNvPicPr>
            <a:picLocks noGrp="1" noChangeAspect="1"/>
          </p:cNvPicPr>
          <p:nvPr>
            <p:ph idx="1"/>
          </p:nvPr>
        </p:nvPicPr>
        <p:blipFill>
          <a:blip r:embed="rId1" cstate="print"/>
          <a:stretch>
            <a:fillRect/>
          </a:stretch>
        </p:blipFill>
        <p:spPr>
          <a:xfrm>
            <a:off x="-62230" y="-9872"/>
            <a:ext cx="9269082" cy="5544616"/>
          </a:xfrm>
        </p:spPr>
      </p:pic>
      <p:sp>
        <p:nvSpPr>
          <p:cNvPr id="5" name="Text Box 4"/>
          <p:cNvSpPr txBox="1"/>
          <p:nvPr/>
        </p:nvSpPr>
        <p:spPr>
          <a:xfrm>
            <a:off x="467360" y="5534660"/>
            <a:ext cx="8438515" cy="1198880"/>
          </a:xfrm>
          <a:prstGeom prst="rect">
            <a:avLst/>
          </a:prstGeom>
          <a:noFill/>
        </p:spPr>
        <p:txBody>
          <a:bodyPr wrap="square" rtlCol="0" anchor="t">
            <a:spAutoFit/>
          </a:bodyPr>
          <a:p>
            <a:r>
              <a:rPr lang="en-GB" altLang="zh-CN" sz="2400" dirty="0" smtClean="0">
                <a:sym typeface="+mn-ea"/>
              </a:rPr>
              <a:t>The sun takes more than 99.99% of the total mass of the solar system. As a result, everything in the this system orbits the sun.</a:t>
            </a:r>
            <a:endParaRPr lang="en-GB" altLang="zh-CN" sz="2400" dirty="0" smtClean="0">
              <a:sym typeface="+mn-ea"/>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9937" name="Text Box 449537"/>
          <p:cNvSpPr txBox="1"/>
          <p:nvPr/>
        </p:nvSpPr>
        <p:spPr>
          <a:xfrm>
            <a:off x="425450" y="303213"/>
            <a:ext cx="8375650" cy="4352925"/>
          </a:xfrm>
          <a:prstGeom prst="rect">
            <a:avLst/>
          </a:prstGeom>
          <a:solidFill>
            <a:schemeClr val="bg1"/>
          </a:solidFill>
          <a:ln w="9525">
            <a:noFill/>
          </a:ln>
        </p:spPr>
        <p:txBody>
          <a:bodyPr anchor="t" anchorCtr="0">
            <a:spAutoFit/>
          </a:bodyPr>
          <a:p>
            <a:pPr eaLnBrk="0" hangingPunct="0">
              <a:spcBef>
                <a:spcPct val="50000"/>
              </a:spcBef>
            </a:pPr>
            <a:r>
              <a:rPr lang="en-US" altLang="zh-CN" sz="2800" b="1">
                <a:solidFill>
                  <a:srgbClr val="FF3300"/>
                </a:solidFill>
                <a:latin typeface="Times New Roman" panose="02020603050405020304" pitchFamily="18" charset="0"/>
              </a:rPr>
              <a:t>Choose appropriate words to fill in the gaps below:</a:t>
            </a:r>
            <a:endParaRPr lang="en-US" altLang="zh-CN" sz="2800" b="1">
              <a:solidFill>
                <a:srgbClr val="FF3300"/>
              </a:solidFill>
              <a:latin typeface="Times New Roman" panose="02020603050405020304" pitchFamily="18" charset="0"/>
            </a:endParaRPr>
          </a:p>
          <a:p>
            <a:pPr eaLnBrk="0" hangingPunct="0">
              <a:spcBef>
                <a:spcPct val="50000"/>
              </a:spcBef>
            </a:pPr>
            <a:r>
              <a:rPr lang="en-US" altLang="zh-CN" sz="2400" b="1">
                <a:latin typeface="Times New Roman" panose="02020603050405020304" pitchFamily="18" charset="0"/>
              </a:rPr>
              <a:t>The Solar System consists of a ______, the Sun, orbited by _______ planets, a number of dwarf planets and millions of asteroids and ________.</a:t>
            </a:r>
            <a:endParaRPr lang="en-US" altLang="zh-CN" sz="2400" b="1">
              <a:latin typeface="Times New Roman" panose="02020603050405020304" pitchFamily="18" charset="0"/>
            </a:endParaRPr>
          </a:p>
          <a:p>
            <a:pPr eaLnBrk="0" hangingPunct="0">
              <a:spcBef>
                <a:spcPct val="50000"/>
              </a:spcBef>
            </a:pPr>
            <a:r>
              <a:rPr lang="en-US" altLang="zh-CN" sz="2400" b="1">
                <a:latin typeface="Times New Roman" panose="02020603050405020304" pitchFamily="18" charset="0"/>
              </a:rPr>
              <a:t>All of these bodies ______ the Sun because of gravitational force. Gravity is also responsible for the orbits of _______ and artificial satellites.</a:t>
            </a:r>
            <a:endParaRPr lang="en-US" altLang="zh-CN" sz="2400" b="1">
              <a:latin typeface="Times New Roman" panose="02020603050405020304" pitchFamily="18" charset="0"/>
            </a:endParaRPr>
          </a:p>
          <a:p>
            <a:pPr eaLnBrk="0" hangingPunct="0">
              <a:spcBef>
                <a:spcPct val="50000"/>
              </a:spcBef>
            </a:pPr>
            <a:r>
              <a:rPr lang="en-US" altLang="zh-CN" sz="2400" b="1">
                <a:latin typeface="Times New Roman" panose="02020603050405020304" pitchFamily="18" charset="0"/>
              </a:rPr>
              <a:t>Most orbits are nearly circular _______ but those of comets are highly elongated. Comets move ________ when they are at their nearest to the Sun</a:t>
            </a:r>
            <a:endParaRPr lang="en-US" altLang="zh-CN" sz="2400" b="1">
              <a:latin typeface="Times New Roman" panose="02020603050405020304" pitchFamily="18" charset="0"/>
              <a:ea typeface="Times New Roman" panose="02020603050405020304" pitchFamily="18" charset="0"/>
            </a:endParaRPr>
          </a:p>
        </p:txBody>
      </p:sp>
      <p:sp>
        <p:nvSpPr>
          <p:cNvPr id="449539" name="Text Box 449538"/>
          <p:cNvSpPr txBox="1"/>
          <p:nvPr/>
        </p:nvSpPr>
        <p:spPr>
          <a:xfrm>
            <a:off x="1265238" y="5214938"/>
            <a:ext cx="2193925" cy="366712"/>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quickest</a:t>
            </a:r>
            <a:endParaRPr lang="en-US" altLang="zh-CN" b="1">
              <a:solidFill>
                <a:schemeClr val="accent2"/>
              </a:solidFill>
              <a:latin typeface="Arial" panose="020B0604020202020204" pitchFamily="34" charset="0"/>
            </a:endParaRPr>
          </a:p>
        </p:txBody>
      </p:sp>
      <p:sp>
        <p:nvSpPr>
          <p:cNvPr id="449540" name="Text Box 449539"/>
          <p:cNvSpPr txBox="1"/>
          <p:nvPr/>
        </p:nvSpPr>
        <p:spPr>
          <a:xfrm>
            <a:off x="2382838" y="5214938"/>
            <a:ext cx="1344612" cy="366712"/>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eight</a:t>
            </a:r>
            <a:endParaRPr lang="en-US" altLang="zh-CN" b="1">
              <a:solidFill>
                <a:schemeClr val="accent2"/>
              </a:solidFill>
              <a:latin typeface="Arial" panose="020B0604020202020204" pitchFamily="34" charset="0"/>
            </a:endParaRPr>
          </a:p>
        </p:txBody>
      </p:sp>
      <p:sp>
        <p:nvSpPr>
          <p:cNvPr id="449541" name="Text Box 449540"/>
          <p:cNvSpPr txBox="1"/>
          <p:nvPr/>
        </p:nvSpPr>
        <p:spPr>
          <a:xfrm>
            <a:off x="4605338" y="5214938"/>
            <a:ext cx="1217612" cy="366712"/>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star</a:t>
            </a:r>
            <a:endParaRPr lang="en-US" altLang="zh-CN" b="1">
              <a:solidFill>
                <a:schemeClr val="accent2"/>
              </a:solidFill>
              <a:latin typeface="Arial" panose="020B0604020202020204" pitchFamily="34" charset="0"/>
            </a:endParaRPr>
          </a:p>
        </p:txBody>
      </p:sp>
      <p:sp>
        <p:nvSpPr>
          <p:cNvPr id="449542" name="Text Box 449541"/>
          <p:cNvSpPr txBox="1"/>
          <p:nvPr/>
        </p:nvSpPr>
        <p:spPr>
          <a:xfrm>
            <a:off x="5949950" y="5214938"/>
            <a:ext cx="1701800" cy="366712"/>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comets</a:t>
            </a:r>
            <a:endParaRPr lang="en-US" altLang="zh-CN" b="1">
              <a:solidFill>
                <a:schemeClr val="accent2"/>
              </a:solidFill>
              <a:latin typeface="Arial" panose="020B0604020202020204" pitchFamily="34" charset="0"/>
            </a:endParaRPr>
          </a:p>
        </p:txBody>
      </p:sp>
      <p:sp>
        <p:nvSpPr>
          <p:cNvPr id="449543" name="Text Box 449542"/>
          <p:cNvSpPr txBox="1"/>
          <p:nvPr/>
        </p:nvSpPr>
        <p:spPr>
          <a:xfrm>
            <a:off x="3079750" y="5214938"/>
            <a:ext cx="1763713" cy="366712"/>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ellipses</a:t>
            </a:r>
            <a:endParaRPr lang="en-US" altLang="zh-CN" b="1">
              <a:solidFill>
                <a:schemeClr val="accent2"/>
              </a:solidFill>
              <a:latin typeface="Arial" panose="020B0604020202020204" pitchFamily="34" charset="0"/>
            </a:endParaRPr>
          </a:p>
        </p:txBody>
      </p:sp>
      <p:sp>
        <p:nvSpPr>
          <p:cNvPr id="449544" name="Text Box 449543"/>
          <p:cNvSpPr txBox="1"/>
          <p:nvPr/>
        </p:nvSpPr>
        <p:spPr>
          <a:xfrm>
            <a:off x="3106738" y="4838700"/>
            <a:ext cx="2663825" cy="366713"/>
          </a:xfrm>
          <a:prstGeom prst="rect">
            <a:avLst/>
          </a:prstGeom>
          <a:noFill/>
          <a:ln w="9525">
            <a:noFill/>
          </a:ln>
        </p:spPr>
        <p:txBody>
          <a:bodyPr anchor="t" anchorCtr="0">
            <a:spAutoFit/>
          </a:bodyPr>
          <a:p>
            <a:pPr>
              <a:spcBef>
                <a:spcPct val="50000"/>
              </a:spcBef>
            </a:pPr>
            <a:r>
              <a:rPr lang="en-US" altLang="zh-CN" b="1" i="1">
                <a:latin typeface="Arial" panose="020B0604020202020204" pitchFamily="34" charset="0"/>
              </a:rPr>
              <a:t>WORD SELECTION:</a:t>
            </a:r>
            <a:endParaRPr lang="en-US" altLang="zh-CN" b="1" i="1">
              <a:latin typeface="Arial" panose="020B0604020202020204" pitchFamily="34" charset="0"/>
            </a:endParaRPr>
          </a:p>
        </p:txBody>
      </p:sp>
      <p:sp>
        <p:nvSpPr>
          <p:cNvPr id="449545" name="Text Box 449544"/>
          <p:cNvSpPr txBox="1"/>
          <p:nvPr/>
        </p:nvSpPr>
        <p:spPr>
          <a:xfrm>
            <a:off x="3952875" y="5214938"/>
            <a:ext cx="1336675" cy="366712"/>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orbit</a:t>
            </a:r>
            <a:endParaRPr lang="en-US" altLang="zh-CN" b="1">
              <a:solidFill>
                <a:schemeClr val="accent2"/>
              </a:solidFill>
              <a:latin typeface="Arial" panose="020B0604020202020204" pitchFamily="34" charset="0"/>
            </a:endParaRPr>
          </a:p>
        </p:txBody>
      </p:sp>
      <p:sp>
        <p:nvSpPr>
          <p:cNvPr id="449546" name="Text Box 449545"/>
          <p:cNvSpPr txBox="1"/>
          <p:nvPr/>
        </p:nvSpPr>
        <p:spPr>
          <a:xfrm>
            <a:off x="5114925" y="5214938"/>
            <a:ext cx="1679575" cy="366712"/>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moons</a:t>
            </a:r>
            <a:endParaRPr lang="en-US" altLang="zh-CN" b="1">
              <a:solidFill>
                <a:schemeClr val="accent2"/>
              </a:solidFill>
              <a:latin typeface="Arial" panose="020B0604020202020204" pitchFamily="34" charset="0"/>
            </a:endParaRPr>
          </a:p>
        </p:txBody>
      </p:sp>
      <p:sp>
        <p:nvSpPr>
          <p:cNvPr id="449554" name="Text Box 449553"/>
          <p:cNvSpPr txBox="1"/>
          <p:nvPr/>
        </p:nvSpPr>
        <p:spPr>
          <a:xfrm>
            <a:off x="5118100" y="3930650"/>
            <a:ext cx="1287463" cy="366713"/>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quickest</a:t>
            </a:r>
            <a:endParaRPr lang="en-US" altLang="zh-CN" b="1">
              <a:solidFill>
                <a:schemeClr val="accent2"/>
              </a:solidFill>
              <a:latin typeface="Arial" panose="020B0604020202020204" pitchFamily="34" charset="0"/>
            </a:endParaRPr>
          </a:p>
        </p:txBody>
      </p:sp>
      <p:sp>
        <p:nvSpPr>
          <p:cNvPr id="449555" name="Text Box 449554"/>
          <p:cNvSpPr txBox="1"/>
          <p:nvPr/>
        </p:nvSpPr>
        <p:spPr>
          <a:xfrm>
            <a:off x="727075" y="1343025"/>
            <a:ext cx="788988" cy="366713"/>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eight</a:t>
            </a:r>
            <a:endParaRPr lang="en-US" altLang="zh-CN" b="1">
              <a:solidFill>
                <a:schemeClr val="accent2"/>
              </a:solidFill>
              <a:latin typeface="Arial" panose="020B0604020202020204" pitchFamily="34" charset="0"/>
            </a:endParaRPr>
          </a:p>
        </p:txBody>
      </p:sp>
      <p:sp>
        <p:nvSpPr>
          <p:cNvPr id="449556" name="Text Box 449555"/>
          <p:cNvSpPr txBox="1"/>
          <p:nvPr/>
        </p:nvSpPr>
        <p:spPr>
          <a:xfrm>
            <a:off x="4597400" y="971550"/>
            <a:ext cx="714375" cy="366713"/>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star</a:t>
            </a:r>
            <a:endParaRPr lang="en-US" altLang="zh-CN" b="1">
              <a:solidFill>
                <a:schemeClr val="accent2"/>
              </a:solidFill>
              <a:latin typeface="Arial" panose="020B0604020202020204" pitchFamily="34" charset="0"/>
            </a:endParaRPr>
          </a:p>
        </p:txBody>
      </p:sp>
      <p:sp>
        <p:nvSpPr>
          <p:cNvPr id="449557" name="Text Box 449556"/>
          <p:cNvSpPr txBox="1"/>
          <p:nvPr/>
        </p:nvSpPr>
        <p:spPr>
          <a:xfrm>
            <a:off x="2420938" y="1677988"/>
            <a:ext cx="998537" cy="366712"/>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comets</a:t>
            </a:r>
            <a:endParaRPr lang="en-US" altLang="zh-CN" b="1">
              <a:solidFill>
                <a:schemeClr val="accent2"/>
              </a:solidFill>
              <a:latin typeface="Arial" panose="020B0604020202020204" pitchFamily="34" charset="0"/>
            </a:endParaRPr>
          </a:p>
        </p:txBody>
      </p:sp>
      <p:sp>
        <p:nvSpPr>
          <p:cNvPr id="449558" name="Text Box 449557"/>
          <p:cNvSpPr txBox="1"/>
          <p:nvPr/>
        </p:nvSpPr>
        <p:spPr>
          <a:xfrm>
            <a:off x="4656138" y="3538538"/>
            <a:ext cx="1035050"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ellipses</a:t>
            </a:r>
            <a:endParaRPr lang="en-US" altLang="zh-CN" b="1">
              <a:solidFill>
                <a:schemeClr val="accent2"/>
              </a:solidFill>
              <a:latin typeface="Arial" panose="020B0604020202020204" pitchFamily="34" charset="0"/>
            </a:endParaRPr>
          </a:p>
        </p:txBody>
      </p:sp>
      <p:sp>
        <p:nvSpPr>
          <p:cNvPr id="449559" name="Text Box 449558"/>
          <p:cNvSpPr txBox="1"/>
          <p:nvPr/>
        </p:nvSpPr>
        <p:spPr>
          <a:xfrm>
            <a:off x="3054350" y="2235200"/>
            <a:ext cx="784225" cy="366713"/>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orbit</a:t>
            </a:r>
            <a:endParaRPr lang="en-US" altLang="zh-CN" b="1">
              <a:solidFill>
                <a:schemeClr val="accent2"/>
              </a:solidFill>
              <a:latin typeface="Arial" panose="020B0604020202020204" pitchFamily="34" charset="0"/>
            </a:endParaRPr>
          </a:p>
        </p:txBody>
      </p:sp>
      <p:sp>
        <p:nvSpPr>
          <p:cNvPr id="449560" name="Text Box 449559"/>
          <p:cNvSpPr txBox="1"/>
          <p:nvPr/>
        </p:nvSpPr>
        <p:spPr>
          <a:xfrm>
            <a:off x="7037388" y="2613025"/>
            <a:ext cx="985837"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moons</a:t>
            </a:r>
            <a:endParaRPr lang="en-US" altLang="zh-CN" b="1">
              <a:solidFill>
                <a:schemeClr val="accent2"/>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9539">
                                            <p:txEl>
                                              <p:charRg st="0" end="9"/>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49540">
                                            <p:txEl>
                                              <p:charRg st="0" end="6"/>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49541">
                                            <p:txEl>
                                              <p:charRg st="0" end="5"/>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49542">
                                            <p:txEl>
                                              <p:charRg st="0" end="7"/>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49543">
                                            <p:txEl>
                                              <p:charRg st="0" end="9"/>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49544">
                                            <p:txEl>
                                              <p:charRg st="0" end="16"/>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49545">
                                            <p:txEl>
                                              <p:charRg st="0"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49546">
                                            <p:txEl>
                                              <p:charRg st="0"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49556">
                                            <p:txEl>
                                              <p:charRg st="0" end="5"/>
                                            </p:txEl>
                                          </p:spTgt>
                                        </p:tgtEl>
                                        <p:attrNameLst>
                                          <p:attrName>style.visibility</p:attrName>
                                        </p:attrNameLst>
                                      </p:cBhvr>
                                      <p:to>
                                        <p:strVal val="visible"/>
                                      </p:to>
                                    </p:set>
                                  </p:childTnLst>
                                </p:cTn>
                              </p:par>
                              <p:par>
                                <p:cTn id="25" presetID="1" presetClass="exit" presetSubtype="0" fill="hold" nodeType="withEffect">
                                  <p:stCondLst>
                                    <p:cond delay="0"/>
                                  </p:stCondLst>
                                  <p:childTnLst>
                                    <p:set>
                                      <p:cBhvr>
                                        <p:cTn id="26" dur="1" fill="hold">
                                          <p:stCondLst>
                                            <p:cond delay="0"/>
                                          </p:stCondLst>
                                        </p:cTn>
                                        <p:tgtEl>
                                          <p:spTgt spid="449541">
                                            <p:txEl>
                                              <p:charRg st="0" end="5"/>
                                            </p:txEl>
                                          </p:spTgt>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49555">
                                            <p:txEl>
                                              <p:charRg st="0" end="6"/>
                                            </p:txEl>
                                          </p:spTgt>
                                        </p:tgtEl>
                                        <p:attrNameLst>
                                          <p:attrName>style.visibility</p:attrName>
                                        </p:attrNameLst>
                                      </p:cBhvr>
                                      <p:to>
                                        <p:strVal val="visible"/>
                                      </p:to>
                                    </p:set>
                                  </p:childTnLst>
                                </p:cTn>
                              </p:par>
                              <p:par>
                                <p:cTn id="31" presetID="1" presetClass="exit" presetSubtype="0" fill="hold" nodeType="withEffect">
                                  <p:stCondLst>
                                    <p:cond delay="0"/>
                                  </p:stCondLst>
                                  <p:childTnLst>
                                    <p:set>
                                      <p:cBhvr>
                                        <p:cTn id="32" dur="1" fill="hold">
                                          <p:stCondLst>
                                            <p:cond delay="0"/>
                                          </p:stCondLst>
                                        </p:cTn>
                                        <p:tgtEl>
                                          <p:spTgt spid="449540">
                                            <p:txEl>
                                              <p:charRg st="0" end="6"/>
                                            </p:txEl>
                                          </p:spTgt>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49557">
                                            <p:txEl>
                                              <p:charRg st="0" end="7"/>
                                            </p:txEl>
                                          </p:spTgt>
                                        </p:tgtEl>
                                        <p:attrNameLst>
                                          <p:attrName>style.visibility</p:attrName>
                                        </p:attrNameLst>
                                      </p:cBhvr>
                                      <p:to>
                                        <p:strVal val="visible"/>
                                      </p:to>
                                    </p:set>
                                  </p:childTnLst>
                                </p:cTn>
                              </p:par>
                              <p:par>
                                <p:cTn id="37" presetID="1" presetClass="exit" presetSubtype="0" fill="hold" nodeType="withEffect">
                                  <p:stCondLst>
                                    <p:cond delay="0"/>
                                  </p:stCondLst>
                                  <p:childTnLst>
                                    <p:set>
                                      <p:cBhvr>
                                        <p:cTn id="38" dur="1" fill="hold">
                                          <p:stCondLst>
                                            <p:cond delay="0"/>
                                          </p:stCondLst>
                                        </p:cTn>
                                        <p:tgtEl>
                                          <p:spTgt spid="449542">
                                            <p:txEl>
                                              <p:charRg st="0" end="7"/>
                                            </p:txEl>
                                          </p:spTgt>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49559">
                                            <p:txEl>
                                              <p:charRg st="0" end="6"/>
                                            </p:txEl>
                                          </p:spTgt>
                                        </p:tgtEl>
                                        <p:attrNameLst>
                                          <p:attrName>style.visibility</p:attrName>
                                        </p:attrNameLst>
                                      </p:cBhvr>
                                      <p:to>
                                        <p:strVal val="visible"/>
                                      </p:to>
                                    </p:set>
                                  </p:childTnLst>
                                </p:cTn>
                              </p:par>
                              <p:par>
                                <p:cTn id="43" presetID="1" presetClass="exit" presetSubtype="0" fill="hold" nodeType="withEffect">
                                  <p:stCondLst>
                                    <p:cond delay="0"/>
                                  </p:stCondLst>
                                  <p:childTnLst>
                                    <p:set>
                                      <p:cBhvr>
                                        <p:cTn id="44" dur="1" fill="hold">
                                          <p:stCondLst>
                                            <p:cond delay="0"/>
                                          </p:stCondLst>
                                        </p:cTn>
                                        <p:tgtEl>
                                          <p:spTgt spid="449545">
                                            <p:txEl>
                                              <p:charRg st="0" end="6"/>
                                            </p:txEl>
                                          </p:spTgt>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449560">
                                            <p:txEl>
                                              <p:charRg st="0" end="6"/>
                                            </p:txEl>
                                          </p:spTgt>
                                        </p:tgtEl>
                                        <p:attrNameLst>
                                          <p:attrName>style.visibility</p:attrName>
                                        </p:attrNameLst>
                                      </p:cBhvr>
                                      <p:to>
                                        <p:strVal val="visible"/>
                                      </p:to>
                                    </p:set>
                                  </p:childTnLst>
                                </p:cTn>
                              </p:par>
                              <p:par>
                                <p:cTn id="49" presetID="1" presetClass="exit" presetSubtype="0" fill="hold" nodeType="withEffect">
                                  <p:stCondLst>
                                    <p:cond delay="0"/>
                                  </p:stCondLst>
                                  <p:childTnLst>
                                    <p:set>
                                      <p:cBhvr>
                                        <p:cTn id="50" dur="1" fill="hold">
                                          <p:stCondLst>
                                            <p:cond delay="0"/>
                                          </p:stCondLst>
                                        </p:cTn>
                                        <p:tgtEl>
                                          <p:spTgt spid="449546">
                                            <p:txEl>
                                              <p:charRg st="0" end="6"/>
                                            </p:txEl>
                                          </p:spTgt>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449558">
                                            <p:txEl>
                                              <p:charRg st="0" end="9"/>
                                            </p:txEl>
                                          </p:spTgt>
                                        </p:tgtEl>
                                        <p:attrNameLst>
                                          <p:attrName>style.visibility</p:attrName>
                                        </p:attrNameLst>
                                      </p:cBhvr>
                                      <p:to>
                                        <p:strVal val="visible"/>
                                      </p:to>
                                    </p:set>
                                  </p:childTnLst>
                                </p:cTn>
                              </p:par>
                              <p:par>
                                <p:cTn id="55" presetID="1" presetClass="exit" presetSubtype="0" fill="hold" nodeType="withEffect">
                                  <p:stCondLst>
                                    <p:cond delay="0"/>
                                  </p:stCondLst>
                                  <p:childTnLst>
                                    <p:set>
                                      <p:cBhvr>
                                        <p:cTn id="56" dur="1" fill="hold">
                                          <p:stCondLst>
                                            <p:cond delay="0"/>
                                          </p:stCondLst>
                                        </p:cTn>
                                        <p:tgtEl>
                                          <p:spTgt spid="449543">
                                            <p:txEl>
                                              <p:charRg st="0" end="9"/>
                                            </p:txEl>
                                          </p:spTgt>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449554">
                                            <p:txEl>
                                              <p:charRg st="0" end="9"/>
                                            </p:txEl>
                                          </p:spTgt>
                                        </p:tgtEl>
                                        <p:attrNameLst>
                                          <p:attrName>style.visibility</p:attrName>
                                        </p:attrNameLst>
                                      </p:cBhvr>
                                      <p:to>
                                        <p:strVal val="visible"/>
                                      </p:to>
                                    </p:set>
                                  </p:childTnLst>
                                </p:cTn>
                              </p:par>
                              <p:par>
                                <p:cTn id="61" presetID="1" presetClass="exit" presetSubtype="0" fill="hold" nodeType="withEffect">
                                  <p:stCondLst>
                                    <p:cond delay="0"/>
                                  </p:stCondLst>
                                  <p:childTnLst>
                                    <p:set>
                                      <p:cBhvr>
                                        <p:cTn id="62" dur="1" fill="hold">
                                          <p:stCondLst>
                                            <p:cond delay="0"/>
                                          </p:stCondLst>
                                        </p:cTn>
                                        <p:tgtEl>
                                          <p:spTgt spid="449539">
                                            <p:txEl>
                                              <p:charRg st="0" end="9"/>
                                            </p:txEl>
                                          </p:spTgt>
                                        </p:tgtEl>
                                        <p:attrNameLst>
                                          <p:attrName>style.visibility</p:attrName>
                                        </p:attrNameLst>
                                      </p:cBhvr>
                                      <p:to>
                                        <p:strVal val="hidden"/>
                                      </p:to>
                                    </p:set>
                                  </p:childTnLst>
                                </p:cTn>
                              </p:par>
                              <p:par>
                                <p:cTn id="63" presetID="1" presetClass="exit" presetSubtype="0" fill="hold" nodeType="withEffect">
                                  <p:stCondLst>
                                    <p:cond delay="0"/>
                                  </p:stCondLst>
                                  <p:childTnLst>
                                    <p:set>
                                      <p:cBhvr>
                                        <p:cTn id="64" dur="1" fill="hold">
                                          <p:stCondLst>
                                            <p:cond delay="0"/>
                                          </p:stCondLst>
                                        </p:cTn>
                                        <p:tgtEl>
                                          <p:spTgt spid="449544">
                                            <p:txEl>
                                              <p:charRg st="0" end="1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9539" grpId="0" build="allAtOnce"/>
      <p:bldP spid="449540" grpId="0" build="allAtOnce"/>
      <p:bldP spid="449541" grpId="0" build="allAtOnce"/>
      <p:bldP spid="449542" grpId="0" build="allAtOnce"/>
      <p:bldP spid="449543" grpId="0" build="allAtOnce"/>
      <p:bldP spid="449544" grpId="0" build="allAtOnce"/>
      <p:bldP spid="449545" grpId="0" build="allAtOnce"/>
      <p:bldP spid="449546" grpId="0" build="allAtOnce"/>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0114" name="Title 90113"/>
          <p:cNvSpPr>
            <a:spLocks noGrp="1"/>
          </p:cNvSpPr>
          <p:nvPr>
            <p:ph type="title"/>
          </p:nvPr>
        </p:nvSpPr>
        <p:spPr/>
        <p:txBody>
          <a:bodyPr anchor="ctr" anchorCtr="0"/>
          <a:p>
            <a:r>
              <a:rPr sz="4000"/>
              <a:t>Planetary orbits </a:t>
            </a:r>
            <a:endParaRPr sz="2800" i="1"/>
          </a:p>
        </p:txBody>
      </p:sp>
      <p:sp>
        <p:nvSpPr>
          <p:cNvPr id="90115" name="Content Placeholder 90114"/>
          <p:cNvSpPr>
            <a:spLocks noGrp="1"/>
          </p:cNvSpPr>
          <p:nvPr>
            <p:ph idx="1"/>
          </p:nvPr>
        </p:nvSpPr>
        <p:spPr/>
        <p:txBody>
          <a:bodyPr/>
          <a:p>
            <a:pPr marL="457200" indent="-457200">
              <a:lnSpc>
                <a:spcPct val="80000"/>
              </a:lnSpc>
              <a:buFontTx/>
              <a:buAutoNum type="arabicPeriod"/>
            </a:pPr>
            <a:r>
              <a:rPr sz="2400"/>
              <a:t>(a) What force is responsible for planetary motion? </a:t>
            </a:r>
            <a:endParaRPr sz="2400"/>
          </a:p>
          <a:p>
            <a:pPr marL="0" indent="0">
              <a:lnSpc>
                <a:spcPct val="80000"/>
              </a:lnSpc>
              <a:buFontTx/>
              <a:buNone/>
            </a:pPr>
            <a:r>
              <a:rPr sz="2400"/>
              <a:t>      (b) Why is this force an example of centripetal force?</a:t>
            </a:r>
            <a:endParaRPr sz="2400"/>
          </a:p>
          <a:p>
            <a:pPr marL="609600" indent="-609600">
              <a:lnSpc>
                <a:spcPct val="80000"/>
              </a:lnSpc>
              <a:buFont typeface="+mj-lt"/>
              <a:buAutoNum type="arabicPeriod" startAt="2"/>
            </a:pPr>
            <a:r>
              <a:rPr sz="2400"/>
              <a:t>Explain how orbital speed affects the shape of a planet’s orbit.</a:t>
            </a:r>
            <a:endParaRPr sz="2400"/>
          </a:p>
          <a:p>
            <a:pPr marL="609600" indent="-609600">
              <a:lnSpc>
                <a:spcPct val="80000"/>
              </a:lnSpc>
              <a:buFontTx/>
              <a:buAutoNum type="arabicPeriod" startAt="2"/>
            </a:pPr>
            <a:r>
              <a:rPr sz="2400"/>
              <a:t>State how (a) the speed and (b) the time taken to complete one orbit depends on a planet’s distance from the Sun.</a:t>
            </a:r>
            <a:endParaRPr sz="240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61" name="Title 2049"/>
          <p:cNvSpPr>
            <a:spLocks noGrp="1"/>
          </p:cNvSpPr>
          <p:nvPr>
            <p:ph type="ctrTitle"/>
          </p:nvPr>
        </p:nvSpPr>
        <p:spPr>
          <a:xfrm>
            <a:off x="685800" y="1720850"/>
            <a:ext cx="7772400" cy="2056765"/>
          </a:xfrm>
          <a:solidFill>
            <a:srgbClr val="C00000"/>
          </a:solidFill>
        </p:spPr>
        <p:txBody>
          <a:bodyPr anchor="ctr" anchorCtr="0"/>
          <a:p>
            <a:pPr defTabSz="914400">
              <a:buNone/>
            </a:pPr>
            <a:r>
              <a:rPr lang="en-US" altLang="en-US" sz="6600" kern="1200" baseline="0" dirty="0">
                <a:latin typeface="+mj-lt"/>
                <a:ea typeface="+mj-ea"/>
                <a:cs typeface="+mj-cs"/>
              </a:rPr>
              <a:t>Orbital Speed</a:t>
            </a:r>
            <a:endParaRPr lang="en-US" altLang="en-US" sz="6600" kern="1200" baseline="0" dirty="0">
              <a:latin typeface="+mj-lt"/>
              <a:ea typeface="+mj-ea"/>
              <a:cs typeface="+mj-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61" name="Title 2049"/>
          <p:cNvSpPr>
            <a:spLocks noGrp="1"/>
          </p:cNvSpPr>
          <p:nvPr>
            <p:ph type="ctrTitle"/>
          </p:nvPr>
        </p:nvSpPr>
        <p:spPr>
          <a:xfrm>
            <a:off x="563880" y="1797050"/>
            <a:ext cx="7772400" cy="2910840"/>
          </a:xfrm>
          <a:solidFill>
            <a:srgbClr val="C00000"/>
          </a:solidFill>
        </p:spPr>
        <p:txBody>
          <a:bodyPr anchor="ctr" anchorCtr="0"/>
          <a:p>
            <a:pPr defTabSz="914400">
              <a:buNone/>
            </a:pPr>
            <a:r>
              <a:rPr lang="en-US" altLang="en-US" sz="6600" kern="1200" baseline="0" dirty="0">
                <a:latin typeface="+mj-lt"/>
                <a:ea typeface="+mj-ea"/>
                <a:cs typeface="+mj-cs"/>
              </a:rPr>
              <a:t>Circular Motion</a:t>
            </a:r>
            <a:endParaRPr lang="en-US" altLang="en-US" sz="6600" kern="1200" baseline="0" dirty="0">
              <a:latin typeface="+mj-lt"/>
              <a:ea typeface="+mj-ea"/>
              <a:cs typeface="+mj-cs"/>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1"/>
          <p:cNvPicPr>
            <a:picLocks noChangeAspect="1"/>
          </p:cNvPicPr>
          <p:nvPr/>
        </p:nvPicPr>
        <p:blipFill>
          <a:blip r:embed="rId1"/>
          <a:stretch>
            <a:fillRect/>
          </a:stretch>
        </p:blipFill>
        <p:spPr>
          <a:xfrm>
            <a:off x="6376670" y="659765"/>
            <a:ext cx="2585085" cy="2547620"/>
          </a:xfrm>
          <a:prstGeom prst="rect">
            <a:avLst/>
          </a:prstGeom>
        </p:spPr>
      </p:pic>
      <p:sp>
        <p:nvSpPr>
          <p:cNvPr id="41985" name="Rectangle 2"/>
          <p:cNvSpPr>
            <a:spLocks noGrp="1"/>
          </p:cNvSpPr>
          <p:nvPr>
            <p:ph type="title"/>
          </p:nvPr>
        </p:nvSpPr>
        <p:spPr/>
        <p:txBody>
          <a:bodyPr vert="horz" wrap="square" lIns="91440" tIns="45720" rIns="91440" bIns="45720" anchor="ctr" anchorCtr="0"/>
          <a:p>
            <a:r>
              <a:rPr lang="en-US" altLang="zh-CN" sz="4000" b="1"/>
              <a:t>Orbital speed (</a:t>
            </a:r>
            <a:r>
              <a:rPr lang="en-US" altLang="zh-CN" sz="4000" b="1" i="1">
                <a:solidFill>
                  <a:srgbClr val="FF0000"/>
                </a:solidFill>
              </a:rPr>
              <a:t>v</a:t>
            </a:r>
            <a:r>
              <a:rPr lang="en-US" altLang="zh-CN" sz="4000" b="1"/>
              <a:t>)</a:t>
            </a:r>
            <a:endParaRPr lang="en-US" altLang="zh-CN" sz="4000" b="1"/>
          </a:p>
        </p:txBody>
      </p:sp>
      <p:sp>
        <p:nvSpPr>
          <p:cNvPr id="144390" name="Rectangle 6"/>
          <p:cNvSpPr>
            <a:spLocks noGrp="1"/>
          </p:cNvSpPr>
          <p:nvPr>
            <p:ph idx="1"/>
          </p:nvPr>
        </p:nvSpPr>
        <p:spPr>
          <a:xfrm>
            <a:off x="468630" y="1165860"/>
            <a:ext cx="8229600" cy="4525963"/>
          </a:xfrm>
        </p:spPr>
        <p:txBody>
          <a:bodyPr vert="horz" wrap="square" lIns="91440" tIns="45720" rIns="91440" bIns="45720" anchor="t" anchorCtr="0"/>
          <a:lstStyle>
            <a:lvl1pPr lvl="0">
              <a:defRPr sz="2800"/>
            </a:lvl1pPr>
            <a:lvl2pPr lvl="1">
              <a:defRPr sz="2400"/>
            </a:lvl2pPr>
            <a:lvl3pPr lvl="2">
              <a:defRPr sz="2000"/>
            </a:lvl3pPr>
            <a:lvl4pPr lvl="3">
              <a:defRPr sz="1800"/>
            </a:lvl4pPr>
            <a:lvl5pPr lvl="4">
              <a:defRPr sz="1800"/>
            </a:lvl5pPr>
          </a:lstStyle>
          <a:p>
            <a:pPr lvl="0" algn="l">
              <a:buNone/>
            </a:pPr>
            <a:r>
              <a:rPr lang="en-US" altLang="en-US" sz="2800">
                <a:solidFill>
                  <a:srgbClr val="FF0000"/>
                </a:solidFill>
              </a:rPr>
              <a:t>speed </a:t>
            </a:r>
            <a:r>
              <a:rPr lang="en-US" altLang="en-US" sz="2800">
                <a:solidFill>
                  <a:schemeClr val="tx1"/>
                </a:solidFill>
              </a:rPr>
              <a:t>=</a:t>
            </a:r>
            <a:r>
              <a:rPr lang="en-US" altLang="en-US" sz="2800">
                <a:solidFill>
                  <a:srgbClr val="FF0000"/>
                </a:solidFill>
              </a:rPr>
              <a:t> </a:t>
            </a:r>
            <a:r>
              <a:rPr lang="en-US" altLang="en-US" sz="2800" u="sng">
                <a:solidFill>
                  <a:srgbClr val="FF0000"/>
                </a:solidFill>
              </a:rPr>
              <a:t>distance </a:t>
            </a:r>
            <a:endParaRPr lang="en-US" altLang="en-US" sz="2800" u="sng">
              <a:solidFill>
                <a:srgbClr val="FF0000"/>
              </a:solidFill>
            </a:endParaRPr>
          </a:p>
          <a:p>
            <a:pPr lvl="0" algn="l">
              <a:buNone/>
            </a:pPr>
            <a:r>
              <a:rPr lang="en-US" altLang="en-US" sz="2800">
                <a:solidFill>
                  <a:srgbClr val="FF0000"/>
                </a:solidFill>
              </a:rPr>
              <a:t>		        time</a:t>
            </a:r>
            <a:endParaRPr lang="en-US" altLang="zh-CN" sz="2800">
              <a:solidFill>
                <a:srgbClr val="FF0000"/>
              </a:solidFill>
            </a:endParaRPr>
          </a:p>
          <a:p>
            <a:pPr lvl="0" algn="l">
              <a:buNone/>
            </a:pPr>
            <a:r>
              <a:rPr lang="en-US" altLang="zh-CN" sz="2800">
                <a:solidFill>
                  <a:srgbClr val="FF0000"/>
                </a:solidFill>
              </a:rPr>
              <a:t>orbital speed</a:t>
            </a:r>
            <a:r>
              <a:rPr lang="en-US" altLang="zh-CN" sz="2800"/>
              <a:t> = </a:t>
            </a:r>
            <a:r>
              <a:rPr lang="en-US" altLang="zh-CN" sz="2800" u="sng"/>
              <a:t>(2</a:t>
            </a:r>
            <a:r>
              <a:rPr lang="el-GR" altLang="x-none" sz="2800" u="sng" dirty="0"/>
              <a:t>π</a:t>
            </a:r>
            <a:r>
              <a:rPr lang="en-US" altLang="zh-CN" sz="2800" u="sng"/>
              <a:t> x </a:t>
            </a:r>
            <a:r>
              <a:rPr lang="en-US" altLang="zh-CN" sz="2800" u="sng">
                <a:solidFill>
                  <a:srgbClr val="FF0000"/>
                </a:solidFill>
              </a:rPr>
              <a:t>orbital radius</a:t>
            </a:r>
            <a:r>
              <a:rPr lang="en-US" altLang="zh-CN" sz="2800" u="sng"/>
              <a:t>) </a:t>
            </a:r>
            <a:endParaRPr lang="en-US" altLang="zh-CN" sz="2800" u="sng"/>
          </a:p>
          <a:p>
            <a:pPr lvl="0" algn="l">
              <a:buNone/>
            </a:pPr>
            <a:r>
              <a:rPr lang="en-US" altLang="en-US" sz="2800"/>
              <a:t>				</a:t>
            </a:r>
            <a:r>
              <a:rPr lang="en-US" altLang="zh-CN" sz="2800"/>
              <a:t> </a:t>
            </a:r>
            <a:r>
              <a:rPr lang="en-US" altLang="zh-CN" sz="2800">
                <a:solidFill>
                  <a:srgbClr val="FF0000"/>
                </a:solidFill>
              </a:rPr>
              <a:t>time period</a:t>
            </a:r>
            <a:endParaRPr lang="en-US" altLang="zh-CN" sz="2800">
              <a:solidFill>
                <a:srgbClr val="FF0000"/>
              </a:solidFill>
            </a:endParaRPr>
          </a:p>
          <a:p>
            <a:pPr lvl="0" algn="l">
              <a:buNone/>
            </a:pPr>
            <a:r>
              <a:rPr lang="en-US" altLang="zh-CN" sz="2800" b="1" i="1">
                <a:solidFill>
                  <a:srgbClr val="FF0000"/>
                </a:solidFill>
              </a:rPr>
              <a:t>v</a:t>
            </a:r>
            <a:r>
              <a:rPr lang="en-US" altLang="zh-CN" sz="2800"/>
              <a:t> = </a:t>
            </a:r>
            <a:r>
              <a:rPr lang="en-US" altLang="zh-CN" sz="2800" u="sng"/>
              <a:t>(2</a:t>
            </a:r>
            <a:r>
              <a:rPr lang="el-GR" altLang="x-none" sz="2800" u="sng" dirty="0"/>
              <a:t>π</a:t>
            </a:r>
            <a:r>
              <a:rPr lang="en-US" altLang="zh-CN" sz="2800" u="sng"/>
              <a:t> x </a:t>
            </a:r>
            <a:r>
              <a:rPr lang="en-US" altLang="zh-CN" sz="2800" b="1" i="1" u="sng">
                <a:solidFill>
                  <a:srgbClr val="FF0000"/>
                </a:solidFill>
              </a:rPr>
              <a:t>r </a:t>
            </a:r>
            <a:r>
              <a:rPr lang="en-US" altLang="zh-CN" sz="2800" u="sng"/>
              <a:t>) </a:t>
            </a:r>
            <a:endParaRPr lang="en-US" altLang="zh-CN" sz="2800" u="sng"/>
          </a:p>
          <a:p>
            <a:pPr lvl="0" algn="l">
              <a:buNone/>
            </a:pPr>
            <a:r>
              <a:rPr lang="en-US" altLang="en-US" sz="2800"/>
              <a:t>		</a:t>
            </a:r>
            <a:r>
              <a:rPr lang="en-US" altLang="zh-CN" sz="2800"/>
              <a:t> </a:t>
            </a:r>
            <a:r>
              <a:rPr lang="en-US" altLang="zh-CN" sz="2800" b="1" i="1">
                <a:solidFill>
                  <a:srgbClr val="FF0000"/>
                </a:solidFill>
              </a:rPr>
              <a:t>T</a:t>
            </a:r>
            <a:endParaRPr lang="en-US" altLang="zh-CN" sz="2800" b="1" i="1">
              <a:solidFill>
                <a:srgbClr val="FF0000"/>
              </a:solidFill>
            </a:endParaRPr>
          </a:p>
          <a:p>
            <a:pPr lvl="0" algn="l">
              <a:buNone/>
            </a:pPr>
            <a:endParaRPr lang="en-US" altLang="zh-CN" sz="2800"/>
          </a:p>
          <a:p>
            <a:pPr lvl="0" algn="l">
              <a:buNone/>
            </a:pPr>
            <a:r>
              <a:rPr lang="en-US" altLang="zh-CN" sz="2800">
                <a:solidFill>
                  <a:srgbClr val="FF0000"/>
                </a:solidFill>
              </a:rPr>
              <a:t>orbital speed</a:t>
            </a:r>
            <a:r>
              <a:rPr lang="en-US" altLang="zh-CN" sz="2800"/>
              <a:t> in </a:t>
            </a:r>
            <a:r>
              <a:rPr lang="en-US" altLang="zh-CN" sz="2800">
                <a:solidFill>
                  <a:schemeClr val="accent2"/>
                </a:solidFill>
              </a:rPr>
              <a:t>metres per second (m/s)</a:t>
            </a:r>
            <a:endParaRPr lang="en-US" altLang="zh-CN" sz="2800">
              <a:solidFill>
                <a:schemeClr val="accent2"/>
              </a:solidFill>
            </a:endParaRPr>
          </a:p>
          <a:p>
            <a:pPr lvl="0" algn="l">
              <a:buNone/>
            </a:pPr>
            <a:r>
              <a:rPr lang="en-US" altLang="zh-CN" sz="2800">
                <a:solidFill>
                  <a:srgbClr val="FF0000"/>
                </a:solidFill>
              </a:rPr>
              <a:t>orbital radius</a:t>
            </a:r>
            <a:r>
              <a:rPr lang="en-US" altLang="zh-CN" sz="2800"/>
              <a:t> in </a:t>
            </a:r>
            <a:r>
              <a:rPr lang="en-US" altLang="zh-CN" sz="2800">
                <a:solidFill>
                  <a:schemeClr val="accent2"/>
                </a:solidFill>
              </a:rPr>
              <a:t>metres (m)</a:t>
            </a:r>
            <a:endParaRPr lang="en-US" altLang="zh-CN" sz="2800">
              <a:solidFill>
                <a:schemeClr val="accent2"/>
              </a:solidFill>
            </a:endParaRPr>
          </a:p>
          <a:p>
            <a:pPr lvl="0" algn="l">
              <a:buNone/>
            </a:pPr>
            <a:r>
              <a:rPr lang="en-US" altLang="zh-CN" sz="2800">
                <a:solidFill>
                  <a:srgbClr val="FF0000"/>
                </a:solidFill>
              </a:rPr>
              <a:t>time period</a:t>
            </a:r>
            <a:r>
              <a:rPr lang="en-US" altLang="zh-CN" sz="2800"/>
              <a:t> in </a:t>
            </a:r>
            <a:r>
              <a:rPr lang="el-GR" altLang="x-none" sz="2800" dirty="0">
                <a:solidFill>
                  <a:schemeClr val="accent2"/>
                </a:solidFill>
              </a:rPr>
              <a:t>seconds (s)</a:t>
            </a:r>
            <a:endParaRPr lang="el-GR" altLang="x-none" sz="2800" dirty="0">
              <a:solidFill>
                <a:schemeClr val="accent2"/>
              </a:solidFill>
            </a:endParaRPr>
          </a:p>
          <a:p>
            <a:pPr lvl="0" algn="l">
              <a:buNone/>
            </a:pPr>
            <a:endParaRPr lang="en-US" altLang="zh-CN"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4390">
                                            <p:txEl>
                                              <p:char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4390">
                                            <p:txEl>
                                              <p:char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4390">
                                            <p:txEl>
                                              <p:charRg st="0" end="5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4390">
                                            <p:txEl>
                                              <p:char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4390">
                                            <p:txEl>
                                              <p:charRg st="53" end="7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4390">
                                            <p:txEl>
                                              <p:char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44390">
                                            <p:txEl>
                                              <p:charRg st="72" end="11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44390">
                                            <p:txEl>
                                              <p:charRg st="113" end="142"/>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44390">
                                            <p:txEl>
                                              <p:charRg st="142" end="16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1985" name="Rectangle 2"/>
          <p:cNvSpPr>
            <a:spLocks noGrp="1"/>
          </p:cNvSpPr>
          <p:nvPr>
            <p:ph type="title"/>
          </p:nvPr>
        </p:nvSpPr>
        <p:spPr/>
        <p:txBody>
          <a:bodyPr vert="horz" wrap="square" lIns="91440" tIns="45720" rIns="91440" bIns="45720" anchor="ctr" anchorCtr="0"/>
          <a:p>
            <a:r>
              <a:rPr lang="en-US" altLang="zh-CN" sz="4000" b="1"/>
              <a:t>Orbital speed (</a:t>
            </a:r>
            <a:r>
              <a:rPr lang="en-US" altLang="zh-CN" sz="4000" b="1" i="1">
                <a:solidFill>
                  <a:srgbClr val="FF0000"/>
                </a:solidFill>
              </a:rPr>
              <a:t>v</a:t>
            </a:r>
            <a:r>
              <a:rPr lang="en-US" altLang="zh-CN" sz="4000" b="1"/>
              <a:t>)</a:t>
            </a:r>
            <a:endParaRPr lang="en-US" altLang="zh-CN" sz="4000" b="1"/>
          </a:p>
        </p:txBody>
      </p:sp>
      <p:pic>
        <p:nvPicPr>
          <p:cNvPr id="7170" name="Picture 2" descr="Graph showing the distance from the sun for each planet, and the speed in m\s. As the planets get further from the sun, the speed reduces."/>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54000" y="530860"/>
            <a:ext cx="8659495" cy="641096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4033" name="Rectangle 2"/>
          <p:cNvSpPr>
            <a:spLocks noGrp="1"/>
          </p:cNvSpPr>
          <p:nvPr>
            <p:ph type="title"/>
          </p:nvPr>
        </p:nvSpPr>
        <p:spPr/>
        <p:txBody>
          <a:bodyPr vert="horz" wrap="square" lIns="91440" tIns="45720" rIns="91440" bIns="45720" anchor="ctr" anchorCtr="0"/>
          <a:p>
            <a:r>
              <a:rPr lang="en-US" altLang="zh-CN" sz="4000"/>
              <a:t>Question 1</a:t>
            </a:r>
            <a:endParaRPr lang="en-US" altLang="zh-CN" sz="4000"/>
          </a:p>
        </p:txBody>
      </p:sp>
      <p:sp>
        <p:nvSpPr>
          <p:cNvPr id="144390" name="Rectangle 6"/>
          <p:cNvSpPr>
            <a:spLocks noGrp="1"/>
          </p:cNvSpPr>
          <p:nvPr>
            <p:ph idx="1"/>
          </p:nvPr>
        </p:nvSpPr>
        <p:spPr>
          <a:xfrm>
            <a:off x="457200" y="993140"/>
            <a:ext cx="8229600" cy="4525963"/>
          </a:xfrm>
        </p:spPr>
        <p:txBody>
          <a:bodyPr vert="horz" wrap="square" lIns="91440" tIns="45720" rIns="91440" bIns="45720" anchor="t" anchorCtr="0"/>
          <a:lstStyle>
            <a:lvl1pPr lvl="0">
              <a:defRPr sz="2800"/>
            </a:lvl1pPr>
            <a:lvl2pPr lvl="1">
              <a:defRPr sz="2400"/>
            </a:lvl2pPr>
            <a:lvl3pPr lvl="2">
              <a:defRPr sz="2000"/>
            </a:lvl3pPr>
            <a:lvl4pPr lvl="3">
              <a:defRPr sz="1800"/>
            </a:lvl4pPr>
            <a:lvl5pPr lvl="4">
              <a:defRPr sz="1800"/>
            </a:lvl5pPr>
          </a:lstStyle>
          <a:p>
            <a:pPr marL="0" lvl="0" indent="0">
              <a:lnSpc>
                <a:spcPct val="80000"/>
              </a:lnSpc>
              <a:buNone/>
            </a:pPr>
            <a:r>
              <a:rPr lang="en-US" altLang="zh-CN" sz="2400" i="1"/>
              <a:t>Calculate the orbital speed of the Earth around the Sun.</a:t>
            </a:r>
            <a:r>
              <a:rPr lang="en-US" altLang="zh-CN" sz="2400"/>
              <a:t> </a:t>
            </a:r>
            <a:r>
              <a:rPr lang="en-US" altLang="zh-CN" sz="2400" i="1"/>
              <a:t>(Earth orbital radius = 150 million km)</a:t>
            </a:r>
            <a:endParaRPr lang="en-US" altLang="zh-CN" sz="2400" b="1" i="1">
              <a:solidFill>
                <a:srgbClr val="FF0000"/>
              </a:solidFill>
            </a:endParaRPr>
          </a:p>
          <a:p>
            <a:pPr marL="0" lvl="0" indent="0">
              <a:lnSpc>
                <a:spcPct val="80000"/>
              </a:lnSpc>
              <a:buNone/>
            </a:pPr>
            <a:r>
              <a:rPr lang="en-US" altLang="zh-CN" sz="2400" b="1" i="1">
                <a:solidFill>
                  <a:srgbClr val="FF0000"/>
                </a:solidFill>
              </a:rPr>
              <a:t>v</a:t>
            </a:r>
            <a:r>
              <a:rPr lang="en-US" altLang="zh-CN" sz="2400"/>
              <a:t> = </a:t>
            </a:r>
            <a:r>
              <a:rPr lang="en-US" altLang="zh-CN" sz="2400" u="sng"/>
              <a:t>(2</a:t>
            </a:r>
            <a:r>
              <a:rPr lang="el-GR" altLang="x-none" sz="2400" u="sng" dirty="0"/>
              <a:t>π</a:t>
            </a:r>
            <a:r>
              <a:rPr lang="en-US" altLang="zh-CN" sz="2400" u="sng"/>
              <a:t> x </a:t>
            </a:r>
            <a:r>
              <a:rPr lang="en-US" altLang="zh-CN" sz="2400" b="1" i="1" u="sng">
                <a:solidFill>
                  <a:srgbClr val="FF0000"/>
                </a:solidFill>
              </a:rPr>
              <a:t>r </a:t>
            </a:r>
            <a:r>
              <a:rPr lang="en-US" altLang="zh-CN" sz="2400" u="sng"/>
              <a:t>)</a:t>
            </a:r>
            <a:endParaRPr lang="en-US" altLang="zh-CN" sz="2400" u="sng"/>
          </a:p>
          <a:p>
            <a:pPr marL="0" lvl="0" indent="0">
              <a:lnSpc>
                <a:spcPct val="80000"/>
              </a:lnSpc>
              <a:buNone/>
            </a:pPr>
            <a:r>
              <a:rPr lang="en-US" altLang="zh-CN" sz="2400"/>
              <a:t>          </a:t>
            </a:r>
            <a:r>
              <a:rPr lang="en-US" altLang="zh-CN" sz="2400" b="1" i="1">
                <a:solidFill>
                  <a:srgbClr val="FF0000"/>
                </a:solidFill>
              </a:rPr>
              <a:t>T</a:t>
            </a:r>
            <a:endParaRPr lang="en-US" altLang="zh-CN" sz="2400" b="1" i="1">
              <a:solidFill>
                <a:srgbClr val="FF0000"/>
              </a:solidFill>
            </a:endParaRPr>
          </a:p>
          <a:p>
            <a:pPr marL="0" lvl="0" indent="0">
              <a:lnSpc>
                <a:spcPct val="80000"/>
              </a:lnSpc>
              <a:buNone/>
            </a:pPr>
            <a:endParaRPr lang="en-US" altLang="zh-CN" sz="2400"/>
          </a:p>
          <a:p>
            <a:pPr marL="0" lvl="0" indent="0">
              <a:lnSpc>
                <a:spcPct val="80000"/>
              </a:lnSpc>
              <a:buNone/>
            </a:pPr>
            <a:r>
              <a:rPr lang="en-US" altLang="zh-CN" sz="2400"/>
              <a:t>= </a:t>
            </a:r>
            <a:r>
              <a:rPr lang="en-US" altLang="zh-CN" sz="2400" u="sng"/>
              <a:t>(2</a:t>
            </a:r>
            <a:r>
              <a:rPr lang="el-GR" altLang="x-none" sz="2400" u="sng" dirty="0"/>
              <a:t>π</a:t>
            </a:r>
            <a:r>
              <a:rPr lang="en-US" altLang="zh-CN" sz="2400" u="sng"/>
              <a:t> x [150 000 000 km]</a:t>
            </a:r>
            <a:r>
              <a:rPr lang="en-US" altLang="zh-CN" sz="2400" b="1" i="1" u="sng">
                <a:solidFill>
                  <a:srgbClr val="FF0000"/>
                </a:solidFill>
              </a:rPr>
              <a:t> </a:t>
            </a:r>
            <a:r>
              <a:rPr lang="en-US" altLang="zh-CN" sz="2400" u="sng"/>
              <a:t>) </a:t>
            </a:r>
            <a:endParaRPr lang="en-US" altLang="zh-CN" sz="2400" u="sng"/>
          </a:p>
          <a:p>
            <a:pPr marL="0" lvl="0" indent="0">
              <a:lnSpc>
                <a:spcPct val="80000"/>
              </a:lnSpc>
              <a:buNone/>
            </a:pPr>
            <a:r>
              <a:rPr lang="en-US" altLang="zh-CN" sz="2400"/>
              <a:t>            [1 year]</a:t>
            </a:r>
            <a:endParaRPr lang="en-US" altLang="zh-CN" sz="2400"/>
          </a:p>
          <a:p>
            <a:pPr marL="0" lvl="0" indent="0">
              <a:lnSpc>
                <a:spcPct val="80000"/>
              </a:lnSpc>
              <a:buNone/>
            </a:pPr>
            <a:r>
              <a:rPr lang="en-US" altLang="zh-CN" sz="2400"/>
              <a:t>	but 1 year = (365 x 24 x 60 x 60) seconds</a:t>
            </a:r>
            <a:endParaRPr lang="en-US" altLang="zh-CN" sz="2400"/>
          </a:p>
          <a:p>
            <a:pPr marL="0" lvl="0" indent="0">
              <a:lnSpc>
                <a:spcPct val="80000"/>
              </a:lnSpc>
              <a:buNone/>
            </a:pPr>
            <a:r>
              <a:rPr lang="en-US" altLang="zh-CN" sz="2400"/>
              <a:t>	= 31 536 000 s</a:t>
            </a:r>
            <a:endParaRPr lang="en-US" altLang="zh-CN" sz="2400"/>
          </a:p>
          <a:p>
            <a:pPr marL="0" lvl="0" indent="0">
              <a:lnSpc>
                <a:spcPct val="80000"/>
              </a:lnSpc>
              <a:buNone/>
            </a:pPr>
            <a:r>
              <a:rPr lang="en-US" altLang="zh-CN" sz="2400"/>
              <a:t>	and 150 000 000 km = 150 000 000 000 metres</a:t>
            </a:r>
            <a:endParaRPr lang="en-US" altLang="zh-CN" sz="2400"/>
          </a:p>
          <a:p>
            <a:pPr marL="0" lvl="0" indent="0">
              <a:lnSpc>
                <a:spcPct val="80000"/>
              </a:lnSpc>
              <a:buNone/>
            </a:pPr>
            <a:endParaRPr lang="en-US" altLang="zh-CN" sz="2400" b="1" i="1">
              <a:solidFill>
                <a:srgbClr val="FF0000"/>
              </a:solidFill>
            </a:endParaRPr>
          </a:p>
          <a:p>
            <a:pPr marL="0" lvl="0" indent="0">
              <a:lnSpc>
                <a:spcPct val="80000"/>
              </a:lnSpc>
              <a:buNone/>
            </a:pPr>
            <a:r>
              <a:rPr lang="en-US" altLang="zh-CN" sz="2400" b="1" i="1">
                <a:solidFill>
                  <a:srgbClr val="FF0000"/>
                </a:solidFill>
              </a:rPr>
              <a:t>v</a:t>
            </a:r>
            <a:r>
              <a:rPr lang="en-US" altLang="zh-CN" sz="2400"/>
              <a:t> = </a:t>
            </a:r>
            <a:r>
              <a:rPr lang="en-US" altLang="zh-CN" sz="2400" u="sng"/>
              <a:t>(2</a:t>
            </a:r>
            <a:r>
              <a:rPr lang="el-GR" altLang="x-none" sz="2400" u="sng" dirty="0"/>
              <a:t>π</a:t>
            </a:r>
            <a:r>
              <a:rPr lang="en-US" altLang="zh-CN" sz="2400" u="sng"/>
              <a:t> x [150 000 000 000]</a:t>
            </a:r>
            <a:r>
              <a:rPr lang="en-US" altLang="zh-CN" sz="2400" b="1" i="1" u="sng">
                <a:solidFill>
                  <a:srgbClr val="FF0000"/>
                </a:solidFill>
              </a:rPr>
              <a:t> </a:t>
            </a:r>
            <a:r>
              <a:rPr lang="en-US" altLang="zh-CN" sz="2400" u="sng"/>
              <a:t>) </a:t>
            </a:r>
            <a:endParaRPr lang="en-US" altLang="zh-CN" sz="2400" u="sng"/>
          </a:p>
          <a:p>
            <a:pPr marL="0" lvl="0" indent="0">
              <a:lnSpc>
                <a:spcPct val="80000"/>
              </a:lnSpc>
              <a:buNone/>
            </a:pPr>
            <a:r>
              <a:rPr lang="en-US" altLang="zh-CN" sz="2400"/>
              <a:t>                [31 536 000]</a:t>
            </a:r>
            <a:endParaRPr lang="en-US" altLang="zh-CN" sz="2400"/>
          </a:p>
          <a:p>
            <a:pPr marL="0" lvl="0" indent="0">
              <a:lnSpc>
                <a:spcPct val="80000"/>
              </a:lnSpc>
              <a:buNone/>
            </a:pPr>
            <a:r>
              <a:rPr lang="en-US" altLang="zh-CN" sz="2400" b="1">
                <a:solidFill>
                  <a:schemeClr val="accent2"/>
                </a:solidFill>
              </a:rPr>
              <a:t>orbital speed = 29 900 m/s</a:t>
            </a:r>
            <a:endParaRPr lang="en-US" altLang="zh-CN" sz="2400" b="1">
              <a:solidFill>
                <a:schemeClr val="accent2"/>
              </a:solidFill>
            </a:endParaRPr>
          </a:p>
          <a:p>
            <a:pPr marL="0" lvl="0" indent="0">
              <a:lnSpc>
                <a:spcPct val="80000"/>
              </a:lnSpc>
              <a:buNone/>
            </a:pPr>
            <a:endParaRPr lang="en-US" altLang="zh-CN" sz="2400" b="1">
              <a:solidFill>
                <a:schemeClr val="accent2"/>
              </a:solidFill>
              <a:ea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4390">
                                            <p:txEl>
                                              <p:charRg st="97" end="11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4390">
                                            <p:txEl>
                                              <p:char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4390">
                                            <p:txEl>
                                              <p:charRg st="116" end="15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4390">
                                            <p:txEl>
                                              <p:char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4390">
                                            <p:txEl>
                                              <p:charRg st="154" end="19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4390">
                                            <p:txEl>
                                              <p:charRg st="197" end="21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4390">
                                            <p:txEl>
                                              <p:charRg st="213" end="25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4390">
                                            <p:txEl>
                                              <p:charRg st="259" end="304"/>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44390">
                                            <p:txEl>
                                              <p:charRg st="11" end="1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44390">
                                            <p:txEl>
                                              <p:charRg st="304" end="33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6081" name="Rectangle 2"/>
          <p:cNvSpPr>
            <a:spLocks noGrp="1"/>
          </p:cNvSpPr>
          <p:nvPr>
            <p:ph type="title"/>
          </p:nvPr>
        </p:nvSpPr>
        <p:spPr/>
        <p:txBody>
          <a:bodyPr vert="horz" wrap="square" lIns="91440" tIns="45720" rIns="91440" bIns="45720" anchor="ctr" anchorCtr="0"/>
          <a:p>
            <a:r>
              <a:rPr lang="en-US" altLang="zh-CN" sz="4000"/>
              <a:t>Question 2</a:t>
            </a:r>
            <a:endParaRPr lang="en-US" altLang="zh-CN" sz="4000"/>
          </a:p>
        </p:txBody>
      </p:sp>
      <p:sp>
        <p:nvSpPr>
          <p:cNvPr id="144390" name="Rectangle 6"/>
          <p:cNvSpPr>
            <a:spLocks noGrp="1"/>
          </p:cNvSpPr>
          <p:nvPr>
            <p:ph idx="1"/>
          </p:nvPr>
        </p:nvSpPr>
        <p:spPr>
          <a:xfrm>
            <a:off x="457200" y="1290320"/>
            <a:ext cx="8229600" cy="4525963"/>
          </a:xfrm>
        </p:spPr>
        <p:txBody>
          <a:bodyPr vert="horz" wrap="square" lIns="91440" tIns="45720" rIns="91440" bIns="45720" anchor="t" anchorCtr="0"/>
          <a:lstStyle>
            <a:lvl1pPr lvl="0">
              <a:defRPr sz="2800"/>
            </a:lvl1pPr>
            <a:lvl2pPr lvl="1">
              <a:defRPr sz="2400"/>
            </a:lvl2pPr>
            <a:lvl3pPr lvl="2">
              <a:defRPr sz="2000"/>
            </a:lvl3pPr>
            <a:lvl4pPr lvl="3">
              <a:defRPr sz="1800"/>
            </a:lvl4pPr>
            <a:lvl5pPr lvl="4">
              <a:defRPr sz="1800"/>
            </a:lvl5pPr>
          </a:lstStyle>
          <a:p>
            <a:pPr marL="0" lvl="0" indent="0">
              <a:lnSpc>
                <a:spcPct val="80000"/>
              </a:lnSpc>
              <a:buNone/>
            </a:pPr>
            <a:r>
              <a:rPr lang="en-US" altLang="zh-CN" sz="2400" i="1"/>
              <a:t>Calculate the orbital speed of the Moon around the Earth.</a:t>
            </a:r>
            <a:r>
              <a:rPr lang="en-US" altLang="zh-CN" sz="2400"/>
              <a:t> </a:t>
            </a:r>
            <a:r>
              <a:rPr lang="en-US" altLang="zh-CN" sz="2400" i="1"/>
              <a:t>(Moon orbital radius = 380 000 km; orbit time = 27.3 days)</a:t>
            </a:r>
            <a:endParaRPr lang="en-US" altLang="zh-CN" sz="2400" b="1" i="1">
              <a:solidFill>
                <a:srgbClr val="FF0000"/>
              </a:solidFill>
            </a:endParaRPr>
          </a:p>
          <a:p>
            <a:pPr marL="0" lvl="0" indent="0">
              <a:lnSpc>
                <a:spcPct val="80000"/>
              </a:lnSpc>
              <a:buNone/>
            </a:pPr>
            <a:r>
              <a:rPr lang="en-US" altLang="zh-CN" sz="2400" b="1" i="1">
                <a:solidFill>
                  <a:srgbClr val="FF0000"/>
                </a:solidFill>
              </a:rPr>
              <a:t>v</a:t>
            </a:r>
            <a:r>
              <a:rPr lang="en-US" altLang="zh-CN" sz="2400"/>
              <a:t> = </a:t>
            </a:r>
            <a:r>
              <a:rPr lang="en-US" altLang="zh-CN" sz="2400" u="sng"/>
              <a:t>(2</a:t>
            </a:r>
            <a:r>
              <a:rPr lang="el-GR" altLang="x-none" sz="2400" u="sng" dirty="0"/>
              <a:t>π</a:t>
            </a:r>
            <a:r>
              <a:rPr lang="en-US" altLang="zh-CN" sz="2400" u="sng"/>
              <a:t> x </a:t>
            </a:r>
            <a:r>
              <a:rPr lang="en-US" altLang="zh-CN" sz="2400" b="1" i="1" u="sng">
                <a:solidFill>
                  <a:srgbClr val="FF0000"/>
                </a:solidFill>
              </a:rPr>
              <a:t>r </a:t>
            </a:r>
            <a:r>
              <a:rPr lang="en-US" altLang="zh-CN" sz="2400" u="sng"/>
              <a:t>)</a:t>
            </a:r>
            <a:endParaRPr lang="en-US" altLang="zh-CN" sz="2400" u="sng"/>
          </a:p>
          <a:p>
            <a:pPr marL="0" lvl="0" indent="0">
              <a:lnSpc>
                <a:spcPct val="80000"/>
              </a:lnSpc>
              <a:buNone/>
            </a:pPr>
            <a:r>
              <a:rPr lang="en-US" altLang="zh-CN" sz="2400"/>
              <a:t>         </a:t>
            </a:r>
            <a:r>
              <a:rPr lang="en-US" altLang="zh-CN" sz="2400" b="1" i="1">
                <a:solidFill>
                  <a:srgbClr val="FF0000"/>
                </a:solidFill>
              </a:rPr>
              <a:t>T</a:t>
            </a:r>
            <a:endParaRPr lang="en-US" altLang="zh-CN" sz="2400" b="1" i="1">
              <a:solidFill>
                <a:srgbClr val="FF0000"/>
              </a:solidFill>
            </a:endParaRPr>
          </a:p>
          <a:p>
            <a:pPr marL="0" lvl="0" indent="0">
              <a:lnSpc>
                <a:spcPct val="80000"/>
              </a:lnSpc>
              <a:buNone/>
            </a:pPr>
            <a:endParaRPr lang="en-US" altLang="zh-CN" sz="2400"/>
          </a:p>
          <a:p>
            <a:pPr marL="0" lvl="0" indent="0">
              <a:lnSpc>
                <a:spcPct val="80000"/>
              </a:lnSpc>
              <a:buNone/>
            </a:pPr>
            <a:r>
              <a:rPr lang="en-US" altLang="zh-CN" sz="2400"/>
              <a:t>= </a:t>
            </a:r>
            <a:r>
              <a:rPr lang="en-US" altLang="zh-CN" sz="2400" u="sng"/>
              <a:t>(2</a:t>
            </a:r>
            <a:r>
              <a:rPr lang="el-GR" altLang="x-none" sz="2400" u="sng" dirty="0"/>
              <a:t>π</a:t>
            </a:r>
            <a:r>
              <a:rPr lang="en-US" altLang="zh-CN" sz="2400" u="sng"/>
              <a:t> x [380 000 km]</a:t>
            </a:r>
            <a:r>
              <a:rPr lang="en-US" altLang="zh-CN" sz="2400" b="1" i="1" u="sng">
                <a:solidFill>
                  <a:srgbClr val="FF0000"/>
                </a:solidFill>
              </a:rPr>
              <a:t> </a:t>
            </a:r>
            <a:r>
              <a:rPr lang="en-US" altLang="zh-CN" sz="2400" u="sng"/>
              <a:t>) </a:t>
            </a:r>
            <a:endParaRPr lang="en-US" altLang="zh-CN" sz="2400" u="sng"/>
          </a:p>
          <a:p>
            <a:pPr marL="0" lvl="0" indent="0">
              <a:lnSpc>
                <a:spcPct val="80000"/>
              </a:lnSpc>
              <a:buNone/>
            </a:pPr>
            <a:r>
              <a:rPr lang="en-US" altLang="zh-CN" sz="2400"/>
              <a:t>           [27.3 days]</a:t>
            </a:r>
            <a:endParaRPr lang="en-US" altLang="zh-CN" sz="2400"/>
          </a:p>
          <a:p>
            <a:pPr marL="0" lvl="0" indent="0">
              <a:lnSpc>
                <a:spcPct val="80000"/>
              </a:lnSpc>
              <a:buNone/>
            </a:pPr>
            <a:r>
              <a:rPr lang="en-US" altLang="zh-CN" sz="2400"/>
              <a:t>	but 27.3 days = (27.3 x 24 x 60 x 60) seconds</a:t>
            </a:r>
            <a:endParaRPr lang="en-US" altLang="zh-CN" sz="2400"/>
          </a:p>
          <a:p>
            <a:pPr marL="0" lvl="0" indent="0">
              <a:lnSpc>
                <a:spcPct val="80000"/>
              </a:lnSpc>
              <a:buNone/>
            </a:pPr>
            <a:r>
              <a:rPr lang="en-US" altLang="zh-CN" sz="2400"/>
              <a:t>	= 2 359 000 s</a:t>
            </a:r>
            <a:endParaRPr lang="en-US" altLang="zh-CN" sz="2400"/>
          </a:p>
          <a:p>
            <a:pPr marL="0" lvl="0" indent="0">
              <a:lnSpc>
                <a:spcPct val="80000"/>
              </a:lnSpc>
              <a:buNone/>
            </a:pPr>
            <a:r>
              <a:rPr lang="en-US" altLang="zh-CN" sz="2400"/>
              <a:t>	and 380 000 km = 380 000 000 metres</a:t>
            </a:r>
            <a:endParaRPr lang="en-US" altLang="zh-CN" sz="2400"/>
          </a:p>
          <a:p>
            <a:pPr marL="0" lvl="0" indent="0">
              <a:lnSpc>
                <a:spcPct val="80000"/>
              </a:lnSpc>
              <a:buNone/>
            </a:pPr>
            <a:endParaRPr lang="en-US" altLang="zh-CN" sz="2400" b="1" i="1">
              <a:solidFill>
                <a:srgbClr val="FF0000"/>
              </a:solidFill>
            </a:endParaRPr>
          </a:p>
          <a:p>
            <a:pPr marL="0" lvl="0" indent="0">
              <a:lnSpc>
                <a:spcPct val="80000"/>
              </a:lnSpc>
              <a:buNone/>
            </a:pPr>
            <a:r>
              <a:rPr lang="en-US" altLang="zh-CN" sz="2400" b="1" i="1">
                <a:solidFill>
                  <a:srgbClr val="FF0000"/>
                </a:solidFill>
              </a:rPr>
              <a:t>v</a:t>
            </a:r>
            <a:r>
              <a:rPr lang="en-US" altLang="zh-CN" sz="2400"/>
              <a:t> = </a:t>
            </a:r>
            <a:r>
              <a:rPr lang="en-US" altLang="zh-CN" sz="2400" u="sng"/>
              <a:t>(2</a:t>
            </a:r>
            <a:r>
              <a:rPr lang="el-GR" altLang="x-none" sz="2400" u="sng" dirty="0"/>
              <a:t>π</a:t>
            </a:r>
            <a:r>
              <a:rPr lang="en-US" altLang="zh-CN" sz="2400" u="sng"/>
              <a:t> x [380 000 000]</a:t>
            </a:r>
            <a:r>
              <a:rPr lang="en-US" altLang="zh-CN" sz="2400" b="1" i="1" u="sng">
                <a:solidFill>
                  <a:srgbClr val="FF0000"/>
                </a:solidFill>
              </a:rPr>
              <a:t> </a:t>
            </a:r>
            <a:r>
              <a:rPr lang="en-US" altLang="zh-CN" sz="2400" u="sng"/>
              <a:t>) </a:t>
            </a:r>
            <a:endParaRPr lang="en-US" altLang="zh-CN" sz="2400" u="sng"/>
          </a:p>
          <a:p>
            <a:pPr marL="0" lvl="0" indent="0">
              <a:lnSpc>
                <a:spcPct val="80000"/>
              </a:lnSpc>
              <a:buNone/>
            </a:pPr>
            <a:r>
              <a:rPr lang="en-US" altLang="zh-CN" sz="2400"/>
              <a:t>            [2 359 000]</a:t>
            </a:r>
            <a:endParaRPr lang="en-US" altLang="zh-CN" sz="2400"/>
          </a:p>
          <a:p>
            <a:pPr marL="0" lvl="0" indent="0">
              <a:lnSpc>
                <a:spcPct val="80000"/>
              </a:lnSpc>
              <a:buNone/>
            </a:pPr>
            <a:r>
              <a:rPr lang="en-US" altLang="zh-CN" sz="2400" b="1">
                <a:solidFill>
                  <a:schemeClr val="accent2"/>
                </a:solidFill>
              </a:rPr>
              <a:t>orbital speed = 1 012 m/s</a:t>
            </a:r>
            <a:endParaRPr lang="en-US" altLang="zh-CN" sz="2400" b="1">
              <a:solidFill>
                <a:schemeClr val="accent2"/>
              </a:solidFill>
            </a:endParaRPr>
          </a:p>
          <a:p>
            <a:pPr marL="0" lvl="0" indent="0">
              <a:lnSpc>
                <a:spcPct val="80000"/>
              </a:lnSpc>
              <a:buNone/>
            </a:pPr>
            <a:endParaRPr lang="en-US" altLang="zh-CN" sz="2400" b="1">
              <a:solidFill>
                <a:schemeClr val="accent2"/>
              </a:solidFill>
              <a:ea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4390">
                                            <p:txEl>
                                              <p:charRg st="117" end="13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4390">
                                            <p:txEl>
                                              <p:char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4390">
                                            <p:txEl>
                                              <p:charRg st="136" end="17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4390">
                                            <p:txEl>
                                              <p:char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4390">
                                            <p:txEl>
                                              <p:charRg st="173" end="22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4390">
                                            <p:txEl>
                                              <p:charRg st="220" end="23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4390">
                                            <p:txEl>
                                              <p:charRg st="235" end="27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4390">
                                            <p:txEl>
                                              <p:charRg st="273" end="31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44390">
                                            <p:txEl>
                                              <p:charRg st="11" end="1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44390">
                                            <p:txEl>
                                              <p:charRg st="313" end="33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8129" name="Rectangle 2"/>
          <p:cNvSpPr>
            <a:spLocks noGrp="1"/>
          </p:cNvSpPr>
          <p:nvPr>
            <p:ph type="title"/>
          </p:nvPr>
        </p:nvSpPr>
        <p:spPr/>
        <p:txBody>
          <a:bodyPr vert="horz" wrap="square" lIns="91440" tIns="45720" rIns="91440" bIns="45720" anchor="ctr" anchorCtr="0"/>
          <a:p>
            <a:r>
              <a:rPr lang="en-US" altLang="zh-CN" sz="4000"/>
              <a:t>Question 3</a:t>
            </a:r>
            <a:endParaRPr lang="en-US" altLang="zh-CN" sz="4000"/>
          </a:p>
        </p:txBody>
      </p:sp>
      <p:sp>
        <p:nvSpPr>
          <p:cNvPr id="144390" name="Rectangle 6"/>
          <p:cNvSpPr>
            <a:spLocks noGrp="1"/>
          </p:cNvSpPr>
          <p:nvPr>
            <p:ph idx="1"/>
          </p:nvPr>
        </p:nvSpPr>
        <p:spPr>
          <a:xfrm>
            <a:off x="263525" y="773430"/>
            <a:ext cx="8785860" cy="6062980"/>
          </a:xfrm>
        </p:spPr>
        <p:txBody>
          <a:bodyPr vert="horz" wrap="square" lIns="91440" tIns="45720" rIns="91440" bIns="45720" anchor="t" anchorCtr="0"/>
          <a:lstStyle>
            <a:lvl1pPr lvl="0">
              <a:defRPr sz="2800"/>
            </a:lvl1pPr>
            <a:lvl2pPr lvl="1">
              <a:defRPr sz="2400"/>
            </a:lvl2pPr>
            <a:lvl3pPr lvl="2">
              <a:defRPr sz="2000"/>
            </a:lvl3pPr>
            <a:lvl4pPr lvl="3">
              <a:defRPr sz="1800"/>
            </a:lvl4pPr>
            <a:lvl5pPr lvl="4">
              <a:defRPr sz="1800"/>
            </a:lvl5pPr>
          </a:lstStyle>
          <a:p>
            <a:pPr marL="0" lvl="0" indent="0">
              <a:lnSpc>
                <a:spcPct val="80000"/>
              </a:lnSpc>
              <a:buNone/>
            </a:pPr>
            <a:r>
              <a:rPr lang="en-US" altLang="zh-CN" sz="2400" i="1"/>
              <a:t>Calculate the orbital speed of the ISS (International Space Station) around the Earth.</a:t>
            </a:r>
            <a:r>
              <a:rPr lang="en-US" altLang="zh-CN" sz="2400"/>
              <a:t> </a:t>
            </a:r>
            <a:r>
              <a:rPr lang="en-US" altLang="zh-CN" sz="2400" i="1"/>
              <a:t>(ISS orbital height = 355 km; orbit time = 91 minutes; Earth radius = 6 378 km)</a:t>
            </a:r>
            <a:endParaRPr lang="en-US" altLang="zh-CN" sz="2400" i="1"/>
          </a:p>
          <a:p>
            <a:pPr marL="0" lvl="0" indent="0">
              <a:lnSpc>
                <a:spcPct val="80000"/>
              </a:lnSpc>
              <a:buNone/>
            </a:pPr>
            <a:endParaRPr lang="en-US" altLang="zh-CN" sz="2400"/>
          </a:p>
          <a:p>
            <a:pPr marL="0" lvl="0" indent="0">
              <a:lnSpc>
                <a:spcPct val="80000"/>
              </a:lnSpc>
              <a:buNone/>
            </a:pPr>
            <a:r>
              <a:rPr lang="en-US" altLang="zh-CN" sz="2400"/>
              <a:t>The orbit radius of the ISS = (355 + 6 378) km  = 6 733 km</a:t>
            </a:r>
            <a:endParaRPr lang="en-US" altLang="zh-CN" sz="2400"/>
          </a:p>
          <a:p>
            <a:pPr marL="0" lvl="0" indent="0">
              <a:lnSpc>
                <a:spcPct val="80000"/>
              </a:lnSpc>
              <a:buNone/>
            </a:pPr>
            <a:r>
              <a:rPr lang="en-US" altLang="zh-CN" sz="2400" b="1" i="1">
                <a:solidFill>
                  <a:srgbClr val="FF0000"/>
                </a:solidFill>
              </a:rPr>
              <a:t>v</a:t>
            </a:r>
            <a:r>
              <a:rPr lang="en-US" altLang="zh-CN" sz="2400"/>
              <a:t> = </a:t>
            </a:r>
            <a:r>
              <a:rPr lang="en-US" altLang="zh-CN" sz="2400" u="sng"/>
              <a:t>(2</a:t>
            </a:r>
            <a:r>
              <a:rPr lang="el-GR" altLang="x-none" sz="2400" u="sng" dirty="0"/>
              <a:t>π</a:t>
            </a:r>
            <a:r>
              <a:rPr lang="en-US" altLang="zh-CN" sz="2400" u="sng"/>
              <a:t> x </a:t>
            </a:r>
            <a:r>
              <a:rPr lang="en-US" altLang="zh-CN" sz="2400" b="1" i="1" u="sng">
                <a:solidFill>
                  <a:srgbClr val="FF0000"/>
                </a:solidFill>
              </a:rPr>
              <a:t>r </a:t>
            </a:r>
            <a:r>
              <a:rPr lang="en-US" altLang="zh-CN" sz="2400" u="sng"/>
              <a:t>) </a:t>
            </a:r>
            <a:endParaRPr lang="en-US" altLang="zh-CN" sz="2400" u="sng"/>
          </a:p>
          <a:p>
            <a:pPr marL="0" lvl="0" indent="0">
              <a:lnSpc>
                <a:spcPct val="80000"/>
              </a:lnSpc>
              <a:buNone/>
            </a:pPr>
            <a:r>
              <a:rPr lang="en-US" altLang="zh-CN" sz="2400"/>
              <a:t>          </a:t>
            </a:r>
            <a:r>
              <a:rPr lang="en-US" altLang="zh-CN" sz="2400" b="1" i="1">
                <a:solidFill>
                  <a:srgbClr val="FF0000"/>
                </a:solidFill>
              </a:rPr>
              <a:t>T</a:t>
            </a:r>
            <a:endParaRPr lang="en-US" altLang="zh-CN" sz="2400" b="1" i="1">
              <a:solidFill>
                <a:srgbClr val="FF0000"/>
              </a:solidFill>
            </a:endParaRPr>
          </a:p>
          <a:p>
            <a:pPr marL="0" lvl="0" indent="0">
              <a:lnSpc>
                <a:spcPct val="80000"/>
              </a:lnSpc>
              <a:buNone/>
            </a:pPr>
            <a:endParaRPr lang="en-US" altLang="zh-CN" sz="2400"/>
          </a:p>
          <a:p>
            <a:pPr marL="0" lvl="0" indent="0">
              <a:lnSpc>
                <a:spcPct val="80000"/>
              </a:lnSpc>
              <a:buNone/>
            </a:pPr>
            <a:r>
              <a:rPr lang="en-US" altLang="zh-CN" sz="2400"/>
              <a:t>= </a:t>
            </a:r>
            <a:r>
              <a:rPr lang="en-US" altLang="zh-CN" sz="2400" u="sng"/>
              <a:t>(2</a:t>
            </a:r>
            <a:r>
              <a:rPr lang="el-GR" altLang="x-none" sz="2400" u="sng" dirty="0"/>
              <a:t>π</a:t>
            </a:r>
            <a:r>
              <a:rPr lang="en-US" altLang="zh-CN" sz="2400" u="sng"/>
              <a:t> x [6 733 km] )</a:t>
            </a:r>
            <a:endParaRPr lang="en-US" altLang="zh-CN" sz="2400" u="sng"/>
          </a:p>
          <a:p>
            <a:pPr marL="0" lvl="0" indent="0">
              <a:lnSpc>
                <a:spcPct val="80000"/>
              </a:lnSpc>
              <a:buNone/>
            </a:pPr>
            <a:r>
              <a:rPr lang="en-US" altLang="zh-CN" sz="2400"/>
              <a:t>     [91 minutes]</a:t>
            </a:r>
            <a:endParaRPr lang="en-US" altLang="zh-CN" sz="2400"/>
          </a:p>
          <a:p>
            <a:pPr marL="0" lvl="0" indent="0">
              <a:lnSpc>
                <a:spcPct val="80000"/>
              </a:lnSpc>
              <a:buNone/>
            </a:pPr>
            <a:r>
              <a:rPr lang="en-US" altLang="zh-CN" sz="2400"/>
              <a:t>	but 91 minutes = (91 x 60) seconds</a:t>
            </a:r>
            <a:endParaRPr lang="en-US" altLang="zh-CN" sz="2400"/>
          </a:p>
          <a:p>
            <a:pPr marL="0" lvl="0" indent="0">
              <a:lnSpc>
                <a:spcPct val="80000"/>
              </a:lnSpc>
              <a:buNone/>
            </a:pPr>
            <a:r>
              <a:rPr lang="en-US" altLang="zh-CN" sz="2400"/>
              <a:t>	= 5 460 s</a:t>
            </a:r>
            <a:endParaRPr lang="en-US" altLang="zh-CN" sz="2400"/>
          </a:p>
          <a:p>
            <a:pPr marL="0" lvl="0" indent="0">
              <a:lnSpc>
                <a:spcPct val="80000"/>
              </a:lnSpc>
              <a:buNone/>
            </a:pPr>
            <a:r>
              <a:rPr lang="en-US" altLang="zh-CN" sz="2400"/>
              <a:t>	and 6 733 km = 6 733 000 metres</a:t>
            </a:r>
            <a:endParaRPr lang="en-US" altLang="zh-CN" sz="2400"/>
          </a:p>
          <a:p>
            <a:pPr marL="0" lvl="0" indent="0">
              <a:lnSpc>
                <a:spcPct val="80000"/>
              </a:lnSpc>
              <a:buNone/>
            </a:pPr>
            <a:endParaRPr lang="en-US" altLang="zh-CN" sz="2400" b="1" i="1">
              <a:solidFill>
                <a:srgbClr val="FF0000"/>
              </a:solidFill>
            </a:endParaRPr>
          </a:p>
          <a:p>
            <a:pPr marL="0" lvl="0" indent="0">
              <a:lnSpc>
                <a:spcPct val="80000"/>
              </a:lnSpc>
              <a:buNone/>
            </a:pPr>
            <a:r>
              <a:rPr lang="en-US" altLang="zh-CN" sz="2400" b="1" i="1">
                <a:solidFill>
                  <a:srgbClr val="FF0000"/>
                </a:solidFill>
              </a:rPr>
              <a:t>v</a:t>
            </a:r>
            <a:r>
              <a:rPr lang="en-US" altLang="zh-CN" sz="2400"/>
              <a:t> = </a:t>
            </a:r>
            <a:r>
              <a:rPr lang="en-US" altLang="zh-CN" sz="2400" u="sng"/>
              <a:t>(2</a:t>
            </a:r>
            <a:r>
              <a:rPr lang="el-GR" altLang="x-none" sz="2400" u="sng" dirty="0"/>
              <a:t>π</a:t>
            </a:r>
            <a:r>
              <a:rPr lang="en-US" altLang="zh-CN" sz="2400" u="sng"/>
              <a:t> x [6 733 000]</a:t>
            </a:r>
            <a:r>
              <a:rPr lang="en-US" altLang="zh-CN" sz="2400" b="1" i="1" u="sng">
                <a:solidFill>
                  <a:srgbClr val="FF0000"/>
                </a:solidFill>
              </a:rPr>
              <a:t> </a:t>
            </a:r>
            <a:r>
              <a:rPr lang="en-US" altLang="zh-CN" sz="2400" u="sng"/>
              <a:t>) </a:t>
            </a:r>
            <a:endParaRPr lang="en-US" altLang="zh-CN" sz="2400" u="sng"/>
          </a:p>
          <a:p>
            <a:pPr marL="0" lvl="0" indent="0">
              <a:lnSpc>
                <a:spcPct val="80000"/>
              </a:lnSpc>
              <a:buNone/>
            </a:pPr>
            <a:r>
              <a:rPr lang="en-US" altLang="zh-CN" sz="2400"/>
              <a:t>              [5 460]</a:t>
            </a:r>
            <a:endParaRPr lang="en-US" altLang="zh-CN" sz="2400"/>
          </a:p>
          <a:p>
            <a:pPr marL="0" lvl="0" indent="0">
              <a:lnSpc>
                <a:spcPct val="80000"/>
              </a:lnSpc>
              <a:buNone/>
            </a:pPr>
            <a:r>
              <a:rPr lang="en-US" altLang="zh-CN" sz="2400" b="1">
                <a:solidFill>
                  <a:schemeClr val="accent2"/>
                </a:solidFill>
              </a:rPr>
              <a:t>orbital speed = 7 748 m/s</a:t>
            </a:r>
            <a:endParaRPr lang="en-US" altLang="zh-CN" sz="2400" b="1">
              <a:solidFill>
                <a:schemeClr val="accent2"/>
              </a:solidFill>
            </a:endParaRPr>
          </a:p>
          <a:p>
            <a:pPr marL="0" lvl="0" indent="0">
              <a:lnSpc>
                <a:spcPct val="80000"/>
              </a:lnSpc>
              <a:buNone/>
            </a:pPr>
            <a:endParaRPr lang="en-US" altLang="zh-CN" sz="2400" b="1">
              <a:solidFill>
                <a:schemeClr val="accent2"/>
              </a:solidFill>
              <a:ea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4390">
                                            <p:txEl>
                                              <p:charRg st="168" end="22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4390">
                                            <p:txEl>
                                              <p:charRg st="227" end="24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4390">
                                            <p:txEl>
                                              <p:char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44390">
                                            <p:txEl>
                                              <p:charRg st="246" end="28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4390">
                                            <p:txEl>
                                              <p:char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4390">
                                            <p:txEl>
                                              <p:charRg st="282" end="31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4390">
                                            <p:txEl>
                                              <p:charRg st="318" end="32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4390">
                                            <p:txEl>
                                              <p:charRg st="329" end="36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4390">
                                            <p:txEl>
                                              <p:charRg st="363" end="397"/>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44390">
                                            <p:txEl>
                                              <p:charRg st="13" end="13"/>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44390">
                                            <p:txEl>
                                              <p:charRg st="397" end="42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0177" name="Rectangle 2"/>
          <p:cNvSpPr>
            <a:spLocks noGrp="1"/>
          </p:cNvSpPr>
          <p:nvPr>
            <p:ph type="title"/>
          </p:nvPr>
        </p:nvSpPr>
        <p:spPr/>
        <p:txBody>
          <a:bodyPr vert="horz" wrap="square" lIns="91440" tIns="45720" rIns="91440" bIns="45720" anchor="ctr" anchorCtr="0"/>
          <a:p>
            <a:r>
              <a:rPr lang="en-US" altLang="zh-CN" sz="4000"/>
              <a:t>Question 4</a:t>
            </a:r>
            <a:endParaRPr lang="en-US" altLang="zh-CN" sz="4000"/>
          </a:p>
        </p:txBody>
      </p:sp>
      <p:sp>
        <p:nvSpPr>
          <p:cNvPr id="144390" name="Rectangle 6"/>
          <p:cNvSpPr>
            <a:spLocks noGrp="1"/>
          </p:cNvSpPr>
          <p:nvPr>
            <p:ph idx="1"/>
          </p:nvPr>
        </p:nvSpPr>
        <p:spPr>
          <a:xfrm>
            <a:off x="274955" y="709295"/>
            <a:ext cx="8745855" cy="5455285"/>
          </a:xfrm>
        </p:spPr>
        <p:txBody>
          <a:bodyPr vert="horz" wrap="square" lIns="91440" tIns="45720" rIns="91440" bIns="45720" anchor="t" anchorCtr="0"/>
          <a:lstStyle>
            <a:lvl1pPr lvl="0">
              <a:defRPr sz="2800"/>
            </a:lvl1pPr>
            <a:lvl2pPr lvl="1">
              <a:defRPr sz="2400"/>
            </a:lvl2pPr>
            <a:lvl3pPr lvl="2">
              <a:defRPr sz="2000"/>
            </a:lvl3pPr>
            <a:lvl4pPr lvl="3">
              <a:defRPr sz="1800"/>
            </a:lvl4pPr>
            <a:lvl5pPr lvl="4">
              <a:defRPr sz="1800"/>
            </a:lvl5pPr>
          </a:lstStyle>
          <a:p>
            <a:pPr marL="0" lvl="0" indent="0">
              <a:lnSpc>
                <a:spcPct val="90000"/>
              </a:lnSpc>
              <a:buNone/>
            </a:pPr>
            <a:r>
              <a:rPr lang="en-US" altLang="zh-CN" sz="2400" i="1"/>
              <a:t>Calculate the orbital time of a satellite that has a speed of 3 075 m/s and height above the earth of 35 906 km. (Earth radius = 6 378 km)</a:t>
            </a:r>
            <a:endParaRPr lang="en-US" altLang="zh-CN" sz="2400" i="1"/>
          </a:p>
          <a:p>
            <a:pPr marL="0" lvl="0" indent="0">
              <a:lnSpc>
                <a:spcPct val="90000"/>
              </a:lnSpc>
              <a:buNone/>
            </a:pPr>
            <a:r>
              <a:rPr lang="en-US" altLang="zh-CN" sz="2400"/>
              <a:t>The orbit radius of the satellite</a:t>
            </a:r>
            <a:endParaRPr lang="en-US" altLang="zh-CN" sz="2400"/>
          </a:p>
          <a:p>
            <a:pPr marL="0" lvl="0" indent="0">
              <a:lnSpc>
                <a:spcPct val="90000"/>
              </a:lnSpc>
              <a:buNone/>
            </a:pPr>
            <a:r>
              <a:rPr lang="en-US" altLang="zh-CN" sz="2400"/>
              <a:t>         = (35 576 + 6 378) km  = 42 284 km</a:t>
            </a:r>
            <a:endParaRPr lang="en-US" altLang="zh-CN" sz="2400"/>
          </a:p>
          <a:p>
            <a:pPr marL="0" lvl="0" indent="0">
              <a:lnSpc>
                <a:spcPct val="90000"/>
              </a:lnSpc>
              <a:buNone/>
            </a:pPr>
            <a:r>
              <a:rPr lang="en-US" altLang="zh-CN" sz="2400" b="1" i="1">
                <a:solidFill>
                  <a:srgbClr val="FF0000"/>
                </a:solidFill>
              </a:rPr>
              <a:t>v</a:t>
            </a:r>
            <a:r>
              <a:rPr lang="en-US" altLang="zh-CN" sz="2400"/>
              <a:t> = </a:t>
            </a:r>
            <a:r>
              <a:rPr lang="en-US" altLang="zh-CN" sz="2400" u="sng"/>
              <a:t>(2</a:t>
            </a:r>
            <a:r>
              <a:rPr lang="el-GR" altLang="x-none" sz="2400" u="sng" dirty="0"/>
              <a:t>π</a:t>
            </a:r>
            <a:r>
              <a:rPr lang="en-US" altLang="zh-CN" sz="2400" u="sng"/>
              <a:t> x </a:t>
            </a:r>
            <a:r>
              <a:rPr lang="en-US" altLang="zh-CN" sz="2400" b="1" i="1" u="sng">
                <a:solidFill>
                  <a:srgbClr val="FF0000"/>
                </a:solidFill>
              </a:rPr>
              <a:t>r </a:t>
            </a:r>
            <a:r>
              <a:rPr lang="en-US" altLang="zh-CN" sz="2400" u="sng"/>
              <a:t>)</a:t>
            </a:r>
            <a:endParaRPr lang="en-US" altLang="zh-CN" sz="2400" u="sng"/>
          </a:p>
          <a:p>
            <a:pPr marL="0" lvl="0" indent="0">
              <a:lnSpc>
                <a:spcPct val="90000"/>
              </a:lnSpc>
              <a:buNone/>
            </a:pPr>
            <a:r>
              <a:rPr lang="en-US" altLang="zh-CN" sz="2400"/>
              <a:t>         </a:t>
            </a:r>
            <a:r>
              <a:rPr lang="en-US" altLang="zh-CN" sz="2400" b="1" i="1">
                <a:solidFill>
                  <a:srgbClr val="FF0000"/>
                </a:solidFill>
              </a:rPr>
              <a:t>T</a:t>
            </a:r>
            <a:endParaRPr lang="en-US" altLang="zh-CN" sz="2400" b="1" i="1">
              <a:solidFill>
                <a:srgbClr val="FF0000"/>
              </a:solidFill>
            </a:endParaRPr>
          </a:p>
          <a:p>
            <a:pPr marL="0" lvl="0" indent="0">
              <a:lnSpc>
                <a:spcPct val="90000"/>
              </a:lnSpc>
              <a:buNone/>
            </a:pPr>
            <a:r>
              <a:rPr lang="en-US" altLang="zh-CN" sz="2400"/>
              <a:t>becomes: </a:t>
            </a:r>
            <a:r>
              <a:rPr lang="en-US" altLang="zh-CN" sz="2400" b="1" i="1">
                <a:solidFill>
                  <a:srgbClr val="FF0000"/>
                </a:solidFill>
              </a:rPr>
              <a:t>T</a:t>
            </a:r>
            <a:r>
              <a:rPr lang="en-US" altLang="zh-CN" sz="2400"/>
              <a:t> = </a:t>
            </a:r>
            <a:r>
              <a:rPr lang="en-US" altLang="zh-CN" sz="2400" u="sng"/>
              <a:t>(2</a:t>
            </a:r>
            <a:r>
              <a:rPr lang="el-GR" altLang="x-none" sz="2400" u="sng" dirty="0"/>
              <a:t>π</a:t>
            </a:r>
            <a:r>
              <a:rPr lang="en-US" altLang="zh-CN" sz="2400" u="sng"/>
              <a:t> x </a:t>
            </a:r>
            <a:r>
              <a:rPr lang="en-US" altLang="zh-CN" sz="2400" b="1" i="1" u="sng">
                <a:solidFill>
                  <a:srgbClr val="FF0000"/>
                </a:solidFill>
              </a:rPr>
              <a:t>r </a:t>
            </a:r>
            <a:r>
              <a:rPr lang="en-US" altLang="zh-CN" sz="2400" u="sng"/>
              <a:t>)</a:t>
            </a:r>
            <a:endParaRPr lang="en-US" altLang="zh-CN" sz="2400" u="sng"/>
          </a:p>
          <a:p>
            <a:pPr marL="0" lvl="0" indent="0">
              <a:lnSpc>
                <a:spcPct val="90000"/>
              </a:lnSpc>
              <a:buNone/>
            </a:pPr>
            <a:r>
              <a:rPr lang="en-US" altLang="zh-CN" sz="2400"/>
              <a:t>                           </a:t>
            </a:r>
            <a:r>
              <a:rPr lang="en-US" altLang="zh-CN" sz="2400" b="1" i="1">
                <a:solidFill>
                  <a:srgbClr val="FF0000"/>
                </a:solidFill>
              </a:rPr>
              <a:t>v</a:t>
            </a:r>
            <a:endParaRPr lang="en-US" altLang="zh-CN" sz="2400" b="1" i="1">
              <a:solidFill>
                <a:srgbClr val="FF0000"/>
              </a:solidFill>
            </a:endParaRPr>
          </a:p>
          <a:p>
            <a:pPr marL="0" lvl="0" indent="0">
              <a:lnSpc>
                <a:spcPct val="90000"/>
              </a:lnSpc>
              <a:buNone/>
            </a:pPr>
            <a:r>
              <a:rPr lang="en-US" altLang="zh-CN" sz="2400"/>
              <a:t>= </a:t>
            </a:r>
            <a:r>
              <a:rPr lang="en-US" altLang="zh-CN" sz="2400" u="sng"/>
              <a:t>(2</a:t>
            </a:r>
            <a:r>
              <a:rPr lang="el-GR" altLang="x-none" sz="2400" u="sng" dirty="0"/>
              <a:t>π</a:t>
            </a:r>
            <a:r>
              <a:rPr lang="en-US" altLang="zh-CN" sz="2400" u="sng"/>
              <a:t> x [42 284 km] )</a:t>
            </a:r>
            <a:endParaRPr lang="en-US" altLang="zh-CN" sz="2400" u="sng"/>
          </a:p>
          <a:p>
            <a:pPr marL="0" lvl="0" indent="0">
              <a:lnSpc>
                <a:spcPct val="90000"/>
              </a:lnSpc>
              <a:buNone/>
            </a:pPr>
            <a:r>
              <a:rPr lang="en-US" altLang="zh-CN" sz="2400"/>
              <a:t>     [3 075 m/s]</a:t>
            </a:r>
            <a:endParaRPr lang="en-US" altLang="zh-CN" sz="2400"/>
          </a:p>
          <a:p>
            <a:pPr marL="0" lvl="0" indent="0">
              <a:lnSpc>
                <a:spcPct val="90000"/>
              </a:lnSpc>
              <a:buNone/>
            </a:pPr>
            <a:r>
              <a:rPr lang="en-US" altLang="zh-CN" sz="2400"/>
              <a:t>	but 42 284 km = 42 284 000 metres</a:t>
            </a:r>
            <a:endParaRPr lang="en-US" altLang="zh-CN" sz="2400"/>
          </a:p>
          <a:p>
            <a:pPr marL="0" lvl="0" indent="0">
              <a:lnSpc>
                <a:spcPct val="90000"/>
              </a:lnSpc>
              <a:buNone/>
            </a:pPr>
            <a:r>
              <a:rPr lang="en-US" altLang="zh-CN" sz="2400" b="1" i="1">
                <a:solidFill>
                  <a:srgbClr val="FF0000"/>
                </a:solidFill>
              </a:rPr>
              <a:t>T</a:t>
            </a:r>
            <a:r>
              <a:rPr lang="en-US" altLang="zh-CN" sz="2400"/>
              <a:t> = </a:t>
            </a:r>
            <a:r>
              <a:rPr lang="en-US" altLang="zh-CN" sz="2400" u="sng"/>
              <a:t>(2</a:t>
            </a:r>
            <a:r>
              <a:rPr lang="el-GR" altLang="x-none" sz="2400" u="sng" dirty="0"/>
              <a:t>π</a:t>
            </a:r>
            <a:r>
              <a:rPr lang="en-US" altLang="zh-CN" sz="2400" u="sng"/>
              <a:t> x [41 954 000 ]</a:t>
            </a:r>
            <a:r>
              <a:rPr lang="en-US" altLang="zh-CN" sz="2400" b="1" i="1" u="sng">
                <a:solidFill>
                  <a:srgbClr val="FF0000"/>
                </a:solidFill>
              </a:rPr>
              <a:t> </a:t>
            </a:r>
            <a:r>
              <a:rPr lang="en-US" altLang="zh-CN" sz="2400" u="sng"/>
              <a:t>) </a:t>
            </a:r>
            <a:endParaRPr lang="en-US" altLang="zh-CN" sz="2400" u="sng"/>
          </a:p>
          <a:p>
            <a:pPr marL="0" lvl="0" indent="0">
              <a:lnSpc>
                <a:spcPct val="90000"/>
              </a:lnSpc>
              <a:buNone/>
            </a:pPr>
            <a:r>
              <a:rPr lang="en-US" altLang="zh-CN" sz="2400"/>
              <a:t>          [3 075 ]</a:t>
            </a:r>
            <a:endParaRPr lang="en-US" altLang="zh-CN" sz="2400"/>
          </a:p>
          <a:p>
            <a:pPr marL="0" lvl="0" indent="0">
              <a:lnSpc>
                <a:spcPct val="90000"/>
              </a:lnSpc>
              <a:buNone/>
            </a:pPr>
            <a:r>
              <a:rPr lang="en-US" altLang="zh-CN" sz="2400" b="1">
                <a:solidFill>
                  <a:schemeClr val="accent2"/>
                </a:solidFill>
              </a:rPr>
              <a:t>orbital time = 86 400 seconds = 1440 minutes  </a:t>
            </a:r>
            <a:r>
              <a:rPr lang="en-US" altLang="zh-CN" sz="2400" b="1">
                <a:solidFill>
                  <a:srgbClr val="006600"/>
                </a:solidFill>
              </a:rPr>
              <a:t>= 24 hours</a:t>
            </a:r>
            <a:endParaRPr lang="en-US" altLang="zh-CN" sz="2400" b="1">
              <a:solidFill>
                <a:srgbClr val="006600"/>
              </a:solidFill>
            </a:endParaRPr>
          </a:p>
          <a:p>
            <a:pPr marL="0" lvl="0" indent="0">
              <a:lnSpc>
                <a:spcPct val="90000"/>
              </a:lnSpc>
              <a:buNone/>
            </a:pPr>
            <a:endParaRPr lang="en-US" altLang="zh-CN" sz="2400" b="1">
              <a:solidFill>
                <a:srgbClr val="006600"/>
              </a:solidFill>
              <a:ea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4390">
                                            <p:txEl>
                                              <p:charRg st="140" end="209"/>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4390">
                                            <p:txEl>
                                              <p:char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4390">
                                            <p:txEl>
                                              <p:charRg st="209" end="227"/>
                                            </p:txEl>
                                          </p:spTgt>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44390">
                                            <p:txEl>
                                              <p:charRg st="5" end="5"/>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44390">
                                            <p:txEl>
                                              <p:charRg st="227" end="254"/>
                                            </p:txEl>
                                          </p:spTgt>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144390">
                                            <p:txEl>
                                              <p:charRg st="7" end="7"/>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44390">
                                            <p:txEl>
                                              <p:charRg st="254" end="290"/>
                                            </p:txEl>
                                          </p:spTgt>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144390">
                                            <p:txEl>
                                              <p:charRg st="9" end="9"/>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144390">
                                            <p:txEl>
                                              <p:charRg st="290" end="325"/>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144390">
                                            <p:txEl>
                                              <p:charRg st="325" end="362"/>
                                            </p:txEl>
                                          </p:spTgt>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144390">
                                            <p:txEl>
                                              <p:charRg st="12" end="12"/>
                                            </p:txEl>
                                          </p:spTgt>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144390">
                                            <p:txEl>
                                              <p:charRg st="362" end="39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145" name="Title 2049"/>
          <p:cNvSpPr>
            <a:spLocks noGrp="1"/>
          </p:cNvSpPr>
          <p:nvPr>
            <p:ph type="ctrTitle"/>
          </p:nvPr>
        </p:nvSpPr>
        <p:spPr>
          <a:xfrm>
            <a:off x="563880" y="1463675"/>
            <a:ext cx="7772400" cy="2841625"/>
          </a:xfrm>
        </p:spPr>
        <p:txBody>
          <a:bodyPr anchor="ctr" anchorCtr="0"/>
          <a:p>
            <a:pPr defTabSz="914400">
              <a:buNone/>
            </a:pPr>
            <a:r>
              <a:rPr lang="en-US" sz="6600">
                <a:latin typeface="Arial" panose="020B0604020202020204" pitchFamily="34" charset="0"/>
                <a:sym typeface="+mn-ea"/>
              </a:rPr>
              <a:t>Satellites</a:t>
            </a:r>
            <a:endParaRPr lang="en-US" sz="6600" kern="1200" baseline="0" dirty="0">
              <a:latin typeface="+mj-lt"/>
              <a:ea typeface="+mj-ea"/>
              <a:cs typeface="+mj-cs"/>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0946" name="Title 210945"/>
          <p:cNvSpPr>
            <a:spLocks noGrp="1"/>
          </p:cNvSpPr>
          <p:nvPr>
            <p:ph type="title"/>
          </p:nvPr>
        </p:nvSpPr>
        <p:spPr/>
        <p:txBody>
          <a:bodyPr anchor="ctr" anchorCtr="0"/>
          <a:p>
            <a:r>
              <a:rPr sz="4000"/>
              <a:t>Satellites</a:t>
            </a:r>
            <a:endParaRPr sz="4000"/>
          </a:p>
        </p:txBody>
      </p:sp>
      <p:sp>
        <p:nvSpPr>
          <p:cNvPr id="210947" name="Text Placeholder 210946"/>
          <p:cNvSpPr>
            <a:spLocks noGrp="1"/>
          </p:cNvSpPr>
          <p:nvPr>
            <p:ph type="body" sz="half" idx="4294967295"/>
          </p:nvPr>
        </p:nvSpPr>
        <p:spPr>
          <a:xfrm>
            <a:off x="0" y="1158875"/>
            <a:ext cx="4450080" cy="4678680"/>
          </a:xfrm>
        </p:spPr>
        <p:txBody>
          <a:bodyPr/>
          <a:p>
            <a:pPr marL="0" indent="0">
              <a:buNone/>
            </a:pPr>
            <a:r>
              <a:rPr sz="2400"/>
              <a:t>A satellite is a lower mass body that orbits around a higher mass body.</a:t>
            </a:r>
            <a:endParaRPr sz="2400"/>
          </a:p>
          <a:p>
            <a:pPr marL="808355" lvl="1" indent="-263525">
              <a:buNone/>
            </a:pPr>
            <a:r>
              <a:rPr sz="2400"/>
              <a:t>- The Moon is a </a:t>
            </a:r>
            <a:r>
              <a:rPr sz="2400" b="1">
                <a:solidFill>
                  <a:srgbClr val="FF0000"/>
                </a:solidFill>
              </a:rPr>
              <a:t>natural satellite</a:t>
            </a:r>
            <a:r>
              <a:rPr sz="2400"/>
              <a:t> of the Earth.</a:t>
            </a:r>
            <a:endParaRPr sz="2400"/>
          </a:p>
          <a:p>
            <a:pPr marL="808355" lvl="1" indent="-263525">
              <a:buNone/>
            </a:pPr>
            <a:r>
              <a:rPr sz="2400"/>
              <a:t>- The Hubble Space Telescope is an </a:t>
            </a:r>
            <a:r>
              <a:rPr sz="2400" b="1">
                <a:solidFill>
                  <a:srgbClr val="FF0000"/>
                </a:solidFill>
              </a:rPr>
              <a:t>artificial (man-made) satellite</a:t>
            </a:r>
            <a:r>
              <a:rPr sz="2400"/>
              <a:t> of the Earth.</a:t>
            </a:r>
            <a:endParaRPr sz="2400"/>
          </a:p>
          <a:p>
            <a:pPr marL="808355" lvl="1" indent="-263525">
              <a:buNone/>
            </a:pPr>
            <a:r>
              <a:rPr sz="2400"/>
              <a:t>- The Earth is a satellite of the Sun.</a:t>
            </a:r>
            <a:endParaRPr sz="2400"/>
          </a:p>
        </p:txBody>
      </p:sp>
      <p:graphicFrame>
        <p:nvGraphicFramePr>
          <p:cNvPr id="210948" name="Content Placeholder 210947"/>
          <p:cNvGraphicFramePr/>
          <p:nvPr>
            <p:ph idx="1"/>
          </p:nvPr>
        </p:nvGraphicFramePr>
        <p:xfrm>
          <a:off x="4962525" y="1811655"/>
          <a:ext cx="4039870" cy="3234690"/>
        </p:xfrm>
        <a:graphic>
          <a:graphicData uri="http://schemas.openxmlformats.org/presentationml/2006/ole">
            <mc:AlternateContent xmlns:mc="http://schemas.openxmlformats.org/markup-compatibility/2006">
              <mc:Choice xmlns:v="urn:schemas-microsoft-com:vml" Requires="v">
                <p:oleObj spid="_x0000_s3076" name="" r:id="rId1" imgW="2876550" imgH="2219325" progId="Paint.Picture">
                  <p:embed/>
                </p:oleObj>
              </mc:Choice>
              <mc:Fallback>
                <p:oleObj name="" r:id="rId1" imgW="2876550" imgH="2219325" progId="Paint.Picture">
                  <p:embed/>
                  <p:pic>
                    <p:nvPicPr>
                      <p:cNvPr id="0" name="Picture 3075"/>
                      <p:cNvPicPr/>
                      <p:nvPr/>
                    </p:nvPicPr>
                    <p:blipFill>
                      <a:blip r:embed="rId2"/>
                      <a:stretch>
                        <a:fillRect/>
                      </a:stretch>
                    </p:blipFill>
                    <p:spPr>
                      <a:xfrm>
                        <a:off x="4962525" y="1811655"/>
                        <a:ext cx="4039870" cy="3234690"/>
                      </a:xfrm>
                      <a:prstGeom prst="rect">
                        <a:avLst/>
                      </a:prstGeom>
                      <a:noFill/>
                      <a:ln w="38100">
                        <a:miter/>
                      </a:ln>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0947">
                                            <p:txEl>
                                              <p:charRg st="0" end="7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0947">
                                            <p:txEl>
                                              <p:charRg st="72" end="12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0947">
                                            <p:txEl>
                                              <p:charRg st="120" end="20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094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10947">
                                            <p:txEl>
                                              <p:charRg st="201" end="24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t>Natural Satellites - Moons</a:t>
            </a:r>
            <a:endParaRPr lang="en-US"/>
          </a:p>
        </p:txBody>
      </p:sp>
      <p:pic>
        <p:nvPicPr>
          <p:cNvPr id="533508" name="Picture 533507" descr="S:\SSER Ltd\Old C Drive\Downloads\Graphics\Public Domain Images\Science\Moons of the Solar System2.jpg"/>
          <p:cNvPicPr>
            <a:picLocks noChangeAspect="1"/>
          </p:cNvPicPr>
          <p:nvPr/>
        </p:nvPicPr>
        <p:blipFill>
          <a:blip r:embed="rId1"/>
          <a:srcRect t="8438"/>
          <a:stretch>
            <a:fillRect/>
          </a:stretch>
        </p:blipFill>
        <p:spPr>
          <a:xfrm>
            <a:off x="19685" y="530860"/>
            <a:ext cx="9089390" cy="6339205"/>
          </a:xfrm>
          <a:prstGeom prst="rect">
            <a:avLst/>
          </a:prstGeom>
          <a:noFill/>
          <a:ln w="9525">
            <a:noFill/>
          </a:ln>
        </p:spPr>
      </p:pic>
      <p:sp>
        <p:nvSpPr>
          <p:cNvPr id="533509" name="Text Box 533508"/>
          <p:cNvSpPr txBox="1"/>
          <p:nvPr/>
        </p:nvSpPr>
        <p:spPr>
          <a:xfrm>
            <a:off x="588010" y="6306185"/>
            <a:ext cx="5744845" cy="368300"/>
          </a:xfrm>
          <a:prstGeom prst="rect">
            <a:avLst/>
          </a:prstGeom>
          <a:noFill/>
          <a:ln w="9525">
            <a:noFill/>
          </a:ln>
        </p:spPr>
        <p:txBody>
          <a:bodyPr wrap="square">
            <a:spAutoFit/>
          </a:bodyPr>
          <a:p>
            <a:pPr algn="l"/>
            <a:r>
              <a:rPr>
                <a:solidFill>
                  <a:schemeClr val="bg1"/>
                </a:solidFill>
              </a:rPr>
              <a:t>All moons are drawn to the scale of the Earth’s moon.</a:t>
            </a:r>
            <a:endParaRPr>
              <a:solidFill>
                <a:schemeClr val="bg1"/>
              </a:solidFill>
            </a:endParaRPr>
          </a:p>
        </p:txBody>
      </p:sp>
    </p:spTree>
  </p:cSld>
  <p:clrMapOvr>
    <a:masterClrMapping/>
  </p:clrMapOvr>
  <p:transition>
    <p:fade thruBlk="1"/>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05186" name="Picture 605185" descr="C:\Documents and Settings\Robert George\Desktop\Earth2.PNG"/>
          <p:cNvPicPr>
            <a:picLocks noChangeAspect="1"/>
          </p:cNvPicPr>
          <p:nvPr/>
        </p:nvPicPr>
        <p:blipFill>
          <a:blip r:embed="rId1"/>
          <a:stretch>
            <a:fillRect/>
          </a:stretch>
        </p:blipFill>
        <p:spPr>
          <a:xfrm>
            <a:off x="5080" y="-8890"/>
            <a:ext cx="9228455" cy="6862445"/>
          </a:xfrm>
          <a:prstGeom prst="rect">
            <a:avLst/>
          </a:prstGeom>
          <a:noFill/>
          <a:ln w="9525">
            <a:noFill/>
          </a:ln>
        </p:spPr>
      </p:pic>
      <p:sp>
        <p:nvSpPr>
          <p:cNvPr id="2" name="Title 1"/>
          <p:cNvSpPr>
            <a:spLocks noGrp="1"/>
          </p:cNvSpPr>
          <p:nvPr>
            <p:ph type="title"/>
          </p:nvPr>
        </p:nvSpPr>
        <p:spPr/>
        <p:txBody>
          <a:bodyPr/>
          <a:p>
            <a:r>
              <a:rPr>
                <a:sym typeface="+mn-ea"/>
              </a:rPr>
              <a:t>Man-made Satellites</a:t>
            </a:r>
            <a:endParaRPr lang="en-US"/>
          </a:p>
        </p:txBody>
      </p:sp>
      <p:pic>
        <p:nvPicPr>
          <p:cNvPr id="605190" name="Picture 605189"/>
          <p:cNvPicPr>
            <a:picLocks noChangeAspect="1"/>
          </p:cNvPicPr>
          <p:nvPr/>
        </p:nvPicPr>
        <p:blipFill>
          <a:blip r:embed="rId2"/>
          <a:stretch>
            <a:fillRect/>
          </a:stretch>
        </p:blipFill>
        <p:spPr>
          <a:xfrm>
            <a:off x="3200400" y="2514600"/>
            <a:ext cx="4038600" cy="3656013"/>
          </a:xfrm>
          <a:prstGeom prst="rect">
            <a:avLst/>
          </a:prstGeom>
          <a:noFill/>
          <a:ln w="9525">
            <a:noFill/>
          </a:ln>
        </p:spPr>
      </p:pic>
      <p:sp>
        <p:nvSpPr>
          <p:cNvPr id="605189" name="Text Box 605188"/>
          <p:cNvSpPr txBox="1"/>
          <p:nvPr/>
        </p:nvSpPr>
        <p:spPr>
          <a:xfrm>
            <a:off x="2514600" y="796925"/>
            <a:ext cx="6380163" cy="645160"/>
          </a:xfrm>
          <a:prstGeom prst="rect">
            <a:avLst/>
          </a:prstGeom>
          <a:noFill/>
          <a:ln w="9525">
            <a:noFill/>
          </a:ln>
        </p:spPr>
        <p:txBody>
          <a:bodyPr>
            <a:spAutoFit/>
          </a:bodyPr>
          <a:p>
            <a:pPr algn="l"/>
            <a:r>
              <a:rPr>
                <a:solidFill>
                  <a:schemeClr val="bg1"/>
                </a:solidFill>
              </a:rPr>
              <a:t>The first man-made satellite placed in orbit, called Sputnik 1, was launched by the USSR (Russians) in 1957. </a:t>
            </a:r>
            <a:endParaRPr>
              <a:solidFill>
                <a:schemeClr val="bg1"/>
              </a:solidFill>
            </a:endParaRPr>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05189">
                                            <p:txEl>
                                              <p:charRg st="0" end="110"/>
                                            </p:txEl>
                                          </p:spTgt>
                                        </p:tgtEl>
                                        <p:attrNameLst>
                                          <p:attrName>style.visibility</p:attrName>
                                        </p:attrNameLst>
                                      </p:cBhvr>
                                    </p:set>
                                    <p:animEffect transition="in" filter="wipe(left)">
                                      <p:cBhvr>
                                        <p:cTn id="7" dur="500"/>
                                        <p:tgtEl>
                                          <p:spTgt spid="605189">
                                            <p:txEl>
                                              <p:charRg st="0" end="1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5189" grpId="0" animBg="1" advAuto="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0493" name="Straight Connector 190492"/>
          <p:cNvSpPr/>
          <p:nvPr/>
        </p:nvSpPr>
        <p:spPr>
          <a:xfrm flipV="1">
            <a:off x="5592763" y="777875"/>
            <a:ext cx="2835275" cy="1843088"/>
          </a:xfrm>
          <a:prstGeom prst="line">
            <a:avLst/>
          </a:prstGeom>
          <a:ln w="38100" cap="flat" cmpd="sng">
            <a:solidFill>
              <a:schemeClr val="tx1"/>
            </a:solidFill>
            <a:prstDash val="sysDot"/>
            <a:headEnd type="none" w="med" len="med"/>
            <a:tailEnd type="triangle" w="med" len="med"/>
          </a:ln>
        </p:spPr>
      </p:sp>
      <p:sp>
        <p:nvSpPr>
          <p:cNvPr id="190466" name="Title 190465"/>
          <p:cNvSpPr>
            <a:spLocks noGrp="1"/>
          </p:cNvSpPr>
          <p:nvPr>
            <p:ph type="title"/>
          </p:nvPr>
        </p:nvSpPr>
        <p:spPr/>
        <p:txBody>
          <a:bodyPr anchor="ctr" anchorCtr="0"/>
          <a:p>
            <a:r>
              <a:t>Circular Motion</a:t>
            </a:r>
          </a:p>
        </p:txBody>
      </p:sp>
      <p:sp>
        <p:nvSpPr>
          <p:cNvPr id="190467" name="Content Placeholder 190466"/>
          <p:cNvSpPr>
            <a:spLocks noGrp="1"/>
          </p:cNvSpPr>
          <p:nvPr>
            <p:ph idx="1"/>
          </p:nvPr>
        </p:nvSpPr>
        <p:spPr>
          <a:xfrm>
            <a:off x="217170" y="743585"/>
            <a:ext cx="4195445" cy="5154930"/>
          </a:xfrm>
        </p:spPr>
        <p:txBody>
          <a:bodyPr/>
          <a:p>
            <a:pPr>
              <a:lnSpc>
                <a:spcPct val="90000"/>
              </a:lnSpc>
            </a:pPr>
            <a:r>
              <a:rPr lang="en-US" sz="2400"/>
              <a:t>Objects moving in a circular path are changing velocity.</a:t>
            </a:r>
            <a:endParaRPr lang="en-US" sz="2400"/>
          </a:p>
          <a:p>
            <a:pPr>
              <a:lnSpc>
                <a:spcPct val="90000"/>
              </a:lnSpc>
            </a:pPr>
            <a:r>
              <a:rPr lang="en-US" sz="2400"/>
              <a:t>Δ velocity = acceleration</a:t>
            </a:r>
            <a:endParaRPr lang="en-US" sz="2400"/>
          </a:p>
          <a:p>
            <a:pPr>
              <a:lnSpc>
                <a:spcPct val="90000"/>
              </a:lnSpc>
            </a:pPr>
            <a:r>
              <a:rPr lang="en-US" sz="2400"/>
              <a:t>Acceleration is produced by force, so </a:t>
            </a:r>
            <a:r>
              <a:rPr sz="2400"/>
              <a:t>object</a:t>
            </a:r>
            <a:r>
              <a:rPr lang="en-US" sz="2400"/>
              <a:t>s</a:t>
            </a:r>
            <a:r>
              <a:rPr sz="2400"/>
              <a:t> mov</a:t>
            </a:r>
            <a:r>
              <a:rPr lang="en-US" sz="2400"/>
              <a:t>ing</a:t>
            </a:r>
            <a:r>
              <a:rPr sz="2400"/>
              <a:t> along a circular path </a:t>
            </a:r>
            <a:r>
              <a:rPr lang="en-US" sz="2400"/>
              <a:t>require a force.</a:t>
            </a:r>
            <a:endParaRPr sz="2400"/>
          </a:p>
          <a:p>
            <a:pPr>
              <a:lnSpc>
                <a:spcPct val="90000"/>
              </a:lnSpc>
            </a:pPr>
            <a:r>
              <a:rPr sz="2400"/>
              <a:t>If this force is removed the object will continue to move along a straight line tangentially to the circle.</a:t>
            </a:r>
            <a:endParaRPr sz="2400"/>
          </a:p>
        </p:txBody>
      </p:sp>
      <p:sp>
        <p:nvSpPr>
          <p:cNvPr id="190468" name="Oval 190467"/>
          <p:cNvSpPr/>
          <p:nvPr/>
        </p:nvSpPr>
        <p:spPr>
          <a:xfrm>
            <a:off x="4860925" y="2406650"/>
            <a:ext cx="3200400" cy="3200400"/>
          </a:xfrm>
          <a:prstGeom prst="ellipse">
            <a:avLst/>
          </a:prstGeom>
          <a:noFill/>
          <a:ln w="38100" cap="flat" cmpd="sng">
            <a:solidFill>
              <a:schemeClr val="tx1"/>
            </a:solidFill>
            <a:prstDash val="sysDot"/>
            <a:headEnd type="none" w="med" len="med"/>
            <a:tailEnd type="none" w="med" len="med"/>
          </a:ln>
        </p:spPr>
        <p:txBody>
          <a:bodyPr/>
          <a:p>
            <a:endParaRPr lang="en-US"/>
          </a:p>
        </p:txBody>
      </p:sp>
      <p:sp>
        <p:nvSpPr>
          <p:cNvPr id="190470" name="Oval 190469"/>
          <p:cNvSpPr/>
          <p:nvPr/>
        </p:nvSpPr>
        <p:spPr>
          <a:xfrm>
            <a:off x="6362700" y="3908425"/>
            <a:ext cx="196850" cy="196850"/>
          </a:xfrm>
          <a:prstGeom prst="ellipse">
            <a:avLst/>
          </a:prstGeom>
          <a:solidFill>
            <a:schemeClr val="tx1"/>
          </a:solidFill>
          <a:ln w="9525" cap="flat" cmpd="sng">
            <a:solidFill>
              <a:schemeClr val="tx1"/>
            </a:solidFill>
            <a:prstDash val="solid"/>
            <a:headEnd type="none" w="med" len="med"/>
            <a:tailEnd type="none" w="med" len="med"/>
          </a:ln>
        </p:spPr>
        <p:txBody>
          <a:bodyPr/>
          <a:p>
            <a:endParaRPr lang="en-US"/>
          </a:p>
        </p:txBody>
      </p:sp>
      <p:grpSp>
        <p:nvGrpSpPr>
          <p:cNvPr id="190495" name="Group 190494"/>
          <p:cNvGrpSpPr/>
          <p:nvPr/>
        </p:nvGrpSpPr>
        <p:grpSpPr>
          <a:xfrm>
            <a:off x="4968875" y="4252913"/>
            <a:ext cx="1216025" cy="960437"/>
            <a:chOff x="3188" y="2391"/>
            <a:chExt cx="766" cy="605"/>
          </a:xfrm>
        </p:grpSpPr>
        <p:sp>
          <p:nvSpPr>
            <p:cNvPr id="190471" name="Oval 190470"/>
            <p:cNvSpPr/>
            <p:nvPr/>
          </p:nvSpPr>
          <p:spPr>
            <a:xfrm>
              <a:off x="3188" y="2756"/>
              <a:ext cx="240" cy="240"/>
            </a:xfrm>
            <a:prstGeom prst="ellipse">
              <a:avLst/>
            </a:prstGeom>
            <a:solidFill>
              <a:srgbClr val="FF0000"/>
            </a:solidFill>
            <a:ln w="9525" cap="flat" cmpd="sng">
              <a:solidFill>
                <a:schemeClr val="tx1"/>
              </a:solidFill>
              <a:prstDash val="solid"/>
              <a:headEnd type="none" w="med" len="med"/>
              <a:tailEnd type="none" w="med" len="med"/>
            </a:ln>
          </p:spPr>
          <p:txBody>
            <a:bodyPr/>
            <a:p>
              <a:endParaRPr lang="en-US"/>
            </a:p>
          </p:txBody>
        </p:sp>
        <p:sp>
          <p:nvSpPr>
            <p:cNvPr id="190473" name="Straight Connector 190472"/>
            <p:cNvSpPr/>
            <p:nvPr/>
          </p:nvSpPr>
          <p:spPr>
            <a:xfrm flipV="1">
              <a:off x="3389" y="2391"/>
              <a:ext cx="565" cy="422"/>
            </a:xfrm>
            <a:prstGeom prst="line">
              <a:avLst/>
            </a:prstGeom>
            <a:ln w="57150" cap="flat" cmpd="sng">
              <a:solidFill>
                <a:schemeClr val="tx1"/>
              </a:solidFill>
              <a:prstDash val="solid"/>
              <a:headEnd type="none" w="med" len="med"/>
              <a:tailEnd type="triangle" w="med" len="med"/>
            </a:ln>
          </p:spPr>
        </p:sp>
      </p:grpSp>
      <p:grpSp>
        <p:nvGrpSpPr>
          <p:cNvPr id="190496" name="Group 190495"/>
          <p:cNvGrpSpPr/>
          <p:nvPr/>
        </p:nvGrpSpPr>
        <p:grpSpPr>
          <a:xfrm>
            <a:off x="4649788" y="3951288"/>
            <a:ext cx="1414462" cy="381000"/>
            <a:chOff x="2987" y="2201"/>
            <a:chExt cx="891" cy="240"/>
          </a:xfrm>
        </p:grpSpPr>
        <p:sp>
          <p:nvSpPr>
            <p:cNvPr id="190477" name="Oval 190476"/>
            <p:cNvSpPr/>
            <p:nvPr/>
          </p:nvSpPr>
          <p:spPr>
            <a:xfrm>
              <a:off x="2987" y="2201"/>
              <a:ext cx="240" cy="240"/>
            </a:xfrm>
            <a:prstGeom prst="ellipse">
              <a:avLst/>
            </a:prstGeom>
            <a:solidFill>
              <a:srgbClr val="FF0000"/>
            </a:solidFill>
            <a:ln w="9525" cap="flat" cmpd="sng">
              <a:solidFill>
                <a:schemeClr val="tx1"/>
              </a:solidFill>
              <a:prstDash val="solid"/>
              <a:headEnd type="none" w="med" len="med"/>
              <a:tailEnd type="none" w="med" len="med"/>
            </a:ln>
          </p:spPr>
          <p:txBody>
            <a:bodyPr/>
            <a:p>
              <a:endParaRPr lang="en-US"/>
            </a:p>
          </p:txBody>
        </p:sp>
        <p:sp>
          <p:nvSpPr>
            <p:cNvPr id="190478" name="Straight Connector 190477"/>
            <p:cNvSpPr/>
            <p:nvPr/>
          </p:nvSpPr>
          <p:spPr>
            <a:xfrm flipV="1">
              <a:off x="3226" y="2268"/>
              <a:ext cx="652" cy="49"/>
            </a:xfrm>
            <a:prstGeom prst="line">
              <a:avLst/>
            </a:prstGeom>
            <a:ln w="57150" cap="flat" cmpd="sng">
              <a:solidFill>
                <a:schemeClr val="tx1"/>
              </a:solidFill>
              <a:prstDash val="solid"/>
              <a:headEnd type="none" w="med" len="med"/>
              <a:tailEnd type="triangle" w="med" len="med"/>
            </a:ln>
          </p:spPr>
        </p:sp>
      </p:grpSp>
      <p:grpSp>
        <p:nvGrpSpPr>
          <p:cNvPr id="190501" name="Group 190500"/>
          <p:cNvGrpSpPr/>
          <p:nvPr/>
        </p:nvGrpSpPr>
        <p:grpSpPr>
          <a:xfrm>
            <a:off x="4775200" y="3130550"/>
            <a:ext cx="1311275" cy="700088"/>
            <a:chOff x="3008" y="1972"/>
            <a:chExt cx="826" cy="441"/>
          </a:xfrm>
        </p:grpSpPr>
        <p:sp>
          <p:nvSpPr>
            <p:cNvPr id="190480" name="Oval 190479"/>
            <p:cNvSpPr/>
            <p:nvPr/>
          </p:nvSpPr>
          <p:spPr>
            <a:xfrm>
              <a:off x="3008" y="1972"/>
              <a:ext cx="240" cy="240"/>
            </a:xfrm>
            <a:prstGeom prst="ellipse">
              <a:avLst/>
            </a:prstGeom>
            <a:solidFill>
              <a:srgbClr val="FF0000"/>
            </a:solidFill>
            <a:ln w="9525" cap="flat" cmpd="sng">
              <a:solidFill>
                <a:schemeClr val="tx1"/>
              </a:solidFill>
              <a:prstDash val="solid"/>
              <a:headEnd type="none" w="med" len="med"/>
              <a:tailEnd type="none" w="med" len="med"/>
            </a:ln>
          </p:spPr>
          <p:txBody>
            <a:bodyPr/>
            <a:p>
              <a:endParaRPr lang="en-US"/>
            </a:p>
          </p:txBody>
        </p:sp>
        <p:sp>
          <p:nvSpPr>
            <p:cNvPr id="190481" name="Straight Connector 190480"/>
            <p:cNvSpPr/>
            <p:nvPr/>
          </p:nvSpPr>
          <p:spPr>
            <a:xfrm>
              <a:off x="3240" y="2134"/>
              <a:ext cx="594" cy="279"/>
            </a:xfrm>
            <a:prstGeom prst="line">
              <a:avLst/>
            </a:prstGeom>
            <a:ln w="57150" cap="flat" cmpd="sng">
              <a:solidFill>
                <a:schemeClr val="tx1"/>
              </a:solidFill>
              <a:prstDash val="solid"/>
              <a:headEnd type="none" w="med" len="med"/>
              <a:tailEnd type="triangle" w="med" len="med"/>
            </a:ln>
          </p:spPr>
        </p:sp>
      </p:grpSp>
      <p:grpSp>
        <p:nvGrpSpPr>
          <p:cNvPr id="190500" name="Group 190499"/>
          <p:cNvGrpSpPr/>
          <p:nvPr/>
        </p:nvGrpSpPr>
        <p:grpSpPr>
          <a:xfrm>
            <a:off x="5357813" y="2463800"/>
            <a:ext cx="882650" cy="1122363"/>
            <a:chOff x="3375" y="1552"/>
            <a:chExt cx="556" cy="707"/>
          </a:xfrm>
        </p:grpSpPr>
        <p:sp>
          <p:nvSpPr>
            <p:cNvPr id="190483" name="Oval 190482"/>
            <p:cNvSpPr/>
            <p:nvPr/>
          </p:nvSpPr>
          <p:spPr>
            <a:xfrm>
              <a:off x="3375" y="1552"/>
              <a:ext cx="240" cy="240"/>
            </a:xfrm>
            <a:prstGeom prst="ellipse">
              <a:avLst/>
            </a:prstGeom>
            <a:solidFill>
              <a:srgbClr val="FF0000"/>
            </a:solidFill>
            <a:ln w="9525" cap="flat" cmpd="sng">
              <a:solidFill>
                <a:schemeClr val="tx1"/>
              </a:solidFill>
              <a:prstDash val="solid"/>
              <a:headEnd type="none" w="med" len="med"/>
              <a:tailEnd type="none" w="med" len="med"/>
            </a:ln>
          </p:spPr>
          <p:txBody>
            <a:bodyPr/>
            <a:p>
              <a:endParaRPr lang="en-US"/>
            </a:p>
          </p:txBody>
        </p:sp>
        <p:sp>
          <p:nvSpPr>
            <p:cNvPr id="190484" name="Straight Connector 190483"/>
            <p:cNvSpPr/>
            <p:nvPr/>
          </p:nvSpPr>
          <p:spPr>
            <a:xfrm>
              <a:off x="3566" y="1759"/>
              <a:ext cx="365" cy="500"/>
            </a:xfrm>
            <a:prstGeom prst="line">
              <a:avLst/>
            </a:prstGeom>
            <a:ln w="57150" cap="flat" cmpd="sng">
              <a:solidFill>
                <a:schemeClr val="tx1"/>
              </a:solidFill>
              <a:prstDash val="solid"/>
              <a:headEnd type="none" w="med" len="med"/>
              <a:tailEnd type="triangle" w="med" len="med"/>
            </a:ln>
          </p:spPr>
        </p:sp>
      </p:grpSp>
      <p:grpSp>
        <p:nvGrpSpPr>
          <p:cNvPr id="190499" name="Group 190498"/>
          <p:cNvGrpSpPr/>
          <p:nvPr/>
        </p:nvGrpSpPr>
        <p:grpSpPr>
          <a:xfrm>
            <a:off x="5740400" y="4383088"/>
            <a:ext cx="638175" cy="1312862"/>
            <a:chOff x="3616" y="2761"/>
            <a:chExt cx="402" cy="827"/>
          </a:xfrm>
        </p:grpSpPr>
        <p:sp>
          <p:nvSpPr>
            <p:cNvPr id="190486" name="Oval 190485"/>
            <p:cNvSpPr/>
            <p:nvPr/>
          </p:nvSpPr>
          <p:spPr>
            <a:xfrm>
              <a:off x="3616" y="3348"/>
              <a:ext cx="240" cy="240"/>
            </a:xfrm>
            <a:prstGeom prst="ellipse">
              <a:avLst/>
            </a:prstGeom>
            <a:solidFill>
              <a:srgbClr val="FF0000"/>
            </a:solidFill>
            <a:ln w="9525" cap="flat" cmpd="sng">
              <a:solidFill>
                <a:schemeClr val="tx1"/>
              </a:solidFill>
              <a:prstDash val="solid"/>
              <a:headEnd type="none" w="med" len="med"/>
              <a:tailEnd type="none" w="med" len="med"/>
            </a:ln>
          </p:spPr>
          <p:txBody>
            <a:bodyPr/>
            <a:p>
              <a:endParaRPr lang="en-US"/>
            </a:p>
          </p:txBody>
        </p:sp>
        <p:sp>
          <p:nvSpPr>
            <p:cNvPr id="190487" name="Straight Connector 190486"/>
            <p:cNvSpPr/>
            <p:nvPr/>
          </p:nvSpPr>
          <p:spPr>
            <a:xfrm flipV="1">
              <a:off x="3787" y="2761"/>
              <a:ext cx="231" cy="596"/>
            </a:xfrm>
            <a:prstGeom prst="line">
              <a:avLst/>
            </a:prstGeom>
            <a:ln w="57150" cap="flat" cmpd="sng">
              <a:solidFill>
                <a:schemeClr val="tx1"/>
              </a:solidFill>
              <a:prstDash val="solid"/>
              <a:headEnd type="none" w="med" len="med"/>
              <a:tailEnd type="triangle" w="med" len="med"/>
            </a:ln>
          </p:spPr>
        </p:sp>
      </p:grpSp>
      <p:sp>
        <p:nvSpPr>
          <p:cNvPr id="190490" name="Oval 190489"/>
          <p:cNvSpPr/>
          <p:nvPr/>
        </p:nvSpPr>
        <p:spPr>
          <a:xfrm>
            <a:off x="6915150" y="1431925"/>
            <a:ext cx="381000" cy="381000"/>
          </a:xfrm>
          <a:prstGeom prst="ellipse">
            <a:avLst/>
          </a:prstGeom>
          <a:solidFill>
            <a:srgbClr val="FF0000"/>
          </a:solidFill>
          <a:ln w="9525" cap="flat" cmpd="sng">
            <a:solidFill>
              <a:schemeClr val="tx1"/>
            </a:solidFill>
            <a:prstDash val="solid"/>
            <a:headEnd type="none" w="med" len="med"/>
            <a:tailEnd type="none" w="med" len="med"/>
          </a:ln>
        </p:spPr>
        <p:txBody>
          <a:bodyPr/>
          <a:p>
            <a:endParaRPr lang="en-US"/>
          </a:p>
        </p:txBody>
      </p:sp>
      <p:sp>
        <p:nvSpPr>
          <p:cNvPr id="190491" name="Oval 190490"/>
          <p:cNvSpPr/>
          <p:nvPr/>
        </p:nvSpPr>
        <p:spPr>
          <a:xfrm>
            <a:off x="6140450" y="1951038"/>
            <a:ext cx="381000" cy="381000"/>
          </a:xfrm>
          <a:prstGeom prst="ellipse">
            <a:avLst/>
          </a:prstGeom>
          <a:solidFill>
            <a:srgbClr val="FF0000"/>
          </a:solidFill>
          <a:ln w="9525" cap="flat" cmpd="sng">
            <a:solidFill>
              <a:schemeClr val="tx1"/>
            </a:solidFill>
            <a:prstDash val="solid"/>
            <a:headEnd type="none" w="med" len="med"/>
            <a:tailEnd type="none" w="med" len="med"/>
          </a:ln>
        </p:spPr>
        <p:txBody>
          <a:bodyPr/>
          <a:p>
            <a:endParaRPr lang="en-US"/>
          </a:p>
        </p:txBody>
      </p:sp>
      <p:sp>
        <p:nvSpPr>
          <p:cNvPr id="190492" name="Oval 190491"/>
          <p:cNvSpPr/>
          <p:nvPr/>
        </p:nvSpPr>
        <p:spPr>
          <a:xfrm>
            <a:off x="7675563" y="971550"/>
            <a:ext cx="381000" cy="381000"/>
          </a:xfrm>
          <a:prstGeom prst="ellipse">
            <a:avLst/>
          </a:prstGeom>
          <a:solidFill>
            <a:srgbClr val="FF0000"/>
          </a:solidFill>
          <a:ln w="9525" cap="flat" cmpd="sng">
            <a:solidFill>
              <a:schemeClr val="tx1"/>
            </a:solidFill>
            <a:prstDash val="solid"/>
            <a:headEnd type="none" w="med" len="med"/>
            <a:tailEnd type="none" w="med" len="med"/>
          </a:ln>
        </p:spPr>
        <p:txBody>
          <a:bodyPr/>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0467">
                                            <p:txEl>
                                              <p:char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0467">
                                            <p:txEl>
                                              <p:char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0467">
                                            <p:txEl>
                                              <p:char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90467">
                                            <p:txEl>
                                              <p:charRg st="66" end="17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9049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9046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9047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nodeType="clickEffect">
                                  <p:stCondLst>
                                    <p:cond delay="0"/>
                                  </p:stCondLst>
                                  <p:childTnLst>
                                    <p:set>
                                      <p:cBhvr>
                                        <p:cTn id="28" dur="1" fill="hold">
                                          <p:stCondLst>
                                            <p:cond delay="0"/>
                                          </p:stCondLst>
                                        </p:cTn>
                                        <p:tgtEl>
                                          <p:spTgt spid="190499"/>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19049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190495"/>
                                        </p:tgtEl>
                                        <p:attrNameLst>
                                          <p:attrName>style.visibility</p:attrName>
                                        </p:attrNameLst>
                                      </p:cBhvr>
                                      <p:to>
                                        <p:strVal val="hidden"/>
                                      </p:to>
                                    </p:set>
                                  </p:childTnLst>
                                </p:cTn>
                              </p:par>
                              <p:par>
                                <p:cTn id="35" presetID="1" presetClass="entr" presetSubtype="0" fill="hold" nodeType="withEffect">
                                  <p:stCondLst>
                                    <p:cond delay="0"/>
                                  </p:stCondLst>
                                  <p:childTnLst>
                                    <p:set>
                                      <p:cBhvr>
                                        <p:cTn id="36" dur="1" fill="hold">
                                          <p:stCondLst>
                                            <p:cond delay="0"/>
                                          </p:stCondLst>
                                        </p:cTn>
                                        <p:tgtEl>
                                          <p:spTgt spid="19049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nodeType="clickEffect">
                                  <p:stCondLst>
                                    <p:cond delay="0"/>
                                  </p:stCondLst>
                                  <p:childTnLst>
                                    <p:set>
                                      <p:cBhvr>
                                        <p:cTn id="40" dur="1" fill="hold">
                                          <p:stCondLst>
                                            <p:cond delay="0"/>
                                          </p:stCondLst>
                                        </p:cTn>
                                        <p:tgtEl>
                                          <p:spTgt spid="190496"/>
                                        </p:tgtEl>
                                        <p:attrNameLst>
                                          <p:attrName>style.visibility</p:attrName>
                                        </p:attrNameLst>
                                      </p:cBhvr>
                                      <p:to>
                                        <p:strVal val="hidden"/>
                                      </p:to>
                                    </p:set>
                                  </p:childTnLst>
                                </p:cTn>
                              </p:par>
                              <p:par>
                                <p:cTn id="41" presetID="1" presetClass="entr" presetSubtype="0" fill="hold" nodeType="withEffect">
                                  <p:stCondLst>
                                    <p:cond delay="0"/>
                                  </p:stCondLst>
                                  <p:childTnLst>
                                    <p:set>
                                      <p:cBhvr>
                                        <p:cTn id="42" dur="1" fill="hold">
                                          <p:stCondLst>
                                            <p:cond delay="0"/>
                                          </p:stCondLst>
                                        </p:cTn>
                                        <p:tgtEl>
                                          <p:spTgt spid="19050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nodeType="clickEffect">
                                  <p:stCondLst>
                                    <p:cond delay="0"/>
                                  </p:stCondLst>
                                  <p:childTnLst>
                                    <p:set>
                                      <p:cBhvr>
                                        <p:cTn id="46" dur="1" fill="hold">
                                          <p:stCondLst>
                                            <p:cond delay="0"/>
                                          </p:stCondLst>
                                        </p:cTn>
                                        <p:tgtEl>
                                          <p:spTgt spid="190501"/>
                                        </p:tgtEl>
                                        <p:attrNameLst>
                                          <p:attrName>style.visibility</p:attrName>
                                        </p:attrNameLst>
                                      </p:cBhvr>
                                      <p:to>
                                        <p:strVal val="hidden"/>
                                      </p:to>
                                    </p:set>
                                  </p:childTnLst>
                                </p:cTn>
                              </p:par>
                              <p:par>
                                <p:cTn id="47" presetID="1" presetClass="entr" presetSubtype="0" fill="hold" nodeType="withEffect">
                                  <p:stCondLst>
                                    <p:cond delay="0"/>
                                  </p:stCondLst>
                                  <p:childTnLst>
                                    <p:set>
                                      <p:cBhvr>
                                        <p:cTn id="48" dur="1" fill="hold">
                                          <p:stCondLst>
                                            <p:cond delay="0"/>
                                          </p:stCondLst>
                                        </p:cTn>
                                        <p:tgtEl>
                                          <p:spTgt spid="190500"/>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xit" presetSubtype="0" fill="hold" nodeType="clickEffect">
                                  <p:stCondLst>
                                    <p:cond delay="0"/>
                                  </p:stCondLst>
                                  <p:childTnLst>
                                    <p:set>
                                      <p:cBhvr>
                                        <p:cTn id="52" dur="1" fill="hold">
                                          <p:stCondLst>
                                            <p:cond delay="0"/>
                                          </p:stCondLst>
                                        </p:cTn>
                                        <p:tgtEl>
                                          <p:spTgt spid="190500"/>
                                        </p:tgtEl>
                                        <p:attrNameLst>
                                          <p:attrName>style.visibility</p:attrName>
                                        </p:attrNameLst>
                                      </p:cBhvr>
                                      <p:to>
                                        <p:strVal val="hidden"/>
                                      </p:to>
                                    </p:set>
                                  </p:childTnLst>
                                </p:cTn>
                              </p:par>
                              <p:par>
                                <p:cTn id="53" presetID="1" presetClass="entr" presetSubtype="0" fill="hold" nodeType="withEffect">
                                  <p:stCondLst>
                                    <p:cond delay="0"/>
                                  </p:stCondLst>
                                  <p:childTnLst>
                                    <p:set>
                                      <p:cBhvr>
                                        <p:cTn id="54" dur="1" fill="hold">
                                          <p:stCondLst>
                                            <p:cond delay="0"/>
                                          </p:stCondLst>
                                        </p:cTn>
                                        <p:tgtEl>
                                          <p:spTgt spid="190491"/>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190493"/>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xit" presetSubtype="0" fill="hold" nodeType="clickEffect">
                                  <p:stCondLst>
                                    <p:cond delay="0"/>
                                  </p:stCondLst>
                                  <p:childTnLst>
                                    <p:set>
                                      <p:cBhvr>
                                        <p:cTn id="60" dur="1" fill="hold">
                                          <p:stCondLst>
                                            <p:cond delay="0"/>
                                          </p:stCondLst>
                                        </p:cTn>
                                        <p:tgtEl>
                                          <p:spTgt spid="190491"/>
                                        </p:tgtEl>
                                        <p:attrNameLst>
                                          <p:attrName>style.visibility</p:attrName>
                                        </p:attrNameLst>
                                      </p:cBhvr>
                                      <p:to>
                                        <p:strVal val="hidden"/>
                                      </p:to>
                                    </p:set>
                                  </p:childTnLst>
                                </p:cTn>
                              </p:par>
                              <p:par>
                                <p:cTn id="61" presetID="1" presetClass="entr" presetSubtype="0" fill="hold" nodeType="withEffect">
                                  <p:stCondLst>
                                    <p:cond delay="0"/>
                                  </p:stCondLst>
                                  <p:childTnLst>
                                    <p:set>
                                      <p:cBhvr>
                                        <p:cTn id="62" dur="1" fill="hold">
                                          <p:stCondLst>
                                            <p:cond delay="0"/>
                                          </p:stCondLst>
                                        </p:cTn>
                                        <p:tgtEl>
                                          <p:spTgt spid="190490"/>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xit" presetSubtype="0" fill="hold" nodeType="clickEffect">
                                  <p:stCondLst>
                                    <p:cond delay="0"/>
                                  </p:stCondLst>
                                  <p:childTnLst>
                                    <p:set>
                                      <p:cBhvr>
                                        <p:cTn id="66" dur="1" fill="hold">
                                          <p:stCondLst>
                                            <p:cond delay="0"/>
                                          </p:stCondLst>
                                        </p:cTn>
                                        <p:tgtEl>
                                          <p:spTgt spid="190490"/>
                                        </p:tgtEl>
                                        <p:attrNameLst>
                                          <p:attrName>style.visibility</p:attrName>
                                        </p:attrNameLst>
                                      </p:cBhvr>
                                      <p:to>
                                        <p:strVal val="hidden"/>
                                      </p:to>
                                    </p:set>
                                  </p:childTnLst>
                                </p:cTn>
                              </p:par>
                              <p:par>
                                <p:cTn id="67" presetID="1" presetClass="entr" presetSubtype="0" fill="hold" nodeType="withEffect">
                                  <p:stCondLst>
                                    <p:cond delay="0"/>
                                  </p:stCondLst>
                                  <p:childTnLst>
                                    <p:set>
                                      <p:cBhvr>
                                        <p:cTn id="68" dur="1" fill="hold">
                                          <p:stCondLst>
                                            <p:cond delay="0"/>
                                          </p:stCondLst>
                                        </p:cTn>
                                        <p:tgtEl>
                                          <p:spTgt spid="1904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en-US"/>
              <a:t>Facts about Satellites</a:t>
            </a:r>
            <a:endParaRPr lang="en-US" altLang="en-US"/>
          </a:p>
        </p:txBody>
      </p:sp>
      <p:sp>
        <p:nvSpPr>
          <p:cNvPr id="3" name="Content Placeholder 2"/>
          <p:cNvSpPr>
            <a:spLocks noGrp="1"/>
          </p:cNvSpPr>
          <p:nvPr>
            <p:ph idx="1"/>
          </p:nvPr>
        </p:nvSpPr>
        <p:spPr>
          <a:xfrm>
            <a:off x="457200" y="885190"/>
            <a:ext cx="8229600" cy="4525963"/>
          </a:xfrm>
        </p:spPr>
        <p:txBody>
          <a:bodyPr/>
          <a:p>
            <a:r>
              <a:rPr lang="en-US" sz="2800"/>
              <a:t>TerreStar-1 </a:t>
            </a:r>
            <a:r>
              <a:rPr lang="en-US" altLang="en-US" sz="2800"/>
              <a:t>was launched in 2009</a:t>
            </a:r>
            <a:endParaRPr lang="en-US" altLang="en-US" sz="2800"/>
          </a:p>
          <a:p>
            <a:pPr lvl="1"/>
            <a:r>
              <a:rPr lang="en-US" altLang="en-US" sz="2400"/>
              <a:t>It's a mobile phone communications satellite</a:t>
            </a:r>
            <a:endParaRPr lang="en-US" altLang="en-US" sz="2400"/>
          </a:p>
          <a:p>
            <a:pPr lvl="1"/>
            <a:r>
              <a:rPr lang="en-US" altLang="en-US" sz="2400"/>
              <a:t>It weighs </a:t>
            </a:r>
            <a:r>
              <a:rPr lang="en-US" sz="2400"/>
              <a:t>6,910 kilograms</a:t>
            </a:r>
            <a:endParaRPr lang="en-US" sz="2400"/>
          </a:p>
          <a:p>
            <a:r>
              <a:rPr lang="en-US" sz="2800"/>
              <a:t>A typical weather satellite carries a price tag of $290 million</a:t>
            </a:r>
            <a:endParaRPr lang="en-US" sz="2800"/>
          </a:p>
          <a:p>
            <a:r>
              <a:rPr lang="en-US" sz="2800"/>
              <a:t>Launching a single satellite into space can cost anywhere between $10</a:t>
            </a:r>
            <a:r>
              <a:rPr lang="en-US" altLang="en-US" sz="2800"/>
              <a:t>-</a:t>
            </a:r>
            <a:r>
              <a:rPr lang="en-US" sz="2800"/>
              <a:t>400 million</a:t>
            </a:r>
            <a:endParaRPr lang="en-US" sz="2800"/>
          </a:p>
          <a:p>
            <a:r>
              <a:rPr lang="en-US" sz="2800"/>
              <a:t>Since </a:t>
            </a:r>
            <a:r>
              <a:rPr lang="en-US" altLang="en-US" sz="2800"/>
              <a:t>1957</a:t>
            </a:r>
            <a:r>
              <a:rPr lang="en-US" sz="2800"/>
              <a:t>, about 8,100 satellites from more than 40 countries have been launched. According to a 2018 estimate, some 4,900 remain in orbit, of those about 1,900 </a:t>
            </a:r>
            <a:r>
              <a:rPr lang="en-US" altLang="en-US" sz="2800"/>
              <a:t>are </a:t>
            </a:r>
            <a:r>
              <a:rPr lang="en-US" sz="2800"/>
              <a:t>operational</a:t>
            </a:r>
            <a:r>
              <a:rPr lang="en-US" altLang="en-US" sz="2800"/>
              <a:t>.</a:t>
            </a:r>
            <a:endParaRPr lang="en-US" altLang="en-US" sz="280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4018" name="Title 214017"/>
          <p:cNvSpPr>
            <a:spLocks noGrp="1"/>
          </p:cNvSpPr>
          <p:nvPr>
            <p:ph type="title"/>
          </p:nvPr>
        </p:nvSpPr>
        <p:spPr/>
        <p:txBody>
          <a:bodyPr anchor="ctr" anchorCtr="0"/>
          <a:p>
            <a:r>
              <a:rPr sz="4000"/>
              <a:t>How a satellite orbits</a:t>
            </a:r>
            <a:endParaRPr sz="4000"/>
          </a:p>
        </p:txBody>
      </p:sp>
      <p:sp>
        <p:nvSpPr>
          <p:cNvPr id="214019" name="Content Placeholder 214018"/>
          <p:cNvSpPr>
            <a:spLocks noGrp="1"/>
          </p:cNvSpPr>
          <p:nvPr>
            <p:ph idx="1"/>
          </p:nvPr>
        </p:nvSpPr>
        <p:spPr/>
        <p:txBody>
          <a:bodyPr/>
          <a:p>
            <a:pPr marL="0" indent="0">
              <a:lnSpc>
                <a:spcPct val="90000"/>
              </a:lnSpc>
              <a:buNone/>
            </a:pPr>
            <a:r>
              <a:rPr sz="2800"/>
              <a:t>To stay in orbit at a satellite must move at a particular speed.</a:t>
            </a:r>
            <a:endParaRPr sz="2800"/>
          </a:p>
        </p:txBody>
      </p:sp>
      <p:grpSp>
        <p:nvGrpSpPr>
          <p:cNvPr id="214039" name="Group 214038"/>
          <p:cNvGrpSpPr/>
          <p:nvPr/>
        </p:nvGrpSpPr>
        <p:grpSpPr>
          <a:xfrm>
            <a:off x="4337050" y="2157413"/>
            <a:ext cx="2749550" cy="3040062"/>
            <a:chOff x="2732" y="1359"/>
            <a:chExt cx="1732" cy="1915"/>
          </a:xfrm>
        </p:grpSpPr>
        <p:pic>
          <p:nvPicPr>
            <p:cNvPr id="214023" name="Content Placeholder 214022" descr="11971488211294199438barretr_Earth">
              <a:hlinkClick r:id="rId1"/>
            </p:cNvPr>
            <p:cNvPicPr>
              <a:picLocks noChangeAspect="1"/>
            </p:cNvPicPr>
            <p:nvPr>
              <p:ph sz="half" idx="2"/>
            </p:nvPr>
          </p:nvPicPr>
          <p:blipFill>
            <a:blip r:embed="rId2"/>
            <a:stretch>
              <a:fillRect/>
            </a:stretch>
          </p:blipFill>
          <p:spPr>
            <a:xfrm>
              <a:off x="2732" y="1542"/>
              <a:ext cx="1732" cy="1732"/>
            </a:xfrm>
          </p:spPr>
        </p:pic>
        <p:grpSp>
          <p:nvGrpSpPr>
            <p:cNvPr id="214031" name="Group 214030"/>
            <p:cNvGrpSpPr/>
            <p:nvPr/>
          </p:nvGrpSpPr>
          <p:grpSpPr>
            <a:xfrm>
              <a:off x="3492" y="1359"/>
              <a:ext cx="188" cy="112"/>
              <a:chOff x="2656" y="1424"/>
              <a:chExt cx="188" cy="112"/>
            </a:xfrm>
          </p:grpSpPr>
          <p:sp>
            <p:nvSpPr>
              <p:cNvPr id="214029" name="Can 214028"/>
              <p:cNvSpPr/>
              <p:nvPr/>
            </p:nvSpPr>
            <p:spPr>
              <a:xfrm>
                <a:off x="2716" y="1436"/>
                <a:ext cx="84" cy="88"/>
              </a:xfrm>
              <a:prstGeom prst="can">
                <a:avLst>
                  <a:gd name="adj" fmla="val 26190"/>
                </a:avLst>
              </a:prstGeom>
              <a:solidFill>
                <a:srgbClr val="006600"/>
              </a:solidFill>
              <a:ln w="9525" cap="flat" cmpd="sng">
                <a:solidFill>
                  <a:srgbClr val="006600"/>
                </a:solidFill>
                <a:prstDash val="solid"/>
                <a:headEnd type="none" w="med" len="med"/>
                <a:tailEnd type="none" w="med" len="med"/>
              </a:ln>
            </p:spPr>
            <p:txBody>
              <a:bodyPr/>
              <a:p>
                <a:endParaRPr lang="en-US"/>
              </a:p>
            </p:txBody>
          </p:sp>
          <p:sp>
            <p:nvSpPr>
              <p:cNvPr id="214030" name="Straight Connector 214029"/>
              <p:cNvSpPr/>
              <p:nvPr/>
            </p:nvSpPr>
            <p:spPr>
              <a:xfrm flipV="1">
                <a:off x="2656" y="1424"/>
                <a:ext cx="188" cy="112"/>
              </a:xfrm>
              <a:prstGeom prst="line">
                <a:avLst/>
              </a:prstGeom>
              <a:ln w="38100" cap="flat" cmpd="sng">
                <a:solidFill>
                  <a:srgbClr val="006600"/>
                </a:solidFill>
                <a:prstDash val="solid"/>
                <a:headEnd type="none" w="med" len="med"/>
                <a:tailEnd type="none" w="med" len="med"/>
              </a:ln>
            </p:spPr>
          </p:sp>
        </p:grpSp>
      </p:grpSp>
      <p:grpSp>
        <p:nvGrpSpPr>
          <p:cNvPr id="214040" name="Group 214039"/>
          <p:cNvGrpSpPr/>
          <p:nvPr/>
        </p:nvGrpSpPr>
        <p:grpSpPr>
          <a:xfrm>
            <a:off x="827088" y="2235200"/>
            <a:ext cx="6070600" cy="838200"/>
            <a:chOff x="521" y="1408"/>
            <a:chExt cx="3824" cy="528"/>
          </a:xfrm>
        </p:grpSpPr>
        <p:sp>
          <p:nvSpPr>
            <p:cNvPr id="214025" name="Freeform 214024"/>
            <p:cNvSpPr/>
            <p:nvPr/>
          </p:nvSpPr>
          <p:spPr>
            <a:xfrm>
              <a:off x="3609" y="1408"/>
              <a:ext cx="736" cy="528"/>
            </a:xfrm>
            <a:custGeom>
              <a:avLst/>
              <a:gdLst/>
              <a:ahLst/>
              <a:cxnLst/>
              <a:pathLst>
                <a:path w="736" h="528">
                  <a:moveTo>
                    <a:pt x="0" y="0"/>
                  </a:moveTo>
                  <a:cubicBezTo>
                    <a:pt x="45" y="11"/>
                    <a:pt x="176" y="17"/>
                    <a:pt x="272" y="64"/>
                  </a:cubicBezTo>
                  <a:cubicBezTo>
                    <a:pt x="368" y="111"/>
                    <a:pt x="499" y="207"/>
                    <a:pt x="576" y="284"/>
                  </a:cubicBezTo>
                  <a:cubicBezTo>
                    <a:pt x="653" y="361"/>
                    <a:pt x="703" y="477"/>
                    <a:pt x="736" y="528"/>
                  </a:cubicBezTo>
                </a:path>
              </a:pathLst>
            </a:custGeom>
            <a:noFill/>
            <a:ln w="38100" cap="flat" cmpd="sng">
              <a:solidFill>
                <a:srgbClr val="FF0000"/>
              </a:solidFill>
              <a:prstDash val="solid"/>
              <a:headEnd type="none" w="med" len="med"/>
              <a:tailEnd type="triangle" w="med" len="med"/>
            </a:ln>
          </p:spPr>
          <p:txBody>
            <a:bodyPr/>
            <a:p>
              <a:endParaRPr lang="en-US"/>
            </a:p>
          </p:txBody>
        </p:sp>
        <p:sp>
          <p:nvSpPr>
            <p:cNvPr id="214032" name="Text Box 214031"/>
            <p:cNvSpPr txBox="1"/>
            <p:nvPr/>
          </p:nvSpPr>
          <p:spPr>
            <a:xfrm>
              <a:off x="521" y="1508"/>
              <a:ext cx="1325" cy="327"/>
            </a:xfrm>
            <a:prstGeom prst="rect">
              <a:avLst/>
            </a:prstGeom>
            <a:noFill/>
            <a:ln w="9525">
              <a:noFill/>
            </a:ln>
          </p:spPr>
          <p:txBody>
            <a:bodyPr>
              <a:spAutoFit/>
            </a:bodyPr>
            <a:p>
              <a:pPr>
                <a:spcBef>
                  <a:spcPct val="50000"/>
                </a:spcBef>
              </a:pPr>
              <a:r>
                <a:rPr sz="2800" b="1">
                  <a:solidFill>
                    <a:srgbClr val="FF0000"/>
                  </a:solidFill>
                </a:rPr>
                <a:t>too slow</a:t>
              </a:r>
              <a:endParaRPr sz="2800" b="1">
                <a:solidFill>
                  <a:srgbClr val="FF0000"/>
                </a:solidFill>
              </a:endParaRPr>
            </a:p>
          </p:txBody>
        </p:sp>
      </p:grpSp>
      <p:grpSp>
        <p:nvGrpSpPr>
          <p:cNvPr id="214042" name="Group 214041"/>
          <p:cNvGrpSpPr/>
          <p:nvPr/>
        </p:nvGrpSpPr>
        <p:grpSpPr>
          <a:xfrm>
            <a:off x="827088" y="2232025"/>
            <a:ext cx="6445250" cy="3148013"/>
            <a:chOff x="521" y="1406"/>
            <a:chExt cx="4060" cy="1983"/>
          </a:xfrm>
        </p:grpSpPr>
        <p:sp>
          <p:nvSpPr>
            <p:cNvPr id="214027" name="Oval 214026"/>
            <p:cNvSpPr/>
            <p:nvPr/>
          </p:nvSpPr>
          <p:spPr>
            <a:xfrm>
              <a:off x="2631" y="1406"/>
              <a:ext cx="1950" cy="1983"/>
            </a:xfrm>
            <a:prstGeom prst="ellipse">
              <a:avLst/>
            </a:prstGeom>
            <a:noFill/>
            <a:ln w="38100" cap="flat" cmpd="sng">
              <a:solidFill>
                <a:schemeClr val="tx1"/>
              </a:solidFill>
              <a:prstDash val="solid"/>
              <a:headEnd type="none" w="med" len="med"/>
              <a:tailEnd type="none" w="med" len="med"/>
            </a:ln>
          </p:spPr>
          <p:txBody>
            <a:bodyPr/>
            <a:p>
              <a:endParaRPr lang="en-US"/>
            </a:p>
          </p:txBody>
        </p:sp>
        <p:sp>
          <p:nvSpPr>
            <p:cNvPr id="214033" name="Text Box 214032"/>
            <p:cNvSpPr txBox="1"/>
            <p:nvPr/>
          </p:nvSpPr>
          <p:spPr>
            <a:xfrm>
              <a:off x="521" y="2082"/>
              <a:ext cx="1661" cy="327"/>
            </a:xfrm>
            <a:prstGeom prst="rect">
              <a:avLst/>
            </a:prstGeom>
            <a:noFill/>
            <a:ln w="9525">
              <a:noFill/>
            </a:ln>
          </p:spPr>
          <p:txBody>
            <a:bodyPr>
              <a:spAutoFit/>
            </a:bodyPr>
            <a:p>
              <a:pPr>
                <a:spcBef>
                  <a:spcPct val="50000"/>
                </a:spcBef>
              </a:pPr>
              <a:r>
                <a:rPr sz="2800" b="1"/>
                <a:t>correct speed</a:t>
              </a:r>
              <a:endParaRPr sz="2800" b="1"/>
            </a:p>
          </p:txBody>
        </p:sp>
      </p:grpSp>
      <p:grpSp>
        <p:nvGrpSpPr>
          <p:cNvPr id="214041" name="Group 214040"/>
          <p:cNvGrpSpPr/>
          <p:nvPr/>
        </p:nvGrpSpPr>
        <p:grpSpPr>
          <a:xfrm>
            <a:off x="827088" y="2228850"/>
            <a:ext cx="7324725" cy="1146175"/>
            <a:chOff x="521" y="1404"/>
            <a:chExt cx="4614" cy="722"/>
          </a:xfrm>
        </p:grpSpPr>
        <p:sp>
          <p:nvSpPr>
            <p:cNvPr id="214026" name="Freeform 214025"/>
            <p:cNvSpPr/>
            <p:nvPr/>
          </p:nvSpPr>
          <p:spPr>
            <a:xfrm>
              <a:off x="3619" y="1404"/>
              <a:ext cx="1516" cy="264"/>
            </a:xfrm>
            <a:custGeom>
              <a:avLst/>
              <a:gdLst/>
              <a:ahLst/>
              <a:cxnLst/>
              <a:pathLst>
                <a:path w="1516" h="264">
                  <a:moveTo>
                    <a:pt x="0" y="0"/>
                  </a:moveTo>
                  <a:cubicBezTo>
                    <a:pt x="234" y="4"/>
                    <a:pt x="468" y="8"/>
                    <a:pt x="720" y="52"/>
                  </a:cubicBezTo>
                  <a:cubicBezTo>
                    <a:pt x="972" y="96"/>
                    <a:pt x="1244" y="180"/>
                    <a:pt x="1516" y="264"/>
                  </a:cubicBezTo>
                </a:path>
              </a:pathLst>
            </a:custGeom>
            <a:noFill/>
            <a:ln w="38100" cap="flat" cmpd="sng">
              <a:solidFill>
                <a:schemeClr val="accent2"/>
              </a:solidFill>
              <a:prstDash val="solid"/>
              <a:headEnd type="none" w="med" len="med"/>
              <a:tailEnd type="triangle" w="med" len="med"/>
            </a:ln>
          </p:spPr>
          <p:txBody>
            <a:bodyPr/>
            <a:p>
              <a:endParaRPr lang="en-US"/>
            </a:p>
          </p:txBody>
        </p:sp>
        <p:sp>
          <p:nvSpPr>
            <p:cNvPr id="214034" name="Text Box 214033"/>
            <p:cNvSpPr txBox="1"/>
            <p:nvPr/>
          </p:nvSpPr>
          <p:spPr>
            <a:xfrm>
              <a:off x="521" y="1799"/>
              <a:ext cx="1325" cy="327"/>
            </a:xfrm>
            <a:prstGeom prst="rect">
              <a:avLst/>
            </a:prstGeom>
            <a:noFill/>
            <a:ln w="9525">
              <a:noFill/>
            </a:ln>
          </p:spPr>
          <p:txBody>
            <a:bodyPr>
              <a:spAutoFit/>
            </a:bodyPr>
            <a:p>
              <a:pPr>
                <a:spcBef>
                  <a:spcPct val="50000"/>
                </a:spcBef>
              </a:pPr>
              <a:r>
                <a:rPr sz="2800" b="1">
                  <a:solidFill>
                    <a:schemeClr val="accent2"/>
                  </a:solidFill>
                </a:rPr>
                <a:t>too fast</a:t>
              </a:r>
              <a:endParaRPr sz="2800" b="1">
                <a:solidFill>
                  <a:schemeClr val="accent2"/>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4019">
                                            <p:txEl>
                                              <p:charRg st="0" end="6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403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404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404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140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7090" name="Title 217089"/>
          <p:cNvSpPr>
            <a:spLocks noGrp="1"/>
          </p:cNvSpPr>
          <p:nvPr>
            <p:ph type="title"/>
          </p:nvPr>
        </p:nvSpPr>
        <p:spPr/>
        <p:txBody>
          <a:bodyPr anchor="ctr" anchorCtr="0"/>
          <a:p>
            <a:r>
              <a:rPr sz="4000"/>
              <a:t>Communication satellites</a:t>
            </a:r>
            <a:endParaRPr sz="4000"/>
          </a:p>
        </p:txBody>
      </p:sp>
      <p:sp>
        <p:nvSpPr>
          <p:cNvPr id="217091" name="Content Placeholder 217090"/>
          <p:cNvSpPr>
            <a:spLocks noGrp="1"/>
          </p:cNvSpPr>
          <p:nvPr>
            <p:ph idx="1"/>
          </p:nvPr>
        </p:nvSpPr>
        <p:spPr>
          <a:xfrm>
            <a:off x="457200" y="930275"/>
            <a:ext cx="8229600" cy="4525963"/>
          </a:xfrm>
        </p:spPr>
        <p:txBody>
          <a:bodyPr/>
          <a:p>
            <a:pPr marL="0" indent="0">
              <a:lnSpc>
                <a:spcPct val="90000"/>
              </a:lnSpc>
              <a:buNone/>
            </a:pPr>
            <a:r>
              <a:rPr sz="2800"/>
              <a:t>These are usually placed in </a:t>
            </a:r>
            <a:r>
              <a:rPr sz="2800" b="1">
                <a:solidFill>
                  <a:srgbClr val="FF0000"/>
                </a:solidFill>
              </a:rPr>
              <a:t>geostationary</a:t>
            </a:r>
            <a:r>
              <a:rPr sz="2800"/>
              <a:t> orbits so that they always stay above the same place on the Earth’s surface.</a:t>
            </a:r>
            <a:endParaRPr sz="2800"/>
          </a:p>
        </p:txBody>
      </p:sp>
      <p:grpSp>
        <p:nvGrpSpPr>
          <p:cNvPr id="217092" name="Group 217091"/>
          <p:cNvGrpSpPr/>
          <p:nvPr/>
        </p:nvGrpSpPr>
        <p:grpSpPr>
          <a:xfrm>
            <a:off x="1963738" y="2601913"/>
            <a:ext cx="3538537" cy="3352800"/>
            <a:chOff x="1609" y="1579"/>
            <a:chExt cx="2229" cy="2112"/>
          </a:xfrm>
        </p:grpSpPr>
        <p:grpSp>
          <p:nvGrpSpPr>
            <p:cNvPr id="217093" name="Group 217092"/>
            <p:cNvGrpSpPr/>
            <p:nvPr/>
          </p:nvGrpSpPr>
          <p:grpSpPr>
            <a:xfrm>
              <a:off x="3604" y="2568"/>
              <a:ext cx="234" cy="120"/>
              <a:chOff x="1446" y="2334"/>
              <a:chExt cx="234" cy="120"/>
            </a:xfrm>
          </p:grpSpPr>
          <p:sp>
            <p:nvSpPr>
              <p:cNvPr id="217094" name="Can 217093"/>
              <p:cNvSpPr/>
              <p:nvPr/>
            </p:nvSpPr>
            <p:spPr>
              <a:xfrm>
                <a:off x="1524" y="2334"/>
                <a:ext cx="78" cy="120"/>
              </a:xfrm>
              <a:prstGeom prst="can">
                <a:avLst>
                  <a:gd name="adj" fmla="val 38458"/>
                </a:avLst>
              </a:prstGeom>
              <a:solidFill>
                <a:srgbClr val="006600"/>
              </a:solidFill>
              <a:ln w="9525" cap="flat" cmpd="sng">
                <a:solidFill>
                  <a:srgbClr val="006600"/>
                </a:solidFill>
                <a:prstDash val="solid"/>
                <a:headEnd type="none" w="med" len="med"/>
                <a:tailEnd type="none" w="med" len="med"/>
              </a:ln>
            </p:spPr>
            <p:txBody>
              <a:bodyPr/>
              <a:p>
                <a:endParaRPr lang="en-US"/>
              </a:p>
            </p:txBody>
          </p:sp>
          <p:sp>
            <p:nvSpPr>
              <p:cNvPr id="217095" name="Straight Connector 217094"/>
              <p:cNvSpPr/>
              <p:nvPr/>
            </p:nvSpPr>
            <p:spPr>
              <a:xfrm flipV="1">
                <a:off x="1446" y="2364"/>
                <a:ext cx="234" cy="54"/>
              </a:xfrm>
              <a:prstGeom prst="line">
                <a:avLst/>
              </a:prstGeom>
              <a:ln w="9525" cap="flat" cmpd="sng">
                <a:solidFill>
                  <a:srgbClr val="006600"/>
                </a:solidFill>
                <a:prstDash val="solid"/>
                <a:headEnd type="none" w="med" len="med"/>
                <a:tailEnd type="none" w="med" len="med"/>
              </a:ln>
            </p:spPr>
          </p:sp>
        </p:grpSp>
        <p:sp>
          <p:nvSpPr>
            <p:cNvPr id="217096" name="Oval 217095"/>
            <p:cNvSpPr/>
            <p:nvPr/>
          </p:nvSpPr>
          <p:spPr>
            <a:xfrm>
              <a:off x="2411" y="2380"/>
              <a:ext cx="509" cy="509"/>
            </a:xfrm>
            <a:prstGeom prst="ellipse">
              <a:avLst/>
            </a:prstGeom>
            <a:solidFill>
              <a:schemeClr val="accent1"/>
            </a:solidFill>
            <a:ln w="9525">
              <a:noFill/>
            </a:ln>
          </p:spPr>
          <p:txBody>
            <a:bodyPr/>
            <a:p>
              <a:endParaRPr lang="en-US"/>
            </a:p>
          </p:txBody>
        </p:sp>
        <p:sp>
          <p:nvSpPr>
            <p:cNvPr id="217097" name="Freeform 217096"/>
            <p:cNvSpPr/>
            <p:nvPr/>
          </p:nvSpPr>
          <p:spPr>
            <a:xfrm>
              <a:off x="2762" y="2595"/>
              <a:ext cx="109" cy="87"/>
            </a:xfrm>
            <a:custGeom>
              <a:avLst/>
              <a:gdLst/>
              <a:ahLst/>
              <a:cxnLst/>
              <a:pathLst>
                <a:path w="109" h="87">
                  <a:moveTo>
                    <a:pt x="7" y="10"/>
                  </a:moveTo>
                  <a:cubicBezTo>
                    <a:pt x="8" y="27"/>
                    <a:pt x="0" y="49"/>
                    <a:pt x="11" y="62"/>
                  </a:cubicBezTo>
                  <a:cubicBezTo>
                    <a:pt x="32" y="87"/>
                    <a:pt x="52" y="45"/>
                    <a:pt x="63" y="38"/>
                  </a:cubicBezTo>
                  <a:cubicBezTo>
                    <a:pt x="67" y="39"/>
                    <a:pt x="73" y="39"/>
                    <a:pt x="75" y="42"/>
                  </a:cubicBezTo>
                  <a:cubicBezTo>
                    <a:pt x="80" y="49"/>
                    <a:pt x="83" y="66"/>
                    <a:pt x="83" y="66"/>
                  </a:cubicBezTo>
                  <a:cubicBezTo>
                    <a:pt x="87" y="63"/>
                    <a:pt x="92" y="62"/>
                    <a:pt x="95" y="58"/>
                  </a:cubicBezTo>
                  <a:cubicBezTo>
                    <a:pt x="99" y="51"/>
                    <a:pt x="103" y="34"/>
                    <a:pt x="103" y="34"/>
                  </a:cubicBezTo>
                  <a:cubicBezTo>
                    <a:pt x="82" y="2"/>
                    <a:pt x="109" y="0"/>
                    <a:pt x="55" y="6"/>
                  </a:cubicBezTo>
                  <a:cubicBezTo>
                    <a:pt x="32" y="14"/>
                    <a:pt x="47" y="10"/>
                    <a:pt x="7" y="10"/>
                  </a:cubicBezTo>
                  <a:close/>
                </a:path>
              </a:pathLst>
            </a:custGeom>
            <a:solidFill>
              <a:srgbClr val="006600"/>
            </a:solidFill>
            <a:ln w="9525" cap="flat" cmpd="sng">
              <a:solidFill>
                <a:schemeClr val="tx1"/>
              </a:solidFill>
              <a:prstDash val="solid"/>
              <a:headEnd type="none" w="med" len="med"/>
              <a:tailEnd type="none" w="med" len="med"/>
            </a:ln>
          </p:spPr>
          <p:txBody>
            <a:bodyPr/>
            <a:p>
              <a:endParaRPr lang="en-US"/>
            </a:p>
          </p:txBody>
        </p:sp>
        <p:sp>
          <p:nvSpPr>
            <p:cNvPr id="217098" name="Oval 217097"/>
            <p:cNvSpPr/>
            <p:nvPr/>
          </p:nvSpPr>
          <p:spPr>
            <a:xfrm>
              <a:off x="1609" y="1579"/>
              <a:ext cx="2112" cy="2112"/>
            </a:xfrm>
            <a:prstGeom prst="ellipse">
              <a:avLst/>
            </a:prstGeom>
            <a:noFill/>
            <a:ln w="9525" cap="flat" cmpd="sng">
              <a:solidFill>
                <a:schemeClr val="tx1"/>
              </a:solidFill>
              <a:prstDash val="solid"/>
              <a:headEnd type="none" w="med" len="med"/>
              <a:tailEnd type="none" w="med" len="med"/>
            </a:ln>
          </p:spPr>
          <p:txBody>
            <a:bodyPr/>
            <a:p>
              <a:endParaRPr lang="en-US"/>
            </a:p>
          </p:txBody>
        </p:sp>
        <p:sp>
          <p:nvSpPr>
            <p:cNvPr id="217099" name="Freeform 217098"/>
            <p:cNvSpPr/>
            <p:nvPr/>
          </p:nvSpPr>
          <p:spPr>
            <a:xfrm>
              <a:off x="2547" y="2406"/>
              <a:ext cx="171" cy="138"/>
            </a:xfrm>
            <a:custGeom>
              <a:avLst/>
              <a:gdLst/>
              <a:ahLst/>
              <a:cxnLst/>
              <a:pathLst>
                <a:path w="171" h="138">
                  <a:moveTo>
                    <a:pt x="0" y="33"/>
                  </a:moveTo>
                  <a:cubicBezTo>
                    <a:pt x="9" y="60"/>
                    <a:pt x="24" y="95"/>
                    <a:pt x="48" y="111"/>
                  </a:cubicBezTo>
                  <a:cubicBezTo>
                    <a:pt x="60" y="128"/>
                    <a:pt x="74" y="133"/>
                    <a:pt x="93" y="138"/>
                  </a:cubicBezTo>
                  <a:cubicBezTo>
                    <a:pt x="104" y="137"/>
                    <a:pt x="115" y="138"/>
                    <a:pt x="126" y="135"/>
                  </a:cubicBezTo>
                  <a:cubicBezTo>
                    <a:pt x="150" y="128"/>
                    <a:pt x="150" y="96"/>
                    <a:pt x="168" y="84"/>
                  </a:cubicBezTo>
                  <a:cubicBezTo>
                    <a:pt x="166" y="60"/>
                    <a:pt x="171" y="56"/>
                    <a:pt x="159" y="42"/>
                  </a:cubicBezTo>
                  <a:cubicBezTo>
                    <a:pt x="152" y="34"/>
                    <a:pt x="132" y="27"/>
                    <a:pt x="132" y="27"/>
                  </a:cubicBezTo>
                  <a:cubicBezTo>
                    <a:pt x="112" y="31"/>
                    <a:pt x="108" y="33"/>
                    <a:pt x="87" y="30"/>
                  </a:cubicBezTo>
                  <a:cubicBezTo>
                    <a:pt x="76" y="23"/>
                    <a:pt x="78" y="14"/>
                    <a:pt x="66" y="9"/>
                  </a:cubicBezTo>
                  <a:cubicBezTo>
                    <a:pt x="60" y="6"/>
                    <a:pt x="54" y="5"/>
                    <a:pt x="48" y="3"/>
                  </a:cubicBezTo>
                  <a:cubicBezTo>
                    <a:pt x="45" y="2"/>
                    <a:pt x="39" y="0"/>
                    <a:pt x="39" y="0"/>
                  </a:cubicBezTo>
                  <a:cubicBezTo>
                    <a:pt x="38" y="0"/>
                    <a:pt x="12" y="1"/>
                    <a:pt x="9" y="9"/>
                  </a:cubicBezTo>
                  <a:cubicBezTo>
                    <a:pt x="0" y="35"/>
                    <a:pt x="16" y="41"/>
                    <a:pt x="0" y="33"/>
                  </a:cubicBezTo>
                  <a:close/>
                </a:path>
              </a:pathLst>
            </a:custGeom>
            <a:solidFill>
              <a:srgbClr val="006600"/>
            </a:solidFill>
            <a:ln w="9525" cap="flat" cmpd="sng">
              <a:solidFill>
                <a:schemeClr val="tx1"/>
              </a:solidFill>
              <a:prstDash val="solid"/>
              <a:headEnd type="none" w="med" len="med"/>
              <a:tailEnd type="none" w="med" len="med"/>
            </a:ln>
          </p:spPr>
          <p:txBody>
            <a:bodyPr/>
            <a:p>
              <a:endParaRPr lang="en-US"/>
            </a:p>
          </p:txBody>
        </p:sp>
        <p:sp>
          <p:nvSpPr>
            <p:cNvPr id="217100" name="Freeform 217099"/>
            <p:cNvSpPr/>
            <p:nvPr/>
          </p:nvSpPr>
          <p:spPr>
            <a:xfrm>
              <a:off x="2405" y="2615"/>
              <a:ext cx="206" cy="263"/>
            </a:xfrm>
            <a:custGeom>
              <a:avLst/>
              <a:gdLst/>
              <a:ahLst/>
              <a:cxnLst/>
              <a:pathLst>
                <a:path w="206" h="263">
                  <a:moveTo>
                    <a:pt x="4" y="13"/>
                  </a:moveTo>
                  <a:cubicBezTo>
                    <a:pt x="32" y="14"/>
                    <a:pt x="65" y="0"/>
                    <a:pt x="88" y="16"/>
                  </a:cubicBezTo>
                  <a:cubicBezTo>
                    <a:pt x="178" y="81"/>
                    <a:pt x="19" y="82"/>
                    <a:pt x="127" y="73"/>
                  </a:cubicBezTo>
                  <a:cubicBezTo>
                    <a:pt x="143" y="68"/>
                    <a:pt x="156" y="59"/>
                    <a:pt x="172" y="55"/>
                  </a:cubicBezTo>
                  <a:cubicBezTo>
                    <a:pt x="206" y="66"/>
                    <a:pt x="183" y="127"/>
                    <a:pt x="160" y="142"/>
                  </a:cubicBezTo>
                  <a:cubicBezTo>
                    <a:pt x="153" y="152"/>
                    <a:pt x="146" y="158"/>
                    <a:pt x="142" y="169"/>
                  </a:cubicBezTo>
                  <a:cubicBezTo>
                    <a:pt x="146" y="190"/>
                    <a:pt x="148" y="201"/>
                    <a:pt x="169" y="208"/>
                  </a:cubicBezTo>
                  <a:cubicBezTo>
                    <a:pt x="168" y="225"/>
                    <a:pt x="170" y="242"/>
                    <a:pt x="166" y="259"/>
                  </a:cubicBezTo>
                  <a:cubicBezTo>
                    <a:pt x="165" y="263"/>
                    <a:pt x="163" y="252"/>
                    <a:pt x="160" y="250"/>
                  </a:cubicBezTo>
                  <a:cubicBezTo>
                    <a:pt x="151" y="243"/>
                    <a:pt x="136" y="236"/>
                    <a:pt x="124" y="232"/>
                  </a:cubicBezTo>
                  <a:cubicBezTo>
                    <a:pt x="112" y="214"/>
                    <a:pt x="89" y="188"/>
                    <a:pt x="70" y="175"/>
                  </a:cubicBezTo>
                  <a:cubicBezTo>
                    <a:pt x="60" y="160"/>
                    <a:pt x="44" y="149"/>
                    <a:pt x="31" y="136"/>
                  </a:cubicBezTo>
                  <a:cubicBezTo>
                    <a:pt x="16" y="91"/>
                    <a:pt x="0" y="61"/>
                    <a:pt x="4" y="13"/>
                  </a:cubicBezTo>
                  <a:close/>
                </a:path>
              </a:pathLst>
            </a:custGeom>
            <a:solidFill>
              <a:srgbClr val="006600"/>
            </a:solidFill>
            <a:ln w="9525" cap="flat" cmpd="sng">
              <a:solidFill>
                <a:schemeClr val="tx1"/>
              </a:solidFill>
              <a:prstDash val="solid"/>
              <a:headEnd type="none" w="med" len="med"/>
              <a:tailEnd type="none" w="med" len="med"/>
            </a:ln>
          </p:spPr>
          <p:txBody>
            <a:bodyPr/>
            <a:p>
              <a:endParaRPr lang="en-US"/>
            </a:p>
          </p:txBody>
        </p:sp>
        <p:sp>
          <p:nvSpPr>
            <p:cNvPr id="217101" name="Freeform 217100"/>
            <p:cNvSpPr/>
            <p:nvPr/>
          </p:nvSpPr>
          <p:spPr>
            <a:xfrm>
              <a:off x="2662" y="2729"/>
              <a:ext cx="134" cy="141"/>
            </a:xfrm>
            <a:custGeom>
              <a:avLst/>
              <a:gdLst/>
              <a:ahLst/>
              <a:cxnLst/>
              <a:pathLst>
                <a:path w="134" h="141">
                  <a:moveTo>
                    <a:pt x="74" y="31"/>
                  </a:moveTo>
                  <a:cubicBezTo>
                    <a:pt x="50" y="33"/>
                    <a:pt x="33" y="33"/>
                    <a:pt x="14" y="46"/>
                  </a:cubicBezTo>
                  <a:cubicBezTo>
                    <a:pt x="11" y="56"/>
                    <a:pt x="5" y="63"/>
                    <a:pt x="2" y="73"/>
                  </a:cubicBezTo>
                  <a:cubicBezTo>
                    <a:pt x="4" y="95"/>
                    <a:pt x="0" y="108"/>
                    <a:pt x="20" y="115"/>
                  </a:cubicBezTo>
                  <a:cubicBezTo>
                    <a:pt x="131" y="112"/>
                    <a:pt x="105" y="141"/>
                    <a:pt x="122" y="91"/>
                  </a:cubicBezTo>
                  <a:cubicBezTo>
                    <a:pt x="125" y="70"/>
                    <a:pt x="128" y="66"/>
                    <a:pt x="134" y="49"/>
                  </a:cubicBezTo>
                  <a:cubicBezTo>
                    <a:pt x="130" y="24"/>
                    <a:pt x="105" y="0"/>
                    <a:pt x="74" y="31"/>
                  </a:cubicBezTo>
                  <a:close/>
                </a:path>
              </a:pathLst>
            </a:custGeom>
            <a:solidFill>
              <a:srgbClr val="006600"/>
            </a:solidFill>
            <a:ln w="9525" cap="flat" cmpd="sng">
              <a:solidFill>
                <a:schemeClr val="tx1"/>
              </a:solidFill>
              <a:prstDash val="solid"/>
              <a:headEnd type="none" w="med" len="med"/>
              <a:tailEnd type="none" w="med" len="med"/>
            </a:ln>
          </p:spPr>
          <p:txBody>
            <a:bodyPr/>
            <a:p>
              <a:endParaRPr lang="en-US"/>
            </a:p>
          </p:txBody>
        </p:sp>
        <p:sp>
          <p:nvSpPr>
            <p:cNvPr id="217102" name="Oval 217101"/>
            <p:cNvSpPr/>
            <p:nvPr/>
          </p:nvSpPr>
          <p:spPr>
            <a:xfrm>
              <a:off x="2877" y="2601"/>
              <a:ext cx="69" cy="72"/>
            </a:xfrm>
            <a:prstGeom prst="ellipse">
              <a:avLst/>
            </a:prstGeom>
            <a:solidFill>
              <a:srgbClr val="FF0000"/>
            </a:solidFill>
            <a:ln w="9525">
              <a:noFill/>
            </a:ln>
          </p:spPr>
          <p:txBody>
            <a:bodyPr/>
            <a:p>
              <a:endParaRPr lang="en-US"/>
            </a:p>
          </p:txBody>
        </p:sp>
        <p:sp>
          <p:nvSpPr>
            <p:cNvPr id="217103" name="Straight Connector 217102"/>
            <p:cNvSpPr/>
            <p:nvPr/>
          </p:nvSpPr>
          <p:spPr>
            <a:xfrm>
              <a:off x="2925" y="2631"/>
              <a:ext cx="759" cy="0"/>
            </a:xfrm>
            <a:prstGeom prst="line">
              <a:avLst/>
            </a:prstGeom>
            <a:ln w="9525" cap="flat" cmpd="sng">
              <a:solidFill>
                <a:schemeClr val="tx1"/>
              </a:solidFill>
              <a:prstDash val="dash"/>
              <a:headEnd type="none" w="med" len="med"/>
              <a:tailEnd type="none" w="med" len="med"/>
            </a:ln>
          </p:spPr>
        </p:sp>
      </p:grpSp>
      <p:grpSp>
        <p:nvGrpSpPr>
          <p:cNvPr id="217104" name="Group 217103"/>
          <p:cNvGrpSpPr/>
          <p:nvPr/>
        </p:nvGrpSpPr>
        <p:grpSpPr>
          <a:xfrm rot="-2653056">
            <a:off x="1965325" y="2601913"/>
            <a:ext cx="3538538" cy="3352800"/>
            <a:chOff x="1609" y="1579"/>
            <a:chExt cx="2229" cy="2112"/>
          </a:xfrm>
        </p:grpSpPr>
        <p:grpSp>
          <p:nvGrpSpPr>
            <p:cNvPr id="217105" name="Group 217104"/>
            <p:cNvGrpSpPr/>
            <p:nvPr/>
          </p:nvGrpSpPr>
          <p:grpSpPr>
            <a:xfrm>
              <a:off x="3604" y="2568"/>
              <a:ext cx="234" cy="120"/>
              <a:chOff x="1446" y="2334"/>
              <a:chExt cx="234" cy="120"/>
            </a:xfrm>
          </p:grpSpPr>
          <p:sp>
            <p:nvSpPr>
              <p:cNvPr id="217106" name="Can 217105"/>
              <p:cNvSpPr/>
              <p:nvPr/>
            </p:nvSpPr>
            <p:spPr>
              <a:xfrm>
                <a:off x="1524" y="2334"/>
                <a:ext cx="78" cy="120"/>
              </a:xfrm>
              <a:prstGeom prst="can">
                <a:avLst>
                  <a:gd name="adj" fmla="val 38458"/>
                </a:avLst>
              </a:prstGeom>
              <a:solidFill>
                <a:srgbClr val="006600"/>
              </a:solidFill>
              <a:ln w="9525" cap="flat" cmpd="sng">
                <a:solidFill>
                  <a:srgbClr val="006600"/>
                </a:solidFill>
                <a:prstDash val="solid"/>
                <a:headEnd type="none" w="med" len="med"/>
                <a:tailEnd type="none" w="med" len="med"/>
              </a:ln>
            </p:spPr>
            <p:txBody>
              <a:bodyPr/>
              <a:p>
                <a:endParaRPr lang="en-US"/>
              </a:p>
            </p:txBody>
          </p:sp>
          <p:sp>
            <p:nvSpPr>
              <p:cNvPr id="217107" name="Straight Connector 217106"/>
              <p:cNvSpPr/>
              <p:nvPr/>
            </p:nvSpPr>
            <p:spPr>
              <a:xfrm flipV="1">
                <a:off x="1446" y="2364"/>
                <a:ext cx="234" cy="54"/>
              </a:xfrm>
              <a:prstGeom prst="line">
                <a:avLst/>
              </a:prstGeom>
              <a:ln w="9525" cap="flat" cmpd="sng">
                <a:solidFill>
                  <a:srgbClr val="006600"/>
                </a:solidFill>
                <a:prstDash val="solid"/>
                <a:headEnd type="none" w="med" len="med"/>
                <a:tailEnd type="none" w="med" len="med"/>
              </a:ln>
            </p:spPr>
          </p:sp>
        </p:grpSp>
        <p:sp>
          <p:nvSpPr>
            <p:cNvPr id="217108" name="Oval 217107"/>
            <p:cNvSpPr/>
            <p:nvPr/>
          </p:nvSpPr>
          <p:spPr>
            <a:xfrm>
              <a:off x="2411" y="2380"/>
              <a:ext cx="509" cy="509"/>
            </a:xfrm>
            <a:prstGeom prst="ellipse">
              <a:avLst/>
            </a:prstGeom>
            <a:solidFill>
              <a:schemeClr val="accent1"/>
            </a:solidFill>
            <a:ln w="9525">
              <a:noFill/>
            </a:ln>
          </p:spPr>
          <p:txBody>
            <a:bodyPr/>
            <a:p>
              <a:endParaRPr lang="en-US"/>
            </a:p>
          </p:txBody>
        </p:sp>
        <p:sp>
          <p:nvSpPr>
            <p:cNvPr id="217109" name="Freeform 217108"/>
            <p:cNvSpPr/>
            <p:nvPr/>
          </p:nvSpPr>
          <p:spPr>
            <a:xfrm>
              <a:off x="2762" y="2595"/>
              <a:ext cx="109" cy="87"/>
            </a:xfrm>
            <a:custGeom>
              <a:avLst/>
              <a:gdLst/>
              <a:ahLst/>
              <a:cxnLst/>
              <a:pathLst>
                <a:path w="109" h="87">
                  <a:moveTo>
                    <a:pt x="7" y="10"/>
                  </a:moveTo>
                  <a:cubicBezTo>
                    <a:pt x="8" y="27"/>
                    <a:pt x="0" y="49"/>
                    <a:pt x="11" y="62"/>
                  </a:cubicBezTo>
                  <a:cubicBezTo>
                    <a:pt x="32" y="87"/>
                    <a:pt x="52" y="45"/>
                    <a:pt x="63" y="38"/>
                  </a:cubicBezTo>
                  <a:cubicBezTo>
                    <a:pt x="67" y="39"/>
                    <a:pt x="73" y="39"/>
                    <a:pt x="75" y="42"/>
                  </a:cubicBezTo>
                  <a:cubicBezTo>
                    <a:pt x="80" y="49"/>
                    <a:pt x="83" y="66"/>
                    <a:pt x="83" y="66"/>
                  </a:cubicBezTo>
                  <a:cubicBezTo>
                    <a:pt x="87" y="63"/>
                    <a:pt x="92" y="62"/>
                    <a:pt x="95" y="58"/>
                  </a:cubicBezTo>
                  <a:cubicBezTo>
                    <a:pt x="99" y="51"/>
                    <a:pt x="103" y="34"/>
                    <a:pt x="103" y="34"/>
                  </a:cubicBezTo>
                  <a:cubicBezTo>
                    <a:pt x="82" y="2"/>
                    <a:pt x="109" y="0"/>
                    <a:pt x="55" y="6"/>
                  </a:cubicBezTo>
                  <a:cubicBezTo>
                    <a:pt x="32" y="14"/>
                    <a:pt x="47" y="10"/>
                    <a:pt x="7" y="10"/>
                  </a:cubicBezTo>
                  <a:close/>
                </a:path>
              </a:pathLst>
            </a:custGeom>
            <a:solidFill>
              <a:srgbClr val="006600"/>
            </a:solidFill>
            <a:ln w="9525" cap="flat" cmpd="sng">
              <a:solidFill>
                <a:schemeClr val="tx1"/>
              </a:solidFill>
              <a:prstDash val="solid"/>
              <a:headEnd type="none" w="med" len="med"/>
              <a:tailEnd type="none" w="med" len="med"/>
            </a:ln>
          </p:spPr>
          <p:txBody>
            <a:bodyPr/>
            <a:p>
              <a:endParaRPr lang="en-US"/>
            </a:p>
          </p:txBody>
        </p:sp>
        <p:sp>
          <p:nvSpPr>
            <p:cNvPr id="217110" name="Oval 217109"/>
            <p:cNvSpPr/>
            <p:nvPr/>
          </p:nvSpPr>
          <p:spPr>
            <a:xfrm>
              <a:off x="1609" y="1579"/>
              <a:ext cx="2112" cy="2112"/>
            </a:xfrm>
            <a:prstGeom prst="ellipse">
              <a:avLst/>
            </a:prstGeom>
            <a:noFill/>
            <a:ln w="9525" cap="flat" cmpd="sng">
              <a:solidFill>
                <a:schemeClr val="tx1"/>
              </a:solidFill>
              <a:prstDash val="solid"/>
              <a:headEnd type="none" w="med" len="med"/>
              <a:tailEnd type="none" w="med" len="med"/>
            </a:ln>
          </p:spPr>
          <p:txBody>
            <a:bodyPr/>
            <a:p>
              <a:endParaRPr lang="en-US"/>
            </a:p>
          </p:txBody>
        </p:sp>
        <p:sp>
          <p:nvSpPr>
            <p:cNvPr id="217111" name="Freeform 217110"/>
            <p:cNvSpPr/>
            <p:nvPr/>
          </p:nvSpPr>
          <p:spPr>
            <a:xfrm>
              <a:off x="2547" y="2406"/>
              <a:ext cx="171" cy="138"/>
            </a:xfrm>
            <a:custGeom>
              <a:avLst/>
              <a:gdLst/>
              <a:ahLst/>
              <a:cxnLst/>
              <a:pathLst>
                <a:path w="171" h="138">
                  <a:moveTo>
                    <a:pt x="0" y="33"/>
                  </a:moveTo>
                  <a:cubicBezTo>
                    <a:pt x="9" y="60"/>
                    <a:pt x="24" y="95"/>
                    <a:pt x="48" y="111"/>
                  </a:cubicBezTo>
                  <a:cubicBezTo>
                    <a:pt x="60" y="128"/>
                    <a:pt x="74" y="133"/>
                    <a:pt x="93" y="138"/>
                  </a:cubicBezTo>
                  <a:cubicBezTo>
                    <a:pt x="104" y="137"/>
                    <a:pt x="115" y="138"/>
                    <a:pt x="126" y="135"/>
                  </a:cubicBezTo>
                  <a:cubicBezTo>
                    <a:pt x="150" y="128"/>
                    <a:pt x="150" y="96"/>
                    <a:pt x="168" y="84"/>
                  </a:cubicBezTo>
                  <a:cubicBezTo>
                    <a:pt x="166" y="60"/>
                    <a:pt x="171" y="56"/>
                    <a:pt x="159" y="42"/>
                  </a:cubicBezTo>
                  <a:cubicBezTo>
                    <a:pt x="152" y="34"/>
                    <a:pt x="132" y="27"/>
                    <a:pt x="132" y="27"/>
                  </a:cubicBezTo>
                  <a:cubicBezTo>
                    <a:pt x="112" y="31"/>
                    <a:pt x="108" y="33"/>
                    <a:pt x="87" y="30"/>
                  </a:cubicBezTo>
                  <a:cubicBezTo>
                    <a:pt x="76" y="23"/>
                    <a:pt x="78" y="14"/>
                    <a:pt x="66" y="9"/>
                  </a:cubicBezTo>
                  <a:cubicBezTo>
                    <a:pt x="60" y="6"/>
                    <a:pt x="54" y="5"/>
                    <a:pt x="48" y="3"/>
                  </a:cubicBezTo>
                  <a:cubicBezTo>
                    <a:pt x="45" y="2"/>
                    <a:pt x="39" y="0"/>
                    <a:pt x="39" y="0"/>
                  </a:cubicBezTo>
                  <a:cubicBezTo>
                    <a:pt x="38" y="0"/>
                    <a:pt x="12" y="1"/>
                    <a:pt x="9" y="9"/>
                  </a:cubicBezTo>
                  <a:cubicBezTo>
                    <a:pt x="0" y="35"/>
                    <a:pt x="16" y="41"/>
                    <a:pt x="0" y="33"/>
                  </a:cubicBezTo>
                  <a:close/>
                </a:path>
              </a:pathLst>
            </a:custGeom>
            <a:solidFill>
              <a:srgbClr val="006600"/>
            </a:solidFill>
            <a:ln w="9525" cap="flat" cmpd="sng">
              <a:solidFill>
                <a:schemeClr val="tx1"/>
              </a:solidFill>
              <a:prstDash val="solid"/>
              <a:headEnd type="none" w="med" len="med"/>
              <a:tailEnd type="none" w="med" len="med"/>
            </a:ln>
          </p:spPr>
          <p:txBody>
            <a:bodyPr/>
            <a:p>
              <a:endParaRPr lang="en-US"/>
            </a:p>
          </p:txBody>
        </p:sp>
        <p:sp>
          <p:nvSpPr>
            <p:cNvPr id="217112" name="Freeform 217111"/>
            <p:cNvSpPr/>
            <p:nvPr/>
          </p:nvSpPr>
          <p:spPr>
            <a:xfrm>
              <a:off x="2405" y="2615"/>
              <a:ext cx="206" cy="263"/>
            </a:xfrm>
            <a:custGeom>
              <a:avLst/>
              <a:gdLst/>
              <a:ahLst/>
              <a:cxnLst/>
              <a:pathLst>
                <a:path w="206" h="263">
                  <a:moveTo>
                    <a:pt x="4" y="13"/>
                  </a:moveTo>
                  <a:cubicBezTo>
                    <a:pt x="32" y="14"/>
                    <a:pt x="65" y="0"/>
                    <a:pt x="88" y="16"/>
                  </a:cubicBezTo>
                  <a:cubicBezTo>
                    <a:pt x="178" y="81"/>
                    <a:pt x="19" y="82"/>
                    <a:pt x="127" y="73"/>
                  </a:cubicBezTo>
                  <a:cubicBezTo>
                    <a:pt x="143" y="68"/>
                    <a:pt x="156" y="59"/>
                    <a:pt x="172" y="55"/>
                  </a:cubicBezTo>
                  <a:cubicBezTo>
                    <a:pt x="206" y="66"/>
                    <a:pt x="183" y="127"/>
                    <a:pt x="160" y="142"/>
                  </a:cubicBezTo>
                  <a:cubicBezTo>
                    <a:pt x="153" y="152"/>
                    <a:pt x="146" y="158"/>
                    <a:pt x="142" y="169"/>
                  </a:cubicBezTo>
                  <a:cubicBezTo>
                    <a:pt x="146" y="190"/>
                    <a:pt x="148" y="201"/>
                    <a:pt x="169" y="208"/>
                  </a:cubicBezTo>
                  <a:cubicBezTo>
                    <a:pt x="168" y="225"/>
                    <a:pt x="170" y="242"/>
                    <a:pt x="166" y="259"/>
                  </a:cubicBezTo>
                  <a:cubicBezTo>
                    <a:pt x="165" y="263"/>
                    <a:pt x="163" y="252"/>
                    <a:pt x="160" y="250"/>
                  </a:cubicBezTo>
                  <a:cubicBezTo>
                    <a:pt x="151" y="243"/>
                    <a:pt x="136" y="236"/>
                    <a:pt x="124" y="232"/>
                  </a:cubicBezTo>
                  <a:cubicBezTo>
                    <a:pt x="112" y="214"/>
                    <a:pt x="89" y="188"/>
                    <a:pt x="70" y="175"/>
                  </a:cubicBezTo>
                  <a:cubicBezTo>
                    <a:pt x="60" y="160"/>
                    <a:pt x="44" y="149"/>
                    <a:pt x="31" y="136"/>
                  </a:cubicBezTo>
                  <a:cubicBezTo>
                    <a:pt x="16" y="91"/>
                    <a:pt x="0" y="61"/>
                    <a:pt x="4" y="13"/>
                  </a:cubicBezTo>
                  <a:close/>
                </a:path>
              </a:pathLst>
            </a:custGeom>
            <a:solidFill>
              <a:srgbClr val="006600"/>
            </a:solidFill>
            <a:ln w="9525" cap="flat" cmpd="sng">
              <a:solidFill>
                <a:schemeClr val="tx1"/>
              </a:solidFill>
              <a:prstDash val="solid"/>
              <a:headEnd type="none" w="med" len="med"/>
              <a:tailEnd type="none" w="med" len="med"/>
            </a:ln>
          </p:spPr>
          <p:txBody>
            <a:bodyPr/>
            <a:p>
              <a:endParaRPr lang="en-US"/>
            </a:p>
          </p:txBody>
        </p:sp>
        <p:sp>
          <p:nvSpPr>
            <p:cNvPr id="217113" name="Freeform 217112"/>
            <p:cNvSpPr/>
            <p:nvPr/>
          </p:nvSpPr>
          <p:spPr>
            <a:xfrm>
              <a:off x="2662" y="2729"/>
              <a:ext cx="134" cy="141"/>
            </a:xfrm>
            <a:custGeom>
              <a:avLst/>
              <a:gdLst/>
              <a:ahLst/>
              <a:cxnLst/>
              <a:pathLst>
                <a:path w="134" h="141">
                  <a:moveTo>
                    <a:pt x="74" y="31"/>
                  </a:moveTo>
                  <a:cubicBezTo>
                    <a:pt x="50" y="33"/>
                    <a:pt x="33" y="33"/>
                    <a:pt x="14" y="46"/>
                  </a:cubicBezTo>
                  <a:cubicBezTo>
                    <a:pt x="11" y="56"/>
                    <a:pt x="5" y="63"/>
                    <a:pt x="2" y="73"/>
                  </a:cubicBezTo>
                  <a:cubicBezTo>
                    <a:pt x="4" y="95"/>
                    <a:pt x="0" y="108"/>
                    <a:pt x="20" y="115"/>
                  </a:cubicBezTo>
                  <a:cubicBezTo>
                    <a:pt x="131" y="112"/>
                    <a:pt x="105" y="141"/>
                    <a:pt x="122" y="91"/>
                  </a:cubicBezTo>
                  <a:cubicBezTo>
                    <a:pt x="125" y="70"/>
                    <a:pt x="128" y="66"/>
                    <a:pt x="134" y="49"/>
                  </a:cubicBezTo>
                  <a:cubicBezTo>
                    <a:pt x="130" y="24"/>
                    <a:pt x="105" y="0"/>
                    <a:pt x="74" y="31"/>
                  </a:cubicBezTo>
                  <a:close/>
                </a:path>
              </a:pathLst>
            </a:custGeom>
            <a:solidFill>
              <a:srgbClr val="006600"/>
            </a:solidFill>
            <a:ln w="9525" cap="flat" cmpd="sng">
              <a:solidFill>
                <a:schemeClr val="tx1"/>
              </a:solidFill>
              <a:prstDash val="solid"/>
              <a:headEnd type="none" w="med" len="med"/>
              <a:tailEnd type="none" w="med" len="med"/>
            </a:ln>
          </p:spPr>
          <p:txBody>
            <a:bodyPr/>
            <a:p>
              <a:endParaRPr lang="en-US"/>
            </a:p>
          </p:txBody>
        </p:sp>
        <p:sp>
          <p:nvSpPr>
            <p:cNvPr id="217114" name="Oval 217113"/>
            <p:cNvSpPr/>
            <p:nvPr/>
          </p:nvSpPr>
          <p:spPr>
            <a:xfrm>
              <a:off x="2877" y="2601"/>
              <a:ext cx="69" cy="72"/>
            </a:xfrm>
            <a:prstGeom prst="ellipse">
              <a:avLst/>
            </a:prstGeom>
            <a:solidFill>
              <a:srgbClr val="FF0000"/>
            </a:solidFill>
            <a:ln w="9525">
              <a:noFill/>
            </a:ln>
          </p:spPr>
          <p:txBody>
            <a:bodyPr/>
            <a:p>
              <a:endParaRPr lang="en-US"/>
            </a:p>
          </p:txBody>
        </p:sp>
        <p:sp>
          <p:nvSpPr>
            <p:cNvPr id="217115" name="Straight Connector 217114"/>
            <p:cNvSpPr/>
            <p:nvPr/>
          </p:nvSpPr>
          <p:spPr>
            <a:xfrm>
              <a:off x="2925" y="2631"/>
              <a:ext cx="759" cy="0"/>
            </a:xfrm>
            <a:prstGeom prst="line">
              <a:avLst/>
            </a:prstGeom>
            <a:ln w="9525" cap="flat" cmpd="sng">
              <a:solidFill>
                <a:schemeClr val="tx1"/>
              </a:solidFill>
              <a:prstDash val="dash"/>
              <a:headEnd type="none" w="med" len="med"/>
              <a:tailEnd type="none" w="med" len="med"/>
            </a:ln>
          </p:spPr>
        </p:sp>
      </p:grpSp>
      <p:grpSp>
        <p:nvGrpSpPr>
          <p:cNvPr id="217116" name="Group 217115"/>
          <p:cNvGrpSpPr/>
          <p:nvPr/>
        </p:nvGrpSpPr>
        <p:grpSpPr>
          <a:xfrm rot="16200000">
            <a:off x="1962150" y="2600325"/>
            <a:ext cx="3538538" cy="3352800"/>
            <a:chOff x="1609" y="1579"/>
            <a:chExt cx="2229" cy="2112"/>
          </a:xfrm>
        </p:grpSpPr>
        <p:grpSp>
          <p:nvGrpSpPr>
            <p:cNvPr id="217117" name="Group 217116"/>
            <p:cNvGrpSpPr/>
            <p:nvPr/>
          </p:nvGrpSpPr>
          <p:grpSpPr>
            <a:xfrm>
              <a:off x="3604" y="2568"/>
              <a:ext cx="234" cy="120"/>
              <a:chOff x="1446" y="2334"/>
              <a:chExt cx="234" cy="120"/>
            </a:xfrm>
          </p:grpSpPr>
          <p:sp>
            <p:nvSpPr>
              <p:cNvPr id="217118" name="Can 217117"/>
              <p:cNvSpPr/>
              <p:nvPr/>
            </p:nvSpPr>
            <p:spPr>
              <a:xfrm>
                <a:off x="1524" y="2334"/>
                <a:ext cx="78" cy="120"/>
              </a:xfrm>
              <a:prstGeom prst="can">
                <a:avLst>
                  <a:gd name="adj" fmla="val 38458"/>
                </a:avLst>
              </a:prstGeom>
              <a:solidFill>
                <a:srgbClr val="006600"/>
              </a:solidFill>
              <a:ln w="9525" cap="flat" cmpd="sng">
                <a:solidFill>
                  <a:srgbClr val="006600"/>
                </a:solidFill>
                <a:prstDash val="solid"/>
                <a:headEnd type="none" w="med" len="med"/>
                <a:tailEnd type="none" w="med" len="med"/>
              </a:ln>
            </p:spPr>
            <p:txBody>
              <a:bodyPr/>
              <a:p>
                <a:endParaRPr lang="en-US"/>
              </a:p>
            </p:txBody>
          </p:sp>
          <p:sp>
            <p:nvSpPr>
              <p:cNvPr id="217119" name="Straight Connector 217118"/>
              <p:cNvSpPr/>
              <p:nvPr/>
            </p:nvSpPr>
            <p:spPr>
              <a:xfrm flipV="1">
                <a:off x="1446" y="2364"/>
                <a:ext cx="234" cy="54"/>
              </a:xfrm>
              <a:prstGeom prst="line">
                <a:avLst/>
              </a:prstGeom>
              <a:ln w="9525" cap="flat" cmpd="sng">
                <a:solidFill>
                  <a:srgbClr val="006600"/>
                </a:solidFill>
                <a:prstDash val="solid"/>
                <a:headEnd type="none" w="med" len="med"/>
                <a:tailEnd type="none" w="med" len="med"/>
              </a:ln>
            </p:spPr>
          </p:sp>
        </p:grpSp>
        <p:sp>
          <p:nvSpPr>
            <p:cNvPr id="217120" name="Oval 217119"/>
            <p:cNvSpPr/>
            <p:nvPr/>
          </p:nvSpPr>
          <p:spPr>
            <a:xfrm>
              <a:off x="2411" y="2380"/>
              <a:ext cx="509" cy="509"/>
            </a:xfrm>
            <a:prstGeom prst="ellipse">
              <a:avLst/>
            </a:prstGeom>
            <a:solidFill>
              <a:schemeClr val="accent1"/>
            </a:solidFill>
            <a:ln w="9525">
              <a:noFill/>
            </a:ln>
          </p:spPr>
          <p:txBody>
            <a:bodyPr/>
            <a:p>
              <a:endParaRPr lang="en-US"/>
            </a:p>
          </p:txBody>
        </p:sp>
        <p:sp>
          <p:nvSpPr>
            <p:cNvPr id="217121" name="Freeform 217120"/>
            <p:cNvSpPr/>
            <p:nvPr/>
          </p:nvSpPr>
          <p:spPr>
            <a:xfrm>
              <a:off x="2762" y="2595"/>
              <a:ext cx="109" cy="87"/>
            </a:xfrm>
            <a:custGeom>
              <a:avLst/>
              <a:gdLst/>
              <a:ahLst/>
              <a:cxnLst/>
              <a:pathLst>
                <a:path w="109" h="87">
                  <a:moveTo>
                    <a:pt x="7" y="10"/>
                  </a:moveTo>
                  <a:cubicBezTo>
                    <a:pt x="8" y="27"/>
                    <a:pt x="0" y="49"/>
                    <a:pt x="11" y="62"/>
                  </a:cubicBezTo>
                  <a:cubicBezTo>
                    <a:pt x="32" y="87"/>
                    <a:pt x="52" y="45"/>
                    <a:pt x="63" y="38"/>
                  </a:cubicBezTo>
                  <a:cubicBezTo>
                    <a:pt x="67" y="39"/>
                    <a:pt x="73" y="39"/>
                    <a:pt x="75" y="42"/>
                  </a:cubicBezTo>
                  <a:cubicBezTo>
                    <a:pt x="80" y="49"/>
                    <a:pt x="83" y="66"/>
                    <a:pt x="83" y="66"/>
                  </a:cubicBezTo>
                  <a:cubicBezTo>
                    <a:pt x="87" y="63"/>
                    <a:pt x="92" y="62"/>
                    <a:pt x="95" y="58"/>
                  </a:cubicBezTo>
                  <a:cubicBezTo>
                    <a:pt x="99" y="51"/>
                    <a:pt x="103" y="34"/>
                    <a:pt x="103" y="34"/>
                  </a:cubicBezTo>
                  <a:cubicBezTo>
                    <a:pt x="82" y="2"/>
                    <a:pt x="109" y="0"/>
                    <a:pt x="55" y="6"/>
                  </a:cubicBezTo>
                  <a:cubicBezTo>
                    <a:pt x="32" y="14"/>
                    <a:pt x="47" y="10"/>
                    <a:pt x="7" y="10"/>
                  </a:cubicBezTo>
                  <a:close/>
                </a:path>
              </a:pathLst>
            </a:custGeom>
            <a:solidFill>
              <a:srgbClr val="006600"/>
            </a:solidFill>
            <a:ln w="9525" cap="flat" cmpd="sng">
              <a:solidFill>
                <a:schemeClr val="tx1"/>
              </a:solidFill>
              <a:prstDash val="solid"/>
              <a:headEnd type="none" w="med" len="med"/>
              <a:tailEnd type="none" w="med" len="med"/>
            </a:ln>
          </p:spPr>
          <p:txBody>
            <a:bodyPr/>
            <a:p>
              <a:endParaRPr lang="en-US"/>
            </a:p>
          </p:txBody>
        </p:sp>
        <p:sp>
          <p:nvSpPr>
            <p:cNvPr id="217122" name="Oval 217121"/>
            <p:cNvSpPr/>
            <p:nvPr/>
          </p:nvSpPr>
          <p:spPr>
            <a:xfrm>
              <a:off x="1609" y="1579"/>
              <a:ext cx="2112" cy="2112"/>
            </a:xfrm>
            <a:prstGeom prst="ellipse">
              <a:avLst/>
            </a:prstGeom>
            <a:noFill/>
            <a:ln w="9525" cap="flat" cmpd="sng">
              <a:solidFill>
                <a:schemeClr val="tx1"/>
              </a:solidFill>
              <a:prstDash val="solid"/>
              <a:headEnd type="none" w="med" len="med"/>
              <a:tailEnd type="none" w="med" len="med"/>
            </a:ln>
          </p:spPr>
          <p:txBody>
            <a:bodyPr/>
            <a:p>
              <a:endParaRPr lang="en-US"/>
            </a:p>
          </p:txBody>
        </p:sp>
        <p:sp>
          <p:nvSpPr>
            <p:cNvPr id="217123" name="Freeform 217122"/>
            <p:cNvSpPr/>
            <p:nvPr/>
          </p:nvSpPr>
          <p:spPr>
            <a:xfrm>
              <a:off x="2547" y="2406"/>
              <a:ext cx="171" cy="138"/>
            </a:xfrm>
            <a:custGeom>
              <a:avLst/>
              <a:gdLst/>
              <a:ahLst/>
              <a:cxnLst/>
              <a:pathLst>
                <a:path w="171" h="138">
                  <a:moveTo>
                    <a:pt x="0" y="33"/>
                  </a:moveTo>
                  <a:cubicBezTo>
                    <a:pt x="9" y="60"/>
                    <a:pt x="24" y="95"/>
                    <a:pt x="48" y="111"/>
                  </a:cubicBezTo>
                  <a:cubicBezTo>
                    <a:pt x="60" y="128"/>
                    <a:pt x="74" y="133"/>
                    <a:pt x="93" y="138"/>
                  </a:cubicBezTo>
                  <a:cubicBezTo>
                    <a:pt x="104" y="137"/>
                    <a:pt x="115" y="138"/>
                    <a:pt x="126" y="135"/>
                  </a:cubicBezTo>
                  <a:cubicBezTo>
                    <a:pt x="150" y="128"/>
                    <a:pt x="150" y="96"/>
                    <a:pt x="168" y="84"/>
                  </a:cubicBezTo>
                  <a:cubicBezTo>
                    <a:pt x="166" y="60"/>
                    <a:pt x="171" y="56"/>
                    <a:pt x="159" y="42"/>
                  </a:cubicBezTo>
                  <a:cubicBezTo>
                    <a:pt x="152" y="34"/>
                    <a:pt x="132" y="27"/>
                    <a:pt x="132" y="27"/>
                  </a:cubicBezTo>
                  <a:cubicBezTo>
                    <a:pt x="112" y="31"/>
                    <a:pt x="108" y="33"/>
                    <a:pt x="87" y="30"/>
                  </a:cubicBezTo>
                  <a:cubicBezTo>
                    <a:pt x="76" y="23"/>
                    <a:pt x="78" y="14"/>
                    <a:pt x="66" y="9"/>
                  </a:cubicBezTo>
                  <a:cubicBezTo>
                    <a:pt x="60" y="6"/>
                    <a:pt x="54" y="5"/>
                    <a:pt x="48" y="3"/>
                  </a:cubicBezTo>
                  <a:cubicBezTo>
                    <a:pt x="45" y="2"/>
                    <a:pt x="39" y="0"/>
                    <a:pt x="39" y="0"/>
                  </a:cubicBezTo>
                  <a:cubicBezTo>
                    <a:pt x="38" y="0"/>
                    <a:pt x="12" y="1"/>
                    <a:pt x="9" y="9"/>
                  </a:cubicBezTo>
                  <a:cubicBezTo>
                    <a:pt x="0" y="35"/>
                    <a:pt x="16" y="41"/>
                    <a:pt x="0" y="33"/>
                  </a:cubicBezTo>
                  <a:close/>
                </a:path>
              </a:pathLst>
            </a:custGeom>
            <a:solidFill>
              <a:srgbClr val="006600"/>
            </a:solidFill>
            <a:ln w="9525" cap="flat" cmpd="sng">
              <a:solidFill>
                <a:schemeClr val="tx1"/>
              </a:solidFill>
              <a:prstDash val="solid"/>
              <a:headEnd type="none" w="med" len="med"/>
              <a:tailEnd type="none" w="med" len="med"/>
            </a:ln>
          </p:spPr>
          <p:txBody>
            <a:bodyPr/>
            <a:p>
              <a:endParaRPr lang="en-US"/>
            </a:p>
          </p:txBody>
        </p:sp>
        <p:sp>
          <p:nvSpPr>
            <p:cNvPr id="217124" name="Freeform 217123"/>
            <p:cNvSpPr/>
            <p:nvPr/>
          </p:nvSpPr>
          <p:spPr>
            <a:xfrm>
              <a:off x="2405" y="2615"/>
              <a:ext cx="206" cy="263"/>
            </a:xfrm>
            <a:custGeom>
              <a:avLst/>
              <a:gdLst/>
              <a:ahLst/>
              <a:cxnLst/>
              <a:pathLst>
                <a:path w="206" h="263">
                  <a:moveTo>
                    <a:pt x="4" y="13"/>
                  </a:moveTo>
                  <a:cubicBezTo>
                    <a:pt x="32" y="14"/>
                    <a:pt x="65" y="0"/>
                    <a:pt x="88" y="16"/>
                  </a:cubicBezTo>
                  <a:cubicBezTo>
                    <a:pt x="178" y="81"/>
                    <a:pt x="19" y="82"/>
                    <a:pt x="127" y="73"/>
                  </a:cubicBezTo>
                  <a:cubicBezTo>
                    <a:pt x="143" y="68"/>
                    <a:pt x="156" y="59"/>
                    <a:pt x="172" y="55"/>
                  </a:cubicBezTo>
                  <a:cubicBezTo>
                    <a:pt x="206" y="66"/>
                    <a:pt x="183" y="127"/>
                    <a:pt x="160" y="142"/>
                  </a:cubicBezTo>
                  <a:cubicBezTo>
                    <a:pt x="153" y="152"/>
                    <a:pt x="146" y="158"/>
                    <a:pt x="142" y="169"/>
                  </a:cubicBezTo>
                  <a:cubicBezTo>
                    <a:pt x="146" y="190"/>
                    <a:pt x="148" y="201"/>
                    <a:pt x="169" y="208"/>
                  </a:cubicBezTo>
                  <a:cubicBezTo>
                    <a:pt x="168" y="225"/>
                    <a:pt x="170" y="242"/>
                    <a:pt x="166" y="259"/>
                  </a:cubicBezTo>
                  <a:cubicBezTo>
                    <a:pt x="165" y="263"/>
                    <a:pt x="163" y="252"/>
                    <a:pt x="160" y="250"/>
                  </a:cubicBezTo>
                  <a:cubicBezTo>
                    <a:pt x="151" y="243"/>
                    <a:pt x="136" y="236"/>
                    <a:pt x="124" y="232"/>
                  </a:cubicBezTo>
                  <a:cubicBezTo>
                    <a:pt x="112" y="214"/>
                    <a:pt x="89" y="188"/>
                    <a:pt x="70" y="175"/>
                  </a:cubicBezTo>
                  <a:cubicBezTo>
                    <a:pt x="60" y="160"/>
                    <a:pt x="44" y="149"/>
                    <a:pt x="31" y="136"/>
                  </a:cubicBezTo>
                  <a:cubicBezTo>
                    <a:pt x="16" y="91"/>
                    <a:pt x="0" y="61"/>
                    <a:pt x="4" y="13"/>
                  </a:cubicBezTo>
                  <a:close/>
                </a:path>
              </a:pathLst>
            </a:custGeom>
            <a:solidFill>
              <a:srgbClr val="006600"/>
            </a:solidFill>
            <a:ln w="9525" cap="flat" cmpd="sng">
              <a:solidFill>
                <a:schemeClr val="tx1"/>
              </a:solidFill>
              <a:prstDash val="solid"/>
              <a:headEnd type="none" w="med" len="med"/>
              <a:tailEnd type="none" w="med" len="med"/>
            </a:ln>
          </p:spPr>
          <p:txBody>
            <a:bodyPr/>
            <a:p>
              <a:endParaRPr lang="en-US"/>
            </a:p>
          </p:txBody>
        </p:sp>
        <p:sp>
          <p:nvSpPr>
            <p:cNvPr id="217125" name="Freeform 217124"/>
            <p:cNvSpPr/>
            <p:nvPr/>
          </p:nvSpPr>
          <p:spPr>
            <a:xfrm>
              <a:off x="2662" y="2729"/>
              <a:ext cx="134" cy="141"/>
            </a:xfrm>
            <a:custGeom>
              <a:avLst/>
              <a:gdLst/>
              <a:ahLst/>
              <a:cxnLst/>
              <a:pathLst>
                <a:path w="134" h="141">
                  <a:moveTo>
                    <a:pt x="74" y="31"/>
                  </a:moveTo>
                  <a:cubicBezTo>
                    <a:pt x="50" y="33"/>
                    <a:pt x="33" y="33"/>
                    <a:pt x="14" y="46"/>
                  </a:cubicBezTo>
                  <a:cubicBezTo>
                    <a:pt x="11" y="56"/>
                    <a:pt x="5" y="63"/>
                    <a:pt x="2" y="73"/>
                  </a:cubicBezTo>
                  <a:cubicBezTo>
                    <a:pt x="4" y="95"/>
                    <a:pt x="0" y="108"/>
                    <a:pt x="20" y="115"/>
                  </a:cubicBezTo>
                  <a:cubicBezTo>
                    <a:pt x="131" y="112"/>
                    <a:pt x="105" y="141"/>
                    <a:pt x="122" y="91"/>
                  </a:cubicBezTo>
                  <a:cubicBezTo>
                    <a:pt x="125" y="70"/>
                    <a:pt x="128" y="66"/>
                    <a:pt x="134" y="49"/>
                  </a:cubicBezTo>
                  <a:cubicBezTo>
                    <a:pt x="130" y="24"/>
                    <a:pt x="105" y="0"/>
                    <a:pt x="74" y="31"/>
                  </a:cubicBezTo>
                  <a:close/>
                </a:path>
              </a:pathLst>
            </a:custGeom>
            <a:solidFill>
              <a:srgbClr val="006600"/>
            </a:solidFill>
            <a:ln w="9525" cap="flat" cmpd="sng">
              <a:solidFill>
                <a:schemeClr val="tx1"/>
              </a:solidFill>
              <a:prstDash val="solid"/>
              <a:headEnd type="none" w="med" len="med"/>
              <a:tailEnd type="none" w="med" len="med"/>
            </a:ln>
          </p:spPr>
          <p:txBody>
            <a:bodyPr/>
            <a:p>
              <a:endParaRPr lang="en-US"/>
            </a:p>
          </p:txBody>
        </p:sp>
        <p:sp>
          <p:nvSpPr>
            <p:cNvPr id="217126" name="Oval 217125"/>
            <p:cNvSpPr/>
            <p:nvPr/>
          </p:nvSpPr>
          <p:spPr>
            <a:xfrm>
              <a:off x="2877" y="2601"/>
              <a:ext cx="69" cy="72"/>
            </a:xfrm>
            <a:prstGeom prst="ellipse">
              <a:avLst/>
            </a:prstGeom>
            <a:solidFill>
              <a:srgbClr val="FF0000"/>
            </a:solidFill>
            <a:ln w="9525">
              <a:noFill/>
            </a:ln>
          </p:spPr>
          <p:txBody>
            <a:bodyPr/>
            <a:p>
              <a:endParaRPr lang="en-US"/>
            </a:p>
          </p:txBody>
        </p:sp>
        <p:sp>
          <p:nvSpPr>
            <p:cNvPr id="217127" name="Straight Connector 217126"/>
            <p:cNvSpPr/>
            <p:nvPr/>
          </p:nvSpPr>
          <p:spPr>
            <a:xfrm>
              <a:off x="2925" y="2631"/>
              <a:ext cx="759" cy="0"/>
            </a:xfrm>
            <a:prstGeom prst="line">
              <a:avLst/>
            </a:prstGeom>
            <a:ln w="9525" cap="flat" cmpd="sng">
              <a:solidFill>
                <a:schemeClr val="tx1"/>
              </a:solidFill>
              <a:prstDash val="dash"/>
              <a:headEnd type="none" w="med" len="med"/>
              <a:tailEnd type="none" w="med" len="med"/>
            </a:ln>
          </p:spPr>
        </p:sp>
      </p:grpSp>
      <p:grpSp>
        <p:nvGrpSpPr>
          <p:cNvPr id="217128" name="Group 217127"/>
          <p:cNvGrpSpPr/>
          <p:nvPr/>
        </p:nvGrpSpPr>
        <p:grpSpPr>
          <a:xfrm rot="13731182">
            <a:off x="1963738" y="2601913"/>
            <a:ext cx="3538537" cy="3352800"/>
            <a:chOff x="1609" y="1579"/>
            <a:chExt cx="2229" cy="2112"/>
          </a:xfrm>
        </p:grpSpPr>
        <p:grpSp>
          <p:nvGrpSpPr>
            <p:cNvPr id="217129" name="Group 217128"/>
            <p:cNvGrpSpPr/>
            <p:nvPr/>
          </p:nvGrpSpPr>
          <p:grpSpPr>
            <a:xfrm>
              <a:off x="3604" y="2568"/>
              <a:ext cx="234" cy="120"/>
              <a:chOff x="1446" y="2334"/>
              <a:chExt cx="234" cy="120"/>
            </a:xfrm>
          </p:grpSpPr>
          <p:sp>
            <p:nvSpPr>
              <p:cNvPr id="217130" name="Can 217129"/>
              <p:cNvSpPr/>
              <p:nvPr/>
            </p:nvSpPr>
            <p:spPr>
              <a:xfrm>
                <a:off x="1524" y="2334"/>
                <a:ext cx="78" cy="120"/>
              </a:xfrm>
              <a:prstGeom prst="can">
                <a:avLst>
                  <a:gd name="adj" fmla="val 38458"/>
                </a:avLst>
              </a:prstGeom>
              <a:solidFill>
                <a:srgbClr val="006600"/>
              </a:solidFill>
              <a:ln w="9525" cap="flat" cmpd="sng">
                <a:solidFill>
                  <a:srgbClr val="006600"/>
                </a:solidFill>
                <a:prstDash val="solid"/>
                <a:headEnd type="none" w="med" len="med"/>
                <a:tailEnd type="none" w="med" len="med"/>
              </a:ln>
            </p:spPr>
            <p:txBody>
              <a:bodyPr/>
              <a:p>
                <a:endParaRPr lang="en-US"/>
              </a:p>
            </p:txBody>
          </p:sp>
          <p:sp>
            <p:nvSpPr>
              <p:cNvPr id="217131" name="Straight Connector 217130"/>
              <p:cNvSpPr/>
              <p:nvPr/>
            </p:nvSpPr>
            <p:spPr>
              <a:xfrm flipV="1">
                <a:off x="1446" y="2364"/>
                <a:ext cx="234" cy="54"/>
              </a:xfrm>
              <a:prstGeom prst="line">
                <a:avLst/>
              </a:prstGeom>
              <a:ln w="9525" cap="flat" cmpd="sng">
                <a:solidFill>
                  <a:srgbClr val="006600"/>
                </a:solidFill>
                <a:prstDash val="solid"/>
                <a:headEnd type="none" w="med" len="med"/>
                <a:tailEnd type="none" w="med" len="med"/>
              </a:ln>
            </p:spPr>
          </p:sp>
        </p:grpSp>
        <p:sp>
          <p:nvSpPr>
            <p:cNvPr id="217132" name="Oval 217131"/>
            <p:cNvSpPr/>
            <p:nvPr/>
          </p:nvSpPr>
          <p:spPr>
            <a:xfrm>
              <a:off x="2411" y="2380"/>
              <a:ext cx="509" cy="509"/>
            </a:xfrm>
            <a:prstGeom prst="ellipse">
              <a:avLst/>
            </a:prstGeom>
            <a:solidFill>
              <a:schemeClr val="accent1"/>
            </a:solidFill>
            <a:ln w="9525">
              <a:noFill/>
            </a:ln>
          </p:spPr>
          <p:txBody>
            <a:bodyPr/>
            <a:p>
              <a:endParaRPr lang="en-US"/>
            </a:p>
          </p:txBody>
        </p:sp>
        <p:sp>
          <p:nvSpPr>
            <p:cNvPr id="217133" name="Freeform 217132"/>
            <p:cNvSpPr/>
            <p:nvPr/>
          </p:nvSpPr>
          <p:spPr>
            <a:xfrm>
              <a:off x="2762" y="2595"/>
              <a:ext cx="109" cy="87"/>
            </a:xfrm>
            <a:custGeom>
              <a:avLst/>
              <a:gdLst/>
              <a:ahLst/>
              <a:cxnLst/>
              <a:pathLst>
                <a:path w="109" h="87">
                  <a:moveTo>
                    <a:pt x="7" y="10"/>
                  </a:moveTo>
                  <a:cubicBezTo>
                    <a:pt x="8" y="27"/>
                    <a:pt x="0" y="49"/>
                    <a:pt x="11" y="62"/>
                  </a:cubicBezTo>
                  <a:cubicBezTo>
                    <a:pt x="32" y="87"/>
                    <a:pt x="52" y="45"/>
                    <a:pt x="63" y="38"/>
                  </a:cubicBezTo>
                  <a:cubicBezTo>
                    <a:pt x="67" y="39"/>
                    <a:pt x="73" y="39"/>
                    <a:pt x="75" y="42"/>
                  </a:cubicBezTo>
                  <a:cubicBezTo>
                    <a:pt x="80" y="49"/>
                    <a:pt x="83" y="66"/>
                    <a:pt x="83" y="66"/>
                  </a:cubicBezTo>
                  <a:cubicBezTo>
                    <a:pt x="87" y="63"/>
                    <a:pt x="92" y="62"/>
                    <a:pt x="95" y="58"/>
                  </a:cubicBezTo>
                  <a:cubicBezTo>
                    <a:pt x="99" y="51"/>
                    <a:pt x="103" y="34"/>
                    <a:pt x="103" y="34"/>
                  </a:cubicBezTo>
                  <a:cubicBezTo>
                    <a:pt x="82" y="2"/>
                    <a:pt x="109" y="0"/>
                    <a:pt x="55" y="6"/>
                  </a:cubicBezTo>
                  <a:cubicBezTo>
                    <a:pt x="32" y="14"/>
                    <a:pt x="47" y="10"/>
                    <a:pt x="7" y="10"/>
                  </a:cubicBezTo>
                  <a:close/>
                </a:path>
              </a:pathLst>
            </a:custGeom>
            <a:solidFill>
              <a:srgbClr val="006600"/>
            </a:solidFill>
            <a:ln w="9525" cap="flat" cmpd="sng">
              <a:solidFill>
                <a:schemeClr val="tx1"/>
              </a:solidFill>
              <a:prstDash val="solid"/>
              <a:headEnd type="none" w="med" len="med"/>
              <a:tailEnd type="none" w="med" len="med"/>
            </a:ln>
          </p:spPr>
          <p:txBody>
            <a:bodyPr/>
            <a:p>
              <a:endParaRPr lang="en-US"/>
            </a:p>
          </p:txBody>
        </p:sp>
        <p:sp>
          <p:nvSpPr>
            <p:cNvPr id="217134" name="Oval 217133"/>
            <p:cNvSpPr/>
            <p:nvPr/>
          </p:nvSpPr>
          <p:spPr>
            <a:xfrm>
              <a:off x="1609" y="1579"/>
              <a:ext cx="2112" cy="2112"/>
            </a:xfrm>
            <a:prstGeom prst="ellipse">
              <a:avLst/>
            </a:prstGeom>
            <a:noFill/>
            <a:ln w="9525" cap="flat" cmpd="sng">
              <a:solidFill>
                <a:schemeClr val="tx1"/>
              </a:solidFill>
              <a:prstDash val="solid"/>
              <a:headEnd type="none" w="med" len="med"/>
              <a:tailEnd type="none" w="med" len="med"/>
            </a:ln>
          </p:spPr>
          <p:txBody>
            <a:bodyPr/>
            <a:p>
              <a:endParaRPr lang="en-US"/>
            </a:p>
          </p:txBody>
        </p:sp>
        <p:sp>
          <p:nvSpPr>
            <p:cNvPr id="217135" name="Freeform 217134"/>
            <p:cNvSpPr/>
            <p:nvPr/>
          </p:nvSpPr>
          <p:spPr>
            <a:xfrm>
              <a:off x="2547" y="2406"/>
              <a:ext cx="171" cy="138"/>
            </a:xfrm>
            <a:custGeom>
              <a:avLst/>
              <a:gdLst/>
              <a:ahLst/>
              <a:cxnLst/>
              <a:pathLst>
                <a:path w="171" h="138">
                  <a:moveTo>
                    <a:pt x="0" y="33"/>
                  </a:moveTo>
                  <a:cubicBezTo>
                    <a:pt x="9" y="60"/>
                    <a:pt x="24" y="95"/>
                    <a:pt x="48" y="111"/>
                  </a:cubicBezTo>
                  <a:cubicBezTo>
                    <a:pt x="60" y="128"/>
                    <a:pt x="74" y="133"/>
                    <a:pt x="93" y="138"/>
                  </a:cubicBezTo>
                  <a:cubicBezTo>
                    <a:pt x="104" y="137"/>
                    <a:pt x="115" y="138"/>
                    <a:pt x="126" y="135"/>
                  </a:cubicBezTo>
                  <a:cubicBezTo>
                    <a:pt x="150" y="128"/>
                    <a:pt x="150" y="96"/>
                    <a:pt x="168" y="84"/>
                  </a:cubicBezTo>
                  <a:cubicBezTo>
                    <a:pt x="166" y="60"/>
                    <a:pt x="171" y="56"/>
                    <a:pt x="159" y="42"/>
                  </a:cubicBezTo>
                  <a:cubicBezTo>
                    <a:pt x="152" y="34"/>
                    <a:pt x="132" y="27"/>
                    <a:pt x="132" y="27"/>
                  </a:cubicBezTo>
                  <a:cubicBezTo>
                    <a:pt x="112" y="31"/>
                    <a:pt x="108" y="33"/>
                    <a:pt x="87" y="30"/>
                  </a:cubicBezTo>
                  <a:cubicBezTo>
                    <a:pt x="76" y="23"/>
                    <a:pt x="78" y="14"/>
                    <a:pt x="66" y="9"/>
                  </a:cubicBezTo>
                  <a:cubicBezTo>
                    <a:pt x="60" y="6"/>
                    <a:pt x="54" y="5"/>
                    <a:pt x="48" y="3"/>
                  </a:cubicBezTo>
                  <a:cubicBezTo>
                    <a:pt x="45" y="2"/>
                    <a:pt x="39" y="0"/>
                    <a:pt x="39" y="0"/>
                  </a:cubicBezTo>
                  <a:cubicBezTo>
                    <a:pt x="38" y="0"/>
                    <a:pt x="12" y="1"/>
                    <a:pt x="9" y="9"/>
                  </a:cubicBezTo>
                  <a:cubicBezTo>
                    <a:pt x="0" y="35"/>
                    <a:pt x="16" y="41"/>
                    <a:pt x="0" y="33"/>
                  </a:cubicBezTo>
                  <a:close/>
                </a:path>
              </a:pathLst>
            </a:custGeom>
            <a:solidFill>
              <a:srgbClr val="006600"/>
            </a:solidFill>
            <a:ln w="9525" cap="flat" cmpd="sng">
              <a:solidFill>
                <a:schemeClr val="tx1"/>
              </a:solidFill>
              <a:prstDash val="solid"/>
              <a:headEnd type="none" w="med" len="med"/>
              <a:tailEnd type="none" w="med" len="med"/>
            </a:ln>
          </p:spPr>
          <p:txBody>
            <a:bodyPr/>
            <a:p>
              <a:endParaRPr lang="en-US"/>
            </a:p>
          </p:txBody>
        </p:sp>
        <p:sp>
          <p:nvSpPr>
            <p:cNvPr id="217136" name="Freeform 217135"/>
            <p:cNvSpPr/>
            <p:nvPr/>
          </p:nvSpPr>
          <p:spPr>
            <a:xfrm>
              <a:off x="2405" y="2615"/>
              <a:ext cx="206" cy="263"/>
            </a:xfrm>
            <a:custGeom>
              <a:avLst/>
              <a:gdLst/>
              <a:ahLst/>
              <a:cxnLst/>
              <a:pathLst>
                <a:path w="206" h="263">
                  <a:moveTo>
                    <a:pt x="4" y="13"/>
                  </a:moveTo>
                  <a:cubicBezTo>
                    <a:pt x="32" y="14"/>
                    <a:pt x="65" y="0"/>
                    <a:pt x="88" y="16"/>
                  </a:cubicBezTo>
                  <a:cubicBezTo>
                    <a:pt x="178" y="81"/>
                    <a:pt x="19" y="82"/>
                    <a:pt x="127" y="73"/>
                  </a:cubicBezTo>
                  <a:cubicBezTo>
                    <a:pt x="143" y="68"/>
                    <a:pt x="156" y="59"/>
                    <a:pt x="172" y="55"/>
                  </a:cubicBezTo>
                  <a:cubicBezTo>
                    <a:pt x="206" y="66"/>
                    <a:pt x="183" y="127"/>
                    <a:pt x="160" y="142"/>
                  </a:cubicBezTo>
                  <a:cubicBezTo>
                    <a:pt x="153" y="152"/>
                    <a:pt x="146" y="158"/>
                    <a:pt x="142" y="169"/>
                  </a:cubicBezTo>
                  <a:cubicBezTo>
                    <a:pt x="146" y="190"/>
                    <a:pt x="148" y="201"/>
                    <a:pt x="169" y="208"/>
                  </a:cubicBezTo>
                  <a:cubicBezTo>
                    <a:pt x="168" y="225"/>
                    <a:pt x="170" y="242"/>
                    <a:pt x="166" y="259"/>
                  </a:cubicBezTo>
                  <a:cubicBezTo>
                    <a:pt x="165" y="263"/>
                    <a:pt x="163" y="252"/>
                    <a:pt x="160" y="250"/>
                  </a:cubicBezTo>
                  <a:cubicBezTo>
                    <a:pt x="151" y="243"/>
                    <a:pt x="136" y="236"/>
                    <a:pt x="124" y="232"/>
                  </a:cubicBezTo>
                  <a:cubicBezTo>
                    <a:pt x="112" y="214"/>
                    <a:pt x="89" y="188"/>
                    <a:pt x="70" y="175"/>
                  </a:cubicBezTo>
                  <a:cubicBezTo>
                    <a:pt x="60" y="160"/>
                    <a:pt x="44" y="149"/>
                    <a:pt x="31" y="136"/>
                  </a:cubicBezTo>
                  <a:cubicBezTo>
                    <a:pt x="16" y="91"/>
                    <a:pt x="0" y="61"/>
                    <a:pt x="4" y="13"/>
                  </a:cubicBezTo>
                  <a:close/>
                </a:path>
              </a:pathLst>
            </a:custGeom>
            <a:solidFill>
              <a:srgbClr val="006600"/>
            </a:solidFill>
            <a:ln w="9525" cap="flat" cmpd="sng">
              <a:solidFill>
                <a:schemeClr val="tx1"/>
              </a:solidFill>
              <a:prstDash val="solid"/>
              <a:headEnd type="none" w="med" len="med"/>
              <a:tailEnd type="none" w="med" len="med"/>
            </a:ln>
          </p:spPr>
          <p:txBody>
            <a:bodyPr/>
            <a:p>
              <a:endParaRPr lang="en-US"/>
            </a:p>
          </p:txBody>
        </p:sp>
        <p:sp>
          <p:nvSpPr>
            <p:cNvPr id="217137" name="Freeform 217136"/>
            <p:cNvSpPr/>
            <p:nvPr/>
          </p:nvSpPr>
          <p:spPr>
            <a:xfrm>
              <a:off x="2662" y="2729"/>
              <a:ext cx="134" cy="141"/>
            </a:xfrm>
            <a:custGeom>
              <a:avLst/>
              <a:gdLst/>
              <a:ahLst/>
              <a:cxnLst/>
              <a:pathLst>
                <a:path w="134" h="141">
                  <a:moveTo>
                    <a:pt x="74" y="31"/>
                  </a:moveTo>
                  <a:cubicBezTo>
                    <a:pt x="50" y="33"/>
                    <a:pt x="33" y="33"/>
                    <a:pt x="14" y="46"/>
                  </a:cubicBezTo>
                  <a:cubicBezTo>
                    <a:pt x="11" y="56"/>
                    <a:pt x="5" y="63"/>
                    <a:pt x="2" y="73"/>
                  </a:cubicBezTo>
                  <a:cubicBezTo>
                    <a:pt x="4" y="95"/>
                    <a:pt x="0" y="108"/>
                    <a:pt x="20" y="115"/>
                  </a:cubicBezTo>
                  <a:cubicBezTo>
                    <a:pt x="131" y="112"/>
                    <a:pt x="105" y="141"/>
                    <a:pt x="122" y="91"/>
                  </a:cubicBezTo>
                  <a:cubicBezTo>
                    <a:pt x="125" y="70"/>
                    <a:pt x="128" y="66"/>
                    <a:pt x="134" y="49"/>
                  </a:cubicBezTo>
                  <a:cubicBezTo>
                    <a:pt x="130" y="24"/>
                    <a:pt x="105" y="0"/>
                    <a:pt x="74" y="31"/>
                  </a:cubicBezTo>
                  <a:close/>
                </a:path>
              </a:pathLst>
            </a:custGeom>
            <a:solidFill>
              <a:srgbClr val="006600"/>
            </a:solidFill>
            <a:ln w="9525" cap="flat" cmpd="sng">
              <a:solidFill>
                <a:schemeClr val="tx1"/>
              </a:solidFill>
              <a:prstDash val="solid"/>
              <a:headEnd type="none" w="med" len="med"/>
              <a:tailEnd type="none" w="med" len="med"/>
            </a:ln>
          </p:spPr>
          <p:txBody>
            <a:bodyPr/>
            <a:p>
              <a:endParaRPr lang="en-US"/>
            </a:p>
          </p:txBody>
        </p:sp>
        <p:sp>
          <p:nvSpPr>
            <p:cNvPr id="217138" name="Oval 217137"/>
            <p:cNvSpPr/>
            <p:nvPr/>
          </p:nvSpPr>
          <p:spPr>
            <a:xfrm>
              <a:off x="2877" y="2601"/>
              <a:ext cx="69" cy="72"/>
            </a:xfrm>
            <a:prstGeom prst="ellipse">
              <a:avLst/>
            </a:prstGeom>
            <a:solidFill>
              <a:srgbClr val="FF0000"/>
            </a:solidFill>
            <a:ln w="9525">
              <a:noFill/>
            </a:ln>
          </p:spPr>
          <p:txBody>
            <a:bodyPr/>
            <a:p>
              <a:endParaRPr lang="en-US"/>
            </a:p>
          </p:txBody>
        </p:sp>
        <p:sp>
          <p:nvSpPr>
            <p:cNvPr id="217139" name="Straight Connector 217138"/>
            <p:cNvSpPr/>
            <p:nvPr/>
          </p:nvSpPr>
          <p:spPr>
            <a:xfrm>
              <a:off x="2925" y="2631"/>
              <a:ext cx="759" cy="0"/>
            </a:xfrm>
            <a:prstGeom prst="line">
              <a:avLst/>
            </a:prstGeom>
            <a:ln w="9525" cap="flat" cmpd="sng">
              <a:solidFill>
                <a:schemeClr val="tx1"/>
              </a:solidFill>
              <a:prstDash val="dash"/>
              <a:headEnd type="none" w="med" len="med"/>
              <a:tailEnd type="none" w="med" len="med"/>
            </a:ln>
          </p:spPr>
        </p:sp>
      </p:grpSp>
      <p:grpSp>
        <p:nvGrpSpPr>
          <p:cNvPr id="217140" name="Group 217139"/>
          <p:cNvGrpSpPr/>
          <p:nvPr/>
        </p:nvGrpSpPr>
        <p:grpSpPr>
          <a:xfrm rot="10800000">
            <a:off x="1963738" y="2601913"/>
            <a:ext cx="3538537" cy="3352800"/>
            <a:chOff x="1609" y="1579"/>
            <a:chExt cx="2229" cy="2112"/>
          </a:xfrm>
        </p:grpSpPr>
        <p:grpSp>
          <p:nvGrpSpPr>
            <p:cNvPr id="217141" name="Group 217140"/>
            <p:cNvGrpSpPr/>
            <p:nvPr/>
          </p:nvGrpSpPr>
          <p:grpSpPr>
            <a:xfrm>
              <a:off x="3604" y="2568"/>
              <a:ext cx="234" cy="120"/>
              <a:chOff x="1446" y="2334"/>
              <a:chExt cx="234" cy="120"/>
            </a:xfrm>
          </p:grpSpPr>
          <p:sp>
            <p:nvSpPr>
              <p:cNvPr id="217142" name="Can 217141"/>
              <p:cNvSpPr/>
              <p:nvPr/>
            </p:nvSpPr>
            <p:spPr>
              <a:xfrm>
                <a:off x="1524" y="2334"/>
                <a:ext cx="78" cy="120"/>
              </a:xfrm>
              <a:prstGeom prst="can">
                <a:avLst>
                  <a:gd name="adj" fmla="val 38458"/>
                </a:avLst>
              </a:prstGeom>
              <a:solidFill>
                <a:srgbClr val="006600"/>
              </a:solidFill>
              <a:ln w="9525" cap="flat" cmpd="sng">
                <a:solidFill>
                  <a:srgbClr val="006600"/>
                </a:solidFill>
                <a:prstDash val="solid"/>
                <a:headEnd type="none" w="med" len="med"/>
                <a:tailEnd type="none" w="med" len="med"/>
              </a:ln>
            </p:spPr>
            <p:txBody>
              <a:bodyPr/>
              <a:p>
                <a:endParaRPr lang="en-US"/>
              </a:p>
            </p:txBody>
          </p:sp>
          <p:sp>
            <p:nvSpPr>
              <p:cNvPr id="217143" name="Straight Connector 217142"/>
              <p:cNvSpPr/>
              <p:nvPr/>
            </p:nvSpPr>
            <p:spPr>
              <a:xfrm flipV="1">
                <a:off x="1446" y="2364"/>
                <a:ext cx="234" cy="54"/>
              </a:xfrm>
              <a:prstGeom prst="line">
                <a:avLst/>
              </a:prstGeom>
              <a:ln w="9525" cap="flat" cmpd="sng">
                <a:solidFill>
                  <a:srgbClr val="006600"/>
                </a:solidFill>
                <a:prstDash val="solid"/>
                <a:headEnd type="none" w="med" len="med"/>
                <a:tailEnd type="none" w="med" len="med"/>
              </a:ln>
            </p:spPr>
          </p:sp>
        </p:grpSp>
        <p:sp>
          <p:nvSpPr>
            <p:cNvPr id="217144" name="Oval 217143"/>
            <p:cNvSpPr/>
            <p:nvPr/>
          </p:nvSpPr>
          <p:spPr>
            <a:xfrm>
              <a:off x="2411" y="2380"/>
              <a:ext cx="509" cy="509"/>
            </a:xfrm>
            <a:prstGeom prst="ellipse">
              <a:avLst/>
            </a:prstGeom>
            <a:solidFill>
              <a:schemeClr val="accent1"/>
            </a:solidFill>
            <a:ln w="9525">
              <a:noFill/>
            </a:ln>
          </p:spPr>
          <p:txBody>
            <a:bodyPr/>
            <a:p>
              <a:endParaRPr lang="en-US"/>
            </a:p>
          </p:txBody>
        </p:sp>
        <p:sp>
          <p:nvSpPr>
            <p:cNvPr id="217145" name="Freeform 217144"/>
            <p:cNvSpPr/>
            <p:nvPr/>
          </p:nvSpPr>
          <p:spPr>
            <a:xfrm>
              <a:off x="2762" y="2595"/>
              <a:ext cx="109" cy="87"/>
            </a:xfrm>
            <a:custGeom>
              <a:avLst/>
              <a:gdLst/>
              <a:ahLst/>
              <a:cxnLst/>
              <a:pathLst>
                <a:path w="109" h="87">
                  <a:moveTo>
                    <a:pt x="7" y="10"/>
                  </a:moveTo>
                  <a:cubicBezTo>
                    <a:pt x="8" y="27"/>
                    <a:pt x="0" y="49"/>
                    <a:pt x="11" y="62"/>
                  </a:cubicBezTo>
                  <a:cubicBezTo>
                    <a:pt x="32" y="87"/>
                    <a:pt x="52" y="45"/>
                    <a:pt x="63" y="38"/>
                  </a:cubicBezTo>
                  <a:cubicBezTo>
                    <a:pt x="67" y="39"/>
                    <a:pt x="73" y="39"/>
                    <a:pt x="75" y="42"/>
                  </a:cubicBezTo>
                  <a:cubicBezTo>
                    <a:pt x="80" y="49"/>
                    <a:pt x="83" y="66"/>
                    <a:pt x="83" y="66"/>
                  </a:cubicBezTo>
                  <a:cubicBezTo>
                    <a:pt x="87" y="63"/>
                    <a:pt x="92" y="62"/>
                    <a:pt x="95" y="58"/>
                  </a:cubicBezTo>
                  <a:cubicBezTo>
                    <a:pt x="99" y="51"/>
                    <a:pt x="103" y="34"/>
                    <a:pt x="103" y="34"/>
                  </a:cubicBezTo>
                  <a:cubicBezTo>
                    <a:pt x="82" y="2"/>
                    <a:pt x="109" y="0"/>
                    <a:pt x="55" y="6"/>
                  </a:cubicBezTo>
                  <a:cubicBezTo>
                    <a:pt x="32" y="14"/>
                    <a:pt x="47" y="10"/>
                    <a:pt x="7" y="10"/>
                  </a:cubicBezTo>
                  <a:close/>
                </a:path>
              </a:pathLst>
            </a:custGeom>
            <a:solidFill>
              <a:srgbClr val="006600"/>
            </a:solidFill>
            <a:ln w="9525" cap="flat" cmpd="sng">
              <a:solidFill>
                <a:schemeClr val="tx1"/>
              </a:solidFill>
              <a:prstDash val="solid"/>
              <a:headEnd type="none" w="med" len="med"/>
              <a:tailEnd type="none" w="med" len="med"/>
            </a:ln>
          </p:spPr>
          <p:txBody>
            <a:bodyPr/>
            <a:p>
              <a:endParaRPr lang="en-US"/>
            </a:p>
          </p:txBody>
        </p:sp>
        <p:sp>
          <p:nvSpPr>
            <p:cNvPr id="217146" name="Oval 217145"/>
            <p:cNvSpPr/>
            <p:nvPr/>
          </p:nvSpPr>
          <p:spPr>
            <a:xfrm>
              <a:off x="1609" y="1579"/>
              <a:ext cx="2112" cy="2112"/>
            </a:xfrm>
            <a:prstGeom prst="ellipse">
              <a:avLst/>
            </a:prstGeom>
            <a:noFill/>
            <a:ln w="9525" cap="flat" cmpd="sng">
              <a:solidFill>
                <a:schemeClr val="tx1"/>
              </a:solidFill>
              <a:prstDash val="solid"/>
              <a:headEnd type="none" w="med" len="med"/>
              <a:tailEnd type="none" w="med" len="med"/>
            </a:ln>
          </p:spPr>
          <p:txBody>
            <a:bodyPr/>
            <a:p>
              <a:endParaRPr lang="en-US"/>
            </a:p>
          </p:txBody>
        </p:sp>
        <p:sp>
          <p:nvSpPr>
            <p:cNvPr id="217147" name="Freeform 217146"/>
            <p:cNvSpPr/>
            <p:nvPr/>
          </p:nvSpPr>
          <p:spPr>
            <a:xfrm>
              <a:off x="2547" y="2406"/>
              <a:ext cx="171" cy="138"/>
            </a:xfrm>
            <a:custGeom>
              <a:avLst/>
              <a:gdLst/>
              <a:ahLst/>
              <a:cxnLst/>
              <a:pathLst>
                <a:path w="171" h="138">
                  <a:moveTo>
                    <a:pt x="0" y="33"/>
                  </a:moveTo>
                  <a:cubicBezTo>
                    <a:pt x="9" y="60"/>
                    <a:pt x="24" y="95"/>
                    <a:pt x="48" y="111"/>
                  </a:cubicBezTo>
                  <a:cubicBezTo>
                    <a:pt x="60" y="128"/>
                    <a:pt x="74" y="133"/>
                    <a:pt x="93" y="138"/>
                  </a:cubicBezTo>
                  <a:cubicBezTo>
                    <a:pt x="104" y="137"/>
                    <a:pt x="115" y="138"/>
                    <a:pt x="126" y="135"/>
                  </a:cubicBezTo>
                  <a:cubicBezTo>
                    <a:pt x="150" y="128"/>
                    <a:pt x="150" y="96"/>
                    <a:pt x="168" y="84"/>
                  </a:cubicBezTo>
                  <a:cubicBezTo>
                    <a:pt x="166" y="60"/>
                    <a:pt x="171" y="56"/>
                    <a:pt x="159" y="42"/>
                  </a:cubicBezTo>
                  <a:cubicBezTo>
                    <a:pt x="152" y="34"/>
                    <a:pt x="132" y="27"/>
                    <a:pt x="132" y="27"/>
                  </a:cubicBezTo>
                  <a:cubicBezTo>
                    <a:pt x="112" y="31"/>
                    <a:pt x="108" y="33"/>
                    <a:pt x="87" y="30"/>
                  </a:cubicBezTo>
                  <a:cubicBezTo>
                    <a:pt x="76" y="23"/>
                    <a:pt x="78" y="14"/>
                    <a:pt x="66" y="9"/>
                  </a:cubicBezTo>
                  <a:cubicBezTo>
                    <a:pt x="60" y="6"/>
                    <a:pt x="54" y="5"/>
                    <a:pt x="48" y="3"/>
                  </a:cubicBezTo>
                  <a:cubicBezTo>
                    <a:pt x="45" y="2"/>
                    <a:pt x="39" y="0"/>
                    <a:pt x="39" y="0"/>
                  </a:cubicBezTo>
                  <a:cubicBezTo>
                    <a:pt x="38" y="0"/>
                    <a:pt x="12" y="1"/>
                    <a:pt x="9" y="9"/>
                  </a:cubicBezTo>
                  <a:cubicBezTo>
                    <a:pt x="0" y="35"/>
                    <a:pt x="16" y="41"/>
                    <a:pt x="0" y="33"/>
                  </a:cubicBezTo>
                  <a:close/>
                </a:path>
              </a:pathLst>
            </a:custGeom>
            <a:solidFill>
              <a:srgbClr val="006600"/>
            </a:solidFill>
            <a:ln w="9525" cap="flat" cmpd="sng">
              <a:solidFill>
                <a:schemeClr val="tx1"/>
              </a:solidFill>
              <a:prstDash val="solid"/>
              <a:headEnd type="none" w="med" len="med"/>
              <a:tailEnd type="none" w="med" len="med"/>
            </a:ln>
          </p:spPr>
          <p:txBody>
            <a:bodyPr/>
            <a:p>
              <a:endParaRPr lang="en-US"/>
            </a:p>
          </p:txBody>
        </p:sp>
        <p:sp>
          <p:nvSpPr>
            <p:cNvPr id="217148" name="Freeform 217147"/>
            <p:cNvSpPr/>
            <p:nvPr/>
          </p:nvSpPr>
          <p:spPr>
            <a:xfrm>
              <a:off x="2405" y="2615"/>
              <a:ext cx="206" cy="263"/>
            </a:xfrm>
            <a:custGeom>
              <a:avLst/>
              <a:gdLst/>
              <a:ahLst/>
              <a:cxnLst/>
              <a:pathLst>
                <a:path w="206" h="263">
                  <a:moveTo>
                    <a:pt x="4" y="13"/>
                  </a:moveTo>
                  <a:cubicBezTo>
                    <a:pt x="32" y="14"/>
                    <a:pt x="65" y="0"/>
                    <a:pt x="88" y="16"/>
                  </a:cubicBezTo>
                  <a:cubicBezTo>
                    <a:pt x="178" y="81"/>
                    <a:pt x="19" y="82"/>
                    <a:pt x="127" y="73"/>
                  </a:cubicBezTo>
                  <a:cubicBezTo>
                    <a:pt x="143" y="68"/>
                    <a:pt x="156" y="59"/>
                    <a:pt x="172" y="55"/>
                  </a:cubicBezTo>
                  <a:cubicBezTo>
                    <a:pt x="206" y="66"/>
                    <a:pt x="183" y="127"/>
                    <a:pt x="160" y="142"/>
                  </a:cubicBezTo>
                  <a:cubicBezTo>
                    <a:pt x="153" y="152"/>
                    <a:pt x="146" y="158"/>
                    <a:pt x="142" y="169"/>
                  </a:cubicBezTo>
                  <a:cubicBezTo>
                    <a:pt x="146" y="190"/>
                    <a:pt x="148" y="201"/>
                    <a:pt x="169" y="208"/>
                  </a:cubicBezTo>
                  <a:cubicBezTo>
                    <a:pt x="168" y="225"/>
                    <a:pt x="170" y="242"/>
                    <a:pt x="166" y="259"/>
                  </a:cubicBezTo>
                  <a:cubicBezTo>
                    <a:pt x="165" y="263"/>
                    <a:pt x="163" y="252"/>
                    <a:pt x="160" y="250"/>
                  </a:cubicBezTo>
                  <a:cubicBezTo>
                    <a:pt x="151" y="243"/>
                    <a:pt x="136" y="236"/>
                    <a:pt x="124" y="232"/>
                  </a:cubicBezTo>
                  <a:cubicBezTo>
                    <a:pt x="112" y="214"/>
                    <a:pt x="89" y="188"/>
                    <a:pt x="70" y="175"/>
                  </a:cubicBezTo>
                  <a:cubicBezTo>
                    <a:pt x="60" y="160"/>
                    <a:pt x="44" y="149"/>
                    <a:pt x="31" y="136"/>
                  </a:cubicBezTo>
                  <a:cubicBezTo>
                    <a:pt x="16" y="91"/>
                    <a:pt x="0" y="61"/>
                    <a:pt x="4" y="13"/>
                  </a:cubicBezTo>
                  <a:close/>
                </a:path>
              </a:pathLst>
            </a:custGeom>
            <a:solidFill>
              <a:srgbClr val="006600"/>
            </a:solidFill>
            <a:ln w="9525" cap="flat" cmpd="sng">
              <a:solidFill>
                <a:schemeClr val="tx1"/>
              </a:solidFill>
              <a:prstDash val="solid"/>
              <a:headEnd type="none" w="med" len="med"/>
              <a:tailEnd type="none" w="med" len="med"/>
            </a:ln>
          </p:spPr>
          <p:txBody>
            <a:bodyPr/>
            <a:p>
              <a:endParaRPr lang="en-US"/>
            </a:p>
          </p:txBody>
        </p:sp>
        <p:sp>
          <p:nvSpPr>
            <p:cNvPr id="217149" name="Freeform 217148"/>
            <p:cNvSpPr/>
            <p:nvPr/>
          </p:nvSpPr>
          <p:spPr>
            <a:xfrm>
              <a:off x="2662" y="2729"/>
              <a:ext cx="134" cy="141"/>
            </a:xfrm>
            <a:custGeom>
              <a:avLst/>
              <a:gdLst/>
              <a:ahLst/>
              <a:cxnLst/>
              <a:pathLst>
                <a:path w="134" h="141">
                  <a:moveTo>
                    <a:pt x="74" y="31"/>
                  </a:moveTo>
                  <a:cubicBezTo>
                    <a:pt x="50" y="33"/>
                    <a:pt x="33" y="33"/>
                    <a:pt x="14" y="46"/>
                  </a:cubicBezTo>
                  <a:cubicBezTo>
                    <a:pt x="11" y="56"/>
                    <a:pt x="5" y="63"/>
                    <a:pt x="2" y="73"/>
                  </a:cubicBezTo>
                  <a:cubicBezTo>
                    <a:pt x="4" y="95"/>
                    <a:pt x="0" y="108"/>
                    <a:pt x="20" y="115"/>
                  </a:cubicBezTo>
                  <a:cubicBezTo>
                    <a:pt x="131" y="112"/>
                    <a:pt x="105" y="141"/>
                    <a:pt x="122" y="91"/>
                  </a:cubicBezTo>
                  <a:cubicBezTo>
                    <a:pt x="125" y="70"/>
                    <a:pt x="128" y="66"/>
                    <a:pt x="134" y="49"/>
                  </a:cubicBezTo>
                  <a:cubicBezTo>
                    <a:pt x="130" y="24"/>
                    <a:pt x="105" y="0"/>
                    <a:pt x="74" y="31"/>
                  </a:cubicBezTo>
                  <a:close/>
                </a:path>
              </a:pathLst>
            </a:custGeom>
            <a:solidFill>
              <a:srgbClr val="006600"/>
            </a:solidFill>
            <a:ln w="9525" cap="flat" cmpd="sng">
              <a:solidFill>
                <a:schemeClr val="tx1"/>
              </a:solidFill>
              <a:prstDash val="solid"/>
              <a:headEnd type="none" w="med" len="med"/>
              <a:tailEnd type="none" w="med" len="med"/>
            </a:ln>
          </p:spPr>
          <p:txBody>
            <a:bodyPr/>
            <a:p>
              <a:endParaRPr lang="en-US"/>
            </a:p>
          </p:txBody>
        </p:sp>
        <p:sp>
          <p:nvSpPr>
            <p:cNvPr id="217150" name="Oval 217149"/>
            <p:cNvSpPr/>
            <p:nvPr/>
          </p:nvSpPr>
          <p:spPr>
            <a:xfrm>
              <a:off x="2877" y="2601"/>
              <a:ext cx="69" cy="72"/>
            </a:xfrm>
            <a:prstGeom prst="ellipse">
              <a:avLst/>
            </a:prstGeom>
            <a:solidFill>
              <a:srgbClr val="FF0000"/>
            </a:solidFill>
            <a:ln w="9525">
              <a:noFill/>
            </a:ln>
          </p:spPr>
          <p:txBody>
            <a:bodyPr/>
            <a:p>
              <a:endParaRPr lang="en-US"/>
            </a:p>
          </p:txBody>
        </p:sp>
        <p:sp>
          <p:nvSpPr>
            <p:cNvPr id="217151" name="Straight Connector 217150"/>
            <p:cNvSpPr/>
            <p:nvPr/>
          </p:nvSpPr>
          <p:spPr>
            <a:xfrm>
              <a:off x="2925" y="2631"/>
              <a:ext cx="759" cy="0"/>
            </a:xfrm>
            <a:prstGeom prst="line">
              <a:avLst/>
            </a:prstGeom>
            <a:ln w="9525" cap="flat" cmpd="sng">
              <a:solidFill>
                <a:schemeClr val="tx1"/>
              </a:solidFill>
              <a:prstDash val="dash"/>
              <a:headEnd type="none" w="med" len="med"/>
              <a:tailEnd type="none" w="med" len="med"/>
            </a:ln>
          </p:spPr>
        </p:sp>
      </p:grpSp>
      <p:grpSp>
        <p:nvGrpSpPr>
          <p:cNvPr id="217152" name="Group 217151"/>
          <p:cNvGrpSpPr/>
          <p:nvPr/>
        </p:nvGrpSpPr>
        <p:grpSpPr>
          <a:xfrm rot="8414441">
            <a:off x="1965325" y="2603500"/>
            <a:ext cx="3538538" cy="3352800"/>
            <a:chOff x="1609" y="1579"/>
            <a:chExt cx="2229" cy="2112"/>
          </a:xfrm>
        </p:grpSpPr>
        <p:grpSp>
          <p:nvGrpSpPr>
            <p:cNvPr id="217153" name="Group 217152"/>
            <p:cNvGrpSpPr/>
            <p:nvPr/>
          </p:nvGrpSpPr>
          <p:grpSpPr>
            <a:xfrm>
              <a:off x="3604" y="2568"/>
              <a:ext cx="234" cy="120"/>
              <a:chOff x="1446" y="2334"/>
              <a:chExt cx="234" cy="120"/>
            </a:xfrm>
          </p:grpSpPr>
          <p:sp>
            <p:nvSpPr>
              <p:cNvPr id="217154" name="Can 217153"/>
              <p:cNvSpPr/>
              <p:nvPr/>
            </p:nvSpPr>
            <p:spPr>
              <a:xfrm>
                <a:off x="1524" y="2334"/>
                <a:ext cx="78" cy="120"/>
              </a:xfrm>
              <a:prstGeom prst="can">
                <a:avLst>
                  <a:gd name="adj" fmla="val 38458"/>
                </a:avLst>
              </a:prstGeom>
              <a:solidFill>
                <a:srgbClr val="006600"/>
              </a:solidFill>
              <a:ln w="9525" cap="flat" cmpd="sng">
                <a:solidFill>
                  <a:srgbClr val="006600"/>
                </a:solidFill>
                <a:prstDash val="solid"/>
                <a:headEnd type="none" w="med" len="med"/>
                <a:tailEnd type="none" w="med" len="med"/>
              </a:ln>
            </p:spPr>
            <p:txBody>
              <a:bodyPr/>
              <a:p>
                <a:endParaRPr lang="en-US"/>
              </a:p>
            </p:txBody>
          </p:sp>
          <p:sp>
            <p:nvSpPr>
              <p:cNvPr id="217155" name="Straight Connector 217154"/>
              <p:cNvSpPr/>
              <p:nvPr/>
            </p:nvSpPr>
            <p:spPr>
              <a:xfrm flipV="1">
                <a:off x="1446" y="2364"/>
                <a:ext cx="234" cy="54"/>
              </a:xfrm>
              <a:prstGeom prst="line">
                <a:avLst/>
              </a:prstGeom>
              <a:ln w="9525" cap="flat" cmpd="sng">
                <a:solidFill>
                  <a:srgbClr val="006600"/>
                </a:solidFill>
                <a:prstDash val="solid"/>
                <a:headEnd type="none" w="med" len="med"/>
                <a:tailEnd type="none" w="med" len="med"/>
              </a:ln>
            </p:spPr>
          </p:sp>
        </p:grpSp>
        <p:sp>
          <p:nvSpPr>
            <p:cNvPr id="217156" name="Oval 217155"/>
            <p:cNvSpPr/>
            <p:nvPr/>
          </p:nvSpPr>
          <p:spPr>
            <a:xfrm>
              <a:off x="2411" y="2380"/>
              <a:ext cx="509" cy="509"/>
            </a:xfrm>
            <a:prstGeom prst="ellipse">
              <a:avLst/>
            </a:prstGeom>
            <a:solidFill>
              <a:schemeClr val="accent1"/>
            </a:solidFill>
            <a:ln w="9525">
              <a:noFill/>
            </a:ln>
          </p:spPr>
          <p:txBody>
            <a:bodyPr/>
            <a:p>
              <a:endParaRPr lang="en-US"/>
            </a:p>
          </p:txBody>
        </p:sp>
        <p:sp>
          <p:nvSpPr>
            <p:cNvPr id="217157" name="Freeform 217156"/>
            <p:cNvSpPr/>
            <p:nvPr/>
          </p:nvSpPr>
          <p:spPr>
            <a:xfrm>
              <a:off x="2762" y="2595"/>
              <a:ext cx="109" cy="87"/>
            </a:xfrm>
            <a:custGeom>
              <a:avLst/>
              <a:gdLst/>
              <a:ahLst/>
              <a:cxnLst/>
              <a:pathLst>
                <a:path w="109" h="87">
                  <a:moveTo>
                    <a:pt x="7" y="10"/>
                  </a:moveTo>
                  <a:cubicBezTo>
                    <a:pt x="8" y="27"/>
                    <a:pt x="0" y="49"/>
                    <a:pt x="11" y="62"/>
                  </a:cubicBezTo>
                  <a:cubicBezTo>
                    <a:pt x="32" y="87"/>
                    <a:pt x="52" y="45"/>
                    <a:pt x="63" y="38"/>
                  </a:cubicBezTo>
                  <a:cubicBezTo>
                    <a:pt x="67" y="39"/>
                    <a:pt x="73" y="39"/>
                    <a:pt x="75" y="42"/>
                  </a:cubicBezTo>
                  <a:cubicBezTo>
                    <a:pt x="80" y="49"/>
                    <a:pt x="83" y="66"/>
                    <a:pt x="83" y="66"/>
                  </a:cubicBezTo>
                  <a:cubicBezTo>
                    <a:pt x="87" y="63"/>
                    <a:pt x="92" y="62"/>
                    <a:pt x="95" y="58"/>
                  </a:cubicBezTo>
                  <a:cubicBezTo>
                    <a:pt x="99" y="51"/>
                    <a:pt x="103" y="34"/>
                    <a:pt x="103" y="34"/>
                  </a:cubicBezTo>
                  <a:cubicBezTo>
                    <a:pt x="82" y="2"/>
                    <a:pt x="109" y="0"/>
                    <a:pt x="55" y="6"/>
                  </a:cubicBezTo>
                  <a:cubicBezTo>
                    <a:pt x="32" y="14"/>
                    <a:pt x="47" y="10"/>
                    <a:pt x="7" y="10"/>
                  </a:cubicBezTo>
                  <a:close/>
                </a:path>
              </a:pathLst>
            </a:custGeom>
            <a:solidFill>
              <a:srgbClr val="006600"/>
            </a:solidFill>
            <a:ln w="9525" cap="flat" cmpd="sng">
              <a:solidFill>
                <a:schemeClr val="tx1"/>
              </a:solidFill>
              <a:prstDash val="solid"/>
              <a:headEnd type="none" w="med" len="med"/>
              <a:tailEnd type="none" w="med" len="med"/>
            </a:ln>
          </p:spPr>
          <p:txBody>
            <a:bodyPr/>
            <a:p>
              <a:endParaRPr lang="en-US"/>
            </a:p>
          </p:txBody>
        </p:sp>
        <p:sp>
          <p:nvSpPr>
            <p:cNvPr id="217158" name="Oval 217157"/>
            <p:cNvSpPr/>
            <p:nvPr/>
          </p:nvSpPr>
          <p:spPr>
            <a:xfrm>
              <a:off x="1609" y="1579"/>
              <a:ext cx="2112" cy="2112"/>
            </a:xfrm>
            <a:prstGeom prst="ellipse">
              <a:avLst/>
            </a:prstGeom>
            <a:noFill/>
            <a:ln w="9525" cap="flat" cmpd="sng">
              <a:solidFill>
                <a:schemeClr val="tx1"/>
              </a:solidFill>
              <a:prstDash val="solid"/>
              <a:headEnd type="none" w="med" len="med"/>
              <a:tailEnd type="none" w="med" len="med"/>
            </a:ln>
          </p:spPr>
          <p:txBody>
            <a:bodyPr/>
            <a:p>
              <a:endParaRPr lang="en-US"/>
            </a:p>
          </p:txBody>
        </p:sp>
        <p:sp>
          <p:nvSpPr>
            <p:cNvPr id="217159" name="Freeform 217158"/>
            <p:cNvSpPr/>
            <p:nvPr/>
          </p:nvSpPr>
          <p:spPr>
            <a:xfrm>
              <a:off x="2547" y="2406"/>
              <a:ext cx="171" cy="138"/>
            </a:xfrm>
            <a:custGeom>
              <a:avLst/>
              <a:gdLst/>
              <a:ahLst/>
              <a:cxnLst/>
              <a:pathLst>
                <a:path w="171" h="138">
                  <a:moveTo>
                    <a:pt x="0" y="33"/>
                  </a:moveTo>
                  <a:cubicBezTo>
                    <a:pt x="9" y="60"/>
                    <a:pt x="24" y="95"/>
                    <a:pt x="48" y="111"/>
                  </a:cubicBezTo>
                  <a:cubicBezTo>
                    <a:pt x="60" y="128"/>
                    <a:pt x="74" y="133"/>
                    <a:pt x="93" y="138"/>
                  </a:cubicBezTo>
                  <a:cubicBezTo>
                    <a:pt x="104" y="137"/>
                    <a:pt x="115" y="138"/>
                    <a:pt x="126" y="135"/>
                  </a:cubicBezTo>
                  <a:cubicBezTo>
                    <a:pt x="150" y="128"/>
                    <a:pt x="150" y="96"/>
                    <a:pt x="168" y="84"/>
                  </a:cubicBezTo>
                  <a:cubicBezTo>
                    <a:pt x="166" y="60"/>
                    <a:pt x="171" y="56"/>
                    <a:pt x="159" y="42"/>
                  </a:cubicBezTo>
                  <a:cubicBezTo>
                    <a:pt x="152" y="34"/>
                    <a:pt x="132" y="27"/>
                    <a:pt x="132" y="27"/>
                  </a:cubicBezTo>
                  <a:cubicBezTo>
                    <a:pt x="112" y="31"/>
                    <a:pt x="108" y="33"/>
                    <a:pt x="87" y="30"/>
                  </a:cubicBezTo>
                  <a:cubicBezTo>
                    <a:pt x="76" y="23"/>
                    <a:pt x="78" y="14"/>
                    <a:pt x="66" y="9"/>
                  </a:cubicBezTo>
                  <a:cubicBezTo>
                    <a:pt x="60" y="6"/>
                    <a:pt x="54" y="5"/>
                    <a:pt x="48" y="3"/>
                  </a:cubicBezTo>
                  <a:cubicBezTo>
                    <a:pt x="45" y="2"/>
                    <a:pt x="39" y="0"/>
                    <a:pt x="39" y="0"/>
                  </a:cubicBezTo>
                  <a:cubicBezTo>
                    <a:pt x="38" y="0"/>
                    <a:pt x="12" y="1"/>
                    <a:pt x="9" y="9"/>
                  </a:cubicBezTo>
                  <a:cubicBezTo>
                    <a:pt x="0" y="35"/>
                    <a:pt x="16" y="41"/>
                    <a:pt x="0" y="33"/>
                  </a:cubicBezTo>
                  <a:close/>
                </a:path>
              </a:pathLst>
            </a:custGeom>
            <a:solidFill>
              <a:srgbClr val="006600"/>
            </a:solidFill>
            <a:ln w="9525" cap="flat" cmpd="sng">
              <a:solidFill>
                <a:schemeClr val="tx1"/>
              </a:solidFill>
              <a:prstDash val="solid"/>
              <a:headEnd type="none" w="med" len="med"/>
              <a:tailEnd type="none" w="med" len="med"/>
            </a:ln>
          </p:spPr>
          <p:txBody>
            <a:bodyPr/>
            <a:p>
              <a:endParaRPr lang="en-US"/>
            </a:p>
          </p:txBody>
        </p:sp>
        <p:sp>
          <p:nvSpPr>
            <p:cNvPr id="217160" name="Freeform 217159"/>
            <p:cNvSpPr/>
            <p:nvPr/>
          </p:nvSpPr>
          <p:spPr>
            <a:xfrm>
              <a:off x="2405" y="2615"/>
              <a:ext cx="206" cy="263"/>
            </a:xfrm>
            <a:custGeom>
              <a:avLst/>
              <a:gdLst/>
              <a:ahLst/>
              <a:cxnLst/>
              <a:pathLst>
                <a:path w="206" h="263">
                  <a:moveTo>
                    <a:pt x="4" y="13"/>
                  </a:moveTo>
                  <a:cubicBezTo>
                    <a:pt x="32" y="14"/>
                    <a:pt x="65" y="0"/>
                    <a:pt x="88" y="16"/>
                  </a:cubicBezTo>
                  <a:cubicBezTo>
                    <a:pt x="178" y="81"/>
                    <a:pt x="19" y="82"/>
                    <a:pt x="127" y="73"/>
                  </a:cubicBezTo>
                  <a:cubicBezTo>
                    <a:pt x="143" y="68"/>
                    <a:pt x="156" y="59"/>
                    <a:pt x="172" y="55"/>
                  </a:cubicBezTo>
                  <a:cubicBezTo>
                    <a:pt x="206" y="66"/>
                    <a:pt x="183" y="127"/>
                    <a:pt x="160" y="142"/>
                  </a:cubicBezTo>
                  <a:cubicBezTo>
                    <a:pt x="153" y="152"/>
                    <a:pt x="146" y="158"/>
                    <a:pt x="142" y="169"/>
                  </a:cubicBezTo>
                  <a:cubicBezTo>
                    <a:pt x="146" y="190"/>
                    <a:pt x="148" y="201"/>
                    <a:pt x="169" y="208"/>
                  </a:cubicBezTo>
                  <a:cubicBezTo>
                    <a:pt x="168" y="225"/>
                    <a:pt x="170" y="242"/>
                    <a:pt x="166" y="259"/>
                  </a:cubicBezTo>
                  <a:cubicBezTo>
                    <a:pt x="165" y="263"/>
                    <a:pt x="163" y="252"/>
                    <a:pt x="160" y="250"/>
                  </a:cubicBezTo>
                  <a:cubicBezTo>
                    <a:pt x="151" y="243"/>
                    <a:pt x="136" y="236"/>
                    <a:pt x="124" y="232"/>
                  </a:cubicBezTo>
                  <a:cubicBezTo>
                    <a:pt x="112" y="214"/>
                    <a:pt x="89" y="188"/>
                    <a:pt x="70" y="175"/>
                  </a:cubicBezTo>
                  <a:cubicBezTo>
                    <a:pt x="60" y="160"/>
                    <a:pt x="44" y="149"/>
                    <a:pt x="31" y="136"/>
                  </a:cubicBezTo>
                  <a:cubicBezTo>
                    <a:pt x="16" y="91"/>
                    <a:pt x="0" y="61"/>
                    <a:pt x="4" y="13"/>
                  </a:cubicBezTo>
                  <a:close/>
                </a:path>
              </a:pathLst>
            </a:custGeom>
            <a:solidFill>
              <a:srgbClr val="006600"/>
            </a:solidFill>
            <a:ln w="9525" cap="flat" cmpd="sng">
              <a:solidFill>
                <a:schemeClr val="tx1"/>
              </a:solidFill>
              <a:prstDash val="solid"/>
              <a:headEnd type="none" w="med" len="med"/>
              <a:tailEnd type="none" w="med" len="med"/>
            </a:ln>
          </p:spPr>
          <p:txBody>
            <a:bodyPr/>
            <a:p>
              <a:endParaRPr lang="en-US"/>
            </a:p>
          </p:txBody>
        </p:sp>
        <p:sp>
          <p:nvSpPr>
            <p:cNvPr id="217161" name="Freeform 217160"/>
            <p:cNvSpPr/>
            <p:nvPr/>
          </p:nvSpPr>
          <p:spPr>
            <a:xfrm>
              <a:off x="2662" y="2729"/>
              <a:ext cx="134" cy="141"/>
            </a:xfrm>
            <a:custGeom>
              <a:avLst/>
              <a:gdLst/>
              <a:ahLst/>
              <a:cxnLst/>
              <a:pathLst>
                <a:path w="134" h="141">
                  <a:moveTo>
                    <a:pt x="74" y="31"/>
                  </a:moveTo>
                  <a:cubicBezTo>
                    <a:pt x="50" y="33"/>
                    <a:pt x="33" y="33"/>
                    <a:pt x="14" y="46"/>
                  </a:cubicBezTo>
                  <a:cubicBezTo>
                    <a:pt x="11" y="56"/>
                    <a:pt x="5" y="63"/>
                    <a:pt x="2" y="73"/>
                  </a:cubicBezTo>
                  <a:cubicBezTo>
                    <a:pt x="4" y="95"/>
                    <a:pt x="0" y="108"/>
                    <a:pt x="20" y="115"/>
                  </a:cubicBezTo>
                  <a:cubicBezTo>
                    <a:pt x="131" y="112"/>
                    <a:pt x="105" y="141"/>
                    <a:pt x="122" y="91"/>
                  </a:cubicBezTo>
                  <a:cubicBezTo>
                    <a:pt x="125" y="70"/>
                    <a:pt x="128" y="66"/>
                    <a:pt x="134" y="49"/>
                  </a:cubicBezTo>
                  <a:cubicBezTo>
                    <a:pt x="130" y="24"/>
                    <a:pt x="105" y="0"/>
                    <a:pt x="74" y="31"/>
                  </a:cubicBezTo>
                  <a:close/>
                </a:path>
              </a:pathLst>
            </a:custGeom>
            <a:solidFill>
              <a:srgbClr val="006600"/>
            </a:solidFill>
            <a:ln w="9525" cap="flat" cmpd="sng">
              <a:solidFill>
                <a:schemeClr val="tx1"/>
              </a:solidFill>
              <a:prstDash val="solid"/>
              <a:headEnd type="none" w="med" len="med"/>
              <a:tailEnd type="none" w="med" len="med"/>
            </a:ln>
          </p:spPr>
          <p:txBody>
            <a:bodyPr/>
            <a:p>
              <a:endParaRPr lang="en-US"/>
            </a:p>
          </p:txBody>
        </p:sp>
        <p:sp>
          <p:nvSpPr>
            <p:cNvPr id="217162" name="Oval 217161"/>
            <p:cNvSpPr/>
            <p:nvPr/>
          </p:nvSpPr>
          <p:spPr>
            <a:xfrm>
              <a:off x="2877" y="2601"/>
              <a:ext cx="69" cy="72"/>
            </a:xfrm>
            <a:prstGeom prst="ellipse">
              <a:avLst/>
            </a:prstGeom>
            <a:solidFill>
              <a:srgbClr val="FF0000"/>
            </a:solidFill>
            <a:ln w="9525">
              <a:noFill/>
            </a:ln>
          </p:spPr>
          <p:txBody>
            <a:bodyPr/>
            <a:p>
              <a:endParaRPr lang="en-US"/>
            </a:p>
          </p:txBody>
        </p:sp>
        <p:sp>
          <p:nvSpPr>
            <p:cNvPr id="217163" name="Straight Connector 217162"/>
            <p:cNvSpPr/>
            <p:nvPr/>
          </p:nvSpPr>
          <p:spPr>
            <a:xfrm>
              <a:off x="2925" y="2631"/>
              <a:ext cx="759" cy="0"/>
            </a:xfrm>
            <a:prstGeom prst="line">
              <a:avLst/>
            </a:prstGeom>
            <a:ln w="9525" cap="flat" cmpd="sng">
              <a:solidFill>
                <a:schemeClr val="tx1"/>
              </a:solidFill>
              <a:prstDash val="dash"/>
              <a:headEnd type="none" w="med" len="med"/>
              <a:tailEnd type="none" w="med" len="med"/>
            </a:ln>
          </p:spPr>
        </p:sp>
      </p:grpSp>
      <p:grpSp>
        <p:nvGrpSpPr>
          <p:cNvPr id="217164" name="Group 217163"/>
          <p:cNvGrpSpPr/>
          <p:nvPr/>
        </p:nvGrpSpPr>
        <p:grpSpPr>
          <a:xfrm rot="5400000">
            <a:off x="1963738" y="2601913"/>
            <a:ext cx="3538537" cy="3352800"/>
            <a:chOff x="1609" y="1579"/>
            <a:chExt cx="2229" cy="2112"/>
          </a:xfrm>
        </p:grpSpPr>
        <p:grpSp>
          <p:nvGrpSpPr>
            <p:cNvPr id="217165" name="Group 217164"/>
            <p:cNvGrpSpPr/>
            <p:nvPr/>
          </p:nvGrpSpPr>
          <p:grpSpPr>
            <a:xfrm>
              <a:off x="3604" y="2568"/>
              <a:ext cx="234" cy="120"/>
              <a:chOff x="1446" y="2334"/>
              <a:chExt cx="234" cy="120"/>
            </a:xfrm>
          </p:grpSpPr>
          <p:sp>
            <p:nvSpPr>
              <p:cNvPr id="217166" name="Can 217165"/>
              <p:cNvSpPr/>
              <p:nvPr/>
            </p:nvSpPr>
            <p:spPr>
              <a:xfrm>
                <a:off x="1524" y="2334"/>
                <a:ext cx="78" cy="120"/>
              </a:xfrm>
              <a:prstGeom prst="can">
                <a:avLst>
                  <a:gd name="adj" fmla="val 38458"/>
                </a:avLst>
              </a:prstGeom>
              <a:solidFill>
                <a:srgbClr val="006600"/>
              </a:solidFill>
              <a:ln w="9525" cap="flat" cmpd="sng">
                <a:solidFill>
                  <a:srgbClr val="006600"/>
                </a:solidFill>
                <a:prstDash val="solid"/>
                <a:headEnd type="none" w="med" len="med"/>
                <a:tailEnd type="none" w="med" len="med"/>
              </a:ln>
            </p:spPr>
            <p:txBody>
              <a:bodyPr/>
              <a:p>
                <a:endParaRPr lang="en-US"/>
              </a:p>
            </p:txBody>
          </p:sp>
          <p:sp>
            <p:nvSpPr>
              <p:cNvPr id="217167" name="Straight Connector 217166"/>
              <p:cNvSpPr/>
              <p:nvPr/>
            </p:nvSpPr>
            <p:spPr>
              <a:xfrm flipV="1">
                <a:off x="1446" y="2364"/>
                <a:ext cx="234" cy="54"/>
              </a:xfrm>
              <a:prstGeom prst="line">
                <a:avLst/>
              </a:prstGeom>
              <a:ln w="9525" cap="flat" cmpd="sng">
                <a:solidFill>
                  <a:srgbClr val="006600"/>
                </a:solidFill>
                <a:prstDash val="solid"/>
                <a:headEnd type="none" w="med" len="med"/>
                <a:tailEnd type="none" w="med" len="med"/>
              </a:ln>
            </p:spPr>
          </p:sp>
        </p:grpSp>
        <p:sp>
          <p:nvSpPr>
            <p:cNvPr id="217168" name="Oval 217167"/>
            <p:cNvSpPr/>
            <p:nvPr/>
          </p:nvSpPr>
          <p:spPr>
            <a:xfrm>
              <a:off x="2411" y="2380"/>
              <a:ext cx="509" cy="509"/>
            </a:xfrm>
            <a:prstGeom prst="ellipse">
              <a:avLst/>
            </a:prstGeom>
            <a:solidFill>
              <a:schemeClr val="accent1"/>
            </a:solidFill>
            <a:ln w="9525">
              <a:noFill/>
            </a:ln>
          </p:spPr>
          <p:txBody>
            <a:bodyPr/>
            <a:p>
              <a:endParaRPr lang="en-US"/>
            </a:p>
          </p:txBody>
        </p:sp>
        <p:sp>
          <p:nvSpPr>
            <p:cNvPr id="217169" name="Freeform 217168"/>
            <p:cNvSpPr/>
            <p:nvPr/>
          </p:nvSpPr>
          <p:spPr>
            <a:xfrm>
              <a:off x="2762" y="2595"/>
              <a:ext cx="109" cy="87"/>
            </a:xfrm>
            <a:custGeom>
              <a:avLst/>
              <a:gdLst/>
              <a:ahLst/>
              <a:cxnLst/>
              <a:pathLst>
                <a:path w="109" h="87">
                  <a:moveTo>
                    <a:pt x="7" y="10"/>
                  </a:moveTo>
                  <a:cubicBezTo>
                    <a:pt x="8" y="27"/>
                    <a:pt x="0" y="49"/>
                    <a:pt x="11" y="62"/>
                  </a:cubicBezTo>
                  <a:cubicBezTo>
                    <a:pt x="32" y="87"/>
                    <a:pt x="52" y="45"/>
                    <a:pt x="63" y="38"/>
                  </a:cubicBezTo>
                  <a:cubicBezTo>
                    <a:pt x="67" y="39"/>
                    <a:pt x="73" y="39"/>
                    <a:pt x="75" y="42"/>
                  </a:cubicBezTo>
                  <a:cubicBezTo>
                    <a:pt x="80" y="49"/>
                    <a:pt x="83" y="66"/>
                    <a:pt x="83" y="66"/>
                  </a:cubicBezTo>
                  <a:cubicBezTo>
                    <a:pt x="87" y="63"/>
                    <a:pt x="92" y="62"/>
                    <a:pt x="95" y="58"/>
                  </a:cubicBezTo>
                  <a:cubicBezTo>
                    <a:pt x="99" y="51"/>
                    <a:pt x="103" y="34"/>
                    <a:pt x="103" y="34"/>
                  </a:cubicBezTo>
                  <a:cubicBezTo>
                    <a:pt x="82" y="2"/>
                    <a:pt x="109" y="0"/>
                    <a:pt x="55" y="6"/>
                  </a:cubicBezTo>
                  <a:cubicBezTo>
                    <a:pt x="32" y="14"/>
                    <a:pt x="47" y="10"/>
                    <a:pt x="7" y="10"/>
                  </a:cubicBezTo>
                  <a:close/>
                </a:path>
              </a:pathLst>
            </a:custGeom>
            <a:solidFill>
              <a:srgbClr val="006600"/>
            </a:solidFill>
            <a:ln w="9525" cap="flat" cmpd="sng">
              <a:solidFill>
                <a:schemeClr val="tx1"/>
              </a:solidFill>
              <a:prstDash val="solid"/>
              <a:headEnd type="none" w="med" len="med"/>
              <a:tailEnd type="none" w="med" len="med"/>
            </a:ln>
          </p:spPr>
          <p:txBody>
            <a:bodyPr/>
            <a:p>
              <a:endParaRPr lang="en-US"/>
            </a:p>
          </p:txBody>
        </p:sp>
        <p:sp>
          <p:nvSpPr>
            <p:cNvPr id="217170" name="Oval 217169"/>
            <p:cNvSpPr/>
            <p:nvPr/>
          </p:nvSpPr>
          <p:spPr>
            <a:xfrm>
              <a:off x="1609" y="1579"/>
              <a:ext cx="2112" cy="2112"/>
            </a:xfrm>
            <a:prstGeom prst="ellipse">
              <a:avLst/>
            </a:prstGeom>
            <a:noFill/>
            <a:ln w="9525" cap="flat" cmpd="sng">
              <a:solidFill>
                <a:schemeClr val="tx1"/>
              </a:solidFill>
              <a:prstDash val="solid"/>
              <a:headEnd type="none" w="med" len="med"/>
              <a:tailEnd type="none" w="med" len="med"/>
            </a:ln>
          </p:spPr>
          <p:txBody>
            <a:bodyPr/>
            <a:p>
              <a:endParaRPr lang="en-US"/>
            </a:p>
          </p:txBody>
        </p:sp>
        <p:sp>
          <p:nvSpPr>
            <p:cNvPr id="217171" name="Freeform 217170"/>
            <p:cNvSpPr/>
            <p:nvPr/>
          </p:nvSpPr>
          <p:spPr>
            <a:xfrm>
              <a:off x="2547" y="2406"/>
              <a:ext cx="171" cy="138"/>
            </a:xfrm>
            <a:custGeom>
              <a:avLst/>
              <a:gdLst/>
              <a:ahLst/>
              <a:cxnLst/>
              <a:pathLst>
                <a:path w="171" h="138">
                  <a:moveTo>
                    <a:pt x="0" y="33"/>
                  </a:moveTo>
                  <a:cubicBezTo>
                    <a:pt x="9" y="60"/>
                    <a:pt x="24" y="95"/>
                    <a:pt x="48" y="111"/>
                  </a:cubicBezTo>
                  <a:cubicBezTo>
                    <a:pt x="60" y="128"/>
                    <a:pt x="74" y="133"/>
                    <a:pt x="93" y="138"/>
                  </a:cubicBezTo>
                  <a:cubicBezTo>
                    <a:pt x="104" y="137"/>
                    <a:pt x="115" y="138"/>
                    <a:pt x="126" y="135"/>
                  </a:cubicBezTo>
                  <a:cubicBezTo>
                    <a:pt x="150" y="128"/>
                    <a:pt x="150" y="96"/>
                    <a:pt x="168" y="84"/>
                  </a:cubicBezTo>
                  <a:cubicBezTo>
                    <a:pt x="166" y="60"/>
                    <a:pt x="171" y="56"/>
                    <a:pt x="159" y="42"/>
                  </a:cubicBezTo>
                  <a:cubicBezTo>
                    <a:pt x="152" y="34"/>
                    <a:pt x="132" y="27"/>
                    <a:pt x="132" y="27"/>
                  </a:cubicBezTo>
                  <a:cubicBezTo>
                    <a:pt x="112" y="31"/>
                    <a:pt x="108" y="33"/>
                    <a:pt x="87" y="30"/>
                  </a:cubicBezTo>
                  <a:cubicBezTo>
                    <a:pt x="76" y="23"/>
                    <a:pt x="78" y="14"/>
                    <a:pt x="66" y="9"/>
                  </a:cubicBezTo>
                  <a:cubicBezTo>
                    <a:pt x="60" y="6"/>
                    <a:pt x="54" y="5"/>
                    <a:pt x="48" y="3"/>
                  </a:cubicBezTo>
                  <a:cubicBezTo>
                    <a:pt x="45" y="2"/>
                    <a:pt x="39" y="0"/>
                    <a:pt x="39" y="0"/>
                  </a:cubicBezTo>
                  <a:cubicBezTo>
                    <a:pt x="38" y="0"/>
                    <a:pt x="12" y="1"/>
                    <a:pt x="9" y="9"/>
                  </a:cubicBezTo>
                  <a:cubicBezTo>
                    <a:pt x="0" y="35"/>
                    <a:pt x="16" y="41"/>
                    <a:pt x="0" y="33"/>
                  </a:cubicBezTo>
                  <a:close/>
                </a:path>
              </a:pathLst>
            </a:custGeom>
            <a:solidFill>
              <a:srgbClr val="006600"/>
            </a:solidFill>
            <a:ln w="9525" cap="flat" cmpd="sng">
              <a:solidFill>
                <a:schemeClr val="tx1"/>
              </a:solidFill>
              <a:prstDash val="solid"/>
              <a:headEnd type="none" w="med" len="med"/>
              <a:tailEnd type="none" w="med" len="med"/>
            </a:ln>
          </p:spPr>
          <p:txBody>
            <a:bodyPr/>
            <a:p>
              <a:endParaRPr lang="en-US"/>
            </a:p>
          </p:txBody>
        </p:sp>
        <p:sp>
          <p:nvSpPr>
            <p:cNvPr id="217172" name="Freeform 217171"/>
            <p:cNvSpPr/>
            <p:nvPr/>
          </p:nvSpPr>
          <p:spPr>
            <a:xfrm>
              <a:off x="2405" y="2615"/>
              <a:ext cx="206" cy="263"/>
            </a:xfrm>
            <a:custGeom>
              <a:avLst/>
              <a:gdLst/>
              <a:ahLst/>
              <a:cxnLst/>
              <a:pathLst>
                <a:path w="206" h="263">
                  <a:moveTo>
                    <a:pt x="4" y="13"/>
                  </a:moveTo>
                  <a:cubicBezTo>
                    <a:pt x="32" y="14"/>
                    <a:pt x="65" y="0"/>
                    <a:pt x="88" y="16"/>
                  </a:cubicBezTo>
                  <a:cubicBezTo>
                    <a:pt x="178" y="81"/>
                    <a:pt x="19" y="82"/>
                    <a:pt x="127" y="73"/>
                  </a:cubicBezTo>
                  <a:cubicBezTo>
                    <a:pt x="143" y="68"/>
                    <a:pt x="156" y="59"/>
                    <a:pt x="172" y="55"/>
                  </a:cubicBezTo>
                  <a:cubicBezTo>
                    <a:pt x="206" y="66"/>
                    <a:pt x="183" y="127"/>
                    <a:pt x="160" y="142"/>
                  </a:cubicBezTo>
                  <a:cubicBezTo>
                    <a:pt x="153" y="152"/>
                    <a:pt x="146" y="158"/>
                    <a:pt x="142" y="169"/>
                  </a:cubicBezTo>
                  <a:cubicBezTo>
                    <a:pt x="146" y="190"/>
                    <a:pt x="148" y="201"/>
                    <a:pt x="169" y="208"/>
                  </a:cubicBezTo>
                  <a:cubicBezTo>
                    <a:pt x="168" y="225"/>
                    <a:pt x="170" y="242"/>
                    <a:pt x="166" y="259"/>
                  </a:cubicBezTo>
                  <a:cubicBezTo>
                    <a:pt x="165" y="263"/>
                    <a:pt x="163" y="252"/>
                    <a:pt x="160" y="250"/>
                  </a:cubicBezTo>
                  <a:cubicBezTo>
                    <a:pt x="151" y="243"/>
                    <a:pt x="136" y="236"/>
                    <a:pt x="124" y="232"/>
                  </a:cubicBezTo>
                  <a:cubicBezTo>
                    <a:pt x="112" y="214"/>
                    <a:pt x="89" y="188"/>
                    <a:pt x="70" y="175"/>
                  </a:cubicBezTo>
                  <a:cubicBezTo>
                    <a:pt x="60" y="160"/>
                    <a:pt x="44" y="149"/>
                    <a:pt x="31" y="136"/>
                  </a:cubicBezTo>
                  <a:cubicBezTo>
                    <a:pt x="16" y="91"/>
                    <a:pt x="0" y="61"/>
                    <a:pt x="4" y="13"/>
                  </a:cubicBezTo>
                  <a:close/>
                </a:path>
              </a:pathLst>
            </a:custGeom>
            <a:solidFill>
              <a:srgbClr val="006600"/>
            </a:solidFill>
            <a:ln w="9525" cap="flat" cmpd="sng">
              <a:solidFill>
                <a:schemeClr val="tx1"/>
              </a:solidFill>
              <a:prstDash val="solid"/>
              <a:headEnd type="none" w="med" len="med"/>
              <a:tailEnd type="none" w="med" len="med"/>
            </a:ln>
          </p:spPr>
          <p:txBody>
            <a:bodyPr/>
            <a:p>
              <a:endParaRPr lang="en-US"/>
            </a:p>
          </p:txBody>
        </p:sp>
        <p:sp>
          <p:nvSpPr>
            <p:cNvPr id="217173" name="Freeform 217172"/>
            <p:cNvSpPr/>
            <p:nvPr/>
          </p:nvSpPr>
          <p:spPr>
            <a:xfrm>
              <a:off x="2662" y="2729"/>
              <a:ext cx="134" cy="141"/>
            </a:xfrm>
            <a:custGeom>
              <a:avLst/>
              <a:gdLst/>
              <a:ahLst/>
              <a:cxnLst/>
              <a:pathLst>
                <a:path w="134" h="141">
                  <a:moveTo>
                    <a:pt x="74" y="31"/>
                  </a:moveTo>
                  <a:cubicBezTo>
                    <a:pt x="50" y="33"/>
                    <a:pt x="33" y="33"/>
                    <a:pt x="14" y="46"/>
                  </a:cubicBezTo>
                  <a:cubicBezTo>
                    <a:pt x="11" y="56"/>
                    <a:pt x="5" y="63"/>
                    <a:pt x="2" y="73"/>
                  </a:cubicBezTo>
                  <a:cubicBezTo>
                    <a:pt x="4" y="95"/>
                    <a:pt x="0" y="108"/>
                    <a:pt x="20" y="115"/>
                  </a:cubicBezTo>
                  <a:cubicBezTo>
                    <a:pt x="131" y="112"/>
                    <a:pt x="105" y="141"/>
                    <a:pt x="122" y="91"/>
                  </a:cubicBezTo>
                  <a:cubicBezTo>
                    <a:pt x="125" y="70"/>
                    <a:pt x="128" y="66"/>
                    <a:pt x="134" y="49"/>
                  </a:cubicBezTo>
                  <a:cubicBezTo>
                    <a:pt x="130" y="24"/>
                    <a:pt x="105" y="0"/>
                    <a:pt x="74" y="31"/>
                  </a:cubicBezTo>
                  <a:close/>
                </a:path>
              </a:pathLst>
            </a:custGeom>
            <a:solidFill>
              <a:srgbClr val="006600"/>
            </a:solidFill>
            <a:ln w="9525" cap="flat" cmpd="sng">
              <a:solidFill>
                <a:schemeClr val="tx1"/>
              </a:solidFill>
              <a:prstDash val="solid"/>
              <a:headEnd type="none" w="med" len="med"/>
              <a:tailEnd type="none" w="med" len="med"/>
            </a:ln>
          </p:spPr>
          <p:txBody>
            <a:bodyPr/>
            <a:p>
              <a:endParaRPr lang="en-US"/>
            </a:p>
          </p:txBody>
        </p:sp>
        <p:sp>
          <p:nvSpPr>
            <p:cNvPr id="217174" name="Oval 217173"/>
            <p:cNvSpPr/>
            <p:nvPr/>
          </p:nvSpPr>
          <p:spPr>
            <a:xfrm>
              <a:off x="2877" y="2601"/>
              <a:ext cx="69" cy="72"/>
            </a:xfrm>
            <a:prstGeom prst="ellipse">
              <a:avLst/>
            </a:prstGeom>
            <a:solidFill>
              <a:srgbClr val="FF0000"/>
            </a:solidFill>
            <a:ln w="9525">
              <a:noFill/>
            </a:ln>
          </p:spPr>
          <p:txBody>
            <a:bodyPr/>
            <a:p>
              <a:endParaRPr lang="en-US"/>
            </a:p>
          </p:txBody>
        </p:sp>
        <p:sp>
          <p:nvSpPr>
            <p:cNvPr id="217175" name="Straight Connector 217174"/>
            <p:cNvSpPr/>
            <p:nvPr/>
          </p:nvSpPr>
          <p:spPr>
            <a:xfrm>
              <a:off x="2925" y="2631"/>
              <a:ext cx="759" cy="0"/>
            </a:xfrm>
            <a:prstGeom prst="line">
              <a:avLst/>
            </a:prstGeom>
            <a:ln w="9525" cap="flat" cmpd="sng">
              <a:solidFill>
                <a:schemeClr val="tx1"/>
              </a:solidFill>
              <a:prstDash val="dash"/>
              <a:headEnd type="none" w="med" len="med"/>
              <a:tailEnd type="none" w="med" len="med"/>
            </a:ln>
          </p:spPr>
        </p:sp>
      </p:grpSp>
      <p:grpSp>
        <p:nvGrpSpPr>
          <p:cNvPr id="217176" name="Group 217175"/>
          <p:cNvGrpSpPr/>
          <p:nvPr/>
        </p:nvGrpSpPr>
        <p:grpSpPr>
          <a:xfrm rot="2751606">
            <a:off x="1963738" y="2601913"/>
            <a:ext cx="3538537" cy="3352800"/>
            <a:chOff x="1609" y="1579"/>
            <a:chExt cx="2229" cy="2112"/>
          </a:xfrm>
        </p:grpSpPr>
        <p:grpSp>
          <p:nvGrpSpPr>
            <p:cNvPr id="217177" name="Group 217176"/>
            <p:cNvGrpSpPr/>
            <p:nvPr/>
          </p:nvGrpSpPr>
          <p:grpSpPr>
            <a:xfrm>
              <a:off x="3604" y="2568"/>
              <a:ext cx="234" cy="120"/>
              <a:chOff x="1446" y="2334"/>
              <a:chExt cx="234" cy="120"/>
            </a:xfrm>
          </p:grpSpPr>
          <p:sp>
            <p:nvSpPr>
              <p:cNvPr id="217178" name="Can 217177"/>
              <p:cNvSpPr/>
              <p:nvPr/>
            </p:nvSpPr>
            <p:spPr>
              <a:xfrm>
                <a:off x="1524" y="2334"/>
                <a:ext cx="78" cy="120"/>
              </a:xfrm>
              <a:prstGeom prst="can">
                <a:avLst>
                  <a:gd name="adj" fmla="val 38458"/>
                </a:avLst>
              </a:prstGeom>
              <a:solidFill>
                <a:srgbClr val="006600"/>
              </a:solidFill>
              <a:ln w="9525" cap="flat" cmpd="sng">
                <a:solidFill>
                  <a:srgbClr val="006600"/>
                </a:solidFill>
                <a:prstDash val="solid"/>
                <a:headEnd type="none" w="med" len="med"/>
                <a:tailEnd type="none" w="med" len="med"/>
              </a:ln>
            </p:spPr>
            <p:txBody>
              <a:bodyPr/>
              <a:p>
                <a:endParaRPr lang="en-US"/>
              </a:p>
            </p:txBody>
          </p:sp>
          <p:sp>
            <p:nvSpPr>
              <p:cNvPr id="217179" name="Straight Connector 217178"/>
              <p:cNvSpPr/>
              <p:nvPr/>
            </p:nvSpPr>
            <p:spPr>
              <a:xfrm flipV="1">
                <a:off x="1446" y="2364"/>
                <a:ext cx="234" cy="54"/>
              </a:xfrm>
              <a:prstGeom prst="line">
                <a:avLst/>
              </a:prstGeom>
              <a:ln w="9525" cap="flat" cmpd="sng">
                <a:solidFill>
                  <a:srgbClr val="006600"/>
                </a:solidFill>
                <a:prstDash val="solid"/>
                <a:headEnd type="none" w="med" len="med"/>
                <a:tailEnd type="none" w="med" len="med"/>
              </a:ln>
            </p:spPr>
          </p:sp>
        </p:grpSp>
        <p:sp>
          <p:nvSpPr>
            <p:cNvPr id="217180" name="Oval 217179"/>
            <p:cNvSpPr/>
            <p:nvPr/>
          </p:nvSpPr>
          <p:spPr>
            <a:xfrm>
              <a:off x="2411" y="2380"/>
              <a:ext cx="509" cy="509"/>
            </a:xfrm>
            <a:prstGeom prst="ellipse">
              <a:avLst/>
            </a:prstGeom>
            <a:solidFill>
              <a:schemeClr val="accent1"/>
            </a:solidFill>
            <a:ln w="9525">
              <a:noFill/>
            </a:ln>
          </p:spPr>
          <p:txBody>
            <a:bodyPr/>
            <a:p>
              <a:endParaRPr lang="en-US"/>
            </a:p>
          </p:txBody>
        </p:sp>
        <p:sp>
          <p:nvSpPr>
            <p:cNvPr id="217181" name="Freeform 217180"/>
            <p:cNvSpPr/>
            <p:nvPr/>
          </p:nvSpPr>
          <p:spPr>
            <a:xfrm>
              <a:off x="2762" y="2595"/>
              <a:ext cx="109" cy="87"/>
            </a:xfrm>
            <a:custGeom>
              <a:avLst/>
              <a:gdLst/>
              <a:ahLst/>
              <a:cxnLst/>
              <a:pathLst>
                <a:path w="109" h="87">
                  <a:moveTo>
                    <a:pt x="7" y="10"/>
                  </a:moveTo>
                  <a:cubicBezTo>
                    <a:pt x="8" y="27"/>
                    <a:pt x="0" y="49"/>
                    <a:pt x="11" y="62"/>
                  </a:cubicBezTo>
                  <a:cubicBezTo>
                    <a:pt x="32" y="87"/>
                    <a:pt x="52" y="45"/>
                    <a:pt x="63" y="38"/>
                  </a:cubicBezTo>
                  <a:cubicBezTo>
                    <a:pt x="67" y="39"/>
                    <a:pt x="73" y="39"/>
                    <a:pt x="75" y="42"/>
                  </a:cubicBezTo>
                  <a:cubicBezTo>
                    <a:pt x="80" y="49"/>
                    <a:pt x="83" y="66"/>
                    <a:pt x="83" y="66"/>
                  </a:cubicBezTo>
                  <a:cubicBezTo>
                    <a:pt x="87" y="63"/>
                    <a:pt x="92" y="62"/>
                    <a:pt x="95" y="58"/>
                  </a:cubicBezTo>
                  <a:cubicBezTo>
                    <a:pt x="99" y="51"/>
                    <a:pt x="103" y="34"/>
                    <a:pt x="103" y="34"/>
                  </a:cubicBezTo>
                  <a:cubicBezTo>
                    <a:pt x="82" y="2"/>
                    <a:pt x="109" y="0"/>
                    <a:pt x="55" y="6"/>
                  </a:cubicBezTo>
                  <a:cubicBezTo>
                    <a:pt x="32" y="14"/>
                    <a:pt x="47" y="10"/>
                    <a:pt x="7" y="10"/>
                  </a:cubicBezTo>
                  <a:close/>
                </a:path>
              </a:pathLst>
            </a:custGeom>
            <a:solidFill>
              <a:srgbClr val="006600"/>
            </a:solidFill>
            <a:ln w="9525" cap="flat" cmpd="sng">
              <a:solidFill>
                <a:schemeClr val="tx1"/>
              </a:solidFill>
              <a:prstDash val="solid"/>
              <a:headEnd type="none" w="med" len="med"/>
              <a:tailEnd type="none" w="med" len="med"/>
            </a:ln>
          </p:spPr>
          <p:txBody>
            <a:bodyPr/>
            <a:p>
              <a:endParaRPr lang="en-US"/>
            </a:p>
          </p:txBody>
        </p:sp>
        <p:sp>
          <p:nvSpPr>
            <p:cNvPr id="217182" name="Oval 217181"/>
            <p:cNvSpPr/>
            <p:nvPr/>
          </p:nvSpPr>
          <p:spPr>
            <a:xfrm>
              <a:off x="1609" y="1579"/>
              <a:ext cx="2112" cy="2112"/>
            </a:xfrm>
            <a:prstGeom prst="ellipse">
              <a:avLst/>
            </a:prstGeom>
            <a:noFill/>
            <a:ln w="9525" cap="flat" cmpd="sng">
              <a:solidFill>
                <a:schemeClr val="tx1"/>
              </a:solidFill>
              <a:prstDash val="solid"/>
              <a:headEnd type="none" w="med" len="med"/>
              <a:tailEnd type="none" w="med" len="med"/>
            </a:ln>
          </p:spPr>
          <p:txBody>
            <a:bodyPr/>
            <a:p>
              <a:endParaRPr lang="en-US"/>
            </a:p>
          </p:txBody>
        </p:sp>
        <p:sp>
          <p:nvSpPr>
            <p:cNvPr id="217183" name="Freeform 217182"/>
            <p:cNvSpPr/>
            <p:nvPr/>
          </p:nvSpPr>
          <p:spPr>
            <a:xfrm>
              <a:off x="2547" y="2406"/>
              <a:ext cx="171" cy="138"/>
            </a:xfrm>
            <a:custGeom>
              <a:avLst/>
              <a:gdLst/>
              <a:ahLst/>
              <a:cxnLst/>
              <a:pathLst>
                <a:path w="171" h="138">
                  <a:moveTo>
                    <a:pt x="0" y="33"/>
                  </a:moveTo>
                  <a:cubicBezTo>
                    <a:pt x="9" y="60"/>
                    <a:pt x="24" y="95"/>
                    <a:pt x="48" y="111"/>
                  </a:cubicBezTo>
                  <a:cubicBezTo>
                    <a:pt x="60" y="128"/>
                    <a:pt x="74" y="133"/>
                    <a:pt x="93" y="138"/>
                  </a:cubicBezTo>
                  <a:cubicBezTo>
                    <a:pt x="104" y="137"/>
                    <a:pt x="115" y="138"/>
                    <a:pt x="126" y="135"/>
                  </a:cubicBezTo>
                  <a:cubicBezTo>
                    <a:pt x="150" y="128"/>
                    <a:pt x="150" y="96"/>
                    <a:pt x="168" y="84"/>
                  </a:cubicBezTo>
                  <a:cubicBezTo>
                    <a:pt x="166" y="60"/>
                    <a:pt x="171" y="56"/>
                    <a:pt x="159" y="42"/>
                  </a:cubicBezTo>
                  <a:cubicBezTo>
                    <a:pt x="152" y="34"/>
                    <a:pt x="132" y="27"/>
                    <a:pt x="132" y="27"/>
                  </a:cubicBezTo>
                  <a:cubicBezTo>
                    <a:pt x="112" y="31"/>
                    <a:pt x="108" y="33"/>
                    <a:pt x="87" y="30"/>
                  </a:cubicBezTo>
                  <a:cubicBezTo>
                    <a:pt x="76" y="23"/>
                    <a:pt x="78" y="14"/>
                    <a:pt x="66" y="9"/>
                  </a:cubicBezTo>
                  <a:cubicBezTo>
                    <a:pt x="60" y="6"/>
                    <a:pt x="54" y="5"/>
                    <a:pt x="48" y="3"/>
                  </a:cubicBezTo>
                  <a:cubicBezTo>
                    <a:pt x="45" y="2"/>
                    <a:pt x="39" y="0"/>
                    <a:pt x="39" y="0"/>
                  </a:cubicBezTo>
                  <a:cubicBezTo>
                    <a:pt x="38" y="0"/>
                    <a:pt x="12" y="1"/>
                    <a:pt x="9" y="9"/>
                  </a:cubicBezTo>
                  <a:cubicBezTo>
                    <a:pt x="0" y="35"/>
                    <a:pt x="16" y="41"/>
                    <a:pt x="0" y="33"/>
                  </a:cubicBezTo>
                  <a:close/>
                </a:path>
              </a:pathLst>
            </a:custGeom>
            <a:solidFill>
              <a:srgbClr val="006600"/>
            </a:solidFill>
            <a:ln w="9525" cap="flat" cmpd="sng">
              <a:solidFill>
                <a:schemeClr val="tx1"/>
              </a:solidFill>
              <a:prstDash val="solid"/>
              <a:headEnd type="none" w="med" len="med"/>
              <a:tailEnd type="none" w="med" len="med"/>
            </a:ln>
          </p:spPr>
          <p:txBody>
            <a:bodyPr/>
            <a:p>
              <a:endParaRPr lang="en-US"/>
            </a:p>
          </p:txBody>
        </p:sp>
        <p:sp>
          <p:nvSpPr>
            <p:cNvPr id="217184" name="Freeform 217183"/>
            <p:cNvSpPr/>
            <p:nvPr/>
          </p:nvSpPr>
          <p:spPr>
            <a:xfrm>
              <a:off x="2405" y="2615"/>
              <a:ext cx="206" cy="263"/>
            </a:xfrm>
            <a:custGeom>
              <a:avLst/>
              <a:gdLst/>
              <a:ahLst/>
              <a:cxnLst/>
              <a:pathLst>
                <a:path w="206" h="263">
                  <a:moveTo>
                    <a:pt x="4" y="13"/>
                  </a:moveTo>
                  <a:cubicBezTo>
                    <a:pt x="32" y="14"/>
                    <a:pt x="65" y="0"/>
                    <a:pt x="88" y="16"/>
                  </a:cubicBezTo>
                  <a:cubicBezTo>
                    <a:pt x="178" y="81"/>
                    <a:pt x="19" y="82"/>
                    <a:pt x="127" y="73"/>
                  </a:cubicBezTo>
                  <a:cubicBezTo>
                    <a:pt x="143" y="68"/>
                    <a:pt x="156" y="59"/>
                    <a:pt x="172" y="55"/>
                  </a:cubicBezTo>
                  <a:cubicBezTo>
                    <a:pt x="206" y="66"/>
                    <a:pt x="183" y="127"/>
                    <a:pt x="160" y="142"/>
                  </a:cubicBezTo>
                  <a:cubicBezTo>
                    <a:pt x="153" y="152"/>
                    <a:pt x="146" y="158"/>
                    <a:pt x="142" y="169"/>
                  </a:cubicBezTo>
                  <a:cubicBezTo>
                    <a:pt x="146" y="190"/>
                    <a:pt x="148" y="201"/>
                    <a:pt x="169" y="208"/>
                  </a:cubicBezTo>
                  <a:cubicBezTo>
                    <a:pt x="168" y="225"/>
                    <a:pt x="170" y="242"/>
                    <a:pt x="166" y="259"/>
                  </a:cubicBezTo>
                  <a:cubicBezTo>
                    <a:pt x="165" y="263"/>
                    <a:pt x="163" y="252"/>
                    <a:pt x="160" y="250"/>
                  </a:cubicBezTo>
                  <a:cubicBezTo>
                    <a:pt x="151" y="243"/>
                    <a:pt x="136" y="236"/>
                    <a:pt x="124" y="232"/>
                  </a:cubicBezTo>
                  <a:cubicBezTo>
                    <a:pt x="112" y="214"/>
                    <a:pt x="89" y="188"/>
                    <a:pt x="70" y="175"/>
                  </a:cubicBezTo>
                  <a:cubicBezTo>
                    <a:pt x="60" y="160"/>
                    <a:pt x="44" y="149"/>
                    <a:pt x="31" y="136"/>
                  </a:cubicBezTo>
                  <a:cubicBezTo>
                    <a:pt x="16" y="91"/>
                    <a:pt x="0" y="61"/>
                    <a:pt x="4" y="13"/>
                  </a:cubicBezTo>
                  <a:close/>
                </a:path>
              </a:pathLst>
            </a:custGeom>
            <a:solidFill>
              <a:srgbClr val="006600"/>
            </a:solidFill>
            <a:ln w="9525" cap="flat" cmpd="sng">
              <a:solidFill>
                <a:schemeClr val="tx1"/>
              </a:solidFill>
              <a:prstDash val="solid"/>
              <a:headEnd type="none" w="med" len="med"/>
              <a:tailEnd type="none" w="med" len="med"/>
            </a:ln>
          </p:spPr>
          <p:txBody>
            <a:bodyPr/>
            <a:p>
              <a:endParaRPr lang="en-US"/>
            </a:p>
          </p:txBody>
        </p:sp>
        <p:sp>
          <p:nvSpPr>
            <p:cNvPr id="217185" name="Freeform 217184"/>
            <p:cNvSpPr/>
            <p:nvPr/>
          </p:nvSpPr>
          <p:spPr>
            <a:xfrm>
              <a:off x="2662" y="2729"/>
              <a:ext cx="134" cy="141"/>
            </a:xfrm>
            <a:custGeom>
              <a:avLst/>
              <a:gdLst/>
              <a:ahLst/>
              <a:cxnLst/>
              <a:pathLst>
                <a:path w="134" h="141">
                  <a:moveTo>
                    <a:pt x="74" y="31"/>
                  </a:moveTo>
                  <a:cubicBezTo>
                    <a:pt x="50" y="33"/>
                    <a:pt x="33" y="33"/>
                    <a:pt x="14" y="46"/>
                  </a:cubicBezTo>
                  <a:cubicBezTo>
                    <a:pt x="11" y="56"/>
                    <a:pt x="5" y="63"/>
                    <a:pt x="2" y="73"/>
                  </a:cubicBezTo>
                  <a:cubicBezTo>
                    <a:pt x="4" y="95"/>
                    <a:pt x="0" y="108"/>
                    <a:pt x="20" y="115"/>
                  </a:cubicBezTo>
                  <a:cubicBezTo>
                    <a:pt x="131" y="112"/>
                    <a:pt x="105" y="141"/>
                    <a:pt x="122" y="91"/>
                  </a:cubicBezTo>
                  <a:cubicBezTo>
                    <a:pt x="125" y="70"/>
                    <a:pt x="128" y="66"/>
                    <a:pt x="134" y="49"/>
                  </a:cubicBezTo>
                  <a:cubicBezTo>
                    <a:pt x="130" y="24"/>
                    <a:pt x="105" y="0"/>
                    <a:pt x="74" y="31"/>
                  </a:cubicBezTo>
                  <a:close/>
                </a:path>
              </a:pathLst>
            </a:custGeom>
            <a:solidFill>
              <a:srgbClr val="006600"/>
            </a:solidFill>
            <a:ln w="9525" cap="flat" cmpd="sng">
              <a:solidFill>
                <a:schemeClr val="tx1"/>
              </a:solidFill>
              <a:prstDash val="solid"/>
              <a:headEnd type="none" w="med" len="med"/>
              <a:tailEnd type="none" w="med" len="med"/>
            </a:ln>
          </p:spPr>
          <p:txBody>
            <a:bodyPr/>
            <a:p>
              <a:endParaRPr lang="en-US"/>
            </a:p>
          </p:txBody>
        </p:sp>
        <p:sp>
          <p:nvSpPr>
            <p:cNvPr id="217186" name="Oval 217185"/>
            <p:cNvSpPr/>
            <p:nvPr/>
          </p:nvSpPr>
          <p:spPr>
            <a:xfrm>
              <a:off x="2877" y="2601"/>
              <a:ext cx="69" cy="72"/>
            </a:xfrm>
            <a:prstGeom prst="ellipse">
              <a:avLst/>
            </a:prstGeom>
            <a:solidFill>
              <a:srgbClr val="FF0000"/>
            </a:solidFill>
            <a:ln w="9525">
              <a:noFill/>
            </a:ln>
          </p:spPr>
          <p:txBody>
            <a:bodyPr/>
            <a:p>
              <a:endParaRPr lang="en-US"/>
            </a:p>
          </p:txBody>
        </p:sp>
        <p:sp>
          <p:nvSpPr>
            <p:cNvPr id="217187" name="Straight Connector 217186"/>
            <p:cNvSpPr/>
            <p:nvPr/>
          </p:nvSpPr>
          <p:spPr>
            <a:xfrm>
              <a:off x="2925" y="2631"/>
              <a:ext cx="759" cy="0"/>
            </a:xfrm>
            <a:prstGeom prst="line">
              <a:avLst/>
            </a:prstGeom>
            <a:ln w="9525" cap="flat" cmpd="sng">
              <a:solidFill>
                <a:schemeClr val="tx1"/>
              </a:solidFill>
              <a:prstDash val="dash"/>
              <a:headEnd type="none" w="med" len="med"/>
              <a:tailEnd type="none" w="med" len="med"/>
            </a:ln>
          </p:spPr>
        </p:sp>
      </p:grpSp>
      <p:grpSp>
        <p:nvGrpSpPr>
          <p:cNvPr id="217188" name="Group 217187"/>
          <p:cNvGrpSpPr/>
          <p:nvPr/>
        </p:nvGrpSpPr>
        <p:grpSpPr>
          <a:xfrm>
            <a:off x="1963738" y="2601913"/>
            <a:ext cx="3538537" cy="3352800"/>
            <a:chOff x="1609" y="1579"/>
            <a:chExt cx="2229" cy="2112"/>
          </a:xfrm>
        </p:grpSpPr>
        <p:grpSp>
          <p:nvGrpSpPr>
            <p:cNvPr id="217189" name="Group 217188"/>
            <p:cNvGrpSpPr/>
            <p:nvPr/>
          </p:nvGrpSpPr>
          <p:grpSpPr>
            <a:xfrm>
              <a:off x="3604" y="2568"/>
              <a:ext cx="234" cy="120"/>
              <a:chOff x="1446" y="2334"/>
              <a:chExt cx="234" cy="120"/>
            </a:xfrm>
          </p:grpSpPr>
          <p:sp>
            <p:nvSpPr>
              <p:cNvPr id="217190" name="Can 217189"/>
              <p:cNvSpPr/>
              <p:nvPr/>
            </p:nvSpPr>
            <p:spPr>
              <a:xfrm>
                <a:off x="1524" y="2334"/>
                <a:ext cx="78" cy="120"/>
              </a:xfrm>
              <a:prstGeom prst="can">
                <a:avLst>
                  <a:gd name="adj" fmla="val 38458"/>
                </a:avLst>
              </a:prstGeom>
              <a:solidFill>
                <a:srgbClr val="006600"/>
              </a:solidFill>
              <a:ln w="9525" cap="flat" cmpd="sng">
                <a:solidFill>
                  <a:srgbClr val="006600"/>
                </a:solidFill>
                <a:prstDash val="solid"/>
                <a:headEnd type="none" w="med" len="med"/>
                <a:tailEnd type="none" w="med" len="med"/>
              </a:ln>
            </p:spPr>
            <p:txBody>
              <a:bodyPr/>
              <a:p>
                <a:endParaRPr lang="en-US"/>
              </a:p>
            </p:txBody>
          </p:sp>
          <p:sp>
            <p:nvSpPr>
              <p:cNvPr id="217191" name="Straight Connector 217190"/>
              <p:cNvSpPr/>
              <p:nvPr/>
            </p:nvSpPr>
            <p:spPr>
              <a:xfrm flipV="1">
                <a:off x="1446" y="2364"/>
                <a:ext cx="234" cy="54"/>
              </a:xfrm>
              <a:prstGeom prst="line">
                <a:avLst/>
              </a:prstGeom>
              <a:ln w="9525" cap="flat" cmpd="sng">
                <a:solidFill>
                  <a:srgbClr val="006600"/>
                </a:solidFill>
                <a:prstDash val="solid"/>
                <a:headEnd type="none" w="med" len="med"/>
                <a:tailEnd type="none" w="med" len="med"/>
              </a:ln>
            </p:spPr>
          </p:sp>
        </p:grpSp>
        <p:sp>
          <p:nvSpPr>
            <p:cNvPr id="217192" name="Oval 217191"/>
            <p:cNvSpPr/>
            <p:nvPr/>
          </p:nvSpPr>
          <p:spPr>
            <a:xfrm>
              <a:off x="2411" y="2380"/>
              <a:ext cx="509" cy="509"/>
            </a:xfrm>
            <a:prstGeom prst="ellipse">
              <a:avLst/>
            </a:prstGeom>
            <a:solidFill>
              <a:schemeClr val="accent1"/>
            </a:solidFill>
            <a:ln w="9525">
              <a:noFill/>
            </a:ln>
          </p:spPr>
          <p:txBody>
            <a:bodyPr/>
            <a:p>
              <a:endParaRPr lang="en-US"/>
            </a:p>
          </p:txBody>
        </p:sp>
        <p:sp>
          <p:nvSpPr>
            <p:cNvPr id="217193" name="Freeform 217192"/>
            <p:cNvSpPr/>
            <p:nvPr/>
          </p:nvSpPr>
          <p:spPr>
            <a:xfrm>
              <a:off x="2762" y="2595"/>
              <a:ext cx="109" cy="87"/>
            </a:xfrm>
            <a:custGeom>
              <a:avLst/>
              <a:gdLst/>
              <a:ahLst/>
              <a:cxnLst/>
              <a:pathLst>
                <a:path w="109" h="87">
                  <a:moveTo>
                    <a:pt x="7" y="10"/>
                  </a:moveTo>
                  <a:cubicBezTo>
                    <a:pt x="8" y="27"/>
                    <a:pt x="0" y="49"/>
                    <a:pt x="11" y="62"/>
                  </a:cubicBezTo>
                  <a:cubicBezTo>
                    <a:pt x="32" y="87"/>
                    <a:pt x="52" y="45"/>
                    <a:pt x="63" y="38"/>
                  </a:cubicBezTo>
                  <a:cubicBezTo>
                    <a:pt x="67" y="39"/>
                    <a:pt x="73" y="39"/>
                    <a:pt x="75" y="42"/>
                  </a:cubicBezTo>
                  <a:cubicBezTo>
                    <a:pt x="80" y="49"/>
                    <a:pt x="83" y="66"/>
                    <a:pt x="83" y="66"/>
                  </a:cubicBezTo>
                  <a:cubicBezTo>
                    <a:pt x="87" y="63"/>
                    <a:pt x="92" y="62"/>
                    <a:pt x="95" y="58"/>
                  </a:cubicBezTo>
                  <a:cubicBezTo>
                    <a:pt x="99" y="51"/>
                    <a:pt x="103" y="34"/>
                    <a:pt x="103" y="34"/>
                  </a:cubicBezTo>
                  <a:cubicBezTo>
                    <a:pt x="82" y="2"/>
                    <a:pt x="109" y="0"/>
                    <a:pt x="55" y="6"/>
                  </a:cubicBezTo>
                  <a:cubicBezTo>
                    <a:pt x="32" y="14"/>
                    <a:pt x="47" y="10"/>
                    <a:pt x="7" y="10"/>
                  </a:cubicBezTo>
                  <a:close/>
                </a:path>
              </a:pathLst>
            </a:custGeom>
            <a:solidFill>
              <a:srgbClr val="006600"/>
            </a:solidFill>
            <a:ln w="9525" cap="flat" cmpd="sng">
              <a:solidFill>
                <a:schemeClr val="tx1"/>
              </a:solidFill>
              <a:prstDash val="solid"/>
              <a:headEnd type="none" w="med" len="med"/>
              <a:tailEnd type="none" w="med" len="med"/>
            </a:ln>
          </p:spPr>
          <p:txBody>
            <a:bodyPr/>
            <a:p>
              <a:endParaRPr lang="en-US"/>
            </a:p>
          </p:txBody>
        </p:sp>
        <p:sp>
          <p:nvSpPr>
            <p:cNvPr id="217194" name="Oval 217193"/>
            <p:cNvSpPr/>
            <p:nvPr/>
          </p:nvSpPr>
          <p:spPr>
            <a:xfrm>
              <a:off x="1609" y="1579"/>
              <a:ext cx="2112" cy="2112"/>
            </a:xfrm>
            <a:prstGeom prst="ellipse">
              <a:avLst/>
            </a:prstGeom>
            <a:noFill/>
            <a:ln w="9525" cap="flat" cmpd="sng">
              <a:solidFill>
                <a:schemeClr val="tx1"/>
              </a:solidFill>
              <a:prstDash val="solid"/>
              <a:headEnd type="none" w="med" len="med"/>
              <a:tailEnd type="none" w="med" len="med"/>
            </a:ln>
          </p:spPr>
          <p:txBody>
            <a:bodyPr/>
            <a:p>
              <a:endParaRPr lang="en-US"/>
            </a:p>
          </p:txBody>
        </p:sp>
        <p:sp>
          <p:nvSpPr>
            <p:cNvPr id="217195" name="Freeform 217194"/>
            <p:cNvSpPr/>
            <p:nvPr/>
          </p:nvSpPr>
          <p:spPr>
            <a:xfrm>
              <a:off x="2547" y="2406"/>
              <a:ext cx="171" cy="138"/>
            </a:xfrm>
            <a:custGeom>
              <a:avLst/>
              <a:gdLst/>
              <a:ahLst/>
              <a:cxnLst/>
              <a:pathLst>
                <a:path w="171" h="138">
                  <a:moveTo>
                    <a:pt x="0" y="33"/>
                  </a:moveTo>
                  <a:cubicBezTo>
                    <a:pt x="9" y="60"/>
                    <a:pt x="24" y="95"/>
                    <a:pt x="48" y="111"/>
                  </a:cubicBezTo>
                  <a:cubicBezTo>
                    <a:pt x="60" y="128"/>
                    <a:pt x="74" y="133"/>
                    <a:pt x="93" y="138"/>
                  </a:cubicBezTo>
                  <a:cubicBezTo>
                    <a:pt x="104" y="137"/>
                    <a:pt x="115" y="138"/>
                    <a:pt x="126" y="135"/>
                  </a:cubicBezTo>
                  <a:cubicBezTo>
                    <a:pt x="150" y="128"/>
                    <a:pt x="150" y="96"/>
                    <a:pt x="168" y="84"/>
                  </a:cubicBezTo>
                  <a:cubicBezTo>
                    <a:pt x="166" y="60"/>
                    <a:pt x="171" y="56"/>
                    <a:pt x="159" y="42"/>
                  </a:cubicBezTo>
                  <a:cubicBezTo>
                    <a:pt x="152" y="34"/>
                    <a:pt x="132" y="27"/>
                    <a:pt x="132" y="27"/>
                  </a:cubicBezTo>
                  <a:cubicBezTo>
                    <a:pt x="112" y="31"/>
                    <a:pt x="108" y="33"/>
                    <a:pt x="87" y="30"/>
                  </a:cubicBezTo>
                  <a:cubicBezTo>
                    <a:pt x="76" y="23"/>
                    <a:pt x="78" y="14"/>
                    <a:pt x="66" y="9"/>
                  </a:cubicBezTo>
                  <a:cubicBezTo>
                    <a:pt x="60" y="6"/>
                    <a:pt x="54" y="5"/>
                    <a:pt x="48" y="3"/>
                  </a:cubicBezTo>
                  <a:cubicBezTo>
                    <a:pt x="45" y="2"/>
                    <a:pt x="39" y="0"/>
                    <a:pt x="39" y="0"/>
                  </a:cubicBezTo>
                  <a:cubicBezTo>
                    <a:pt x="38" y="0"/>
                    <a:pt x="12" y="1"/>
                    <a:pt x="9" y="9"/>
                  </a:cubicBezTo>
                  <a:cubicBezTo>
                    <a:pt x="0" y="35"/>
                    <a:pt x="16" y="41"/>
                    <a:pt x="0" y="33"/>
                  </a:cubicBezTo>
                  <a:close/>
                </a:path>
              </a:pathLst>
            </a:custGeom>
            <a:solidFill>
              <a:srgbClr val="006600"/>
            </a:solidFill>
            <a:ln w="9525" cap="flat" cmpd="sng">
              <a:solidFill>
                <a:schemeClr val="tx1"/>
              </a:solidFill>
              <a:prstDash val="solid"/>
              <a:headEnd type="none" w="med" len="med"/>
              <a:tailEnd type="none" w="med" len="med"/>
            </a:ln>
          </p:spPr>
          <p:txBody>
            <a:bodyPr/>
            <a:p>
              <a:endParaRPr lang="en-US"/>
            </a:p>
          </p:txBody>
        </p:sp>
        <p:sp>
          <p:nvSpPr>
            <p:cNvPr id="217196" name="Freeform 217195"/>
            <p:cNvSpPr/>
            <p:nvPr/>
          </p:nvSpPr>
          <p:spPr>
            <a:xfrm>
              <a:off x="2405" y="2615"/>
              <a:ext cx="206" cy="263"/>
            </a:xfrm>
            <a:custGeom>
              <a:avLst/>
              <a:gdLst/>
              <a:ahLst/>
              <a:cxnLst/>
              <a:pathLst>
                <a:path w="206" h="263">
                  <a:moveTo>
                    <a:pt x="4" y="13"/>
                  </a:moveTo>
                  <a:cubicBezTo>
                    <a:pt x="32" y="14"/>
                    <a:pt x="65" y="0"/>
                    <a:pt x="88" y="16"/>
                  </a:cubicBezTo>
                  <a:cubicBezTo>
                    <a:pt x="178" y="81"/>
                    <a:pt x="19" y="82"/>
                    <a:pt x="127" y="73"/>
                  </a:cubicBezTo>
                  <a:cubicBezTo>
                    <a:pt x="143" y="68"/>
                    <a:pt x="156" y="59"/>
                    <a:pt x="172" y="55"/>
                  </a:cubicBezTo>
                  <a:cubicBezTo>
                    <a:pt x="206" y="66"/>
                    <a:pt x="183" y="127"/>
                    <a:pt x="160" y="142"/>
                  </a:cubicBezTo>
                  <a:cubicBezTo>
                    <a:pt x="153" y="152"/>
                    <a:pt x="146" y="158"/>
                    <a:pt x="142" y="169"/>
                  </a:cubicBezTo>
                  <a:cubicBezTo>
                    <a:pt x="146" y="190"/>
                    <a:pt x="148" y="201"/>
                    <a:pt x="169" y="208"/>
                  </a:cubicBezTo>
                  <a:cubicBezTo>
                    <a:pt x="168" y="225"/>
                    <a:pt x="170" y="242"/>
                    <a:pt x="166" y="259"/>
                  </a:cubicBezTo>
                  <a:cubicBezTo>
                    <a:pt x="165" y="263"/>
                    <a:pt x="163" y="252"/>
                    <a:pt x="160" y="250"/>
                  </a:cubicBezTo>
                  <a:cubicBezTo>
                    <a:pt x="151" y="243"/>
                    <a:pt x="136" y="236"/>
                    <a:pt x="124" y="232"/>
                  </a:cubicBezTo>
                  <a:cubicBezTo>
                    <a:pt x="112" y="214"/>
                    <a:pt x="89" y="188"/>
                    <a:pt x="70" y="175"/>
                  </a:cubicBezTo>
                  <a:cubicBezTo>
                    <a:pt x="60" y="160"/>
                    <a:pt x="44" y="149"/>
                    <a:pt x="31" y="136"/>
                  </a:cubicBezTo>
                  <a:cubicBezTo>
                    <a:pt x="16" y="91"/>
                    <a:pt x="0" y="61"/>
                    <a:pt x="4" y="13"/>
                  </a:cubicBezTo>
                  <a:close/>
                </a:path>
              </a:pathLst>
            </a:custGeom>
            <a:solidFill>
              <a:srgbClr val="006600"/>
            </a:solidFill>
            <a:ln w="9525" cap="flat" cmpd="sng">
              <a:solidFill>
                <a:schemeClr val="tx1"/>
              </a:solidFill>
              <a:prstDash val="solid"/>
              <a:headEnd type="none" w="med" len="med"/>
              <a:tailEnd type="none" w="med" len="med"/>
            </a:ln>
          </p:spPr>
          <p:txBody>
            <a:bodyPr/>
            <a:p>
              <a:endParaRPr lang="en-US"/>
            </a:p>
          </p:txBody>
        </p:sp>
        <p:sp>
          <p:nvSpPr>
            <p:cNvPr id="217197" name="Freeform 217196"/>
            <p:cNvSpPr/>
            <p:nvPr/>
          </p:nvSpPr>
          <p:spPr>
            <a:xfrm>
              <a:off x="2662" y="2729"/>
              <a:ext cx="134" cy="141"/>
            </a:xfrm>
            <a:custGeom>
              <a:avLst/>
              <a:gdLst/>
              <a:ahLst/>
              <a:cxnLst/>
              <a:pathLst>
                <a:path w="134" h="141">
                  <a:moveTo>
                    <a:pt x="74" y="31"/>
                  </a:moveTo>
                  <a:cubicBezTo>
                    <a:pt x="50" y="33"/>
                    <a:pt x="33" y="33"/>
                    <a:pt x="14" y="46"/>
                  </a:cubicBezTo>
                  <a:cubicBezTo>
                    <a:pt x="11" y="56"/>
                    <a:pt x="5" y="63"/>
                    <a:pt x="2" y="73"/>
                  </a:cubicBezTo>
                  <a:cubicBezTo>
                    <a:pt x="4" y="95"/>
                    <a:pt x="0" y="108"/>
                    <a:pt x="20" y="115"/>
                  </a:cubicBezTo>
                  <a:cubicBezTo>
                    <a:pt x="131" y="112"/>
                    <a:pt x="105" y="141"/>
                    <a:pt x="122" y="91"/>
                  </a:cubicBezTo>
                  <a:cubicBezTo>
                    <a:pt x="125" y="70"/>
                    <a:pt x="128" y="66"/>
                    <a:pt x="134" y="49"/>
                  </a:cubicBezTo>
                  <a:cubicBezTo>
                    <a:pt x="130" y="24"/>
                    <a:pt x="105" y="0"/>
                    <a:pt x="74" y="31"/>
                  </a:cubicBezTo>
                  <a:close/>
                </a:path>
              </a:pathLst>
            </a:custGeom>
            <a:solidFill>
              <a:srgbClr val="006600"/>
            </a:solidFill>
            <a:ln w="9525" cap="flat" cmpd="sng">
              <a:solidFill>
                <a:schemeClr val="tx1"/>
              </a:solidFill>
              <a:prstDash val="solid"/>
              <a:headEnd type="none" w="med" len="med"/>
              <a:tailEnd type="none" w="med" len="med"/>
            </a:ln>
          </p:spPr>
          <p:txBody>
            <a:bodyPr/>
            <a:p>
              <a:endParaRPr lang="en-US"/>
            </a:p>
          </p:txBody>
        </p:sp>
        <p:sp>
          <p:nvSpPr>
            <p:cNvPr id="217198" name="Oval 217197"/>
            <p:cNvSpPr/>
            <p:nvPr/>
          </p:nvSpPr>
          <p:spPr>
            <a:xfrm>
              <a:off x="2877" y="2601"/>
              <a:ext cx="69" cy="72"/>
            </a:xfrm>
            <a:prstGeom prst="ellipse">
              <a:avLst/>
            </a:prstGeom>
            <a:solidFill>
              <a:srgbClr val="FF0000"/>
            </a:solidFill>
            <a:ln w="9525">
              <a:noFill/>
            </a:ln>
          </p:spPr>
          <p:txBody>
            <a:bodyPr/>
            <a:p>
              <a:endParaRPr lang="en-US"/>
            </a:p>
          </p:txBody>
        </p:sp>
        <p:sp>
          <p:nvSpPr>
            <p:cNvPr id="217199" name="Straight Connector 217198"/>
            <p:cNvSpPr/>
            <p:nvPr/>
          </p:nvSpPr>
          <p:spPr>
            <a:xfrm>
              <a:off x="2925" y="2631"/>
              <a:ext cx="759" cy="0"/>
            </a:xfrm>
            <a:prstGeom prst="line">
              <a:avLst/>
            </a:prstGeom>
            <a:ln w="9525" cap="flat" cmpd="sng">
              <a:solidFill>
                <a:schemeClr val="tx1"/>
              </a:solidFill>
              <a:prstDash val="dash"/>
              <a:headEnd type="none" w="med" len="med"/>
              <a:tailEnd type="none" w="med" len="med"/>
            </a:ln>
          </p:spPr>
        </p:sp>
      </p:grpSp>
      <p:sp>
        <p:nvSpPr>
          <p:cNvPr id="217200" name="Text Box 217199"/>
          <p:cNvSpPr txBox="1"/>
          <p:nvPr/>
        </p:nvSpPr>
        <p:spPr>
          <a:xfrm>
            <a:off x="5729288" y="2516188"/>
            <a:ext cx="1768475" cy="922020"/>
          </a:xfrm>
          <a:prstGeom prst="rect">
            <a:avLst/>
          </a:prstGeom>
          <a:noFill/>
          <a:ln w="9525">
            <a:noFill/>
          </a:ln>
        </p:spPr>
        <p:txBody>
          <a:bodyPr>
            <a:spAutoFit/>
          </a:bodyPr>
          <a:p>
            <a:pPr>
              <a:spcBef>
                <a:spcPct val="50000"/>
              </a:spcBef>
            </a:pPr>
            <a:r>
              <a:rPr b="1"/>
              <a:t>VIEW FROM ABOVE THE NORTH POLE</a:t>
            </a:r>
            <a:endParaRPr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7091">
                                            <p:txEl>
                                              <p:charRg st="0" end="119"/>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709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720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217092"/>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21710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217104"/>
                                        </p:tgtEl>
                                        <p:attrNameLst>
                                          <p:attrName>style.visibility</p:attrName>
                                        </p:attrNameLst>
                                      </p:cBhvr>
                                      <p:to>
                                        <p:strVal val="hidden"/>
                                      </p:to>
                                    </p:set>
                                  </p:childTnLst>
                                </p:cTn>
                              </p:par>
                              <p:par>
                                <p:cTn id="23" presetID="1" presetClass="entr" presetSubtype="0" fill="hold" nodeType="withEffect">
                                  <p:stCondLst>
                                    <p:cond delay="0"/>
                                  </p:stCondLst>
                                  <p:childTnLst>
                                    <p:set>
                                      <p:cBhvr>
                                        <p:cTn id="24" dur="1" fill="hold">
                                          <p:stCondLst>
                                            <p:cond delay="0"/>
                                          </p:stCondLst>
                                        </p:cTn>
                                        <p:tgtEl>
                                          <p:spTgt spid="2171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nodeType="clickEffect">
                                  <p:stCondLst>
                                    <p:cond delay="0"/>
                                  </p:stCondLst>
                                  <p:childTnLst>
                                    <p:set>
                                      <p:cBhvr>
                                        <p:cTn id="28" dur="1" fill="hold">
                                          <p:stCondLst>
                                            <p:cond delay="0"/>
                                          </p:stCondLst>
                                        </p:cTn>
                                        <p:tgtEl>
                                          <p:spTgt spid="217116"/>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21712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217128"/>
                                        </p:tgtEl>
                                        <p:attrNameLst>
                                          <p:attrName>style.visibility</p:attrName>
                                        </p:attrNameLst>
                                      </p:cBhvr>
                                      <p:to>
                                        <p:strVal val="hidden"/>
                                      </p:to>
                                    </p:set>
                                  </p:childTnLst>
                                </p:cTn>
                              </p:par>
                              <p:par>
                                <p:cTn id="35" presetID="1" presetClass="entr" presetSubtype="0" fill="hold" nodeType="withEffect">
                                  <p:stCondLst>
                                    <p:cond delay="0"/>
                                  </p:stCondLst>
                                  <p:childTnLst>
                                    <p:set>
                                      <p:cBhvr>
                                        <p:cTn id="36" dur="1" fill="hold">
                                          <p:stCondLst>
                                            <p:cond delay="0"/>
                                          </p:stCondLst>
                                        </p:cTn>
                                        <p:tgtEl>
                                          <p:spTgt spid="21714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nodeType="clickEffect">
                                  <p:stCondLst>
                                    <p:cond delay="0"/>
                                  </p:stCondLst>
                                  <p:childTnLst>
                                    <p:set>
                                      <p:cBhvr>
                                        <p:cTn id="40" dur="1" fill="hold">
                                          <p:stCondLst>
                                            <p:cond delay="0"/>
                                          </p:stCondLst>
                                        </p:cTn>
                                        <p:tgtEl>
                                          <p:spTgt spid="217140"/>
                                        </p:tgtEl>
                                        <p:attrNameLst>
                                          <p:attrName>style.visibility</p:attrName>
                                        </p:attrNameLst>
                                      </p:cBhvr>
                                      <p:to>
                                        <p:strVal val="hidden"/>
                                      </p:to>
                                    </p:set>
                                  </p:childTnLst>
                                </p:cTn>
                              </p:par>
                              <p:par>
                                <p:cTn id="41" presetID="1" presetClass="entr" presetSubtype="0" fill="hold" nodeType="withEffect">
                                  <p:stCondLst>
                                    <p:cond delay="0"/>
                                  </p:stCondLst>
                                  <p:childTnLst>
                                    <p:set>
                                      <p:cBhvr>
                                        <p:cTn id="42" dur="1" fill="hold">
                                          <p:stCondLst>
                                            <p:cond delay="0"/>
                                          </p:stCondLst>
                                        </p:cTn>
                                        <p:tgtEl>
                                          <p:spTgt spid="21715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nodeType="clickEffect">
                                  <p:stCondLst>
                                    <p:cond delay="0"/>
                                  </p:stCondLst>
                                  <p:childTnLst>
                                    <p:set>
                                      <p:cBhvr>
                                        <p:cTn id="46" dur="1" fill="hold">
                                          <p:stCondLst>
                                            <p:cond delay="0"/>
                                          </p:stCondLst>
                                        </p:cTn>
                                        <p:tgtEl>
                                          <p:spTgt spid="217152"/>
                                        </p:tgtEl>
                                        <p:attrNameLst>
                                          <p:attrName>style.visibility</p:attrName>
                                        </p:attrNameLst>
                                      </p:cBhvr>
                                      <p:to>
                                        <p:strVal val="hidden"/>
                                      </p:to>
                                    </p:set>
                                  </p:childTnLst>
                                </p:cTn>
                              </p:par>
                              <p:par>
                                <p:cTn id="47" presetID="1" presetClass="entr" presetSubtype="0" fill="hold" nodeType="withEffect">
                                  <p:stCondLst>
                                    <p:cond delay="0"/>
                                  </p:stCondLst>
                                  <p:childTnLst>
                                    <p:set>
                                      <p:cBhvr>
                                        <p:cTn id="48" dur="1" fill="hold">
                                          <p:stCondLst>
                                            <p:cond delay="0"/>
                                          </p:stCondLst>
                                        </p:cTn>
                                        <p:tgtEl>
                                          <p:spTgt spid="217164"/>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xit" presetSubtype="0" fill="hold" nodeType="clickEffect">
                                  <p:stCondLst>
                                    <p:cond delay="0"/>
                                  </p:stCondLst>
                                  <p:childTnLst>
                                    <p:set>
                                      <p:cBhvr>
                                        <p:cTn id="52" dur="1" fill="hold">
                                          <p:stCondLst>
                                            <p:cond delay="0"/>
                                          </p:stCondLst>
                                        </p:cTn>
                                        <p:tgtEl>
                                          <p:spTgt spid="217164"/>
                                        </p:tgtEl>
                                        <p:attrNameLst>
                                          <p:attrName>style.visibility</p:attrName>
                                        </p:attrNameLst>
                                      </p:cBhvr>
                                      <p:to>
                                        <p:strVal val="hidden"/>
                                      </p:to>
                                    </p:set>
                                  </p:childTnLst>
                                </p:cTn>
                              </p:par>
                              <p:par>
                                <p:cTn id="53" presetID="1" presetClass="entr" presetSubtype="0" fill="hold" nodeType="withEffect">
                                  <p:stCondLst>
                                    <p:cond delay="0"/>
                                  </p:stCondLst>
                                  <p:childTnLst>
                                    <p:set>
                                      <p:cBhvr>
                                        <p:cTn id="54" dur="1" fill="hold">
                                          <p:stCondLst>
                                            <p:cond delay="0"/>
                                          </p:stCondLst>
                                        </p:cTn>
                                        <p:tgtEl>
                                          <p:spTgt spid="21717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xit" presetSubtype="0" fill="hold" nodeType="clickEffect">
                                  <p:stCondLst>
                                    <p:cond delay="0"/>
                                  </p:stCondLst>
                                  <p:childTnLst>
                                    <p:set>
                                      <p:cBhvr>
                                        <p:cTn id="58" dur="1" fill="hold">
                                          <p:stCondLst>
                                            <p:cond delay="0"/>
                                          </p:stCondLst>
                                        </p:cTn>
                                        <p:tgtEl>
                                          <p:spTgt spid="217176"/>
                                        </p:tgtEl>
                                        <p:attrNameLst>
                                          <p:attrName>style.visibility</p:attrName>
                                        </p:attrNameLst>
                                      </p:cBhvr>
                                      <p:to>
                                        <p:strVal val="hidden"/>
                                      </p:to>
                                    </p:set>
                                  </p:childTnLst>
                                </p:cTn>
                              </p:par>
                              <p:par>
                                <p:cTn id="59" presetID="1" presetClass="entr" presetSubtype="0" fill="hold" nodeType="withEffect">
                                  <p:stCondLst>
                                    <p:cond delay="0"/>
                                  </p:stCondLst>
                                  <p:childTnLst>
                                    <p:set>
                                      <p:cBhvr>
                                        <p:cTn id="60" dur="1" fill="hold">
                                          <p:stCondLst>
                                            <p:cond delay="0"/>
                                          </p:stCondLst>
                                        </p:cTn>
                                        <p:tgtEl>
                                          <p:spTgt spid="2171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200"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sym typeface="+mn-ea"/>
              </a:rPr>
              <a:t>Geostationary </a:t>
            </a:r>
            <a:r>
              <a:rPr>
                <a:sym typeface="+mn-ea"/>
              </a:rPr>
              <a:t>satellites</a:t>
            </a:r>
            <a:endParaRPr lang="en-US"/>
          </a:p>
        </p:txBody>
      </p:sp>
      <p:sp>
        <p:nvSpPr>
          <p:cNvPr id="216067" name="Content Placeholder 216066"/>
          <p:cNvSpPr>
            <a:spLocks noGrp="1"/>
          </p:cNvSpPr>
          <p:nvPr>
            <p:ph idx="1"/>
          </p:nvPr>
        </p:nvSpPr>
        <p:spPr>
          <a:xfrm>
            <a:off x="468630" y="1165860"/>
            <a:ext cx="8229600" cy="4525963"/>
          </a:xfrm>
        </p:spPr>
        <p:txBody>
          <a:bodyPr/>
          <a:p>
            <a:pPr marL="0" indent="0">
              <a:lnSpc>
                <a:spcPct val="90000"/>
              </a:lnSpc>
              <a:buNone/>
            </a:pPr>
            <a:r>
              <a:rPr sz="2800"/>
              <a:t>Geostationary satellites must have orbits that:</a:t>
            </a:r>
            <a:endParaRPr sz="2800"/>
          </a:p>
          <a:p>
            <a:pPr marL="808355" lvl="1" indent="-263525">
              <a:lnSpc>
                <a:spcPct val="90000"/>
              </a:lnSpc>
              <a:buNone/>
            </a:pPr>
            <a:r>
              <a:t>- take </a:t>
            </a:r>
            <a:r>
              <a:rPr b="1">
                <a:solidFill>
                  <a:srgbClr val="FF0000"/>
                </a:solidFill>
              </a:rPr>
              <a:t>24 hours</a:t>
            </a:r>
            <a:r>
              <a:t> to complete</a:t>
            </a:r>
          </a:p>
          <a:p>
            <a:pPr marL="808355" lvl="1" indent="-263525">
              <a:lnSpc>
                <a:spcPct val="90000"/>
              </a:lnSpc>
              <a:buNone/>
            </a:pPr>
            <a:r>
              <a:t>- circle in the </a:t>
            </a:r>
            <a:r>
              <a:rPr b="1">
                <a:solidFill>
                  <a:srgbClr val="FF0000"/>
                </a:solidFill>
              </a:rPr>
              <a:t>same direction</a:t>
            </a:r>
            <a:r>
              <a:t> as the Earth’s spin</a:t>
            </a:r>
          </a:p>
          <a:p>
            <a:pPr marL="808355" lvl="1" indent="-263525">
              <a:lnSpc>
                <a:spcPct val="90000"/>
              </a:lnSpc>
              <a:buNone/>
            </a:pPr>
            <a:r>
              <a:t>- are above the </a:t>
            </a:r>
            <a:r>
              <a:rPr b="1">
                <a:solidFill>
                  <a:srgbClr val="FF0000"/>
                </a:solidFill>
              </a:rPr>
              <a:t>equator</a:t>
            </a:r>
            <a:endParaRPr b="1">
              <a:solidFill>
                <a:srgbClr val="FF0000"/>
              </a:solidFill>
            </a:endParaRPr>
          </a:p>
          <a:p>
            <a:pPr marL="808355" lvl="1" indent="-263525">
              <a:lnSpc>
                <a:spcPct val="90000"/>
              </a:lnSpc>
              <a:buNone/>
            </a:pPr>
            <a:r>
              <a:t>- orbit at a height of about </a:t>
            </a:r>
            <a:r>
              <a:rPr b="1">
                <a:solidFill>
                  <a:srgbClr val="FF0000"/>
                </a:solidFill>
              </a:rPr>
              <a:t>36 000 km</a:t>
            </a:r>
            <a:endParaRPr b="1">
              <a:solidFill>
                <a:srgbClr val="FF0000"/>
              </a:solidFill>
            </a:endParaRPr>
          </a:p>
          <a:p>
            <a:pPr marL="0" indent="0">
              <a:lnSpc>
                <a:spcPct val="90000"/>
              </a:lnSpc>
              <a:buNone/>
            </a:pPr>
            <a:endParaRPr sz="2800"/>
          </a:p>
          <a:p>
            <a:pPr marL="0" indent="0">
              <a:lnSpc>
                <a:spcPct val="90000"/>
              </a:lnSpc>
              <a:buNone/>
            </a:pPr>
            <a:r>
              <a:rPr sz="2800"/>
              <a:t>Uses of communication satellites include satellite TV and some weather satellites.</a:t>
            </a:r>
            <a:endParaRPr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6067">
                                            <p:txEl>
                                              <p:charRg st="48" end="7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6067">
                                            <p:txEl>
                                              <p:charRg st="76" end="12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6067">
                                            <p:txEl>
                                              <p:charRg st="127" end="15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6067">
                                            <p:txEl>
                                              <p:charRg st="151" end="19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16067">
                                            <p:txEl>
                                              <p:charRg st="191" end="27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sym typeface="+mn-ea"/>
              </a:rPr>
              <a:t>Geostationary </a:t>
            </a:r>
            <a:r>
              <a:rPr>
                <a:sym typeface="+mn-ea"/>
              </a:rPr>
              <a:t>satellites</a:t>
            </a:r>
            <a:endParaRPr lang="en-US"/>
          </a:p>
        </p:txBody>
      </p:sp>
      <p:pic>
        <p:nvPicPr>
          <p:cNvPr id="539650" name="Picture 539649" descr="C:\Documents and Settings\SSER User\Desktop\Satellites.png"/>
          <p:cNvPicPr>
            <a:picLocks noChangeAspect="1"/>
          </p:cNvPicPr>
          <p:nvPr/>
        </p:nvPicPr>
        <p:blipFill>
          <a:blip r:embed="rId1"/>
          <a:stretch>
            <a:fillRect/>
          </a:stretch>
        </p:blipFill>
        <p:spPr>
          <a:xfrm>
            <a:off x="1023303" y="2069783"/>
            <a:ext cx="7119937" cy="3570287"/>
          </a:xfrm>
          <a:prstGeom prst="rect">
            <a:avLst/>
          </a:prstGeom>
          <a:noFill/>
          <a:ln w="9525">
            <a:noFill/>
          </a:ln>
        </p:spPr>
      </p:pic>
      <p:sp>
        <p:nvSpPr>
          <p:cNvPr id="539655" name="Text Box 539654"/>
          <p:cNvSpPr txBox="1"/>
          <p:nvPr/>
        </p:nvSpPr>
        <p:spPr>
          <a:xfrm>
            <a:off x="416560" y="900113"/>
            <a:ext cx="7872730" cy="460375"/>
          </a:xfrm>
          <a:prstGeom prst="rect">
            <a:avLst/>
          </a:prstGeom>
          <a:noFill/>
          <a:ln w="9525">
            <a:noFill/>
          </a:ln>
        </p:spPr>
        <p:txBody>
          <a:bodyPr wrap="none" anchor="t" anchorCtr="0">
            <a:spAutoFit/>
          </a:bodyPr>
          <a:p>
            <a:pPr algn="l"/>
            <a:r>
              <a:rPr sz="2400"/>
              <a:t>Three satellites can cover the whole surface of the Earth.</a:t>
            </a:r>
            <a:endParaRPr sz="2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39650"/>
                                        </p:tgtEl>
                                        <p:attrNameLst>
                                          <p:attrName>style.visibility</p:attrName>
                                        </p:attrNameLst>
                                      </p:cBhvr>
                                    </p:set>
                                    <p:animEffect transition="in" filter="dissolve">
                                      <p:cBhvr>
                                        <p:cTn id="7" dur="500"/>
                                        <p:tgtEl>
                                          <p:spTgt spid="53965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39655">
                                            <p:txEl>
                                              <p:charRg st="0" end="59"/>
                                            </p:txEl>
                                          </p:spTgt>
                                        </p:tgtEl>
                                        <p:attrNameLst>
                                          <p:attrName>style.visibility</p:attrName>
                                        </p:attrNameLst>
                                      </p:cBhvr>
                                    </p:set>
                                    <p:animEffect transition="in" filter="wipe(left)">
                                      <p:cBhvr>
                                        <p:cTn id="12" dur="500"/>
                                        <p:tgtEl>
                                          <p:spTgt spid="539655">
                                            <p:txEl>
                                              <p:charRg st="0" end="5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9655" grpId="0" animBg="1" advAuto="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42" name="Title 215041"/>
          <p:cNvSpPr>
            <a:spLocks noGrp="1"/>
          </p:cNvSpPr>
          <p:nvPr>
            <p:ph type="title"/>
          </p:nvPr>
        </p:nvSpPr>
        <p:spPr/>
        <p:txBody>
          <a:bodyPr anchor="ctr" anchorCtr="0"/>
          <a:p>
            <a:r>
              <a:rPr lang="en-US" sz="4000"/>
              <a:t>Polar Orbiting (</a:t>
            </a:r>
            <a:r>
              <a:rPr sz="4000"/>
              <a:t>Monitoring</a:t>
            </a:r>
            <a:r>
              <a:rPr lang="en-US" sz="4000"/>
              <a:t>)</a:t>
            </a:r>
            <a:r>
              <a:rPr sz="4000"/>
              <a:t> satellites</a:t>
            </a:r>
            <a:endParaRPr sz="4000"/>
          </a:p>
        </p:txBody>
      </p:sp>
      <p:sp>
        <p:nvSpPr>
          <p:cNvPr id="215043" name="Content Placeholder 215042"/>
          <p:cNvSpPr>
            <a:spLocks noGrp="1"/>
          </p:cNvSpPr>
          <p:nvPr>
            <p:ph idx="1"/>
          </p:nvPr>
        </p:nvSpPr>
        <p:spPr>
          <a:xfrm>
            <a:off x="364490" y="1165860"/>
            <a:ext cx="5873115" cy="4526280"/>
          </a:xfrm>
        </p:spPr>
        <p:txBody>
          <a:bodyPr/>
          <a:p>
            <a:pPr marL="0" indent="0">
              <a:lnSpc>
                <a:spcPct val="90000"/>
              </a:lnSpc>
              <a:buNone/>
            </a:pPr>
            <a:r>
              <a:rPr sz="2400"/>
              <a:t>They are used for weather, military, and environmental monitoring. </a:t>
            </a:r>
            <a:endParaRPr sz="2400"/>
          </a:p>
          <a:p>
            <a:pPr marL="0" indent="0">
              <a:lnSpc>
                <a:spcPct val="90000"/>
              </a:lnSpc>
              <a:buNone/>
            </a:pPr>
            <a:endParaRPr sz="2400"/>
          </a:p>
          <a:p>
            <a:pPr marL="0" indent="0">
              <a:lnSpc>
                <a:spcPct val="90000"/>
              </a:lnSpc>
              <a:buNone/>
            </a:pPr>
            <a:r>
              <a:rPr sz="2400"/>
              <a:t>They have relatively low orbital heights (eg 500 km). </a:t>
            </a:r>
            <a:endParaRPr sz="2400"/>
          </a:p>
          <a:p>
            <a:pPr marL="0" indent="0">
              <a:lnSpc>
                <a:spcPct val="90000"/>
              </a:lnSpc>
              <a:buNone/>
            </a:pPr>
            <a:endParaRPr sz="2400"/>
          </a:p>
          <a:p>
            <a:pPr marL="0" indent="0">
              <a:lnSpc>
                <a:spcPct val="90000"/>
              </a:lnSpc>
              <a:buNone/>
            </a:pPr>
            <a:r>
              <a:rPr sz="2400"/>
              <a:t>They take typically 2 hours to complete one orbit.</a:t>
            </a:r>
            <a:endParaRPr sz="2400"/>
          </a:p>
          <a:p>
            <a:pPr marL="0" indent="0">
              <a:lnSpc>
                <a:spcPct val="90000"/>
              </a:lnSpc>
              <a:buNone/>
            </a:pPr>
            <a:endParaRPr sz="2400"/>
          </a:p>
          <a:p>
            <a:pPr marL="0" indent="0">
              <a:lnSpc>
                <a:spcPct val="90000"/>
              </a:lnSpc>
              <a:buNone/>
            </a:pPr>
            <a:r>
              <a:rPr sz="2400"/>
              <a:t>They are considered to be in </a:t>
            </a:r>
            <a:r>
              <a:rPr sz="2400" b="1">
                <a:solidFill>
                  <a:srgbClr val="FF0000"/>
                </a:solidFill>
              </a:rPr>
              <a:t>polar orbits</a:t>
            </a:r>
            <a:r>
              <a:rPr sz="2400"/>
              <a:t> even though their orbits do not always pass over the poles.</a:t>
            </a:r>
            <a:endParaRPr sz="2400"/>
          </a:p>
        </p:txBody>
      </p:sp>
      <p:sp>
        <p:nvSpPr>
          <p:cNvPr id="215249" name="Rectangle 215248"/>
          <p:cNvSpPr/>
          <p:nvPr/>
        </p:nvSpPr>
        <p:spPr>
          <a:xfrm>
            <a:off x="7523480" y="4975860"/>
            <a:ext cx="1321435" cy="494030"/>
          </a:xfrm>
          <a:prstGeom prst="rect">
            <a:avLst/>
          </a:prstGeom>
          <a:solidFill>
            <a:schemeClr val="bg1"/>
          </a:solidFill>
          <a:ln w="9525" cap="flat" cmpd="sng">
            <a:solidFill>
              <a:schemeClr val="bg1"/>
            </a:solidFill>
            <a:prstDash val="solid"/>
            <a:miter/>
            <a:headEnd type="none" w="med" len="med"/>
            <a:tailEnd type="none" w="med" len="med"/>
          </a:ln>
        </p:spPr>
        <p:txBody>
          <a:bodyPr/>
          <a:p>
            <a:endParaRPr lang="en-US"/>
          </a:p>
        </p:txBody>
      </p:sp>
      <p:pic>
        <p:nvPicPr>
          <p:cNvPr id="2" name="Picture 1"/>
          <p:cNvPicPr>
            <a:picLocks noChangeAspect="1"/>
          </p:cNvPicPr>
          <p:nvPr/>
        </p:nvPicPr>
        <p:blipFill>
          <a:blip r:embed="rId1"/>
          <a:stretch>
            <a:fillRect/>
          </a:stretch>
        </p:blipFill>
        <p:spPr>
          <a:xfrm>
            <a:off x="6237605" y="1461135"/>
            <a:ext cx="2743200" cy="35147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5043">
                                            <p:txEl>
                                              <p:charRg st="0" end="68"/>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5043">
                                            <p:txEl>
                                              <p:charRg st="69" end="12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5043">
                                            <p:txEl>
                                              <p:charRg st="125" end="17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5043">
                                            <p:txEl>
                                              <p:charRg st="177" end="27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p:sp>
        <p:nvSpPr>
          <p:cNvPr id="215042" name="Title 215041"/>
          <p:cNvSpPr>
            <a:spLocks noGrp="1"/>
          </p:cNvSpPr>
          <p:nvPr>
            <p:ph type="title"/>
          </p:nvPr>
        </p:nvSpPr>
        <p:spPr/>
        <p:txBody>
          <a:bodyPr anchor="ctr" anchorCtr="0"/>
          <a:p>
            <a:r>
              <a:rPr lang="en-US" sz="4000"/>
              <a:t>Polar Orbiting (</a:t>
            </a:r>
            <a:r>
              <a:rPr sz="4000"/>
              <a:t>Monitoring</a:t>
            </a:r>
            <a:r>
              <a:rPr lang="en-US" sz="4000"/>
              <a:t>)</a:t>
            </a:r>
            <a:r>
              <a:rPr sz="4000"/>
              <a:t> satellites</a:t>
            </a:r>
            <a:endParaRPr sz="4000"/>
          </a:p>
        </p:txBody>
      </p:sp>
      <p:sp>
        <p:nvSpPr>
          <p:cNvPr id="215249" name="Rectangle 215248"/>
          <p:cNvSpPr/>
          <p:nvPr/>
        </p:nvSpPr>
        <p:spPr>
          <a:xfrm>
            <a:off x="7523480" y="4975860"/>
            <a:ext cx="1321435" cy="494030"/>
          </a:xfrm>
          <a:prstGeom prst="rect">
            <a:avLst/>
          </a:prstGeom>
          <a:solidFill>
            <a:schemeClr val="bg1"/>
          </a:solidFill>
          <a:ln w="9525" cap="flat" cmpd="sng">
            <a:solidFill>
              <a:schemeClr val="bg1"/>
            </a:solidFill>
            <a:prstDash val="solid"/>
            <a:miter/>
            <a:headEnd type="none" w="med" len="med"/>
            <a:tailEnd type="none" w="med" len="med"/>
          </a:ln>
        </p:spPr>
        <p:txBody>
          <a:bodyPr/>
          <a:p>
            <a:endParaRPr lang="en-US"/>
          </a:p>
        </p:txBody>
      </p:sp>
      <p:pic>
        <p:nvPicPr>
          <p:cNvPr id="3" name="Picture 2"/>
          <p:cNvPicPr>
            <a:picLocks noChangeAspect="1"/>
          </p:cNvPicPr>
          <p:nvPr/>
        </p:nvPicPr>
        <p:blipFill>
          <a:blip r:embed="rId1"/>
          <a:stretch>
            <a:fillRect/>
          </a:stretch>
        </p:blipFill>
        <p:spPr>
          <a:xfrm>
            <a:off x="3175" y="1209675"/>
            <a:ext cx="9159875" cy="5038090"/>
          </a:xfrm>
          <a:prstGeom prst="rect">
            <a:avLst/>
          </a:prstGeom>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p:sp>
        <p:nvSpPr>
          <p:cNvPr id="215042" name="Title 215041"/>
          <p:cNvSpPr>
            <a:spLocks noGrp="1"/>
          </p:cNvSpPr>
          <p:nvPr>
            <p:ph type="title"/>
          </p:nvPr>
        </p:nvSpPr>
        <p:spPr/>
        <p:txBody>
          <a:bodyPr anchor="ctr" anchorCtr="0"/>
          <a:p>
            <a:r>
              <a:rPr lang="en-US" sz="4000"/>
              <a:t>Polar Orbiting (</a:t>
            </a:r>
            <a:r>
              <a:rPr sz="4000"/>
              <a:t>Monitoring</a:t>
            </a:r>
            <a:r>
              <a:rPr lang="en-US" sz="4000"/>
              <a:t>)</a:t>
            </a:r>
            <a:r>
              <a:rPr sz="4000"/>
              <a:t> satellites</a:t>
            </a:r>
            <a:endParaRPr sz="4000"/>
          </a:p>
        </p:txBody>
      </p:sp>
      <p:pic>
        <p:nvPicPr>
          <p:cNvPr id="2" name="Picture 1" descr="poesani3"/>
          <p:cNvPicPr>
            <a:picLocks noChangeAspect="1"/>
          </p:cNvPicPr>
          <p:nvPr/>
        </p:nvPicPr>
        <p:blipFill>
          <a:blip r:embed="rId1"/>
          <a:stretch>
            <a:fillRect/>
          </a:stretch>
        </p:blipFill>
        <p:spPr>
          <a:xfrm>
            <a:off x="19685" y="1905000"/>
            <a:ext cx="9128125" cy="3423285"/>
          </a:xfrm>
          <a:prstGeom prst="rect">
            <a:avLst/>
          </a:prstGeom>
        </p:spPr>
      </p:pic>
      <p:sp>
        <p:nvSpPr>
          <p:cNvPr id="4" name="Text Box 3"/>
          <p:cNvSpPr txBox="1"/>
          <p:nvPr/>
        </p:nvSpPr>
        <p:spPr>
          <a:xfrm>
            <a:off x="287655" y="774065"/>
            <a:ext cx="8858885" cy="521970"/>
          </a:xfrm>
          <a:prstGeom prst="rect">
            <a:avLst/>
          </a:prstGeom>
          <a:noFill/>
        </p:spPr>
        <p:txBody>
          <a:bodyPr wrap="square" rtlCol="0">
            <a:spAutoFit/>
          </a:bodyPr>
          <a:p>
            <a:r>
              <a:rPr lang="en-US" altLang="en-US" sz="2800">
                <a:solidFill>
                  <a:schemeClr val="bg1"/>
                </a:solidFill>
              </a:rPr>
              <a:t>How a polar orbiting satellite passes over the earth.</a:t>
            </a:r>
            <a:endParaRPr lang="en-US" altLang="en-US" sz="2800">
              <a:solidFill>
                <a:schemeClr val="bg1"/>
              </a:solidFill>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p:sp>
        <p:nvSpPr>
          <p:cNvPr id="215042" name="Title 215041"/>
          <p:cNvSpPr>
            <a:spLocks noGrp="1"/>
          </p:cNvSpPr>
          <p:nvPr>
            <p:ph type="title"/>
          </p:nvPr>
        </p:nvSpPr>
        <p:spPr/>
        <p:txBody>
          <a:bodyPr anchor="ctr" anchorCtr="0"/>
          <a:p>
            <a:r>
              <a:rPr lang="en-US" sz="4000"/>
              <a:t>Polar Orbiting (</a:t>
            </a:r>
            <a:r>
              <a:rPr sz="4000"/>
              <a:t>Monitoring</a:t>
            </a:r>
            <a:r>
              <a:rPr lang="en-US" sz="4000"/>
              <a:t>)</a:t>
            </a:r>
            <a:r>
              <a:rPr sz="4000"/>
              <a:t> satellites</a:t>
            </a:r>
            <a:endParaRPr sz="4000"/>
          </a:p>
        </p:txBody>
      </p:sp>
      <p:pic>
        <p:nvPicPr>
          <p:cNvPr id="3" name="Picture 2"/>
          <p:cNvPicPr>
            <a:picLocks noChangeAspect="1"/>
          </p:cNvPicPr>
          <p:nvPr/>
        </p:nvPicPr>
        <p:blipFill>
          <a:blip r:embed="rId1"/>
          <a:stretch>
            <a:fillRect/>
          </a:stretch>
        </p:blipFill>
        <p:spPr>
          <a:xfrm>
            <a:off x="-179070" y="530860"/>
            <a:ext cx="9525000" cy="6400800"/>
          </a:xfrm>
          <a:prstGeom prst="rect">
            <a:avLst/>
          </a:prstGeom>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Picture 3"/>
          <p:cNvPicPr>
            <a:picLocks noChangeAspect="1"/>
          </p:cNvPicPr>
          <p:nvPr/>
        </p:nvPicPr>
        <p:blipFill>
          <a:blip r:embed="rId1"/>
          <a:stretch>
            <a:fillRect/>
          </a:stretch>
        </p:blipFill>
        <p:spPr>
          <a:xfrm>
            <a:off x="1270" y="-28575"/>
            <a:ext cx="9142730" cy="685736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61" name="Title 2049"/>
          <p:cNvSpPr>
            <a:spLocks noGrp="1"/>
          </p:cNvSpPr>
          <p:nvPr>
            <p:ph type="ctrTitle"/>
          </p:nvPr>
        </p:nvSpPr>
        <p:spPr>
          <a:xfrm>
            <a:off x="563880" y="1797050"/>
            <a:ext cx="7772400" cy="2910840"/>
          </a:xfrm>
          <a:solidFill>
            <a:srgbClr val="C00000"/>
          </a:solidFill>
        </p:spPr>
        <p:txBody>
          <a:bodyPr anchor="ctr" anchorCtr="0"/>
          <a:p>
            <a:pPr defTabSz="914400">
              <a:buNone/>
            </a:pPr>
            <a:r>
              <a:rPr lang="en-US" altLang="en-US" sz="6600" kern="1200" baseline="0" dirty="0">
                <a:latin typeface="+mj-lt"/>
                <a:ea typeface="+mj-ea"/>
                <a:cs typeface="+mj-cs"/>
              </a:rPr>
              <a:t>Centripetal Force</a:t>
            </a:r>
            <a:endParaRPr lang="en-US" altLang="en-US" sz="6600" kern="1200" baseline="0" dirty="0">
              <a:latin typeface="+mj-lt"/>
              <a:ea typeface="+mj-ea"/>
              <a:cs typeface="+mj-cs"/>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0183" name="Title 220182"/>
          <p:cNvSpPr>
            <a:spLocks noGrp="1"/>
          </p:cNvSpPr>
          <p:nvPr>
            <p:ph type="title"/>
          </p:nvPr>
        </p:nvSpPr>
        <p:spPr/>
        <p:txBody>
          <a:bodyPr anchor="ctr" anchorCtr="0"/>
          <a:p>
            <a:r>
              <a:rPr sz="4000"/>
              <a:t>GPS / SatNav</a:t>
            </a:r>
            <a:endParaRPr sz="4000"/>
          </a:p>
        </p:txBody>
      </p:sp>
      <p:sp>
        <p:nvSpPr>
          <p:cNvPr id="220163" name="Text Placeholder 220162"/>
          <p:cNvSpPr>
            <a:spLocks noGrp="1"/>
          </p:cNvSpPr>
          <p:nvPr>
            <p:ph type="body" sz="half" idx="4294967295"/>
          </p:nvPr>
        </p:nvSpPr>
        <p:spPr>
          <a:xfrm>
            <a:off x="19685" y="530860"/>
            <a:ext cx="9040495" cy="2042795"/>
          </a:xfrm>
        </p:spPr>
        <p:txBody>
          <a:bodyPr/>
          <a:p>
            <a:pPr marL="0" indent="0">
              <a:lnSpc>
                <a:spcPct val="90000"/>
              </a:lnSpc>
              <a:buNone/>
            </a:pPr>
            <a:r>
              <a:rPr sz="2400"/>
              <a:t>Global Positioning System (GPS) </a:t>
            </a:r>
            <a:r>
              <a:rPr lang="en-US" sz="2400"/>
              <a:t>satellites are </a:t>
            </a:r>
            <a:r>
              <a:rPr sz="2400"/>
              <a:t>in ‘polar’ orbits.</a:t>
            </a:r>
            <a:endParaRPr sz="2400"/>
          </a:p>
        </p:txBody>
      </p:sp>
      <p:pic>
        <p:nvPicPr>
          <p:cNvPr id="3" name="Picture 2"/>
          <p:cNvPicPr>
            <a:picLocks noChangeAspect="1"/>
          </p:cNvPicPr>
          <p:nvPr/>
        </p:nvPicPr>
        <p:blipFill>
          <a:blip r:embed="rId1"/>
          <a:stretch>
            <a:fillRect/>
          </a:stretch>
        </p:blipFill>
        <p:spPr>
          <a:xfrm>
            <a:off x="3098800" y="1203960"/>
            <a:ext cx="1188085" cy="1884045"/>
          </a:xfrm>
          <a:prstGeom prst="rect">
            <a:avLst/>
          </a:prstGeom>
        </p:spPr>
      </p:pic>
      <p:pic>
        <p:nvPicPr>
          <p:cNvPr id="5" name="Picture 4"/>
          <p:cNvPicPr>
            <a:picLocks noChangeAspect="1"/>
          </p:cNvPicPr>
          <p:nvPr/>
        </p:nvPicPr>
        <p:blipFill>
          <a:blip r:embed="rId2"/>
          <a:stretch>
            <a:fillRect/>
          </a:stretch>
        </p:blipFill>
        <p:spPr>
          <a:xfrm>
            <a:off x="6674485" y="5002530"/>
            <a:ext cx="2229485" cy="1261110"/>
          </a:xfrm>
          <a:prstGeom prst="rect">
            <a:avLst/>
          </a:prstGeom>
        </p:spPr>
      </p:pic>
      <p:pic>
        <p:nvPicPr>
          <p:cNvPr id="8" name="Picture 7"/>
          <p:cNvPicPr>
            <a:picLocks noChangeAspect="1"/>
          </p:cNvPicPr>
          <p:nvPr/>
        </p:nvPicPr>
        <p:blipFill>
          <a:blip r:embed="rId3"/>
          <a:stretch>
            <a:fillRect/>
          </a:stretch>
        </p:blipFill>
        <p:spPr>
          <a:xfrm>
            <a:off x="4591685" y="946150"/>
            <a:ext cx="4555490" cy="3420745"/>
          </a:xfrm>
          <a:prstGeom prst="rect">
            <a:avLst/>
          </a:prstGeom>
        </p:spPr>
      </p:pic>
      <p:pic>
        <p:nvPicPr>
          <p:cNvPr id="9" name="Picture 8"/>
          <p:cNvPicPr>
            <a:picLocks noChangeAspect="1"/>
          </p:cNvPicPr>
          <p:nvPr/>
        </p:nvPicPr>
        <p:blipFill>
          <a:blip r:embed="rId4"/>
          <a:stretch>
            <a:fillRect/>
          </a:stretch>
        </p:blipFill>
        <p:spPr>
          <a:xfrm>
            <a:off x="4759960" y="4844415"/>
            <a:ext cx="1577340" cy="1577340"/>
          </a:xfrm>
          <a:prstGeom prst="rect">
            <a:avLst/>
          </a:prstGeom>
        </p:spPr>
      </p:pic>
      <p:pic>
        <p:nvPicPr>
          <p:cNvPr id="10" name="Picture 9"/>
          <p:cNvPicPr>
            <a:picLocks noChangeAspect="1"/>
          </p:cNvPicPr>
          <p:nvPr/>
        </p:nvPicPr>
        <p:blipFill>
          <a:blip r:embed="rId5"/>
          <a:stretch>
            <a:fillRect/>
          </a:stretch>
        </p:blipFill>
        <p:spPr>
          <a:xfrm>
            <a:off x="298450" y="898525"/>
            <a:ext cx="2495550" cy="2495550"/>
          </a:xfrm>
          <a:prstGeom prst="rect">
            <a:avLst/>
          </a:prstGeom>
        </p:spPr>
      </p:pic>
      <p:pic>
        <p:nvPicPr>
          <p:cNvPr id="11" name="Picture 10"/>
          <p:cNvPicPr>
            <a:picLocks noChangeAspect="1"/>
          </p:cNvPicPr>
          <p:nvPr/>
        </p:nvPicPr>
        <p:blipFill>
          <a:blip r:embed="rId6"/>
          <a:stretch>
            <a:fillRect/>
          </a:stretch>
        </p:blipFill>
        <p:spPr>
          <a:xfrm>
            <a:off x="19685" y="3394075"/>
            <a:ext cx="4572000" cy="3429000"/>
          </a:xfrm>
          <a:prstGeom prst="rect">
            <a:avLst/>
          </a:prstGeom>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4258" name="Title 224257"/>
          <p:cNvSpPr>
            <a:spLocks noGrp="1"/>
          </p:cNvSpPr>
          <p:nvPr>
            <p:ph type="title"/>
          </p:nvPr>
        </p:nvSpPr>
        <p:spPr/>
        <p:txBody>
          <a:bodyPr anchor="ctr" anchorCtr="0"/>
          <a:p>
            <a:r>
              <a:rPr sz="4000"/>
              <a:t>Question</a:t>
            </a:r>
            <a:endParaRPr sz="4000"/>
          </a:p>
        </p:txBody>
      </p:sp>
      <p:sp>
        <p:nvSpPr>
          <p:cNvPr id="224263" name="Content Placeholder 224262"/>
          <p:cNvSpPr>
            <a:spLocks noGrp="1"/>
          </p:cNvSpPr>
          <p:nvPr>
            <p:ph idx="1"/>
          </p:nvPr>
        </p:nvSpPr>
        <p:spPr>
          <a:xfrm>
            <a:off x="457200" y="1165860"/>
            <a:ext cx="8229600" cy="4525963"/>
          </a:xfrm>
        </p:spPr>
        <p:txBody>
          <a:bodyPr/>
          <a:p>
            <a:pPr marL="0" indent="0">
              <a:buNone/>
            </a:pPr>
            <a:r>
              <a:rPr sz="2400" i="1"/>
              <a:t>What are the advantages / disadvantages of using a polar orbiting rather than a geostationary satellite for monitoring?</a:t>
            </a:r>
            <a:endParaRPr sz="2400" i="1"/>
          </a:p>
          <a:p>
            <a:pPr marL="0" indent="0">
              <a:buNone/>
            </a:pPr>
            <a:endParaRPr sz="2400" i="1"/>
          </a:p>
          <a:p>
            <a:pPr marL="0" indent="0">
              <a:buNone/>
            </a:pPr>
            <a:r>
              <a:rPr sz="2400">
                <a:solidFill>
                  <a:srgbClr val="FF0000"/>
                </a:solidFill>
              </a:rPr>
              <a:t>ADVANTAGES</a:t>
            </a:r>
            <a:endParaRPr sz="2400">
              <a:solidFill>
                <a:srgbClr val="FF0000"/>
              </a:solidFill>
            </a:endParaRPr>
          </a:p>
          <a:p>
            <a:pPr marL="441325" lvl="1" indent="0">
              <a:buNone/>
            </a:pPr>
            <a:r>
              <a:rPr sz="2000"/>
              <a:t>- it is nearer to the Earth allowing more detail to be seen and </a:t>
            </a:r>
            <a:endParaRPr sz="2000"/>
          </a:p>
          <a:p>
            <a:pPr marL="441325" lvl="1" indent="0">
              <a:buNone/>
            </a:pPr>
            <a:r>
              <a:rPr sz="2000"/>
              <a:t>- it is easier to place into orbit</a:t>
            </a:r>
            <a:endParaRPr sz="2000"/>
          </a:p>
          <a:p>
            <a:pPr marL="441325" lvl="1" indent="0">
              <a:buNone/>
            </a:pPr>
            <a:r>
              <a:rPr sz="2000"/>
              <a:t>- it eventually passes over all of the Earth’s surface</a:t>
            </a:r>
            <a:endParaRPr sz="2000"/>
          </a:p>
          <a:p>
            <a:pPr marL="441325" lvl="1" indent="0">
              <a:buNone/>
            </a:pPr>
            <a:endParaRPr sz="2000"/>
          </a:p>
          <a:p>
            <a:pPr marL="0" indent="0">
              <a:buNone/>
            </a:pPr>
            <a:r>
              <a:rPr sz="2400">
                <a:solidFill>
                  <a:srgbClr val="FF0000"/>
                </a:solidFill>
              </a:rPr>
              <a:t>DISADVANTAGE </a:t>
            </a:r>
            <a:endParaRPr sz="2400">
              <a:solidFill>
                <a:srgbClr val="FF0000"/>
              </a:solidFill>
            </a:endParaRPr>
          </a:p>
          <a:p>
            <a:pPr marL="441325" lvl="1" indent="0">
              <a:buNone/>
            </a:pPr>
            <a:r>
              <a:rPr sz="2000"/>
              <a:t>- unlike a geostationary satellite it is not always above the same point on the Earth’s surface so continuous monitoring is not possible</a:t>
            </a:r>
            <a:endParaRPr sz="2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4263">
                                            <p:txEl>
                                              <p:charRg st="121" end="13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4263">
                                            <p:txEl>
                                              <p:charRg st="132" end="19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4263">
                                            <p:txEl>
                                              <p:charRg st="197" end="23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4263">
                                            <p:txEl>
                                              <p:charRg st="232" end="28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4263">
                                            <p:txEl>
                                              <p:charRg st="288" end="30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4263">
                                            <p:txEl>
                                              <p:charRg st="302" end="43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3123" name="Text Box 133122"/>
          <p:cNvSpPr txBox="1"/>
          <p:nvPr/>
        </p:nvSpPr>
        <p:spPr>
          <a:xfrm>
            <a:off x="425450" y="303213"/>
            <a:ext cx="8375650" cy="3846195"/>
          </a:xfrm>
          <a:prstGeom prst="rect">
            <a:avLst/>
          </a:prstGeom>
          <a:solidFill>
            <a:schemeClr val="bg1"/>
          </a:solidFill>
          <a:ln w="9525">
            <a:noFill/>
          </a:ln>
        </p:spPr>
        <p:txBody>
          <a:bodyPr>
            <a:spAutoFit/>
          </a:bodyPr>
          <a:p>
            <a:pPr eaLnBrk="0" hangingPunct="0">
              <a:spcBef>
                <a:spcPct val="50000"/>
              </a:spcBef>
            </a:pPr>
            <a:r>
              <a:rPr sz="2800" b="1">
                <a:solidFill>
                  <a:srgbClr val="FF3300"/>
                </a:solidFill>
                <a:latin typeface="Times New Roman" panose="02020603050405020304" pitchFamily="18" charset="0"/>
              </a:rPr>
              <a:t>Choose appropriate words to fill in the gaps below:</a:t>
            </a:r>
            <a:endParaRPr sz="2800" b="1">
              <a:solidFill>
                <a:srgbClr val="FF3300"/>
              </a:solidFill>
              <a:latin typeface="Times New Roman" panose="02020603050405020304" pitchFamily="18" charset="0"/>
            </a:endParaRPr>
          </a:p>
          <a:p>
            <a:pPr eaLnBrk="0" hangingPunct="0">
              <a:spcBef>
                <a:spcPct val="50000"/>
              </a:spcBef>
            </a:pPr>
            <a:r>
              <a:rPr sz="2400" b="1">
                <a:latin typeface="Times New Roman" panose="02020603050405020304" pitchFamily="18" charset="0"/>
              </a:rPr>
              <a:t>A satellite is a ________ mass object orbiting around a ________ mass body.</a:t>
            </a:r>
            <a:endParaRPr sz="2400" b="1">
              <a:latin typeface="Times New Roman" panose="02020603050405020304" pitchFamily="18" charset="0"/>
            </a:endParaRPr>
          </a:p>
          <a:p>
            <a:pPr eaLnBrk="0" hangingPunct="0">
              <a:spcBef>
                <a:spcPct val="50000"/>
              </a:spcBef>
            </a:pPr>
            <a:r>
              <a:rPr sz="2400" b="1">
                <a:latin typeface="Times New Roman" panose="02020603050405020304" pitchFamily="18" charset="0"/>
              </a:rPr>
              <a:t>The larger the orbit of a satellite the more ________ it moves and the ________ it takes to complete one orbit.</a:t>
            </a:r>
            <a:endParaRPr sz="2400" b="1">
              <a:latin typeface="Times New Roman" panose="02020603050405020304" pitchFamily="18" charset="0"/>
            </a:endParaRPr>
          </a:p>
          <a:p>
            <a:pPr eaLnBrk="0" hangingPunct="0">
              <a:spcBef>
                <a:spcPct val="50000"/>
              </a:spcBef>
            </a:pPr>
            <a:r>
              <a:rPr sz="2400" b="1">
                <a:latin typeface="Times New Roman" panose="02020603050405020304" pitchFamily="18" charset="0"/>
              </a:rPr>
              <a:t>Geostationary satellites are used for _____________ and have an orbital period of _____ hours.</a:t>
            </a:r>
            <a:endParaRPr sz="2400" b="1">
              <a:latin typeface="Times New Roman" panose="02020603050405020304" pitchFamily="18" charset="0"/>
            </a:endParaRPr>
          </a:p>
          <a:p>
            <a:pPr eaLnBrk="0" hangingPunct="0">
              <a:spcBef>
                <a:spcPct val="50000"/>
              </a:spcBef>
            </a:pPr>
            <a:r>
              <a:rPr sz="2400" b="1">
                <a:latin typeface="Times New Roman" panose="02020603050405020304" pitchFamily="18" charset="0"/>
              </a:rPr>
              <a:t>_____________ satellites normally use polar orbits.</a:t>
            </a:r>
            <a:endParaRPr sz="2400" b="1">
              <a:latin typeface="Times New Roman" panose="02020603050405020304" pitchFamily="18" charset="0"/>
              <a:ea typeface="Times New Roman" panose="02020603050405020304" pitchFamily="18" charset="0"/>
            </a:endParaRPr>
          </a:p>
        </p:txBody>
      </p:sp>
      <p:sp>
        <p:nvSpPr>
          <p:cNvPr id="133124" name="Text Box 133123"/>
          <p:cNvSpPr txBox="1"/>
          <p:nvPr/>
        </p:nvSpPr>
        <p:spPr>
          <a:xfrm>
            <a:off x="4489450" y="5238750"/>
            <a:ext cx="1287463" cy="368300"/>
          </a:xfrm>
          <a:prstGeom prst="rect">
            <a:avLst/>
          </a:prstGeom>
          <a:noFill/>
          <a:ln w="9525">
            <a:noFill/>
          </a:ln>
        </p:spPr>
        <p:txBody>
          <a:bodyPr>
            <a:spAutoFit/>
          </a:bodyPr>
          <a:p>
            <a:pPr>
              <a:spcBef>
                <a:spcPct val="50000"/>
              </a:spcBef>
            </a:pPr>
            <a:r>
              <a:rPr b="1">
                <a:solidFill>
                  <a:schemeClr val="accent2"/>
                </a:solidFill>
              </a:rPr>
              <a:t>24</a:t>
            </a:r>
            <a:endParaRPr b="1">
              <a:solidFill>
                <a:schemeClr val="accent2"/>
              </a:solidFill>
            </a:endParaRPr>
          </a:p>
        </p:txBody>
      </p:sp>
      <p:sp>
        <p:nvSpPr>
          <p:cNvPr id="133125" name="Text Box 133124"/>
          <p:cNvSpPr txBox="1"/>
          <p:nvPr/>
        </p:nvSpPr>
        <p:spPr>
          <a:xfrm>
            <a:off x="3649663" y="5238750"/>
            <a:ext cx="1179512" cy="368300"/>
          </a:xfrm>
          <a:prstGeom prst="rect">
            <a:avLst/>
          </a:prstGeom>
          <a:noFill/>
          <a:ln w="9525">
            <a:noFill/>
          </a:ln>
        </p:spPr>
        <p:txBody>
          <a:bodyPr>
            <a:spAutoFit/>
          </a:bodyPr>
          <a:p>
            <a:pPr>
              <a:spcBef>
                <a:spcPct val="50000"/>
              </a:spcBef>
            </a:pPr>
            <a:r>
              <a:rPr b="1">
                <a:solidFill>
                  <a:schemeClr val="accent2"/>
                </a:solidFill>
              </a:rPr>
              <a:t>lower</a:t>
            </a:r>
            <a:endParaRPr b="1">
              <a:solidFill>
                <a:schemeClr val="accent2"/>
              </a:solidFill>
            </a:endParaRPr>
          </a:p>
        </p:txBody>
      </p:sp>
      <p:sp>
        <p:nvSpPr>
          <p:cNvPr id="133127" name="Text Box 133126"/>
          <p:cNvSpPr txBox="1"/>
          <p:nvPr/>
        </p:nvSpPr>
        <p:spPr>
          <a:xfrm>
            <a:off x="2681288" y="5238750"/>
            <a:ext cx="1171575" cy="368300"/>
          </a:xfrm>
          <a:prstGeom prst="rect">
            <a:avLst/>
          </a:prstGeom>
          <a:noFill/>
          <a:ln w="9525">
            <a:noFill/>
          </a:ln>
        </p:spPr>
        <p:txBody>
          <a:bodyPr>
            <a:spAutoFit/>
          </a:bodyPr>
          <a:p>
            <a:pPr>
              <a:spcBef>
                <a:spcPct val="50000"/>
              </a:spcBef>
            </a:pPr>
            <a:r>
              <a:rPr b="1">
                <a:solidFill>
                  <a:schemeClr val="accent2"/>
                </a:solidFill>
              </a:rPr>
              <a:t>longer</a:t>
            </a:r>
            <a:endParaRPr b="1">
              <a:solidFill>
                <a:schemeClr val="accent2"/>
              </a:solidFill>
            </a:endParaRPr>
          </a:p>
        </p:txBody>
      </p:sp>
      <p:sp>
        <p:nvSpPr>
          <p:cNvPr id="133128" name="Text Box 133127"/>
          <p:cNvSpPr txBox="1"/>
          <p:nvPr/>
        </p:nvSpPr>
        <p:spPr>
          <a:xfrm>
            <a:off x="5064125" y="5241925"/>
            <a:ext cx="1689100" cy="368300"/>
          </a:xfrm>
          <a:prstGeom prst="rect">
            <a:avLst/>
          </a:prstGeom>
          <a:noFill/>
          <a:ln w="9525">
            <a:noFill/>
          </a:ln>
        </p:spPr>
        <p:txBody>
          <a:bodyPr>
            <a:spAutoFit/>
          </a:bodyPr>
          <a:p>
            <a:pPr>
              <a:spcBef>
                <a:spcPct val="50000"/>
              </a:spcBef>
            </a:pPr>
            <a:r>
              <a:rPr b="1">
                <a:solidFill>
                  <a:schemeClr val="accent2"/>
                </a:solidFill>
              </a:rPr>
              <a:t>slowly</a:t>
            </a:r>
            <a:endParaRPr b="1">
              <a:solidFill>
                <a:schemeClr val="accent2"/>
              </a:solidFill>
            </a:endParaRPr>
          </a:p>
        </p:txBody>
      </p:sp>
      <p:sp>
        <p:nvSpPr>
          <p:cNvPr id="133129" name="Text Box 133128"/>
          <p:cNvSpPr txBox="1"/>
          <p:nvPr/>
        </p:nvSpPr>
        <p:spPr>
          <a:xfrm>
            <a:off x="4564063" y="4802188"/>
            <a:ext cx="2251075" cy="368300"/>
          </a:xfrm>
          <a:prstGeom prst="rect">
            <a:avLst/>
          </a:prstGeom>
          <a:noFill/>
          <a:ln w="9525">
            <a:noFill/>
          </a:ln>
        </p:spPr>
        <p:txBody>
          <a:bodyPr>
            <a:spAutoFit/>
          </a:bodyPr>
          <a:p>
            <a:pPr>
              <a:spcBef>
                <a:spcPct val="50000"/>
              </a:spcBef>
            </a:pPr>
            <a:r>
              <a:rPr b="1">
                <a:solidFill>
                  <a:schemeClr val="accent2"/>
                </a:solidFill>
              </a:rPr>
              <a:t>communications</a:t>
            </a:r>
            <a:endParaRPr b="1">
              <a:solidFill>
                <a:schemeClr val="accent2"/>
              </a:solidFill>
            </a:endParaRPr>
          </a:p>
        </p:txBody>
      </p:sp>
      <p:sp>
        <p:nvSpPr>
          <p:cNvPr id="133130" name="Text Box 133129"/>
          <p:cNvSpPr txBox="1"/>
          <p:nvPr/>
        </p:nvSpPr>
        <p:spPr>
          <a:xfrm>
            <a:off x="3251200" y="4414838"/>
            <a:ext cx="2663825" cy="368300"/>
          </a:xfrm>
          <a:prstGeom prst="rect">
            <a:avLst/>
          </a:prstGeom>
          <a:noFill/>
          <a:ln w="9525">
            <a:noFill/>
          </a:ln>
        </p:spPr>
        <p:txBody>
          <a:bodyPr>
            <a:spAutoFit/>
          </a:bodyPr>
          <a:p>
            <a:pPr>
              <a:spcBef>
                <a:spcPct val="50000"/>
              </a:spcBef>
            </a:pPr>
            <a:r>
              <a:rPr b="1" i="1"/>
              <a:t>WORD SELECTION:</a:t>
            </a:r>
            <a:endParaRPr b="1" i="1"/>
          </a:p>
        </p:txBody>
      </p:sp>
      <p:sp>
        <p:nvSpPr>
          <p:cNvPr id="133131" name="Text Box 133130"/>
          <p:cNvSpPr txBox="1"/>
          <p:nvPr/>
        </p:nvSpPr>
        <p:spPr>
          <a:xfrm>
            <a:off x="3606800" y="4803775"/>
            <a:ext cx="1141413" cy="368300"/>
          </a:xfrm>
          <a:prstGeom prst="rect">
            <a:avLst/>
          </a:prstGeom>
          <a:noFill/>
          <a:ln w="9525">
            <a:noFill/>
          </a:ln>
        </p:spPr>
        <p:txBody>
          <a:bodyPr>
            <a:spAutoFit/>
          </a:bodyPr>
          <a:p>
            <a:pPr>
              <a:spcBef>
                <a:spcPct val="50000"/>
              </a:spcBef>
            </a:pPr>
            <a:r>
              <a:rPr b="1">
                <a:solidFill>
                  <a:schemeClr val="accent2"/>
                </a:solidFill>
              </a:rPr>
              <a:t>higher</a:t>
            </a:r>
            <a:endParaRPr b="1">
              <a:solidFill>
                <a:schemeClr val="accent2"/>
              </a:solidFill>
            </a:endParaRPr>
          </a:p>
        </p:txBody>
      </p:sp>
      <p:sp>
        <p:nvSpPr>
          <p:cNvPr id="133140" name="Text Box 133139"/>
          <p:cNvSpPr txBox="1"/>
          <p:nvPr/>
        </p:nvSpPr>
        <p:spPr>
          <a:xfrm>
            <a:off x="2149475" y="4802188"/>
            <a:ext cx="1522413" cy="368300"/>
          </a:xfrm>
          <a:prstGeom prst="rect">
            <a:avLst/>
          </a:prstGeom>
          <a:noFill/>
          <a:ln w="9525">
            <a:noFill/>
          </a:ln>
        </p:spPr>
        <p:txBody>
          <a:bodyPr>
            <a:spAutoFit/>
          </a:bodyPr>
          <a:p>
            <a:pPr>
              <a:spcBef>
                <a:spcPct val="50000"/>
              </a:spcBef>
            </a:pPr>
            <a:r>
              <a:rPr b="1">
                <a:solidFill>
                  <a:schemeClr val="accent2"/>
                </a:solidFill>
              </a:rPr>
              <a:t>monitoring</a:t>
            </a:r>
            <a:endParaRPr b="1">
              <a:solidFill>
                <a:schemeClr val="accent2"/>
              </a:solidFill>
            </a:endParaRPr>
          </a:p>
        </p:txBody>
      </p:sp>
      <p:sp>
        <p:nvSpPr>
          <p:cNvPr id="133142" name="Text Box 133141"/>
          <p:cNvSpPr txBox="1"/>
          <p:nvPr/>
        </p:nvSpPr>
        <p:spPr>
          <a:xfrm>
            <a:off x="3289300" y="3165475"/>
            <a:ext cx="631825" cy="368300"/>
          </a:xfrm>
          <a:prstGeom prst="rect">
            <a:avLst/>
          </a:prstGeom>
          <a:noFill/>
          <a:ln w="9525">
            <a:noFill/>
          </a:ln>
        </p:spPr>
        <p:txBody>
          <a:bodyPr>
            <a:spAutoFit/>
          </a:bodyPr>
          <a:p>
            <a:pPr>
              <a:spcBef>
                <a:spcPct val="50000"/>
              </a:spcBef>
            </a:pPr>
            <a:r>
              <a:rPr b="1">
                <a:solidFill>
                  <a:schemeClr val="accent2"/>
                </a:solidFill>
              </a:rPr>
              <a:t>24</a:t>
            </a:r>
            <a:endParaRPr b="1">
              <a:solidFill>
                <a:schemeClr val="accent2"/>
              </a:solidFill>
            </a:endParaRPr>
          </a:p>
        </p:txBody>
      </p:sp>
      <p:sp>
        <p:nvSpPr>
          <p:cNvPr id="133143" name="Text Box 133142"/>
          <p:cNvSpPr txBox="1"/>
          <p:nvPr/>
        </p:nvSpPr>
        <p:spPr>
          <a:xfrm>
            <a:off x="2570163" y="955675"/>
            <a:ext cx="1179512" cy="368300"/>
          </a:xfrm>
          <a:prstGeom prst="rect">
            <a:avLst/>
          </a:prstGeom>
          <a:noFill/>
          <a:ln w="9525">
            <a:noFill/>
          </a:ln>
        </p:spPr>
        <p:txBody>
          <a:bodyPr>
            <a:spAutoFit/>
          </a:bodyPr>
          <a:p>
            <a:pPr>
              <a:spcBef>
                <a:spcPct val="50000"/>
              </a:spcBef>
            </a:pPr>
            <a:r>
              <a:rPr b="1">
                <a:solidFill>
                  <a:schemeClr val="accent2"/>
                </a:solidFill>
              </a:rPr>
              <a:t>lower</a:t>
            </a:r>
            <a:endParaRPr b="1">
              <a:solidFill>
                <a:schemeClr val="accent2"/>
              </a:solidFill>
            </a:endParaRPr>
          </a:p>
        </p:txBody>
      </p:sp>
      <p:sp>
        <p:nvSpPr>
          <p:cNvPr id="133144" name="Text Box 133143"/>
          <p:cNvSpPr txBox="1"/>
          <p:nvPr/>
        </p:nvSpPr>
        <p:spPr>
          <a:xfrm>
            <a:off x="1770063" y="2220913"/>
            <a:ext cx="1171575" cy="368300"/>
          </a:xfrm>
          <a:prstGeom prst="rect">
            <a:avLst/>
          </a:prstGeom>
          <a:noFill/>
          <a:ln w="9525">
            <a:noFill/>
          </a:ln>
        </p:spPr>
        <p:txBody>
          <a:bodyPr>
            <a:spAutoFit/>
          </a:bodyPr>
          <a:p>
            <a:pPr>
              <a:spcBef>
                <a:spcPct val="50000"/>
              </a:spcBef>
            </a:pPr>
            <a:r>
              <a:rPr b="1" dirty="0">
                <a:solidFill>
                  <a:schemeClr val="accent2"/>
                </a:solidFill>
              </a:rPr>
              <a:t>longer</a:t>
            </a:r>
            <a:endParaRPr b="1" dirty="0">
              <a:solidFill>
                <a:schemeClr val="accent2"/>
              </a:solidFill>
            </a:endParaRPr>
          </a:p>
        </p:txBody>
      </p:sp>
      <p:sp>
        <p:nvSpPr>
          <p:cNvPr id="133145" name="Text Box 133144"/>
          <p:cNvSpPr txBox="1"/>
          <p:nvPr/>
        </p:nvSpPr>
        <p:spPr>
          <a:xfrm>
            <a:off x="6164263" y="1873250"/>
            <a:ext cx="1079500" cy="368300"/>
          </a:xfrm>
          <a:prstGeom prst="rect">
            <a:avLst/>
          </a:prstGeom>
          <a:noFill/>
          <a:ln w="9525">
            <a:noFill/>
          </a:ln>
        </p:spPr>
        <p:txBody>
          <a:bodyPr>
            <a:spAutoFit/>
          </a:bodyPr>
          <a:p>
            <a:pPr>
              <a:spcBef>
                <a:spcPct val="50000"/>
              </a:spcBef>
            </a:pPr>
            <a:r>
              <a:rPr b="1" dirty="0">
                <a:solidFill>
                  <a:schemeClr val="accent2"/>
                </a:solidFill>
              </a:rPr>
              <a:t>slowly</a:t>
            </a:r>
            <a:endParaRPr b="1" dirty="0">
              <a:solidFill>
                <a:schemeClr val="accent2"/>
              </a:solidFill>
            </a:endParaRPr>
          </a:p>
        </p:txBody>
      </p:sp>
      <p:sp>
        <p:nvSpPr>
          <p:cNvPr id="133146" name="Text Box 133145"/>
          <p:cNvSpPr txBox="1"/>
          <p:nvPr/>
        </p:nvSpPr>
        <p:spPr>
          <a:xfrm>
            <a:off x="5299075" y="2774950"/>
            <a:ext cx="2251075" cy="368300"/>
          </a:xfrm>
          <a:prstGeom prst="rect">
            <a:avLst/>
          </a:prstGeom>
          <a:noFill/>
          <a:ln w="9525">
            <a:noFill/>
          </a:ln>
        </p:spPr>
        <p:txBody>
          <a:bodyPr>
            <a:spAutoFit/>
          </a:bodyPr>
          <a:p>
            <a:pPr>
              <a:spcBef>
                <a:spcPct val="50000"/>
              </a:spcBef>
            </a:pPr>
            <a:r>
              <a:rPr b="1" dirty="0">
                <a:solidFill>
                  <a:schemeClr val="accent2"/>
                </a:solidFill>
              </a:rPr>
              <a:t>communications</a:t>
            </a:r>
            <a:endParaRPr b="1" dirty="0">
              <a:solidFill>
                <a:schemeClr val="accent2"/>
              </a:solidFill>
            </a:endParaRPr>
          </a:p>
        </p:txBody>
      </p:sp>
      <p:sp>
        <p:nvSpPr>
          <p:cNvPr id="133147" name="Text Box 133146"/>
          <p:cNvSpPr txBox="1"/>
          <p:nvPr/>
        </p:nvSpPr>
        <p:spPr>
          <a:xfrm>
            <a:off x="714375" y="1328738"/>
            <a:ext cx="1141413" cy="368300"/>
          </a:xfrm>
          <a:prstGeom prst="rect">
            <a:avLst/>
          </a:prstGeom>
          <a:noFill/>
          <a:ln w="9525">
            <a:noFill/>
          </a:ln>
        </p:spPr>
        <p:txBody>
          <a:bodyPr>
            <a:spAutoFit/>
          </a:bodyPr>
          <a:p>
            <a:pPr>
              <a:spcBef>
                <a:spcPct val="50000"/>
              </a:spcBef>
            </a:pPr>
            <a:r>
              <a:rPr b="1" dirty="0">
                <a:solidFill>
                  <a:schemeClr val="accent2"/>
                </a:solidFill>
              </a:rPr>
              <a:t>higher</a:t>
            </a:r>
            <a:endParaRPr b="1" dirty="0">
              <a:solidFill>
                <a:schemeClr val="accent2"/>
              </a:solidFill>
            </a:endParaRPr>
          </a:p>
        </p:txBody>
      </p:sp>
      <p:sp>
        <p:nvSpPr>
          <p:cNvPr id="133148" name="Text Box 133147"/>
          <p:cNvSpPr txBox="1"/>
          <p:nvPr/>
        </p:nvSpPr>
        <p:spPr>
          <a:xfrm>
            <a:off x="812800" y="3657600"/>
            <a:ext cx="1522413" cy="368300"/>
          </a:xfrm>
          <a:prstGeom prst="rect">
            <a:avLst/>
          </a:prstGeom>
          <a:noFill/>
          <a:ln w="9525">
            <a:noFill/>
          </a:ln>
        </p:spPr>
        <p:txBody>
          <a:bodyPr>
            <a:spAutoFit/>
          </a:bodyPr>
          <a:p>
            <a:pPr>
              <a:spcBef>
                <a:spcPct val="50000"/>
              </a:spcBef>
            </a:pPr>
            <a:r>
              <a:rPr b="1" dirty="0">
                <a:solidFill>
                  <a:schemeClr val="accent2"/>
                </a:solidFill>
              </a:rPr>
              <a:t>monitoring</a:t>
            </a:r>
            <a:endParaRPr b="1" dirty="0">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31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312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312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312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312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313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313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314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3143"/>
                                        </p:tgtEl>
                                        <p:attrNameLst>
                                          <p:attrName>style.visibility</p:attrName>
                                        </p:attrNameLst>
                                      </p:cBhvr>
                                      <p:to>
                                        <p:strVal val="visible"/>
                                      </p:to>
                                    </p:set>
                                  </p:childTnLst>
                                </p:cTn>
                              </p:par>
                              <p:par>
                                <p:cTn id="25" presetID="1" presetClass="exit" presetSubtype="0" fill="hold" grpId="1" nodeType="withEffect">
                                  <p:stCondLst>
                                    <p:cond delay="0"/>
                                  </p:stCondLst>
                                  <p:childTnLst>
                                    <p:set>
                                      <p:cBhvr>
                                        <p:cTn id="26" dur="1" fill="hold">
                                          <p:stCondLst>
                                            <p:cond delay="0"/>
                                          </p:stCondLst>
                                        </p:cTn>
                                        <p:tgtEl>
                                          <p:spTgt spid="133125"/>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3147"/>
                                        </p:tgtEl>
                                        <p:attrNameLst>
                                          <p:attrName>style.visibility</p:attrName>
                                        </p:attrNameLst>
                                      </p:cBhvr>
                                      <p:to>
                                        <p:strVal val="visible"/>
                                      </p:to>
                                    </p:set>
                                  </p:childTnLst>
                                </p:cTn>
                              </p:par>
                              <p:par>
                                <p:cTn id="31" presetID="1" presetClass="exit" presetSubtype="0" fill="hold" grpId="1" nodeType="withEffect">
                                  <p:stCondLst>
                                    <p:cond delay="0"/>
                                  </p:stCondLst>
                                  <p:childTnLst>
                                    <p:set>
                                      <p:cBhvr>
                                        <p:cTn id="32" dur="1" fill="hold">
                                          <p:stCondLst>
                                            <p:cond delay="0"/>
                                          </p:stCondLst>
                                        </p:cTn>
                                        <p:tgtEl>
                                          <p:spTgt spid="133131"/>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33145"/>
                                        </p:tgtEl>
                                        <p:attrNameLst>
                                          <p:attrName>style.visibility</p:attrName>
                                        </p:attrNameLst>
                                      </p:cBhvr>
                                      <p:to>
                                        <p:strVal val="visible"/>
                                      </p:to>
                                    </p:set>
                                  </p:childTnLst>
                                </p:cTn>
                              </p:par>
                              <p:par>
                                <p:cTn id="37" presetID="1" presetClass="exit" presetSubtype="0" fill="hold" grpId="1" nodeType="withEffect">
                                  <p:stCondLst>
                                    <p:cond delay="0"/>
                                  </p:stCondLst>
                                  <p:childTnLst>
                                    <p:set>
                                      <p:cBhvr>
                                        <p:cTn id="38" dur="1" fill="hold">
                                          <p:stCondLst>
                                            <p:cond delay="0"/>
                                          </p:stCondLst>
                                        </p:cTn>
                                        <p:tgtEl>
                                          <p:spTgt spid="133128"/>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3144"/>
                                        </p:tgtEl>
                                        <p:attrNameLst>
                                          <p:attrName>style.visibility</p:attrName>
                                        </p:attrNameLst>
                                      </p:cBhvr>
                                      <p:to>
                                        <p:strVal val="visible"/>
                                      </p:to>
                                    </p:set>
                                  </p:childTnLst>
                                </p:cTn>
                              </p:par>
                              <p:par>
                                <p:cTn id="43" presetID="1" presetClass="exit" presetSubtype="0" fill="hold" grpId="1" nodeType="withEffect">
                                  <p:stCondLst>
                                    <p:cond delay="0"/>
                                  </p:stCondLst>
                                  <p:childTnLst>
                                    <p:set>
                                      <p:cBhvr>
                                        <p:cTn id="44" dur="1" fill="hold">
                                          <p:stCondLst>
                                            <p:cond delay="0"/>
                                          </p:stCondLst>
                                        </p:cTn>
                                        <p:tgtEl>
                                          <p:spTgt spid="133127"/>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33146"/>
                                        </p:tgtEl>
                                        <p:attrNameLst>
                                          <p:attrName>style.visibility</p:attrName>
                                        </p:attrNameLst>
                                      </p:cBhvr>
                                      <p:to>
                                        <p:strVal val="visible"/>
                                      </p:to>
                                    </p:set>
                                  </p:childTnLst>
                                </p:cTn>
                              </p:par>
                              <p:par>
                                <p:cTn id="49" presetID="1" presetClass="exit" presetSubtype="0" fill="hold" grpId="1" nodeType="withEffect">
                                  <p:stCondLst>
                                    <p:cond delay="0"/>
                                  </p:stCondLst>
                                  <p:childTnLst>
                                    <p:set>
                                      <p:cBhvr>
                                        <p:cTn id="50" dur="1" fill="hold">
                                          <p:stCondLst>
                                            <p:cond delay="0"/>
                                          </p:stCondLst>
                                        </p:cTn>
                                        <p:tgtEl>
                                          <p:spTgt spid="133129"/>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33142"/>
                                        </p:tgtEl>
                                        <p:attrNameLst>
                                          <p:attrName>style.visibility</p:attrName>
                                        </p:attrNameLst>
                                      </p:cBhvr>
                                      <p:to>
                                        <p:strVal val="visible"/>
                                      </p:to>
                                    </p:set>
                                  </p:childTnLst>
                                </p:cTn>
                              </p:par>
                              <p:par>
                                <p:cTn id="55" presetID="1" presetClass="exit" presetSubtype="0" fill="hold" grpId="1" nodeType="withEffect">
                                  <p:stCondLst>
                                    <p:cond delay="0"/>
                                  </p:stCondLst>
                                  <p:childTnLst>
                                    <p:set>
                                      <p:cBhvr>
                                        <p:cTn id="56" dur="1" fill="hold">
                                          <p:stCondLst>
                                            <p:cond delay="0"/>
                                          </p:stCondLst>
                                        </p:cTn>
                                        <p:tgtEl>
                                          <p:spTgt spid="133124"/>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133148"/>
                                        </p:tgtEl>
                                        <p:attrNameLst>
                                          <p:attrName>style.visibility</p:attrName>
                                        </p:attrNameLst>
                                      </p:cBhvr>
                                      <p:to>
                                        <p:strVal val="visible"/>
                                      </p:to>
                                    </p:set>
                                  </p:childTnLst>
                                </p:cTn>
                              </p:par>
                              <p:par>
                                <p:cTn id="61" presetID="1" presetClass="exit" presetSubtype="0" fill="hold" grpId="1" nodeType="withEffect">
                                  <p:stCondLst>
                                    <p:cond delay="0"/>
                                  </p:stCondLst>
                                  <p:childTnLst>
                                    <p:set>
                                      <p:cBhvr>
                                        <p:cTn id="62" dur="1" fill="hold">
                                          <p:stCondLst>
                                            <p:cond delay="0"/>
                                          </p:stCondLst>
                                        </p:cTn>
                                        <p:tgtEl>
                                          <p:spTgt spid="133140"/>
                                        </p:tgtEl>
                                        <p:attrNameLst>
                                          <p:attrName>style.visibility</p:attrName>
                                        </p:attrNameLst>
                                      </p:cBhvr>
                                      <p:to>
                                        <p:strVal val="hidden"/>
                                      </p:to>
                                    </p:set>
                                  </p:childTnLst>
                                </p:cTn>
                              </p:par>
                              <p:par>
                                <p:cTn id="63" presetID="1" presetClass="exit" presetSubtype="0" fill="hold" grpId="1" nodeType="withEffect">
                                  <p:stCondLst>
                                    <p:cond delay="0"/>
                                  </p:stCondLst>
                                  <p:childTnLst>
                                    <p:set>
                                      <p:cBhvr>
                                        <p:cTn id="64" dur="1" fill="hold">
                                          <p:stCondLst>
                                            <p:cond delay="0"/>
                                          </p:stCondLst>
                                        </p:cTn>
                                        <p:tgtEl>
                                          <p:spTgt spid="13313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4" grpId="0"/>
      <p:bldP spid="133124" grpId="1"/>
      <p:bldP spid="133125" grpId="0"/>
      <p:bldP spid="133125" grpId="1"/>
      <p:bldP spid="133127" grpId="0"/>
      <p:bldP spid="133127" grpId="1"/>
      <p:bldP spid="133128" grpId="0"/>
      <p:bldP spid="133128" grpId="1"/>
      <p:bldP spid="133129" grpId="0"/>
      <p:bldP spid="133129" grpId="1"/>
      <p:bldP spid="133130" grpId="0"/>
      <p:bldP spid="133130" grpId="1"/>
      <p:bldP spid="133131" grpId="0"/>
      <p:bldP spid="133131" grpId="1"/>
      <p:bldP spid="133140" grpId="0"/>
      <p:bldP spid="133140" grpId="1"/>
      <p:bldP spid="133142" grpId="0"/>
      <p:bldP spid="133143" grpId="0"/>
      <p:bldP spid="133144" grpId="0"/>
      <p:bldP spid="133145" grpId="0"/>
      <p:bldP spid="133146" grpId="0"/>
      <p:bldP spid="133147" grpId="0"/>
      <p:bldP spid="133148"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8066" name="Title 88065"/>
          <p:cNvSpPr>
            <a:spLocks noGrp="1"/>
          </p:cNvSpPr>
          <p:nvPr>
            <p:ph type="title"/>
          </p:nvPr>
        </p:nvSpPr>
        <p:spPr/>
        <p:txBody>
          <a:bodyPr anchor="ctr" anchorCtr="0"/>
          <a:p>
            <a:r>
              <a:rPr sz="4000"/>
              <a:t>Satellites</a:t>
            </a:r>
            <a:endParaRPr sz="2800" i="1"/>
          </a:p>
        </p:txBody>
      </p:sp>
      <p:sp>
        <p:nvSpPr>
          <p:cNvPr id="88067" name="Content Placeholder 88066"/>
          <p:cNvSpPr>
            <a:spLocks noGrp="1"/>
          </p:cNvSpPr>
          <p:nvPr>
            <p:ph idx="1"/>
          </p:nvPr>
        </p:nvSpPr>
        <p:spPr/>
        <p:txBody>
          <a:bodyPr/>
          <a:p>
            <a:pPr marL="609600" indent="-609600">
              <a:lnSpc>
                <a:spcPct val="80000"/>
              </a:lnSpc>
              <a:buFontTx/>
              <a:buAutoNum type="arabicPeriod"/>
            </a:pPr>
            <a:r>
              <a:rPr sz="2400"/>
              <a:t>With the aid of a diagram explain how a satellite can remain in orbit about the Earth.</a:t>
            </a:r>
            <a:endParaRPr sz="2400"/>
          </a:p>
          <a:p>
            <a:pPr marL="609600" indent="-609600">
              <a:lnSpc>
                <a:spcPct val="80000"/>
              </a:lnSpc>
              <a:buFontTx/>
              <a:buAutoNum type="arabicPeriod"/>
            </a:pPr>
            <a:r>
              <a:rPr sz="2400"/>
              <a:t>How does (a) the speed and (b) the period of a satellite vary with its height above the Earth?</a:t>
            </a:r>
            <a:endParaRPr sz="2400"/>
          </a:p>
          <a:p>
            <a:pPr marL="609600" indent="-609600">
              <a:lnSpc>
                <a:spcPct val="80000"/>
              </a:lnSpc>
              <a:buFontTx/>
              <a:buAutoNum type="arabicPeriod"/>
            </a:pPr>
            <a:r>
              <a:rPr sz="2400"/>
              <a:t>(a) What is meant by a ‘</a:t>
            </a:r>
            <a:r>
              <a:rPr sz="2400" b="1"/>
              <a:t>geostationary orbit</a:t>
            </a:r>
            <a:r>
              <a:rPr sz="2400"/>
              <a:t>’? (b) Why must satellite TV use geostationary satellites?</a:t>
            </a:r>
            <a:endParaRPr sz="2400"/>
          </a:p>
          <a:p>
            <a:pPr marL="609600" indent="-609600">
              <a:lnSpc>
                <a:spcPct val="80000"/>
              </a:lnSpc>
              <a:buFontTx/>
              <a:buAutoNum type="arabicPeriod"/>
            </a:pPr>
            <a:r>
              <a:rPr sz="2400"/>
              <a:t>What are ‘</a:t>
            </a:r>
            <a:r>
              <a:rPr sz="2400" b="1"/>
              <a:t>monitoring satellites</a:t>
            </a:r>
            <a:r>
              <a:rPr sz="2400"/>
              <a:t>’? What type of orbit is used for this type of satellite?</a:t>
            </a:r>
            <a:endParaRPr sz="240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3186" name="Title 93185"/>
          <p:cNvSpPr>
            <a:spLocks noGrp="1"/>
          </p:cNvSpPr>
          <p:nvPr>
            <p:ph type="title"/>
          </p:nvPr>
        </p:nvSpPr>
        <p:spPr/>
        <p:txBody>
          <a:bodyPr anchor="ctr" anchorCtr="0"/>
          <a:p>
            <a:r>
              <a:rPr lang="en-US" altLang="x-none"/>
              <a:t>Artificial Satellites</a:t>
            </a:r>
            <a:endParaRPr lang="en-US" altLang="x-none"/>
          </a:p>
        </p:txBody>
      </p:sp>
      <p:graphicFrame>
        <p:nvGraphicFramePr>
          <p:cNvPr id="93189" name="Object 93188"/>
          <p:cNvGraphicFramePr/>
          <p:nvPr/>
        </p:nvGraphicFramePr>
        <p:xfrm>
          <a:off x="395288" y="2349500"/>
          <a:ext cx="4752975" cy="2505075"/>
        </p:xfrm>
        <a:graphic>
          <a:graphicData uri="http://schemas.openxmlformats.org/presentationml/2006/ole">
            <mc:AlternateContent xmlns:mc="http://schemas.openxmlformats.org/markup-compatibility/2006">
              <mc:Choice xmlns:v="urn:schemas-microsoft-com:vml" Requires="v">
                <p:oleObj spid="_x0000_s3076" name="" r:id="rId1" imgW="9525" imgH="9525" progId="CorelDRAW.Graphic.6">
                  <p:embed/>
                </p:oleObj>
              </mc:Choice>
              <mc:Fallback>
                <p:oleObj name="" r:id="rId1" imgW="9525" imgH="9525" progId="CorelDRAW.Graphic.6">
                  <p:embed/>
                  <p:pic>
                    <p:nvPicPr>
                      <p:cNvPr id="0" name="Picture 3075"/>
                      <p:cNvPicPr/>
                      <p:nvPr/>
                    </p:nvPicPr>
                    <p:blipFill>
                      <a:blip r:embed="rId2"/>
                      <a:stretch>
                        <a:fillRect/>
                      </a:stretch>
                    </p:blipFill>
                    <p:spPr>
                      <a:xfrm>
                        <a:off x="395288" y="2349500"/>
                        <a:ext cx="4752975" cy="2505075"/>
                      </a:xfrm>
                      <a:prstGeom prst="rect">
                        <a:avLst/>
                      </a:prstGeom>
                      <a:noFill/>
                      <a:ln w="38100">
                        <a:noFill/>
                        <a:miter/>
                      </a:ln>
                    </p:spPr>
                  </p:pic>
                </p:oleObj>
              </mc:Fallback>
            </mc:AlternateContent>
          </a:graphicData>
        </a:graphic>
      </p:graphicFrame>
      <p:graphicFrame>
        <p:nvGraphicFramePr>
          <p:cNvPr id="93190" name="Object 93189"/>
          <p:cNvGraphicFramePr/>
          <p:nvPr/>
        </p:nvGraphicFramePr>
        <p:xfrm>
          <a:off x="6156325" y="2132013"/>
          <a:ext cx="2368550" cy="4437062"/>
        </p:xfrm>
        <a:graphic>
          <a:graphicData uri="http://schemas.openxmlformats.org/presentationml/2006/ole">
            <mc:AlternateContent xmlns:mc="http://schemas.openxmlformats.org/markup-compatibility/2006">
              <mc:Choice xmlns:v="urn:schemas-microsoft-com:vml" Requires="v">
                <p:oleObj spid="_x0000_s3077" name="" r:id="rId3" imgW="9525" imgH="9525" progId="CorelDRAW.Graphic.6">
                  <p:embed/>
                </p:oleObj>
              </mc:Choice>
              <mc:Fallback>
                <p:oleObj name="" r:id="rId3" imgW="9525" imgH="9525" progId="CorelDRAW.Graphic.6">
                  <p:embed/>
                  <p:pic>
                    <p:nvPicPr>
                      <p:cNvPr id="0" name="Picture 3076"/>
                      <p:cNvPicPr/>
                      <p:nvPr/>
                    </p:nvPicPr>
                    <p:blipFill>
                      <a:blip r:embed="rId4"/>
                      <a:stretch>
                        <a:fillRect/>
                      </a:stretch>
                    </p:blipFill>
                    <p:spPr>
                      <a:xfrm>
                        <a:off x="6156325" y="2132013"/>
                        <a:ext cx="2368550" cy="4437062"/>
                      </a:xfrm>
                      <a:prstGeom prst="rect">
                        <a:avLst/>
                      </a:prstGeom>
                      <a:noFill/>
                      <a:ln w="38100">
                        <a:noFill/>
                        <a:miter/>
                      </a:ln>
                    </p:spPr>
                  </p:pic>
                </p:oleObj>
              </mc:Fallback>
            </mc:AlternateContent>
          </a:graphicData>
        </a:graphic>
      </p:graphicFrame>
      <p:sp>
        <p:nvSpPr>
          <p:cNvPr id="93395" name="Text Box 93394"/>
          <p:cNvSpPr txBox="1"/>
          <p:nvPr/>
        </p:nvSpPr>
        <p:spPr>
          <a:xfrm>
            <a:off x="900113" y="1268413"/>
            <a:ext cx="3168650" cy="460375"/>
          </a:xfrm>
          <a:prstGeom prst="rect">
            <a:avLst/>
          </a:prstGeom>
          <a:solidFill>
            <a:srgbClr val="990033"/>
          </a:solidFill>
          <a:ln w="9525">
            <a:noFill/>
          </a:ln>
        </p:spPr>
        <p:txBody>
          <a:bodyPr>
            <a:spAutoFit/>
          </a:bodyPr>
          <a:p>
            <a:pPr algn="ctr">
              <a:spcBef>
                <a:spcPct val="50000"/>
              </a:spcBef>
            </a:pPr>
            <a:r>
              <a:rPr sz="2400">
                <a:solidFill>
                  <a:schemeClr val="bg1"/>
                </a:solidFill>
              </a:rPr>
              <a:t>Geostationary</a:t>
            </a:r>
            <a:r>
              <a:rPr lang="en-US" altLang="x-none" sz="2400">
                <a:solidFill>
                  <a:schemeClr val="bg1"/>
                </a:solidFill>
              </a:rPr>
              <a:t> orbits:</a:t>
            </a:r>
            <a:endParaRPr lang="en-US" altLang="x-none" sz="2400">
              <a:solidFill>
                <a:schemeClr val="bg1"/>
              </a:solidFill>
            </a:endParaRPr>
          </a:p>
        </p:txBody>
      </p:sp>
      <p:sp>
        <p:nvSpPr>
          <p:cNvPr id="93396" name="Text Box 93395"/>
          <p:cNvSpPr txBox="1"/>
          <p:nvPr/>
        </p:nvSpPr>
        <p:spPr>
          <a:xfrm>
            <a:off x="5795963" y="1412875"/>
            <a:ext cx="3132137" cy="460375"/>
          </a:xfrm>
          <a:prstGeom prst="rect">
            <a:avLst/>
          </a:prstGeom>
          <a:solidFill>
            <a:schemeClr val="accent2"/>
          </a:solidFill>
          <a:ln w="9525">
            <a:noFill/>
          </a:ln>
        </p:spPr>
        <p:txBody>
          <a:bodyPr>
            <a:spAutoFit/>
          </a:bodyPr>
          <a:p>
            <a:pPr algn="ctr">
              <a:spcBef>
                <a:spcPct val="50000"/>
              </a:spcBef>
            </a:pPr>
            <a:r>
              <a:rPr lang="en-US" altLang="x-none" sz="2400">
                <a:solidFill>
                  <a:schemeClr val="bg1"/>
                </a:solidFill>
              </a:rPr>
              <a:t>Low polar orbits:</a:t>
            </a:r>
            <a:endParaRPr lang="en-US" altLang="x-none" sz="240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93395"/>
                                        </p:tgtEl>
                                        <p:attrNameLst>
                                          <p:attrName>style.visibility</p:attrName>
                                        </p:attrNameLst>
                                      </p:cBhvr>
                                      <p:to>
                                        <p:strVal val="visible"/>
                                      </p:to>
                                    </p:set>
                                    <p:animEffect transition="in" filter="wipe(up)">
                                      <p:cBhvr>
                                        <p:cTn id="7" dur="500"/>
                                        <p:tgtEl>
                                          <p:spTgt spid="9339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93189"/>
                                        </p:tgtEl>
                                        <p:attrNameLst>
                                          <p:attrName>style.visibility</p:attrName>
                                        </p:attrNameLst>
                                      </p:cBhvr>
                                      <p:to>
                                        <p:strVal val="visible"/>
                                      </p:to>
                                    </p:set>
                                    <p:animEffect transition="in" filter="wipe(up)">
                                      <p:cBhvr>
                                        <p:cTn id="12" dur="500"/>
                                        <p:tgtEl>
                                          <p:spTgt spid="9318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93396"/>
                                        </p:tgtEl>
                                        <p:attrNameLst>
                                          <p:attrName>style.visibility</p:attrName>
                                        </p:attrNameLst>
                                      </p:cBhvr>
                                      <p:to>
                                        <p:strVal val="visible"/>
                                      </p:to>
                                    </p:set>
                                    <p:animEffect transition="in" filter="wipe(up)">
                                      <p:cBhvr>
                                        <p:cTn id="17" dur="500"/>
                                        <p:tgtEl>
                                          <p:spTgt spid="9339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93190"/>
                                        </p:tgtEl>
                                        <p:attrNameLst>
                                          <p:attrName>style.visibility</p:attrName>
                                        </p:attrNameLst>
                                      </p:cBhvr>
                                      <p:to>
                                        <p:strVal val="visible"/>
                                      </p:to>
                                    </p:set>
                                    <p:animEffect transition="in" filter="wipe(up)">
                                      <p:cBhvr>
                                        <p:cTn id="22" dur="500"/>
                                        <p:tgtEl>
                                          <p:spTgt spid="931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395" grpId="0" bldLvl="0" animBg="1"/>
      <p:bldP spid="93396" grpId="0" bldLvl="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Title 2"/>
          <p:cNvSpPr>
            <a:spLocks noGrp="1"/>
          </p:cNvSpPr>
          <p:nvPr>
            <p:ph type="title"/>
          </p:nvPr>
        </p:nvSpPr>
        <p:spPr/>
        <p:txBody>
          <a:bodyPr/>
          <a:p>
            <a:r>
              <a:t>Artificial Satellites</a:t>
            </a:r>
            <a:endParaRPr lang="en-US"/>
          </a:p>
        </p:txBody>
      </p:sp>
      <p:sp>
        <p:nvSpPr>
          <p:cNvPr id="92170" name="Text Box 92169"/>
          <p:cNvSpPr txBox="1"/>
          <p:nvPr/>
        </p:nvSpPr>
        <p:spPr>
          <a:xfrm>
            <a:off x="287655" y="6299200"/>
            <a:ext cx="8569325" cy="398780"/>
          </a:xfrm>
          <a:prstGeom prst="rect">
            <a:avLst/>
          </a:prstGeom>
          <a:noFill/>
          <a:ln w="25400" cap="flat" cmpd="sng">
            <a:solidFill>
              <a:srgbClr val="FF0000"/>
            </a:solidFill>
            <a:prstDash val="solid"/>
            <a:miter/>
            <a:headEnd type="none" w="med" len="med"/>
            <a:tailEnd type="none" w="med" len="med"/>
          </a:ln>
        </p:spPr>
        <p:txBody>
          <a:bodyPr>
            <a:spAutoFit/>
          </a:bodyPr>
          <a:p>
            <a:pPr algn="ctr">
              <a:spcBef>
                <a:spcPct val="50000"/>
              </a:spcBef>
            </a:pPr>
            <a:r>
              <a:rPr sz="2000" b="1">
                <a:latin typeface="Comic Sans MS" panose="030F0702030302020204" pitchFamily="66" charset="0"/>
                <a:cs typeface="Arial" panose="020B0604020202020204" pitchFamily="34" charset="0"/>
              </a:rPr>
              <a:t>Words</a:t>
            </a:r>
            <a:r>
              <a:rPr sz="2000">
                <a:latin typeface="Comic Sans MS" panose="030F0702030302020204" pitchFamily="66" charset="0"/>
                <a:cs typeface="Arial" panose="020B0604020202020204" pitchFamily="34" charset="0"/>
              </a:rPr>
              <a:t> – the same, atmosphere, low polar, TV, day</a:t>
            </a:r>
            <a:endParaRPr lang="en-US" altLang="x-none" sz="2000">
              <a:latin typeface="Comic Sans MS" panose="030F0702030302020204" pitchFamily="66" charset="0"/>
              <a:ea typeface="Arial" panose="020B0604020202020204" pitchFamily="34" charset="0"/>
            </a:endParaRPr>
          </a:p>
        </p:txBody>
      </p:sp>
      <p:sp>
        <p:nvSpPr>
          <p:cNvPr id="92163" name="Text Box 92162"/>
          <p:cNvSpPr txBox="1"/>
          <p:nvPr/>
        </p:nvSpPr>
        <p:spPr>
          <a:xfrm>
            <a:off x="0" y="1484313"/>
            <a:ext cx="6443663" cy="1014730"/>
          </a:xfrm>
          <a:prstGeom prst="rect">
            <a:avLst/>
          </a:prstGeom>
          <a:noFill/>
          <a:ln w="9525">
            <a:noFill/>
          </a:ln>
        </p:spPr>
        <p:txBody>
          <a:bodyPr>
            <a:spAutoFit/>
          </a:bodyPr>
          <a:p>
            <a:pPr>
              <a:spcBef>
                <a:spcPct val="50000"/>
              </a:spcBef>
            </a:pPr>
            <a:r>
              <a:rPr sz="2000">
                <a:solidFill>
                  <a:srgbClr val="002060"/>
                </a:solidFill>
              </a:rPr>
              <a:t>1)  Observation (e.g. Hubble Space Telescope) – these are in orbit high above the Earth and can observe the universe without interference by the ____________</a:t>
            </a:r>
            <a:endParaRPr sz="2000">
              <a:solidFill>
                <a:srgbClr val="002060"/>
              </a:solidFill>
              <a:ea typeface="Arial" panose="020B0604020202020204" pitchFamily="34" charset="0"/>
            </a:endParaRPr>
          </a:p>
        </p:txBody>
      </p:sp>
      <p:graphicFrame>
        <p:nvGraphicFramePr>
          <p:cNvPr id="92164" name="Object 92163"/>
          <p:cNvGraphicFramePr/>
          <p:nvPr/>
        </p:nvGraphicFramePr>
        <p:xfrm>
          <a:off x="1258888" y="4941888"/>
          <a:ext cx="2376487" cy="1252537"/>
        </p:xfrm>
        <a:graphic>
          <a:graphicData uri="http://schemas.openxmlformats.org/presentationml/2006/ole">
            <mc:AlternateContent xmlns:mc="http://schemas.openxmlformats.org/markup-compatibility/2006">
              <mc:Choice xmlns:v="urn:schemas-microsoft-com:vml" Requires="v">
                <p:oleObj spid="_x0000_s3078" name="" r:id="rId1" imgW="9525" imgH="9525" progId="CorelDRAW.Graphic.6">
                  <p:embed/>
                </p:oleObj>
              </mc:Choice>
              <mc:Fallback>
                <p:oleObj name="" r:id="rId1" imgW="9525" imgH="9525" progId="CorelDRAW.Graphic.6">
                  <p:embed/>
                  <p:pic>
                    <p:nvPicPr>
                      <p:cNvPr id="0" name="Picture 3077"/>
                      <p:cNvPicPr/>
                      <p:nvPr/>
                    </p:nvPicPr>
                    <p:blipFill>
                      <a:blip r:embed="rId2"/>
                      <a:stretch>
                        <a:fillRect/>
                      </a:stretch>
                    </p:blipFill>
                    <p:spPr>
                      <a:xfrm>
                        <a:off x="1258888" y="4941888"/>
                        <a:ext cx="2376487" cy="1252537"/>
                      </a:xfrm>
                      <a:prstGeom prst="rect">
                        <a:avLst/>
                      </a:prstGeom>
                      <a:noFill/>
                      <a:ln w="38100">
                        <a:noFill/>
                        <a:miter/>
                      </a:ln>
                    </p:spPr>
                  </p:pic>
                </p:oleObj>
              </mc:Fallback>
            </mc:AlternateContent>
          </a:graphicData>
        </a:graphic>
      </p:graphicFrame>
      <p:sp>
        <p:nvSpPr>
          <p:cNvPr id="92165" name="Text Box 92164"/>
          <p:cNvSpPr txBox="1"/>
          <p:nvPr/>
        </p:nvSpPr>
        <p:spPr>
          <a:xfrm>
            <a:off x="0" y="2997200"/>
            <a:ext cx="5076825" cy="1938020"/>
          </a:xfrm>
          <a:prstGeom prst="rect">
            <a:avLst/>
          </a:prstGeom>
          <a:noFill/>
          <a:ln w="9525">
            <a:noFill/>
          </a:ln>
        </p:spPr>
        <p:txBody>
          <a:bodyPr>
            <a:spAutoFit/>
          </a:bodyPr>
          <a:p>
            <a:pPr>
              <a:spcBef>
                <a:spcPct val="50000"/>
              </a:spcBef>
            </a:pPr>
            <a:r>
              <a:rPr sz="2000">
                <a:solidFill>
                  <a:srgbClr val="1A733B"/>
                </a:solidFill>
              </a:rPr>
              <a:t>2)  Communications (e.g. ___, phone</a:t>
            </a:r>
            <a:r>
              <a:rPr lang="en-US" sz="2000">
                <a:solidFill>
                  <a:srgbClr val="1A733B"/>
                </a:solidFill>
              </a:rPr>
              <a:t>, satellite TV</a:t>
            </a:r>
            <a:r>
              <a:rPr sz="2000">
                <a:solidFill>
                  <a:srgbClr val="1A733B"/>
                </a:solidFill>
              </a:rPr>
              <a:t> systems) – these satellites are in “geostationary” orbits.  This means that the satellite always stays above ____ ____ point on the Earth and takes a ______ to complete an orbit</a:t>
            </a:r>
            <a:endParaRPr sz="2000">
              <a:solidFill>
                <a:srgbClr val="1A733B"/>
              </a:solidFill>
              <a:ea typeface="Arial" panose="020B0604020202020204" pitchFamily="34" charset="0"/>
            </a:endParaRPr>
          </a:p>
        </p:txBody>
      </p:sp>
      <p:graphicFrame>
        <p:nvGraphicFramePr>
          <p:cNvPr id="92166" name="Object 92165"/>
          <p:cNvGraphicFramePr/>
          <p:nvPr/>
        </p:nvGraphicFramePr>
        <p:xfrm>
          <a:off x="5219700" y="3644900"/>
          <a:ext cx="1330325" cy="2492375"/>
        </p:xfrm>
        <a:graphic>
          <a:graphicData uri="http://schemas.openxmlformats.org/presentationml/2006/ole">
            <mc:AlternateContent xmlns:mc="http://schemas.openxmlformats.org/markup-compatibility/2006">
              <mc:Choice xmlns:v="urn:schemas-microsoft-com:vml" Requires="v">
                <p:oleObj spid="_x0000_s3079" name="" r:id="rId3" imgW="9525" imgH="9525" progId="CorelDRAW.Graphic.6">
                  <p:embed/>
                </p:oleObj>
              </mc:Choice>
              <mc:Fallback>
                <p:oleObj name="" r:id="rId3" imgW="9525" imgH="9525" progId="CorelDRAW.Graphic.6">
                  <p:embed/>
                  <p:pic>
                    <p:nvPicPr>
                      <p:cNvPr id="0" name="Picture 3078"/>
                      <p:cNvPicPr/>
                      <p:nvPr/>
                    </p:nvPicPr>
                    <p:blipFill>
                      <a:blip r:embed="rId4"/>
                      <a:stretch>
                        <a:fillRect/>
                      </a:stretch>
                    </p:blipFill>
                    <p:spPr>
                      <a:xfrm>
                        <a:off x="5219700" y="3644900"/>
                        <a:ext cx="1330325" cy="2492375"/>
                      </a:xfrm>
                      <a:prstGeom prst="rect">
                        <a:avLst/>
                      </a:prstGeom>
                      <a:noFill/>
                      <a:ln w="38100">
                        <a:noFill/>
                        <a:miter/>
                      </a:ln>
                    </p:spPr>
                  </p:pic>
                </p:oleObj>
              </mc:Fallback>
            </mc:AlternateContent>
          </a:graphicData>
        </a:graphic>
      </p:graphicFrame>
      <p:sp>
        <p:nvSpPr>
          <p:cNvPr id="92167" name="Text Box 92166"/>
          <p:cNvSpPr txBox="1"/>
          <p:nvPr/>
        </p:nvSpPr>
        <p:spPr>
          <a:xfrm>
            <a:off x="6659563" y="3691573"/>
            <a:ext cx="2484437" cy="2553335"/>
          </a:xfrm>
          <a:prstGeom prst="rect">
            <a:avLst/>
          </a:prstGeom>
          <a:noFill/>
          <a:ln w="9525">
            <a:noFill/>
          </a:ln>
        </p:spPr>
        <p:txBody>
          <a:bodyPr>
            <a:spAutoFit/>
          </a:bodyPr>
          <a:p>
            <a:pPr>
              <a:spcBef>
                <a:spcPct val="50000"/>
              </a:spcBef>
            </a:pPr>
            <a:r>
              <a:rPr sz="2000">
                <a:solidFill>
                  <a:srgbClr val="663300"/>
                </a:solidFill>
              </a:rPr>
              <a:t>3)  Monitoring (e.g. weather, spy satellites) – these satellites have a “___ _____” orbit and may scan around the Earth several times a day</a:t>
            </a:r>
            <a:endParaRPr sz="2000">
              <a:solidFill>
                <a:srgbClr val="663300"/>
              </a:solidFill>
              <a:ea typeface="Arial" panose="020B0604020202020204" pitchFamily="34" charset="0"/>
            </a:endParaRPr>
          </a:p>
        </p:txBody>
      </p:sp>
      <p:sp>
        <p:nvSpPr>
          <p:cNvPr id="92168" name="Text Box 92167"/>
          <p:cNvSpPr txBox="1"/>
          <p:nvPr/>
        </p:nvSpPr>
        <p:spPr>
          <a:xfrm>
            <a:off x="0" y="836613"/>
            <a:ext cx="9144000" cy="398780"/>
          </a:xfrm>
          <a:prstGeom prst="rect">
            <a:avLst/>
          </a:prstGeom>
          <a:noFill/>
          <a:ln w="9525">
            <a:noFill/>
          </a:ln>
        </p:spPr>
        <p:txBody>
          <a:bodyPr>
            <a:spAutoFit/>
          </a:bodyPr>
          <a:p>
            <a:pPr>
              <a:spcBef>
                <a:spcPct val="50000"/>
              </a:spcBef>
            </a:pPr>
            <a:r>
              <a:rPr sz="2000">
                <a:solidFill>
                  <a:srgbClr val="FF0000"/>
                </a:solidFill>
              </a:rPr>
              <a:t>Artificial satellites have been around for 50 years and have 3 main uses:</a:t>
            </a:r>
            <a:endParaRPr lang="en-US" altLang="x-none" sz="2000">
              <a:solidFill>
                <a:srgbClr val="FF0000"/>
              </a:solidFill>
              <a:ea typeface="Arial" panose="020B0604020202020204" pitchFamily="34" charset="0"/>
            </a:endParaRPr>
          </a:p>
        </p:txBody>
      </p:sp>
      <p:pic>
        <p:nvPicPr>
          <p:cNvPr id="92169" name="Picture 92168" descr="hubble"/>
          <p:cNvPicPr>
            <a:picLocks noChangeAspect="1"/>
          </p:cNvPicPr>
          <p:nvPr/>
        </p:nvPicPr>
        <p:blipFill>
          <a:blip r:embed="rId5"/>
          <a:stretch>
            <a:fillRect/>
          </a:stretch>
        </p:blipFill>
        <p:spPr>
          <a:xfrm>
            <a:off x="6300788" y="1341438"/>
            <a:ext cx="2843212" cy="1895475"/>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2168"/>
                                        </p:tgtEl>
                                        <p:attrNameLst>
                                          <p:attrName>style.visibility</p:attrName>
                                        </p:attrNameLst>
                                      </p:cBhvr>
                                      <p:to>
                                        <p:strVal val="visible"/>
                                      </p:to>
                                    </p:set>
                                    <p:animEffect transition="in" filter="wipe(left)">
                                      <p:cBhvr>
                                        <p:cTn id="7" dur="500"/>
                                        <p:tgtEl>
                                          <p:spTgt spid="9216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2170"/>
                                        </p:tgtEl>
                                        <p:attrNameLst>
                                          <p:attrName>style.visibility</p:attrName>
                                        </p:attrNameLst>
                                      </p:cBhvr>
                                      <p:to>
                                        <p:strVal val="visible"/>
                                      </p:to>
                                    </p:set>
                                    <p:anim calcmode="lin" valueType="num">
                                      <p:cBhvr additive="base">
                                        <p:cTn id="12" dur="500" fill="hold"/>
                                        <p:tgtEl>
                                          <p:spTgt spid="92170"/>
                                        </p:tgtEl>
                                        <p:attrNameLst>
                                          <p:attrName>ppt_x</p:attrName>
                                        </p:attrNameLst>
                                      </p:cBhvr>
                                      <p:tavLst>
                                        <p:tav tm="0">
                                          <p:val>
                                            <p:strVal val="#ppt_x"/>
                                          </p:val>
                                        </p:tav>
                                        <p:tav tm="100000">
                                          <p:val>
                                            <p:strVal val="#ppt_x"/>
                                          </p:val>
                                        </p:tav>
                                      </p:tavLst>
                                    </p:anim>
                                    <p:anim calcmode="lin" valueType="num">
                                      <p:cBhvr additive="base">
                                        <p:cTn id="13" dur="500" fill="hold"/>
                                        <p:tgtEl>
                                          <p:spTgt spid="92170"/>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92163"/>
                                        </p:tgtEl>
                                        <p:attrNameLst>
                                          <p:attrName>style.visibility</p:attrName>
                                        </p:attrNameLst>
                                      </p:cBhvr>
                                      <p:to>
                                        <p:strVal val="visible"/>
                                      </p:to>
                                    </p:set>
                                    <p:animEffect transition="in" filter="wipe(left)">
                                      <p:cBhvr>
                                        <p:cTn id="18" dur="500"/>
                                        <p:tgtEl>
                                          <p:spTgt spid="9216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nodeType="clickEffect">
                                  <p:stCondLst>
                                    <p:cond delay="0"/>
                                  </p:stCondLst>
                                  <p:childTnLst>
                                    <p:set>
                                      <p:cBhvr>
                                        <p:cTn id="22" dur="1" fill="hold">
                                          <p:stCondLst>
                                            <p:cond delay="0"/>
                                          </p:stCondLst>
                                        </p:cTn>
                                        <p:tgtEl>
                                          <p:spTgt spid="92169"/>
                                        </p:tgtEl>
                                        <p:attrNameLst>
                                          <p:attrName>style.visibility</p:attrName>
                                        </p:attrNameLst>
                                      </p:cBhvr>
                                      <p:to>
                                        <p:strVal val="visible"/>
                                      </p:to>
                                    </p:set>
                                    <p:animEffect transition="in" filter="wipe(up)">
                                      <p:cBhvr>
                                        <p:cTn id="23" dur="500"/>
                                        <p:tgtEl>
                                          <p:spTgt spid="92169"/>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92165"/>
                                        </p:tgtEl>
                                        <p:attrNameLst>
                                          <p:attrName>style.visibility</p:attrName>
                                        </p:attrNameLst>
                                      </p:cBhvr>
                                      <p:to>
                                        <p:strVal val="visible"/>
                                      </p:to>
                                    </p:set>
                                    <p:animEffect transition="in" filter="wipe(left)">
                                      <p:cBhvr>
                                        <p:cTn id="28" dur="500"/>
                                        <p:tgtEl>
                                          <p:spTgt spid="9216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92164"/>
                                        </p:tgtEl>
                                        <p:attrNameLst>
                                          <p:attrName>style.visibility</p:attrName>
                                        </p:attrNameLst>
                                      </p:cBhvr>
                                      <p:to>
                                        <p:strVal val="visible"/>
                                      </p:to>
                                    </p:set>
                                    <p:animEffect transition="in" filter="wipe(left)">
                                      <p:cBhvr>
                                        <p:cTn id="33" dur="500"/>
                                        <p:tgtEl>
                                          <p:spTgt spid="92164"/>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92167"/>
                                        </p:tgtEl>
                                        <p:attrNameLst>
                                          <p:attrName>style.visibility</p:attrName>
                                        </p:attrNameLst>
                                      </p:cBhvr>
                                      <p:to>
                                        <p:strVal val="visible"/>
                                      </p:to>
                                    </p:set>
                                    <p:animEffect transition="in" filter="wipe(left)">
                                      <p:cBhvr>
                                        <p:cTn id="38" dur="500"/>
                                        <p:tgtEl>
                                          <p:spTgt spid="92167"/>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1" fill="hold" nodeType="clickEffect">
                                  <p:stCondLst>
                                    <p:cond delay="0"/>
                                  </p:stCondLst>
                                  <p:childTnLst>
                                    <p:set>
                                      <p:cBhvr>
                                        <p:cTn id="42" dur="1" fill="hold">
                                          <p:stCondLst>
                                            <p:cond delay="0"/>
                                          </p:stCondLst>
                                        </p:cTn>
                                        <p:tgtEl>
                                          <p:spTgt spid="92166"/>
                                        </p:tgtEl>
                                        <p:attrNameLst>
                                          <p:attrName>style.visibility</p:attrName>
                                        </p:attrNameLst>
                                      </p:cBhvr>
                                      <p:to>
                                        <p:strVal val="visible"/>
                                      </p:to>
                                    </p:set>
                                    <p:animEffect transition="in" filter="wipe(up)">
                                      <p:cBhvr>
                                        <p:cTn id="43" dur="500"/>
                                        <p:tgtEl>
                                          <p:spTgt spid="921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3" grpId="0"/>
      <p:bldP spid="92165" grpId="0"/>
      <p:bldP spid="92167" grpId="0"/>
      <p:bldP spid="92168" grpId="0"/>
      <p:bldP spid="92170" grpId="0" bldLvl="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145" name="Title 2049"/>
          <p:cNvSpPr>
            <a:spLocks noGrp="1"/>
          </p:cNvSpPr>
          <p:nvPr>
            <p:ph type="ctrTitle"/>
          </p:nvPr>
        </p:nvSpPr>
        <p:spPr>
          <a:xfrm>
            <a:off x="563880" y="1463675"/>
            <a:ext cx="7772400" cy="2841625"/>
          </a:xfrm>
        </p:spPr>
        <p:txBody>
          <a:bodyPr anchor="ctr" anchorCtr="0"/>
          <a:p>
            <a:pPr defTabSz="914400">
              <a:buNone/>
            </a:pPr>
            <a:r>
              <a:rPr lang="en-US" altLang="en-US" sz="6600">
                <a:latin typeface="Arial" panose="020B0604020202020204" pitchFamily="34" charset="0"/>
                <a:sym typeface="+mn-ea"/>
              </a:rPr>
              <a:t>Galaxies</a:t>
            </a:r>
            <a:endParaRPr lang="en-US" altLang="en-US" sz="6600" kern="1200" baseline="0" dirty="0">
              <a:latin typeface="+mj-lt"/>
              <a:ea typeface="+mj-ea"/>
              <a:cs typeface="+mj-cs"/>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8369" name="Title 325633"/>
          <p:cNvSpPr>
            <a:spLocks noGrp="1"/>
          </p:cNvSpPr>
          <p:nvPr>
            <p:ph type="title"/>
          </p:nvPr>
        </p:nvSpPr>
        <p:spPr/>
        <p:txBody>
          <a:bodyPr anchor="ctr" anchorCtr="0"/>
          <a:p>
            <a:r>
              <a:rPr lang="en-US" altLang="zh-CN" sz="4000"/>
              <a:t>The Milky Way</a:t>
            </a:r>
            <a:endParaRPr lang="en-US" altLang="zh-CN" sz="4000"/>
          </a:p>
        </p:txBody>
      </p:sp>
      <p:sp>
        <p:nvSpPr>
          <p:cNvPr id="325635" name="Content Placeholder 325634"/>
          <p:cNvSpPr>
            <a:spLocks noGrp="1"/>
          </p:cNvSpPr>
          <p:nvPr>
            <p:ph idx="1"/>
          </p:nvPr>
        </p:nvSpPr>
        <p:spPr>
          <a:xfrm>
            <a:off x="443230" y="1165860"/>
            <a:ext cx="4185285" cy="5445760"/>
          </a:xfrm>
        </p:spPr>
        <p:txBody>
          <a:bodyPr anchor="t" anchorCtr="0"/>
          <a:p>
            <a:pPr marL="0" indent="0">
              <a:buNone/>
            </a:pPr>
            <a:r>
              <a:rPr lang="en-US" altLang="zh-CN" sz="2800"/>
              <a:t>The </a:t>
            </a:r>
            <a:r>
              <a:rPr lang="en-US" altLang="zh-CN" sz="2800" b="1">
                <a:solidFill>
                  <a:srgbClr val="FF0000"/>
                </a:solidFill>
              </a:rPr>
              <a:t>Milky Way</a:t>
            </a:r>
            <a:r>
              <a:rPr lang="en-US" altLang="zh-CN" sz="2800"/>
              <a:t> is the name of our galaxy.</a:t>
            </a:r>
            <a:endParaRPr lang="en-US" altLang="zh-CN" sz="2800"/>
          </a:p>
          <a:p>
            <a:pPr marL="0" indent="0">
              <a:buNone/>
            </a:pPr>
            <a:endParaRPr lang="en-US" altLang="zh-CN" sz="2800"/>
          </a:p>
          <a:p>
            <a:pPr marL="0" indent="0">
              <a:buNone/>
            </a:pPr>
            <a:r>
              <a:rPr lang="en-US" altLang="zh-CN" sz="2800"/>
              <a:t>From Earth we can see our galaxy edge-on. In a very dark sky it appears like a ‘cloud’ across the sky </a:t>
            </a:r>
            <a:r>
              <a:rPr lang="en-US" altLang="en-US" sz="2800"/>
              <a:t>as </a:t>
            </a:r>
            <a:r>
              <a:rPr sz="2800"/>
              <a:t>a dim "milky" glowing band</a:t>
            </a:r>
            <a:r>
              <a:rPr lang="en-US" sz="2800"/>
              <a:t>.  T</a:t>
            </a:r>
            <a:r>
              <a:rPr sz="2800"/>
              <a:t>he naked eye cannot distinguish individual stars.</a:t>
            </a:r>
            <a:endParaRPr sz="2800"/>
          </a:p>
        </p:txBody>
      </p:sp>
      <p:grpSp>
        <p:nvGrpSpPr>
          <p:cNvPr id="325636" name="Group 325635"/>
          <p:cNvGrpSpPr/>
          <p:nvPr/>
        </p:nvGrpSpPr>
        <p:grpSpPr>
          <a:xfrm>
            <a:off x="4787900" y="1125538"/>
            <a:ext cx="3960813" cy="4673600"/>
            <a:chOff x="3016" y="709"/>
            <a:chExt cx="2495" cy="2944"/>
          </a:xfrm>
        </p:grpSpPr>
        <p:graphicFrame>
          <p:nvGraphicFramePr>
            <p:cNvPr id="58372" name="Object 325636"/>
            <p:cNvGraphicFramePr/>
            <p:nvPr/>
          </p:nvGraphicFramePr>
          <p:xfrm>
            <a:off x="3016" y="709"/>
            <a:ext cx="2495" cy="2469"/>
          </p:xfrm>
          <a:graphic>
            <a:graphicData uri="http://schemas.openxmlformats.org/presentationml/2006/ole">
              <mc:AlternateContent xmlns:mc="http://schemas.openxmlformats.org/markup-compatibility/2006">
                <mc:Choice xmlns:v="urn:schemas-microsoft-com:vml" Requires="v">
                  <p:oleObj spid="_x0000_s3076" name="" r:id="rId1" imgW="2743200" imgH="2714625" progId="Paint.Picture">
                    <p:embed/>
                  </p:oleObj>
                </mc:Choice>
                <mc:Fallback>
                  <p:oleObj name="" r:id="rId1" imgW="2743200" imgH="2714625" progId="Paint.Picture">
                    <p:embed/>
                    <p:pic>
                      <p:nvPicPr>
                        <p:cNvPr id="0" name="Picture 3075"/>
                        <p:cNvPicPr/>
                        <p:nvPr/>
                      </p:nvPicPr>
                      <p:blipFill>
                        <a:blip r:embed="rId2"/>
                        <a:stretch>
                          <a:fillRect/>
                        </a:stretch>
                      </p:blipFill>
                      <p:spPr>
                        <a:xfrm>
                          <a:off x="3016" y="709"/>
                          <a:ext cx="2495" cy="2469"/>
                        </a:xfrm>
                        <a:prstGeom prst="rect">
                          <a:avLst/>
                        </a:prstGeom>
                        <a:noFill/>
                        <a:ln w="38100">
                          <a:noFill/>
                          <a:miter/>
                        </a:ln>
                      </p:spPr>
                    </p:pic>
                  </p:oleObj>
                </mc:Fallback>
              </mc:AlternateContent>
            </a:graphicData>
          </a:graphic>
        </p:graphicFrame>
        <p:sp>
          <p:nvSpPr>
            <p:cNvPr id="58373" name="Text Box 325637"/>
            <p:cNvSpPr txBox="1"/>
            <p:nvPr/>
          </p:nvSpPr>
          <p:spPr>
            <a:xfrm>
              <a:off x="3198" y="3249"/>
              <a:ext cx="2222" cy="404"/>
            </a:xfrm>
            <a:prstGeom prst="rect">
              <a:avLst/>
            </a:prstGeom>
            <a:noFill/>
            <a:ln w="9525">
              <a:noFill/>
            </a:ln>
          </p:spPr>
          <p:txBody>
            <a:bodyPr anchor="t" anchorCtr="0">
              <a:spAutoFit/>
            </a:bodyPr>
            <a:p>
              <a:pPr>
                <a:spcBef>
                  <a:spcPct val="50000"/>
                </a:spcBef>
              </a:pPr>
              <a:r>
                <a:rPr lang="en-US" altLang="zh-CN" b="1">
                  <a:latin typeface="Arial" panose="020B0604020202020204" pitchFamily="34" charset="0"/>
                </a:rPr>
                <a:t>A very dark sky is required to see the Milky Way this clearly</a:t>
              </a:r>
              <a:endParaRPr lang="en-US" altLang="zh-CN" b="1">
                <a:latin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5635">
                                            <p:txEl>
                                              <p:charRg st="0" end="4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5635">
                                            <p:txEl>
                                              <p:charRg st="42" end="17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256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0417" name="Title 327681"/>
          <p:cNvSpPr>
            <a:spLocks noGrp="1"/>
          </p:cNvSpPr>
          <p:nvPr>
            <p:ph type="title"/>
          </p:nvPr>
        </p:nvSpPr>
        <p:spPr/>
        <p:txBody>
          <a:bodyPr anchor="ctr" anchorCtr="0"/>
          <a:p>
            <a:r>
              <a:rPr lang="en-US" altLang="zh-CN" sz="4000"/>
              <a:t>Galaxies</a:t>
            </a:r>
            <a:endParaRPr lang="en-US" altLang="zh-CN" sz="4000"/>
          </a:p>
        </p:txBody>
      </p:sp>
      <p:sp>
        <p:nvSpPr>
          <p:cNvPr id="327683" name="Content Placeholder 327682"/>
          <p:cNvSpPr>
            <a:spLocks noGrp="1"/>
          </p:cNvSpPr>
          <p:nvPr>
            <p:ph idx="1"/>
          </p:nvPr>
        </p:nvSpPr>
        <p:spPr>
          <a:xfrm>
            <a:off x="457835" y="1060450"/>
            <a:ext cx="4043045" cy="4526280"/>
          </a:xfrm>
        </p:spPr>
        <p:txBody>
          <a:bodyPr anchor="t" anchorCtr="0"/>
          <a:p>
            <a:pPr marL="0" indent="0">
              <a:buNone/>
            </a:pPr>
            <a:r>
              <a:rPr lang="en-US" altLang="zh-CN" sz="2400"/>
              <a:t>Galaxies consist of billions of stars bound together by the force of </a:t>
            </a:r>
            <a:r>
              <a:rPr lang="en-US" altLang="zh-CN" sz="2400" b="1">
                <a:solidFill>
                  <a:srgbClr val="FF0000"/>
                </a:solidFill>
              </a:rPr>
              <a:t>gravity</a:t>
            </a:r>
            <a:r>
              <a:rPr lang="en-US" altLang="zh-CN" sz="2400"/>
              <a:t>.</a:t>
            </a:r>
            <a:endParaRPr lang="en-US" altLang="zh-CN" sz="2400"/>
          </a:p>
          <a:p>
            <a:pPr marL="0" indent="0">
              <a:buNone/>
            </a:pPr>
            <a:endParaRPr lang="en-US" altLang="zh-CN" sz="2400"/>
          </a:p>
          <a:p>
            <a:pPr marL="0" indent="0">
              <a:buNone/>
            </a:pPr>
            <a:r>
              <a:rPr lang="en-US" altLang="en-US" sz="2400"/>
              <a:t>A galaxy orbits a supermassive black hole at its centre</a:t>
            </a:r>
            <a:endParaRPr lang="en-US" altLang="zh-CN" sz="2400"/>
          </a:p>
          <a:p>
            <a:pPr marL="0" indent="0">
              <a:buNone/>
            </a:pPr>
            <a:endParaRPr lang="en-US" altLang="zh-CN" sz="2400"/>
          </a:p>
          <a:p>
            <a:pPr marL="0" indent="0">
              <a:buNone/>
            </a:pPr>
            <a:r>
              <a:rPr lang="en-US" altLang="zh-CN" sz="2400"/>
              <a:t>There are thought to be at least </a:t>
            </a:r>
            <a:r>
              <a:rPr lang="en-US" altLang="zh-CN" sz="2400" b="1">
                <a:solidFill>
                  <a:srgbClr val="FF0000"/>
                </a:solidFill>
              </a:rPr>
              <a:t>200 billion</a:t>
            </a:r>
            <a:r>
              <a:rPr lang="en-US" altLang="zh-CN" sz="2400"/>
              <a:t> galaxies in our Universe each containing on average </a:t>
            </a:r>
            <a:r>
              <a:rPr lang="en-US" altLang="zh-CN" sz="2400" b="1">
                <a:solidFill>
                  <a:srgbClr val="FF0000"/>
                </a:solidFill>
              </a:rPr>
              <a:t>2 billion</a:t>
            </a:r>
            <a:r>
              <a:rPr lang="en-US" altLang="zh-CN" sz="2400"/>
              <a:t> stars.</a:t>
            </a:r>
            <a:endParaRPr lang="en-US" altLang="zh-CN" sz="2400"/>
          </a:p>
        </p:txBody>
      </p:sp>
      <p:grpSp>
        <p:nvGrpSpPr>
          <p:cNvPr id="327684" name="Group 327683"/>
          <p:cNvGrpSpPr/>
          <p:nvPr/>
        </p:nvGrpSpPr>
        <p:grpSpPr>
          <a:xfrm>
            <a:off x="4500563" y="3573463"/>
            <a:ext cx="4319587" cy="2598737"/>
            <a:chOff x="2789" y="663"/>
            <a:chExt cx="2721" cy="1637"/>
          </a:xfrm>
        </p:grpSpPr>
        <p:pic>
          <p:nvPicPr>
            <p:cNvPr id="60420" name="Content Placeholder 327684" descr="MilkyWay"/>
            <p:cNvPicPr>
              <a:picLocks noGrp="1" noChangeAspect="1"/>
            </p:cNvPicPr>
            <p:nvPr>
              <p:ph sz="quarter" idx="4294967295"/>
            </p:nvPr>
          </p:nvPicPr>
          <p:blipFill>
            <a:blip r:embed="rId1"/>
            <a:stretch>
              <a:fillRect/>
            </a:stretch>
          </p:blipFill>
          <p:spPr>
            <a:xfrm>
              <a:off x="3107" y="663"/>
              <a:ext cx="2053" cy="1377"/>
            </a:xfrm>
          </p:spPr>
        </p:pic>
        <p:sp>
          <p:nvSpPr>
            <p:cNvPr id="60421" name="Text Box 327685"/>
            <p:cNvSpPr txBox="1"/>
            <p:nvPr/>
          </p:nvSpPr>
          <p:spPr>
            <a:xfrm>
              <a:off x="2789" y="2069"/>
              <a:ext cx="2721" cy="231"/>
            </a:xfrm>
            <a:prstGeom prst="rect">
              <a:avLst/>
            </a:prstGeom>
            <a:noFill/>
            <a:ln w="9525">
              <a:noFill/>
            </a:ln>
          </p:spPr>
          <p:txBody>
            <a:bodyPr anchor="t" anchorCtr="0">
              <a:spAutoFit/>
            </a:bodyPr>
            <a:p>
              <a:pPr>
                <a:spcBef>
                  <a:spcPct val="50000"/>
                </a:spcBef>
              </a:pPr>
              <a:r>
                <a:rPr lang="en-US" altLang="zh-CN" b="1">
                  <a:latin typeface="Arial" panose="020B0604020202020204" pitchFamily="34" charset="0"/>
                </a:rPr>
                <a:t>The Sun’s position in the Milky Way</a:t>
              </a:r>
              <a:endParaRPr lang="en-US" altLang="zh-CN" b="1">
                <a:latin typeface="Arial" panose="020B0604020202020204" pitchFamily="34" charset="0"/>
              </a:endParaRPr>
            </a:p>
          </p:txBody>
        </p:sp>
      </p:grpSp>
      <p:grpSp>
        <p:nvGrpSpPr>
          <p:cNvPr id="60422" name="Group 327686"/>
          <p:cNvGrpSpPr/>
          <p:nvPr/>
        </p:nvGrpSpPr>
        <p:grpSpPr>
          <a:xfrm>
            <a:off x="5003800" y="908050"/>
            <a:ext cx="3278188" cy="2598738"/>
            <a:chOff x="3061" y="2478"/>
            <a:chExt cx="2065" cy="1637"/>
          </a:xfrm>
        </p:grpSpPr>
        <p:pic>
          <p:nvPicPr>
            <p:cNvPr id="60423" name="Content Placeholder 327687" descr="Image:M31 Lanoue.png"/>
            <p:cNvPicPr>
              <a:picLocks noGrp="1" noChangeAspect="1"/>
            </p:cNvPicPr>
            <p:nvPr>
              <p:ph sz="quarter" idx="4294967295"/>
            </p:nvPr>
          </p:nvPicPr>
          <p:blipFill>
            <a:blip r:embed="rId2" r:link="rId3"/>
            <a:stretch>
              <a:fillRect/>
            </a:stretch>
          </p:blipFill>
          <p:spPr>
            <a:xfrm>
              <a:off x="3061" y="2478"/>
              <a:ext cx="2065" cy="1378"/>
            </a:xfrm>
          </p:spPr>
        </p:pic>
        <p:sp>
          <p:nvSpPr>
            <p:cNvPr id="60424" name="Text Box 327688"/>
            <p:cNvSpPr txBox="1"/>
            <p:nvPr/>
          </p:nvSpPr>
          <p:spPr>
            <a:xfrm>
              <a:off x="3243" y="3884"/>
              <a:ext cx="1815" cy="231"/>
            </a:xfrm>
            <a:prstGeom prst="rect">
              <a:avLst/>
            </a:prstGeom>
            <a:noFill/>
            <a:ln w="9525">
              <a:noFill/>
            </a:ln>
          </p:spPr>
          <p:txBody>
            <a:bodyPr anchor="t" anchorCtr="0">
              <a:spAutoFit/>
            </a:bodyPr>
            <a:p>
              <a:pPr>
                <a:spcBef>
                  <a:spcPct val="50000"/>
                </a:spcBef>
              </a:pPr>
              <a:r>
                <a:rPr lang="en-US" altLang="zh-CN" b="1">
                  <a:latin typeface="Arial" panose="020B0604020202020204" pitchFamily="34" charset="0"/>
                </a:rPr>
                <a:t>The Andromeda Galaxy</a:t>
              </a:r>
              <a:endParaRPr lang="en-US" altLang="zh-CN" b="1">
                <a:latin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7683">
                                            <p:txEl>
                                              <p:charRg st="0" end="78"/>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7683">
                                            <p:txEl>
                                              <p:char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7683">
                                            <p:txEl>
                                              <p:charRg st="79" end="19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76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2465" name="Title 329729"/>
          <p:cNvSpPr>
            <a:spLocks noGrp="1"/>
          </p:cNvSpPr>
          <p:nvPr>
            <p:ph type="title"/>
          </p:nvPr>
        </p:nvSpPr>
        <p:spPr/>
        <p:txBody>
          <a:bodyPr anchor="ctr" anchorCtr="0"/>
          <a:p>
            <a:r>
              <a:rPr lang="en-US" altLang="zh-CN" sz="4000"/>
              <a:t>Types of galaxy</a:t>
            </a:r>
            <a:endParaRPr lang="en-US" altLang="zh-CN" sz="4000"/>
          </a:p>
        </p:txBody>
      </p:sp>
      <p:grpSp>
        <p:nvGrpSpPr>
          <p:cNvPr id="329731" name="Group 329730"/>
          <p:cNvGrpSpPr/>
          <p:nvPr/>
        </p:nvGrpSpPr>
        <p:grpSpPr>
          <a:xfrm>
            <a:off x="5076825" y="981075"/>
            <a:ext cx="3240088" cy="2154238"/>
            <a:chOff x="3243" y="799"/>
            <a:chExt cx="2041" cy="1357"/>
          </a:xfrm>
        </p:grpSpPr>
        <p:pic>
          <p:nvPicPr>
            <p:cNvPr id="62467" name="Picture 329731" descr="Image:Hubble2005-01-barred-spiral-galaxy-NGC1300.jpg"/>
            <p:cNvPicPr>
              <a:picLocks noChangeAspect="1"/>
            </p:cNvPicPr>
            <p:nvPr/>
          </p:nvPicPr>
          <p:blipFill>
            <a:blip r:embed="rId1" r:link="rId2"/>
            <a:stretch>
              <a:fillRect/>
            </a:stretch>
          </p:blipFill>
          <p:spPr>
            <a:xfrm>
              <a:off x="3288" y="799"/>
              <a:ext cx="1680" cy="956"/>
            </a:xfrm>
            <a:prstGeom prst="rect">
              <a:avLst/>
            </a:prstGeom>
            <a:noFill/>
            <a:ln w="9525">
              <a:noFill/>
            </a:ln>
          </p:spPr>
        </p:pic>
        <p:sp>
          <p:nvSpPr>
            <p:cNvPr id="62468" name="Text Box 329732"/>
            <p:cNvSpPr txBox="1"/>
            <p:nvPr/>
          </p:nvSpPr>
          <p:spPr>
            <a:xfrm>
              <a:off x="3243" y="1752"/>
              <a:ext cx="2041" cy="404"/>
            </a:xfrm>
            <a:prstGeom prst="rect">
              <a:avLst/>
            </a:prstGeom>
            <a:noFill/>
            <a:ln w="9525">
              <a:noFill/>
            </a:ln>
          </p:spPr>
          <p:txBody>
            <a:bodyPr anchor="t" anchorCtr="0">
              <a:spAutoFit/>
            </a:bodyPr>
            <a:p>
              <a:pPr>
                <a:spcBef>
                  <a:spcPct val="50000"/>
                </a:spcBef>
              </a:pPr>
              <a:r>
                <a:rPr lang="en-US" altLang="x-none" b="1" dirty="0">
                  <a:latin typeface="Arial" panose="020B0604020202020204" pitchFamily="34" charset="0"/>
                </a:rPr>
                <a:t>Barred-Spiral – NGC 1300 Our galaxy is this type</a:t>
              </a:r>
              <a:endParaRPr lang="en-US" altLang="zh-CN" b="1">
                <a:latin typeface="Arial" panose="020B0604020202020204" pitchFamily="34" charset="0"/>
              </a:endParaRPr>
            </a:p>
          </p:txBody>
        </p:sp>
      </p:grpSp>
      <p:grpSp>
        <p:nvGrpSpPr>
          <p:cNvPr id="329734" name="Group 329733"/>
          <p:cNvGrpSpPr/>
          <p:nvPr/>
        </p:nvGrpSpPr>
        <p:grpSpPr>
          <a:xfrm>
            <a:off x="539750" y="908050"/>
            <a:ext cx="3455988" cy="2598738"/>
            <a:chOff x="340" y="709"/>
            <a:chExt cx="2177" cy="1637"/>
          </a:xfrm>
        </p:grpSpPr>
        <p:pic>
          <p:nvPicPr>
            <p:cNvPr id="62470" name="Picture 329734" descr="Image:Messier51.jpg"/>
            <p:cNvPicPr>
              <a:picLocks noChangeAspect="1"/>
            </p:cNvPicPr>
            <p:nvPr/>
          </p:nvPicPr>
          <p:blipFill>
            <a:blip r:embed="rId3" r:link="rId2"/>
            <a:stretch>
              <a:fillRect/>
            </a:stretch>
          </p:blipFill>
          <p:spPr>
            <a:xfrm>
              <a:off x="431" y="709"/>
              <a:ext cx="1951" cy="1357"/>
            </a:xfrm>
            <a:prstGeom prst="rect">
              <a:avLst/>
            </a:prstGeom>
            <a:noFill/>
            <a:ln w="9525">
              <a:noFill/>
            </a:ln>
          </p:spPr>
        </p:pic>
        <p:sp>
          <p:nvSpPr>
            <p:cNvPr id="62471" name="Text Box 329735"/>
            <p:cNvSpPr txBox="1"/>
            <p:nvPr/>
          </p:nvSpPr>
          <p:spPr>
            <a:xfrm>
              <a:off x="340" y="2115"/>
              <a:ext cx="2177" cy="231"/>
            </a:xfrm>
            <a:prstGeom prst="rect">
              <a:avLst/>
            </a:prstGeom>
            <a:noFill/>
            <a:ln w="9525">
              <a:noFill/>
            </a:ln>
          </p:spPr>
          <p:txBody>
            <a:bodyPr anchor="t" anchorCtr="0">
              <a:spAutoFit/>
            </a:bodyPr>
            <a:p>
              <a:pPr>
                <a:spcBef>
                  <a:spcPct val="50000"/>
                </a:spcBef>
              </a:pPr>
              <a:r>
                <a:rPr lang="en-US" altLang="zh-CN" b="1">
                  <a:latin typeface="Arial" panose="020B0604020202020204" pitchFamily="34" charset="0"/>
                </a:rPr>
                <a:t>Spiral – The Whirlpool Galaxy</a:t>
              </a:r>
              <a:endParaRPr lang="en-US" altLang="zh-CN" b="1">
                <a:latin typeface="Arial" panose="020B0604020202020204" pitchFamily="34" charset="0"/>
              </a:endParaRPr>
            </a:p>
          </p:txBody>
        </p:sp>
      </p:grpSp>
      <p:grpSp>
        <p:nvGrpSpPr>
          <p:cNvPr id="329737" name="Group 329736"/>
          <p:cNvGrpSpPr/>
          <p:nvPr/>
        </p:nvGrpSpPr>
        <p:grpSpPr>
          <a:xfrm>
            <a:off x="684213" y="3644900"/>
            <a:ext cx="2879725" cy="2525713"/>
            <a:chOff x="431" y="2478"/>
            <a:chExt cx="1814" cy="1591"/>
          </a:xfrm>
        </p:grpSpPr>
        <p:pic>
          <p:nvPicPr>
            <p:cNvPr id="62473" name="Picture 329737" descr="Image:M32 Lanoue.png"/>
            <p:cNvPicPr>
              <a:picLocks noChangeAspect="1"/>
            </p:cNvPicPr>
            <p:nvPr/>
          </p:nvPicPr>
          <p:blipFill>
            <a:blip r:embed="rId4" r:link="rId2"/>
            <a:stretch>
              <a:fillRect/>
            </a:stretch>
          </p:blipFill>
          <p:spPr>
            <a:xfrm>
              <a:off x="476" y="2478"/>
              <a:ext cx="1769" cy="1314"/>
            </a:xfrm>
            <a:prstGeom prst="rect">
              <a:avLst/>
            </a:prstGeom>
            <a:noFill/>
            <a:ln w="9525">
              <a:noFill/>
            </a:ln>
          </p:spPr>
        </p:pic>
        <p:sp>
          <p:nvSpPr>
            <p:cNvPr id="62474" name="Text Box 329738"/>
            <p:cNvSpPr txBox="1"/>
            <p:nvPr/>
          </p:nvSpPr>
          <p:spPr>
            <a:xfrm>
              <a:off x="431" y="3838"/>
              <a:ext cx="1224" cy="231"/>
            </a:xfrm>
            <a:prstGeom prst="rect">
              <a:avLst/>
            </a:prstGeom>
            <a:noFill/>
            <a:ln w="9525">
              <a:noFill/>
            </a:ln>
          </p:spPr>
          <p:txBody>
            <a:bodyPr anchor="t" anchorCtr="0">
              <a:spAutoFit/>
            </a:bodyPr>
            <a:p>
              <a:pPr>
                <a:spcBef>
                  <a:spcPct val="50000"/>
                </a:spcBef>
              </a:pPr>
              <a:r>
                <a:rPr lang="en-US" altLang="zh-CN" b="1">
                  <a:latin typeface="Arial" panose="020B0604020202020204" pitchFamily="34" charset="0"/>
                </a:rPr>
                <a:t>Elliptical – M32</a:t>
              </a:r>
              <a:endParaRPr lang="en-US" altLang="zh-CN" b="1">
                <a:latin typeface="Arial" panose="020B0604020202020204" pitchFamily="34" charset="0"/>
              </a:endParaRPr>
            </a:p>
          </p:txBody>
        </p:sp>
      </p:grpSp>
      <p:grpSp>
        <p:nvGrpSpPr>
          <p:cNvPr id="329740" name="Group 329739"/>
          <p:cNvGrpSpPr/>
          <p:nvPr/>
        </p:nvGrpSpPr>
        <p:grpSpPr>
          <a:xfrm>
            <a:off x="5148263" y="3644900"/>
            <a:ext cx="2447925" cy="2297113"/>
            <a:chOff x="3243" y="2387"/>
            <a:chExt cx="1542" cy="1447"/>
          </a:xfrm>
        </p:grpSpPr>
        <p:pic>
          <p:nvPicPr>
            <p:cNvPr id="62476" name="Picture 329740" descr="Image:SMC.jpg"/>
            <p:cNvPicPr>
              <a:picLocks noChangeAspect="1"/>
            </p:cNvPicPr>
            <p:nvPr/>
          </p:nvPicPr>
          <p:blipFill>
            <a:blip r:embed="rId5" r:link="rId2"/>
            <a:stretch>
              <a:fillRect/>
            </a:stretch>
          </p:blipFill>
          <p:spPr>
            <a:xfrm>
              <a:off x="3288" y="2387"/>
              <a:ext cx="1089" cy="1018"/>
            </a:xfrm>
            <a:prstGeom prst="rect">
              <a:avLst/>
            </a:prstGeom>
            <a:noFill/>
            <a:ln w="9525">
              <a:noFill/>
            </a:ln>
          </p:spPr>
        </p:pic>
        <p:sp>
          <p:nvSpPr>
            <p:cNvPr id="62477" name="Text Box 329741"/>
            <p:cNvSpPr txBox="1"/>
            <p:nvPr/>
          </p:nvSpPr>
          <p:spPr>
            <a:xfrm>
              <a:off x="3243" y="3430"/>
              <a:ext cx="1542" cy="404"/>
            </a:xfrm>
            <a:prstGeom prst="rect">
              <a:avLst/>
            </a:prstGeom>
            <a:noFill/>
            <a:ln w="9525">
              <a:noFill/>
            </a:ln>
          </p:spPr>
          <p:txBody>
            <a:bodyPr anchor="t" anchorCtr="0">
              <a:spAutoFit/>
            </a:bodyPr>
            <a:p>
              <a:pPr>
                <a:spcBef>
                  <a:spcPct val="50000"/>
                </a:spcBef>
              </a:pPr>
              <a:r>
                <a:rPr lang="en-US" altLang="x-none" b="1" dirty="0">
                  <a:latin typeface="Arial" panose="020B0604020202020204" pitchFamily="34" charset="0"/>
                </a:rPr>
                <a:t>Irregular – The Small Magellanic Cloud</a:t>
              </a:r>
              <a:endParaRPr lang="en-US" altLang="zh-CN" b="1">
                <a:latin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97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97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973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97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1491" name="Title 191490"/>
          <p:cNvSpPr>
            <a:spLocks noGrp="1"/>
          </p:cNvSpPr>
          <p:nvPr>
            <p:ph type="title"/>
          </p:nvPr>
        </p:nvSpPr>
        <p:spPr/>
        <p:txBody>
          <a:bodyPr anchor="ctr" anchorCtr="0"/>
          <a:p>
            <a:r>
              <a:rPr sz="4000"/>
              <a:t>Centripetal Force</a:t>
            </a:r>
            <a:endParaRPr sz="4000"/>
          </a:p>
        </p:txBody>
      </p:sp>
      <p:sp>
        <p:nvSpPr>
          <p:cNvPr id="191492" name="Text Placeholder 191491"/>
          <p:cNvSpPr>
            <a:spLocks noGrp="1"/>
          </p:cNvSpPr>
          <p:nvPr>
            <p:ph type="body" sz="half" idx="4294967295"/>
          </p:nvPr>
        </p:nvSpPr>
        <p:spPr>
          <a:xfrm>
            <a:off x="312420" y="913130"/>
            <a:ext cx="8352155" cy="1311275"/>
          </a:xfrm>
        </p:spPr>
        <p:txBody>
          <a:bodyPr/>
          <a:p>
            <a:pPr marL="0" indent="0">
              <a:lnSpc>
                <a:spcPct val="90000"/>
              </a:lnSpc>
              <a:buNone/>
            </a:pPr>
            <a:r>
              <a:rPr sz="2800" b="1">
                <a:solidFill>
                  <a:srgbClr val="FF0000"/>
                </a:solidFill>
              </a:rPr>
              <a:t>CENTRIPETAL FORCE</a:t>
            </a:r>
            <a:r>
              <a:rPr sz="2800"/>
              <a:t> is the general name given to a centrally directed force that causes circular motion.</a:t>
            </a:r>
            <a:endParaRPr sz="2800"/>
          </a:p>
        </p:txBody>
      </p:sp>
      <p:sp>
        <p:nvSpPr>
          <p:cNvPr id="191518" name="Text Box 191517"/>
          <p:cNvSpPr txBox="1"/>
          <p:nvPr/>
        </p:nvSpPr>
        <p:spPr>
          <a:xfrm>
            <a:off x="4975225" y="3219450"/>
            <a:ext cx="3689350" cy="1568450"/>
          </a:xfrm>
          <a:prstGeom prst="rect">
            <a:avLst/>
          </a:prstGeom>
          <a:noFill/>
          <a:ln w="9525">
            <a:noFill/>
          </a:ln>
        </p:spPr>
        <p:txBody>
          <a:bodyPr wrap="square">
            <a:spAutoFit/>
          </a:bodyPr>
          <a:p>
            <a:pPr>
              <a:spcBef>
                <a:spcPct val="50000"/>
              </a:spcBef>
            </a:pPr>
            <a:r>
              <a:rPr sz="2400" b="1">
                <a:solidFill>
                  <a:srgbClr val="FF0000"/>
                </a:solidFill>
              </a:rPr>
              <a:t>Tension</a:t>
            </a:r>
            <a:r>
              <a:rPr sz="2400" b="1"/>
              <a:t> provides the CENTRIPETAL FORCE required by the hammer thrower.</a:t>
            </a:r>
            <a:endParaRPr sz="2400" b="1"/>
          </a:p>
        </p:txBody>
      </p:sp>
      <p:pic>
        <p:nvPicPr>
          <p:cNvPr id="3" name="Content Placeholder 2"/>
          <p:cNvPicPr>
            <a:picLocks noChangeAspect="1"/>
          </p:cNvPicPr>
          <p:nvPr>
            <p:ph idx="1"/>
          </p:nvPr>
        </p:nvPicPr>
        <p:blipFill>
          <a:blip r:embed="rId1"/>
          <a:stretch>
            <a:fillRect/>
          </a:stretch>
        </p:blipFill>
        <p:spPr>
          <a:xfrm>
            <a:off x="312420" y="2519045"/>
            <a:ext cx="4448175" cy="3352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1492">
                                            <p:txEl>
                                              <p:charRg st="0" end="10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1518">
                                            <p:txEl>
                                              <p:charRg st="0" end="7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0293" name="Title 140292"/>
          <p:cNvSpPr>
            <a:spLocks noGrp="1"/>
          </p:cNvSpPr>
          <p:nvPr>
            <p:ph type="title"/>
          </p:nvPr>
        </p:nvSpPr>
        <p:spPr/>
        <p:txBody>
          <a:bodyPr anchor="ctr" anchorCtr="0"/>
          <a:p>
            <a:r>
              <a:rPr sz="4000"/>
              <a:t>Classifying galaxies</a:t>
            </a:r>
            <a:endParaRPr sz="4000"/>
          </a:p>
        </p:txBody>
      </p:sp>
      <p:pic>
        <p:nvPicPr>
          <p:cNvPr id="140292" name="Content Placeholder 140291" descr="Image:HubbleTuningFork.jpg"/>
          <p:cNvPicPr>
            <a:picLocks noChangeAspect="1"/>
          </p:cNvPicPr>
          <p:nvPr>
            <p:ph idx="1"/>
          </p:nvPr>
        </p:nvPicPr>
        <p:blipFill>
          <a:blip r:embed="rId1" r:link="rId2"/>
          <a:stretch>
            <a:fillRect/>
          </a:stretch>
        </p:blipFill>
        <p:spPr>
          <a:xfrm>
            <a:off x="1160145" y="659130"/>
            <a:ext cx="7279005" cy="5999480"/>
          </a:xfrm>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4513" name="Text Box 333825"/>
          <p:cNvSpPr txBox="1"/>
          <p:nvPr/>
        </p:nvSpPr>
        <p:spPr>
          <a:xfrm>
            <a:off x="395288" y="347663"/>
            <a:ext cx="8375650" cy="4399915"/>
          </a:xfrm>
          <a:prstGeom prst="rect">
            <a:avLst/>
          </a:prstGeom>
          <a:solidFill>
            <a:schemeClr val="bg1"/>
          </a:solidFill>
          <a:ln w="9525">
            <a:noFill/>
          </a:ln>
        </p:spPr>
        <p:txBody>
          <a:bodyPr anchor="t" anchorCtr="0">
            <a:spAutoFit/>
          </a:bodyPr>
          <a:p>
            <a:pPr eaLnBrk="0" hangingPunct="0">
              <a:spcBef>
                <a:spcPct val="50000"/>
              </a:spcBef>
            </a:pPr>
            <a:r>
              <a:rPr lang="en-US" altLang="zh-CN" sz="2800" b="1">
                <a:solidFill>
                  <a:srgbClr val="FF3300"/>
                </a:solidFill>
                <a:latin typeface="Times New Roman" panose="02020603050405020304" pitchFamily="18" charset="0"/>
              </a:rPr>
              <a:t>Choose appropriate words to fill in the gaps below:</a:t>
            </a:r>
            <a:endParaRPr lang="en-US" altLang="zh-CN" sz="2800" b="1">
              <a:solidFill>
                <a:srgbClr val="FF3300"/>
              </a:solidFill>
              <a:latin typeface="Times New Roman" panose="02020603050405020304" pitchFamily="18" charset="0"/>
            </a:endParaRPr>
          </a:p>
          <a:p>
            <a:pPr eaLnBrk="0" hangingPunct="0">
              <a:spcBef>
                <a:spcPct val="50000"/>
              </a:spcBef>
            </a:pPr>
            <a:r>
              <a:rPr lang="en-US" altLang="zh-CN" sz="2400" b="1">
                <a:latin typeface="Times New Roman" panose="02020603050405020304" pitchFamily="18" charset="0"/>
              </a:rPr>
              <a:t>The ___________ is made up of billions of galaxies which consist of __________ of stars bound to each other by the force of ___________.</a:t>
            </a:r>
            <a:endParaRPr lang="en-US" altLang="zh-CN" sz="2400" b="1">
              <a:latin typeface="Times New Roman" panose="02020603050405020304" pitchFamily="18" charset="0"/>
            </a:endParaRPr>
          </a:p>
          <a:p>
            <a:pPr eaLnBrk="0" hangingPunct="0">
              <a:spcBef>
                <a:spcPct val="50000"/>
              </a:spcBef>
            </a:pPr>
            <a:r>
              <a:rPr lang="en-US" altLang="zh-CN" sz="2400" b="1">
                <a:latin typeface="Times New Roman" panose="02020603050405020304" pitchFamily="18" charset="0"/>
              </a:rPr>
              <a:t>The name of our _________ is The Milky Way. The ______ is located towards the outer edge of our galaxy.</a:t>
            </a:r>
            <a:endParaRPr lang="en-US" altLang="zh-CN" sz="2400" b="1">
              <a:latin typeface="Times New Roman" panose="02020603050405020304" pitchFamily="18" charset="0"/>
            </a:endParaRPr>
          </a:p>
          <a:p>
            <a:pPr eaLnBrk="0" hangingPunct="0">
              <a:spcBef>
                <a:spcPct val="50000"/>
              </a:spcBef>
            </a:pPr>
            <a:r>
              <a:rPr lang="en-US" altLang="zh-CN" sz="2400" b="1">
                <a:latin typeface="Times New Roman" panose="02020603050405020304" pitchFamily="18" charset="0"/>
              </a:rPr>
              <a:t>The are different types of galaxy; ________, barred-spiral, elliptical and irregular. The Milky Way is a ____________ galaxy. The _____________ Galaxy is the nearest spiral galaxy to the Milky Way.</a:t>
            </a:r>
            <a:endParaRPr lang="en-US" altLang="zh-CN" sz="2400" b="1">
              <a:latin typeface="Times New Roman" panose="02020603050405020304" pitchFamily="18" charset="0"/>
              <a:ea typeface="Times New Roman" panose="02020603050405020304" pitchFamily="18" charset="0"/>
            </a:endParaRPr>
          </a:p>
        </p:txBody>
      </p:sp>
      <p:sp>
        <p:nvSpPr>
          <p:cNvPr id="333827" name="Text Box 333826"/>
          <p:cNvSpPr txBox="1"/>
          <p:nvPr/>
        </p:nvSpPr>
        <p:spPr>
          <a:xfrm>
            <a:off x="4500563" y="5300663"/>
            <a:ext cx="935037"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spiral</a:t>
            </a:r>
            <a:endParaRPr lang="en-US" altLang="zh-CN" b="1">
              <a:solidFill>
                <a:schemeClr val="accent2"/>
              </a:solidFill>
              <a:latin typeface="Arial" panose="020B0604020202020204" pitchFamily="34" charset="0"/>
            </a:endParaRPr>
          </a:p>
        </p:txBody>
      </p:sp>
      <p:sp>
        <p:nvSpPr>
          <p:cNvPr id="333828" name="Text Box 333827"/>
          <p:cNvSpPr txBox="1"/>
          <p:nvPr/>
        </p:nvSpPr>
        <p:spPr>
          <a:xfrm>
            <a:off x="3565525" y="5300663"/>
            <a:ext cx="1179513"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galaxy</a:t>
            </a:r>
            <a:endParaRPr lang="en-US" altLang="zh-CN" b="1">
              <a:solidFill>
                <a:schemeClr val="accent2"/>
              </a:solidFill>
              <a:latin typeface="Arial" panose="020B0604020202020204" pitchFamily="34" charset="0"/>
            </a:endParaRPr>
          </a:p>
        </p:txBody>
      </p:sp>
      <p:sp>
        <p:nvSpPr>
          <p:cNvPr id="333829" name="Text Box 333828"/>
          <p:cNvSpPr txBox="1"/>
          <p:nvPr/>
        </p:nvSpPr>
        <p:spPr>
          <a:xfrm>
            <a:off x="4357688" y="5661025"/>
            <a:ext cx="1063625"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gravity</a:t>
            </a:r>
            <a:endParaRPr lang="en-US" altLang="zh-CN" b="1">
              <a:solidFill>
                <a:schemeClr val="accent2"/>
              </a:solidFill>
              <a:latin typeface="Arial" panose="020B0604020202020204" pitchFamily="34" charset="0"/>
            </a:endParaRPr>
          </a:p>
        </p:txBody>
      </p:sp>
      <p:sp>
        <p:nvSpPr>
          <p:cNvPr id="333830" name="Text Box 333829"/>
          <p:cNvSpPr txBox="1"/>
          <p:nvPr/>
        </p:nvSpPr>
        <p:spPr>
          <a:xfrm>
            <a:off x="5365750" y="5661025"/>
            <a:ext cx="1308100"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billions</a:t>
            </a:r>
            <a:endParaRPr lang="en-US" altLang="zh-CN" b="1">
              <a:solidFill>
                <a:schemeClr val="accent2"/>
              </a:solidFill>
              <a:latin typeface="Arial" panose="020B0604020202020204" pitchFamily="34" charset="0"/>
            </a:endParaRPr>
          </a:p>
        </p:txBody>
      </p:sp>
      <p:sp>
        <p:nvSpPr>
          <p:cNvPr id="333831" name="Text Box 333830"/>
          <p:cNvSpPr txBox="1"/>
          <p:nvPr/>
        </p:nvSpPr>
        <p:spPr>
          <a:xfrm>
            <a:off x="2484438" y="5659438"/>
            <a:ext cx="790575"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Sun</a:t>
            </a:r>
            <a:endParaRPr lang="en-US" altLang="zh-CN" b="1">
              <a:solidFill>
                <a:schemeClr val="accent2"/>
              </a:solidFill>
              <a:latin typeface="Arial" panose="020B0604020202020204" pitchFamily="34" charset="0"/>
            </a:endParaRPr>
          </a:p>
        </p:txBody>
      </p:sp>
      <p:sp>
        <p:nvSpPr>
          <p:cNvPr id="333832" name="Text Box 333831"/>
          <p:cNvSpPr txBox="1"/>
          <p:nvPr/>
        </p:nvSpPr>
        <p:spPr>
          <a:xfrm>
            <a:off x="5365750" y="5300663"/>
            <a:ext cx="1727200"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barred-spiral</a:t>
            </a:r>
            <a:endParaRPr lang="en-US" altLang="zh-CN" b="1">
              <a:solidFill>
                <a:schemeClr val="accent2"/>
              </a:solidFill>
              <a:latin typeface="Arial" panose="020B0604020202020204" pitchFamily="34" charset="0"/>
            </a:endParaRPr>
          </a:p>
        </p:txBody>
      </p:sp>
      <p:sp>
        <p:nvSpPr>
          <p:cNvPr id="333833" name="Text Box 333832"/>
          <p:cNvSpPr txBox="1"/>
          <p:nvPr/>
        </p:nvSpPr>
        <p:spPr>
          <a:xfrm>
            <a:off x="3276600" y="4941888"/>
            <a:ext cx="2663825" cy="368300"/>
          </a:xfrm>
          <a:prstGeom prst="rect">
            <a:avLst/>
          </a:prstGeom>
          <a:noFill/>
          <a:ln w="9525">
            <a:noFill/>
          </a:ln>
        </p:spPr>
        <p:txBody>
          <a:bodyPr anchor="t" anchorCtr="0">
            <a:spAutoFit/>
          </a:bodyPr>
          <a:p>
            <a:pPr>
              <a:spcBef>
                <a:spcPct val="50000"/>
              </a:spcBef>
            </a:pPr>
            <a:r>
              <a:rPr lang="en-US" altLang="zh-CN" b="1" i="1">
                <a:latin typeface="Arial" panose="020B0604020202020204" pitchFamily="34" charset="0"/>
              </a:rPr>
              <a:t>WORD SELECTION:</a:t>
            </a:r>
            <a:endParaRPr lang="en-US" altLang="zh-CN" b="1" i="1">
              <a:latin typeface="Arial" panose="020B0604020202020204" pitchFamily="34" charset="0"/>
            </a:endParaRPr>
          </a:p>
        </p:txBody>
      </p:sp>
      <p:sp>
        <p:nvSpPr>
          <p:cNvPr id="333834" name="Text Box 333833"/>
          <p:cNvSpPr txBox="1"/>
          <p:nvPr/>
        </p:nvSpPr>
        <p:spPr>
          <a:xfrm>
            <a:off x="3132138" y="5661025"/>
            <a:ext cx="1295400"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Universe</a:t>
            </a:r>
            <a:endParaRPr lang="en-US" altLang="zh-CN" b="1">
              <a:solidFill>
                <a:schemeClr val="accent2"/>
              </a:solidFill>
              <a:latin typeface="Arial" panose="020B0604020202020204" pitchFamily="34" charset="0"/>
            </a:endParaRPr>
          </a:p>
        </p:txBody>
      </p:sp>
      <p:sp>
        <p:nvSpPr>
          <p:cNvPr id="333835" name="Text Box 333834"/>
          <p:cNvSpPr txBox="1"/>
          <p:nvPr/>
        </p:nvSpPr>
        <p:spPr>
          <a:xfrm>
            <a:off x="2124075" y="5300663"/>
            <a:ext cx="1511300"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Andromeda</a:t>
            </a:r>
            <a:endParaRPr lang="en-US" altLang="zh-CN" b="1">
              <a:solidFill>
                <a:schemeClr val="accent2"/>
              </a:solidFill>
              <a:latin typeface="Arial" panose="020B0604020202020204" pitchFamily="34" charset="0"/>
            </a:endParaRPr>
          </a:p>
        </p:txBody>
      </p:sp>
      <p:sp>
        <p:nvSpPr>
          <p:cNvPr id="333836" name="Text Box 333835"/>
          <p:cNvSpPr txBox="1"/>
          <p:nvPr/>
        </p:nvSpPr>
        <p:spPr>
          <a:xfrm>
            <a:off x="5003800" y="3213100"/>
            <a:ext cx="935038"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spiral</a:t>
            </a:r>
            <a:endParaRPr lang="en-US" altLang="zh-CN" b="1">
              <a:solidFill>
                <a:schemeClr val="accent2"/>
              </a:solidFill>
              <a:latin typeface="Arial" panose="020B0604020202020204" pitchFamily="34" charset="0"/>
            </a:endParaRPr>
          </a:p>
        </p:txBody>
      </p:sp>
      <p:sp>
        <p:nvSpPr>
          <p:cNvPr id="333837" name="Text Box 333836"/>
          <p:cNvSpPr txBox="1"/>
          <p:nvPr/>
        </p:nvSpPr>
        <p:spPr>
          <a:xfrm>
            <a:off x="2843213" y="2276475"/>
            <a:ext cx="1179512"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galaxy</a:t>
            </a:r>
            <a:endParaRPr lang="en-US" altLang="zh-CN" b="1">
              <a:solidFill>
                <a:schemeClr val="accent2"/>
              </a:solidFill>
              <a:latin typeface="Arial" panose="020B0604020202020204" pitchFamily="34" charset="0"/>
            </a:endParaRPr>
          </a:p>
        </p:txBody>
      </p:sp>
      <p:sp>
        <p:nvSpPr>
          <p:cNvPr id="333838" name="Text Box 333837"/>
          <p:cNvSpPr txBox="1"/>
          <p:nvPr/>
        </p:nvSpPr>
        <p:spPr>
          <a:xfrm>
            <a:off x="1187450" y="1773238"/>
            <a:ext cx="1063625"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gravity</a:t>
            </a:r>
            <a:endParaRPr lang="en-US" altLang="zh-CN" b="1">
              <a:solidFill>
                <a:schemeClr val="accent2"/>
              </a:solidFill>
              <a:latin typeface="Arial" panose="020B0604020202020204" pitchFamily="34" charset="0"/>
            </a:endParaRPr>
          </a:p>
        </p:txBody>
      </p:sp>
      <p:sp>
        <p:nvSpPr>
          <p:cNvPr id="333839" name="Text Box 333838"/>
          <p:cNvSpPr txBox="1"/>
          <p:nvPr/>
        </p:nvSpPr>
        <p:spPr>
          <a:xfrm>
            <a:off x="1979613" y="1341438"/>
            <a:ext cx="1308100"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billions</a:t>
            </a:r>
            <a:endParaRPr lang="en-US" altLang="zh-CN" b="1">
              <a:solidFill>
                <a:schemeClr val="accent2"/>
              </a:solidFill>
              <a:latin typeface="Arial" panose="020B0604020202020204" pitchFamily="34" charset="0"/>
            </a:endParaRPr>
          </a:p>
        </p:txBody>
      </p:sp>
      <p:sp>
        <p:nvSpPr>
          <p:cNvPr id="333840" name="Text Box 333839"/>
          <p:cNvSpPr txBox="1"/>
          <p:nvPr/>
        </p:nvSpPr>
        <p:spPr>
          <a:xfrm>
            <a:off x="7308850" y="2276475"/>
            <a:ext cx="790575"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Sun</a:t>
            </a:r>
            <a:endParaRPr lang="en-US" altLang="zh-CN" b="1">
              <a:solidFill>
                <a:schemeClr val="accent2"/>
              </a:solidFill>
              <a:latin typeface="Arial" panose="020B0604020202020204" pitchFamily="34" charset="0"/>
            </a:endParaRPr>
          </a:p>
        </p:txBody>
      </p:sp>
      <p:sp>
        <p:nvSpPr>
          <p:cNvPr id="333841" name="Text Box 333840"/>
          <p:cNvSpPr txBox="1"/>
          <p:nvPr/>
        </p:nvSpPr>
        <p:spPr>
          <a:xfrm>
            <a:off x="6227763" y="3573463"/>
            <a:ext cx="1727200"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barred-spiral</a:t>
            </a:r>
            <a:endParaRPr lang="en-US" altLang="zh-CN" b="1">
              <a:solidFill>
                <a:schemeClr val="accent2"/>
              </a:solidFill>
              <a:latin typeface="Arial" panose="020B0604020202020204" pitchFamily="34" charset="0"/>
            </a:endParaRPr>
          </a:p>
        </p:txBody>
      </p:sp>
      <p:sp>
        <p:nvSpPr>
          <p:cNvPr id="333842" name="Text Box 333841"/>
          <p:cNvSpPr txBox="1"/>
          <p:nvPr/>
        </p:nvSpPr>
        <p:spPr>
          <a:xfrm>
            <a:off x="1258888" y="981075"/>
            <a:ext cx="1295400"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Universe</a:t>
            </a:r>
            <a:endParaRPr lang="en-US" altLang="zh-CN" b="1">
              <a:solidFill>
                <a:schemeClr val="accent2"/>
              </a:solidFill>
              <a:latin typeface="Arial" panose="020B0604020202020204" pitchFamily="34" charset="0"/>
            </a:endParaRPr>
          </a:p>
        </p:txBody>
      </p:sp>
      <p:sp>
        <p:nvSpPr>
          <p:cNvPr id="333843" name="Text Box 333842"/>
          <p:cNvSpPr txBox="1"/>
          <p:nvPr/>
        </p:nvSpPr>
        <p:spPr>
          <a:xfrm>
            <a:off x="2339975" y="3933825"/>
            <a:ext cx="1511300" cy="368300"/>
          </a:xfrm>
          <a:prstGeom prst="rect">
            <a:avLst/>
          </a:prstGeom>
          <a:noFill/>
          <a:ln w="9525">
            <a:noFill/>
          </a:ln>
        </p:spPr>
        <p:txBody>
          <a:bodyPr anchor="t" anchorCtr="0">
            <a:spAutoFit/>
          </a:bodyPr>
          <a:p>
            <a:pPr>
              <a:spcBef>
                <a:spcPct val="50000"/>
              </a:spcBef>
            </a:pPr>
            <a:r>
              <a:rPr lang="en-US" altLang="zh-CN" b="1">
                <a:solidFill>
                  <a:schemeClr val="accent2"/>
                </a:solidFill>
                <a:latin typeface="Arial" panose="020B0604020202020204" pitchFamily="34" charset="0"/>
              </a:rPr>
              <a:t>Andromeda</a:t>
            </a:r>
            <a:endParaRPr lang="en-US" altLang="zh-CN" b="1">
              <a:solidFill>
                <a:schemeClr val="accent2"/>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382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3382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3382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3383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3383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3383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3383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3383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3383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33842"/>
                                        </p:tgtEl>
                                        <p:attrNameLst>
                                          <p:attrName>style.visibility</p:attrName>
                                        </p:attrNameLst>
                                      </p:cBhvr>
                                      <p:to>
                                        <p:strVal val="visible"/>
                                      </p:to>
                                    </p:set>
                                  </p:childTnLst>
                                </p:cTn>
                              </p:par>
                              <p:par>
                                <p:cTn id="27" presetID="1" presetClass="exit" presetSubtype="0" fill="hold" grpId="1" nodeType="withEffect">
                                  <p:stCondLst>
                                    <p:cond delay="0"/>
                                  </p:stCondLst>
                                  <p:childTnLst>
                                    <p:set>
                                      <p:cBhvr>
                                        <p:cTn id="28" dur="1" fill="hold">
                                          <p:stCondLst>
                                            <p:cond delay="0"/>
                                          </p:stCondLst>
                                        </p:cTn>
                                        <p:tgtEl>
                                          <p:spTgt spid="333834"/>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33839"/>
                                        </p:tgtEl>
                                        <p:attrNameLst>
                                          <p:attrName>style.visibility</p:attrName>
                                        </p:attrNameLst>
                                      </p:cBhvr>
                                      <p:to>
                                        <p:strVal val="visible"/>
                                      </p:to>
                                    </p:set>
                                  </p:childTnLst>
                                </p:cTn>
                              </p:par>
                              <p:par>
                                <p:cTn id="33" presetID="1" presetClass="exit" presetSubtype="0" fill="hold" grpId="1" nodeType="withEffect">
                                  <p:stCondLst>
                                    <p:cond delay="0"/>
                                  </p:stCondLst>
                                  <p:childTnLst>
                                    <p:set>
                                      <p:cBhvr>
                                        <p:cTn id="34" dur="1" fill="hold">
                                          <p:stCondLst>
                                            <p:cond delay="0"/>
                                          </p:stCondLst>
                                        </p:cTn>
                                        <p:tgtEl>
                                          <p:spTgt spid="333830"/>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33838"/>
                                        </p:tgtEl>
                                        <p:attrNameLst>
                                          <p:attrName>style.visibility</p:attrName>
                                        </p:attrNameLst>
                                      </p:cBhvr>
                                      <p:to>
                                        <p:strVal val="visible"/>
                                      </p:to>
                                    </p:set>
                                  </p:childTnLst>
                                </p:cTn>
                              </p:par>
                              <p:par>
                                <p:cTn id="39" presetID="1" presetClass="exit" presetSubtype="0" fill="hold" grpId="1" nodeType="withEffect">
                                  <p:stCondLst>
                                    <p:cond delay="0"/>
                                  </p:stCondLst>
                                  <p:childTnLst>
                                    <p:set>
                                      <p:cBhvr>
                                        <p:cTn id="40" dur="1" fill="hold">
                                          <p:stCondLst>
                                            <p:cond delay="0"/>
                                          </p:stCondLst>
                                        </p:cTn>
                                        <p:tgtEl>
                                          <p:spTgt spid="333829"/>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33837"/>
                                        </p:tgtEl>
                                        <p:attrNameLst>
                                          <p:attrName>style.visibility</p:attrName>
                                        </p:attrNameLst>
                                      </p:cBhvr>
                                      <p:to>
                                        <p:strVal val="visible"/>
                                      </p:to>
                                    </p:set>
                                  </p:childTnLst>
                                </p:cTn>
                              </p:par>
                              <p:par>
                                <p:cTn id="45" presetID="1" presetClass="exit" presetSubtype="0" fill="hold" grpId="1" nodeType="withEffect">
                                  <p:stCondLst>
                                    <p:cond delay="0"/>
                                  </p:stCondLst>
                                  <p:childTnLst>
                                    <p:set>
                                      <p:cBhvr>
                                        <p:cTn id="46" dur="1" fill="hold">
                                          <p:stCondLst>
                                            <p:cond delay="0"/>
                                          </p:stCondLst>
                                        </p:cTn>
                                        <p:tgtEl>
                                          <p:spTgt spid="333828"/>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33840"/>
                                        </p:tgtEl>
                                        <p:attrNameLst>
                                          <p:attrName>style.visibility</p:attrName>
                                        </p:attrNameLst>
                                      </p:cBhvr>
                                      <p:to>
                                        <p:strVal val="visible"/>
                                      </p:to>
                                    </p:set>
                                  </p:childTnLst>
                                </p:cTn>
                              </p:par>
                              <p:par>
                                <p:cTn id="51" presetID="1" presetClass="exit" presetSubtype="0" fill="hold" grpId="1" nodeType="withEffect">
                                  <p:stCondLst>
                                    <p:cond delay="0"/>
                                  </p:stCondLst>
                                  <p:childTnLst>
                                    <p:set>
                                      <p:cBhvr>
                                        <p:cTn id="52" dur="1" fill="hold">
                                          <p:stCondLst>
                                            <p:cond delay="0"/>
                                          </p:stCondLst>
                                        </p:cTn>
                                        <p:tgtEl>
                                          <p:spTgt spid="333831"/>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333836"/>
                                        </p:tgtEl>
                                        <p:attrNameLst>
                                          <p:attrName>style.visibility</p:attrName>
                                        </p:attrNameLst>
                                      </p:cBhvr>
                                      <p:to>
                                        <p:strVal val="visible"/>
                                      </p:to>
                                    </p:set>
                                  </p:childTnLst>
                                </p:cTn>
                              </p:par>
                              <p:par>
                                <p:cTn id="57" presetID="1" presetClass="exit" presetSubtype="0" fill="hold" grpId="1" nodeType="withEffect">
                                  <p:stCondLst>
                                    <p:cond delay="0"/>
                                  </p:stCondLst>
                                  <p:childTnLst>
                                    <p:set>
                                      <p:cBhvr>
                                        <p:cTn id="58" dur="1" fill="hold">
                                          <p:stCondLst>
                                            <p:cond delay="0"/>
                                          </p:stCondLst>
                                        </p:cTn>
                                        <p:tgtEl>
                                          <p:spTgt spid="333827"/>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33841"/>
                                        </p:tgtEl>
                                        <p:attrNameLst>
                                          <p:attrName>style.visibility</p:attrName>
                                        </p:attrNameLst>
                                      </p:cBhvr>
                                      <p:to>
                                        <p:strVal val="visible"/>
                                      </p:to>
                                    </p:set>
                                  </p:childTnLst>
                                </p:cTn>
                              </p:par>
                              <p:par>
                                <p:cTn id="63" presetID="1" presetClass="exit" presetSubtype="0" fill="hold" grpId="1" nodeType="withEffect">
                                  <p:stCondLst>
                                    <p:cond delay="0"/>
                                  </p:stCondLst>
                                  <p:childTnLst>
                                    <p:set>
                                      <p:cBhvr>
                                        <p:cTn id="64" dur="1" fill="hold">
                                          <p:stCondLst>
                                            <p:cond delay="0"/>
                                          </p:stCondLst>
                                        </p:cTn>
                                        <p:tgtEl>
                                          <p:spTgt spid="333832"/>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333843"/>
                                        </p:tgtEl>
                                        <p:attrNameLst>
                                          <p:attrName>style.visibility</p:attrName>
                                        </p:attrNameLst>
                                      </p:cBhvr>
                                      <p:to>
                                        <p:strVal val="visible"/>
                                      </p:to>
                                    </p:set>
                                  </p:childTnLst>
                                </p:cTn>
                              </p:par>
                              <p:par>
                                <p:cTn id="69" presetID="1" presetClass="exit" presetSubtype="0" fill="hold" grpId="1" nodeType="withEffect">
                                  <p:stCondLst>
                                    <p:cond delay="0"/>
                                  </p:stCondLst>
                                  <p:childTnLst>
                                    <p:set>
                                      <p:cBhvr>
                                        <p:cTn id="70" dur="1" fill="hold">
                                          <p:stCondLst>
                                            <p:cond delay="0"/>
                                          </p:stCondLst>
                                        </p:cTn>
                                        <p:tgtEl>
                                          <p:spTgt spid="333835"/>
                                        </p:tgtEl>
                                        <p:attrNameLst>
                                          <p:attrName>style.visibility</p:attrName>
                                        </p:attrNameLst>
                                      </p:cBhvr>
                                      <p:to>
                                        <p:strVal val="hidden"/>
                                      </p:to>
                                    </p:set>
                                  </p:childTnLst>
                                </p:cTn>
                              </p:par>
                              <p:par>
                                <p:cTn id="71" presetID="1" presetClass="exit" presetSubtype="0" fill="hold" grpId="1" nodeType="withEffect">
                                  <p:stCondLst>
                                    <p:cond delay="0"/>
                                  </p:stCondLst>
                                  <p:childTnLst>
                                    <p:set>
                                      <p:cBhvr>
                                        <p:cTn id="72" dur="1" fill="hold">
                                          <p:stCondLst>
                                            <p:cond delay="0"/>
                                          </p:stCondLst>
                                        </p:cTn>
                                        <p:tgtEl>
                                          <p:spTgt spid="3338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3827" grpId="0"/>
      <p:bldP spid="333827" grpId="1"/>
      <p:bldP spid="333828" grpId="0"/>
      <p:bldP spid="333828" grpId="1"/>
      <p:bldP spid="333829" grpId="0"/>
      <p:bldP spid="333829" grpId="1"/>
      <p:bldP spid="333830" grpId="0"/>
      <p:bldP spid="333830" grpId="1"/>
      <p:bldP spid="333831" grpId="0"/>
      <p:bldP spid="333831" grpId="1"/>
      <p:bldP spid="333832" grpId="0"/>
      <p:bldP spid="333832" grpId="1"/>
      <p:bldP spid="333833" grpId="0"/>
      <p:bldP spid="333833" grpId="1"/>
      <p:bldP spid="333834" grpId="0"/>
      <p:bldP spid="333834" grpId="1"/>
      <p:bldP spid="333835" grpId="0"/>
      <p:bldP spid="333835" grpId="1"/>
      <p:bldP spid="333836" grpId="0"/>
      <p:bldP spid="333837" grpId="0"/>
      <p:bldP spid="333838" grpId="0"/>
      <p:bldP spid="333839" grpId="0"/>
      <p:bldP spid="333840" grpId="0"/>
      <p:bldP spid="333841" grpId="0"/>
      <p:bldP spid="333842" grpId="0"/>
      <p:bldP spid="333843"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8609" name="Title 79873"/>
          <p:cNvSpPr>
            <a:spLocks noGrp="1"/>
          </p:cNvSpPr>
          <p:nvPr>
            <p:ph type="title"/>
          </p:nvPr>
        </p:nvSpPr>
        <p:spPr/>
        <p:txBody>
          <a:bodyPr anchor="ctr" anchorCtr="0"/>
          <a:p>
            <a:r>
              <a:rPr lang="en-US" altLang="zh-CN" sz="4000"/>
              <a:t>Astronomy</a:t>
            </a:r>
            <a:endParaRPr lang="en-US" altLang="zh-CN" sz="2400" i="1"/>
          </a:p>
        </p:txBody>
      </p:sp>
      <p:sp>
        <p:nvSpPr>
          <p:cNvPr id="68610" name="Text Placeholder 79874"/>
          <p:cNvSpPr>
            <a:spLocks noGrp="1"/>
          </p:cNvSpPr>
          <p:nvPr>
            <p:ph idx="1"/>
          </p:nvPr>
        </p:nvSpPr>
        <p:spPr>
          <a:xfrm>
            <a:off x="468630" y="1291590"/>
            <a:ext cx="8229600" cy="4525963"/>
          </a:xfrm>
        </p:spPr>
        <p:txBody>
          <a:bodyPr anchor="t" anchorCtr="0"/>
          <a:p>
            <a:pPr marL="609600" indent="-609600">
              <a:lnSpc>
                <a:spcPct val="80000"/>
              </a:lnSpc>
              <a:buAutoNum type="arabicPeriod"/>
            </a:pPr>
            <a:r>
              <a:rPr lang="en-US" altLang="zh-CN" sz="2400"/>
              <a:t>Outline the structure of the Solar System and explain the difference between a planet and a moon. </a:t>
            </a:r>
            <a:endParaRPr lang="en-US" altLang="zh-CN" sz="2400"/>
          </a:p>
          <a:p>
            <a:pPr marL="609600" indent="-609600">
              <a:lnSpc>
                <a:spcPct val="80000"/>
              </a:lnSpc>
              <a:buAutoNum type="arabicPeriod"/>
            </a:pPr>
            <a:r>
              <a:rPr lang="en-US" altLang="zh-CN" sz="2400"/>
              <a:t>Define what is meant by gravitational field strength and explain how it may differ throughout the Solar System. </a:t>
            </a:r>
            <a:endParaRPr lang="en-US" altLang="zh-CN" sz="2400"/>
          </a:p>
          <a:p>
            <a:pPr marL="609600" indent="-609600">
              <a:lnSpc>
                <a:spcPct val="80000"/>
              </a:lnSpc>
              <a:buAutoNum type="arabicPeriod"/>
            </a:pPr>
            <a:r>
              <a:rPr lang="en-US" altLang="zh-CN" sz="2400"/>
              <a:t>How is the orbit of a comet different from a planet?</a:t>
            </a:r>
            <a:endParaRPr lang="en-US" altLang="zh-CN" sz="2400"/>
          </a:p>
          <a:p>
            <a:pPr marL="609600" indent="-609600">
              <a:lnSpc>
                <a:spcPct val="80000"/>
              </a:lnSpc>
              <a:buAutoNum type="arabicPeriod"/>
            </a:pPr>
            <a:r>
              <a:rPr lang="en-US" altLang="zh-CN" sz="2400"/>
              <a:t>(a) Give the equation for orbital speed. (b) Calculate the orbital speed of Mercury around the Sun. [Mercury orbital radius = 58 million km; orbital time = 88 days]. </a:t>
            </a:r>
            <a:endParaRPr lang="en-US" altLang="zh-CN" sz="2400"/>
          </a:p>
          <a:p>
            <a:pPr marL="609600" indent="-609600">
              <a:lnSpc>
                <a:spcPct val="80000"/>
              </a:lnSpc>
              <a:buAutoNum type="arabicPeriod"/>
            </a:pPr>
            <a:r>
              <a:rPr lang="en-US" altLang="zh-CN" sz="2400"/>
              <a:t>(a) What is the ‘Milky Way’? (b) What is a galaxy? (c) How many galaxies are there in the Universe? </a:t>
            </a:r>
            <a:endParaRPr lang="en-US" altLang="zh-CN" sz="2400" i="1"/>
          </a:p>
          <a:p>
            <a:pPr marL="609600" indent="-609600">
              <a:lnSpc>
                <a:spcPct val="80000"/>
              </a:lnSpc>
              <a:buFontTx/>
              <a:buAutoNum type="arabicPeriod"/>
            </a:pPr>
            <a:r>
              <a:rPr sz="2400">
                <a:sym typeface="+mn-ea"/>
              </a:rPr>
              <a:t>Outline the history of the Universe to the present day. </a:t>
            </a:r>
            <a:endParaRPr sz="2400"/>
          </a:p>
          <a:p>
            <a:pPr marL="609600" indent="-609600">
              <a:lnSpc>
                <a:spcPct val="80000"/>
              </a:lnSpc>
              <a:buFontTx/>
              <a:buAutoNum type="arabicPeriod"/>
            </a:pPr>
            <a:r>
              <a:rPr sz="2400">
                <a:sym typeface="+mn-ea"/>
              </a:rPr>
              <a:t>Explain the part played by gravity in the evolution of the Universe.</a:t>
            </a:r>
            <a:endParaRPr lang="en-US" altLang="zh-CN" sz="2400" i="1"/>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6561" name="Title 103425"/>
          <p:cNvSpPr>
            <a:spLocks noGrp="1"/>
          </p:cNvSpPr>
          <p:nvPr>
            <p:ph type="title"/>
          </p:nvPr>
        </p:nvSpPr>
        <p:spPr/>
        <p:txBody>
          <a:bodyPr anchor="ctr" anchorCtr="0"/>
          <a:p>
            <a:r>
              <a:rPr lang="en-US" altLang="x-none" sz="4000" b="1">
                <a:solidFill>
                  <a:schemeClr val="tx1"/>
                </a:solidFill>
              </a:rPr>
              <a:t>Online Simulations</a:t>
            </a:r>
            <a:endParaRPr lang="en-US" altLang="zh-CN" sz="4000" b="1">
              <a:solidFill>
                <a:schemeClr val="tx1"/>
              </a:solidFill>
            </a:endParaRPr>
          </a:p>
        </p:txBody>
      </p:sp>
      <p:sp>
        <p:nvSpPr>
          <p:cNvPr id="66562" name="Text Placeholder 103426"/>
          <p:cNvSpPr>
            <a:spLocks noGrp="1"/>
          </p:cNvSpPr>
          <p:nvPr>
            <p:ph idx="1"/>
          </p:nvPr>
        </p:nvSpPr>
        <p:spPr/>
        <p:txBody>
          <a:bodyPr anchor="t" anchorCtr="0"/>
          <a:p>
            <a:pPr marL="0" indent="0">
              <a:lnSpc>
                <a:spcPct val="80000"/>
              </a:lnSpc>
              <a:buNone/>
            </a:pPr>
            <a:r>
              <a:rPr lang="en-US" altLang="zh-CN" sz="1200">
                <a:hlinkClick r:id="rId1"/>
              </a:rPr>
              <a:t>My Solar System</a:t>
            </a:r>
            <a:r>
              <a:rPr lang="en-US" altLang="zh-CN" sz="1200"/>
              <a:t> - PhET- Build your own system of heavenly bodies and watch the gravitational ballet. With this orbit simulator, you can set initial positions, velocities, and masses of 2, 3, or 4 bodies, and then see them orbit each other. </a:t>
            </a:r>
            <a:endParaRPr lang="en-US" altLang="zh-CN" sz="1200"/>
          </a:p>
          <a:p>
            <a:pPr marL="0" indent="0">
              <a:lnSpc>
                <a:spcPct val="80000"/>
              </a:lnSpc>
              <a:buNone/>
            </a:pPr>
            <a:r>
              <a:rPr lang="en-US" altLang="zh-CN" sz="1200">
                <a:hlinkClick r:id="rId2"/>
              </a:rPr>
              <a:t>Multiple planets</a:t>
            </a:r>
            <a:r>
              <a:rPr lang="en-US" altLang="zh-CN" sz="1200"/>
              <a:t> - 7stones </a:t>
            </a:r>
            <a:endParaRPr lang="en-US" altLang="zh-CN" sz="1200"/>
          </a:p>
          <a:p>
            <a:pPr marL="0" indent="0">
              <a:lnSpc>
                <a:spcPct val="80000"/>
              </a:lnSpc>
              <a:buNone/>
            </a:pPr>
            <a:r>
              <a:rPr lang="en-US" altLang="zh-CN" sz="1200">
                <a:hlinkClick r:id="rId3"/>
              </a:rPr>
              <a:t>Planet orbit info</a:t>
            </a:r>
            <a:r>
              <a:rPr lang="en-US" altLang="zh-CN" sz="1200"/>
              <a:t> - Fendt </a:t>
            </a:r>
            <a:endParaRPr lang="en-US" altLang="zh-CN" sz="1200"/>
          </a:p>
          <a:p>
            <a:pPr marL="0" indent="0">
              <a:lnSpc>
                <a:spcPct val="80000"/>
              </a:lnSpc>
              <a:buNone/>
            </a:pPr>
            <a:r>
              <a:rPr lang="en-US" altLang="zh-CN" sz="1200">
                <a:hlinkClick r:id="rId4"/>
              </a:rPr>
              <a:t>Distances in Space</a:t>
            </a:r>
            <a:r>
              <a:rPr lang="en-US" altLang="zh-CN" sz="1200"/>
              <a:t> - Powerpoint presentation by JAA </a:t>
            </a:r>
            <a:endParaRPr lang="en-US" altLang="zh-CN" sz="1200"/>
          </a:p>
          <a:p>
            <a:pPr marL="0" indent="0">
              <a:lnSpc>
                <a:spcPct val="80000"/>
              </a:lnSpc>
              <a:buNone/>
            </a:pPr>
            <a:r>
              <a:rPr lang="en-US" altLang="zh-CN" sz="1200">
                <a:hlinkClick r:id="rId5"/>
              </a:rPr>
              <a:t>Solar system quizes</a:t>
            </a:r>
            <a:r>
              <a:rPr lang="en-US" altLang="zh-CN" sz="1200"/>
              <a:t> - How well do you know the solar system? This resource contains whiteboard activities to order and name the planets corrrectly as well as a palnet database - by eChalk </a:t>
            </a:r>
            <a:endParaRPr lang="en-US" altLang="zh-CN" sz="1200"/>
          </a:p>
          <a:p>
            <a:pPr marL="0" indent="0">
              <a:lnSpc>
                <a:spcPct val="80000"/>
              </a:lnSpc>
              <a:buNone/>
            </a:pPr>
            <a:r>
              <a:rPr lang="en-US" altLang="zh-CN" sz="1200"/>
              <a:t>Hidden Pairs Game on </a:t>
            </a:r>
            <a:r>
              <a:rPr lang="en-US" altLang="zh-CN" sz="1200">
                <a:hlinkClick r:id="rId6"/>
              </a:rPr>
              <a:t>Planet Facts </a:t>
            </a:r>
            <a:r>
              <a:rPr lang="en-US" altLang="zh-CN" sz="1200"/>
              <a:t>- by KT - Microsoft WORD </a:t>
            </a:r>
            <a:endParaRPr lang="en-US" altLang="zh-CN" sz="1200"/>
          </a:p>
          <a:p>
            <a:pPr marL="0" indent="0">
              <a:lnSpc>
                <a:spcPct val="80000"/>
              </a:lnSpc>
              <a:buNone/>
            </a:pPr>
            <a:r>
              <a:rPr lang="en-US" altLang="zh-CN" sz="1200"/>
              <a:t>Fifty-Fifty Game on </a:t>
            </a:r>
            <a:r>
              <a:rPr lang="en-US" altLang="zh-CN" sz="1200">
                <a:hlinkClick r:id="rId7"/>
              </a:rPr>
              <a:t>Planets with Atmospheres </a:t>
            </a:r>
            <a:r>
              <a:rPr lang="en-US" altLang="zh-CN" sz="1200"/>
              <a:t>- by KT - Microsoft WORD </a:t>
            </a:r>
            <a:endParaRPr lang="en-US" altLang="zh-CN" sz="1200"/>
          </a:p>
          <a:p>
            <a:pPr marL="0" indent="0">
              <a:lnSpc>
                <a:spcPct val="80000"/>
              </a:lnSpc>
              <a:buNone/>
            </a:pPr>
            <a:r>
              <a:rPr lang="en-US" altLang="zh-CN" sz="1200"/>
              <a:t>Fifty-Fifty Game on </a:t>
            </a:r>
            <a:r>
              <a:rPr lang="en-US" altLang="zh-CN" sz="1200">
                <a:hlinkClick r:id="rId8"/>
              </a:rPr>
              <a:t>Planets that are smaller than the Earth </a:t>
            </a:r>
            <a:r>
              <a:rPr lang="en-US" altLang="zh-CN" sz="1200"/>
              <a:t>- by KT - Microsoft WORD </a:t>
            </a:r>
            <a:endParaRPr lang="en-US" altLang="zh-CN" sz="1200"/>
          </a:p>
          <a:p>
            <a:pPr marL="0" indent="0">
              <a:lnSpc>
                <a:spcPct val="80000"/>
              </a:lnSpc>
              <a:buNone/>
            </a:pPr>
            <a:r>
              <a:rPr lang="en-US" altLang="zh-CN" sz="1200"/>
              <a:t>Sequential Puzzle on </a:t>
            </a:r>
            <a:r>
              <a:rPr lang="en-US" altLang="zh-CN" sz="1200">
                <a:hlinkClick r:id="rId9"/>
              </a:rPr>
              <a:t>Planet Order </a:t>
            </a:r>
            <a:r>
              <a:rPr lang="en-US" altLang="zh-CN" sz="1200"/>
              <a:t>- by KT  - Microsoft WORD </a:t>
            </a:r>
            <a:endParaRPr lang="en-US" altLang="zh-CN" sz="1200"/>
          </a:p>
          <a:p>
            <a:pPr marL="0" indent="0">
              <a:lnSpc>
                <a:spcPct val="80000"/>
              </a:lnSpc>
              <a:buNone/>
            </a:pPr>
            <a:r>
              <a:rPr lang="en-US" altLang="zh-CN" sz="1200"/>
              <a:t>Sequential Puzzle on </a:t>
            </a:r>
            <a:r>
              <a:rPr lang="en-US" altLang="zh-CN" sz="1200">
                <a:hlinkClick r:id="rId10"/>
              </a:rPr>
              <a:t>Planet Size </a:t>
            </a:r>
            <a:r>
              <a:rPr lang="en-US" altLang="zh-CN" sz="1200"/>
              <a:t>- by KT  - Microsoft WORD </a:t>
            </a:r>
            <a:endParaRPr lang="en-US" altLang="zh-CN" sz="1200"/>
          </a:p>
          <a:p>
            <a:pPr marL="0" indent="0">
              <a:lnSpc>
                <a:spcPct val="80000"/>
              </a:lnSpc>
              <a:buNone/>
            </a:pPr>
            <a:r>
              <a:rPr lang="en-US" altLang="zh-CN" sz="1200">
                <a:hlinkClick r:id="rId11"/>
              </a:rPr>
              <a:t>Lunar Eclipse </a:t>
            </a:r>
            <a:r>
              <a:rPr lang="en-US" altLang="zh-CN" sz="1200"/>
              <a:t>- flash demo </a:t>
            </a:r>
            <a:endParaRPr lang="en-US" altLang="zh-CN" sz="1200"/>
          </a:p>
          <a:p>
            <a:pPr marL="0" indent="0">
              <a:lnSpc>
                <a:spcPct val="80000"/>
              </a:lnSpc>
              <a:buNone/>
            </a:pPr>
            <a:r>
              <a:rPr lang="en-US" altLang="zh-CN" sz="1200">
                <a:hlinkClick r:id="rId12"/>
              </a:rPr>
              <a:t>Phases of the Moon</a:t>
            </a:r>
            <a:r>
              <a:rPr lang="en-US" altLang="zh-CN" sz="1200"/>
              <a:t> - Freezeway.com </a:t>
            </a:r>
            <a:endParaRPr lang="en-US" altLang="zh-CN" sz="1200"/>
          </a:p>
          <a:p>
            <a:pPr marL="0" indent="0">
              <a:lnSpc>
                <a:spcPct val="80000"/>
              </a:lnSpc>
              <a:buNone/>
            </a:pPr>
            <a:r>
              <a:rPr lang="en-US" altLang="zh-CN" sz="1200">
                <a:hlinkClick r:id="rId13"/>
              </a:rPr>
              <a:t>Phases of the Moon</a:t>
            </a:r>
            <a:r>
              <a:rPr lang="en-US" altLang="zh-CN" sz="1200"/>
              <a:t> - eChalk </a:t>
            </a:r>
            <a:endParaRPr lang="en-US" altLang="zh-CN" sz="1200"/>
          </a:p>
          <a:p>
            <a:pPr marL="0" indent="0">
              <a:lnSpc>
                <a:spcPct val="80000"/>
              </a:lnSpc>
              <a:buNone/>
            </a:pPr>
            <a:r>
              <a:rPr lang="en-US" altLang="zh-CN" sz="1200">
                <a:hlinkClick r:id="rId14"/>
              </a:rPr>
              <a:t>Seasons</a:t>
            </a:r>
            <a:r>
              <a:rPr lang="en-US" altLang="zh-CN" sz="1200"/>
              <a:t> - Freezeway.com </a:t>
            </a:r>
            <a:endParaRPr lang="en-US" altLang="zh-CN" sz="1200"/>
          </a:p>
          <a:p>
            <a:pPr marL="0" indent="0">
              <a:lnSpc>
                <a:spcPct val="80000"/>
              </a:lnSpc>
              <a:buNone/>
            </a:pPr>
            <a:endParaRPr lang="en-US" altLang="zh-CN" sz="1200"/>
          </a:p>
        </p:txBody>
      </p:sp>
      <p:sp>
        <p:nvSpPr>
          <p:cNvPr id="66563" name="Rectangle 103429"/>
          <p:cNvSpPr/>
          <p:nvPr/>
        </p:nvSpPr>
        <p:spPr>
          <a:xfrm>
            <a:off x="4630738" y="1052513"/>
            <a:ext cx="3949700" cy="4459287"/>
          </a:xfrm>
          <a:prstGeom prst="rect">
            <a:avLst/>
          </a:prstGeom>
          <a:noFill/>
          <a:ln w="9525">
            <a:noFill/>
          </a:ln>
        </p:spPr>
        <p:txBody>
          <a:bodyPr anchor="t" anchorCtr="0"/>
          <a:p>
            <a:pPr>
              <a:spcBef>
                <a:spcPct val="20000"/>
              </a:spcBef>
            </a:pPr>
            <a:r>
              <a:rPr lang="en-US" altLang="zh-CN" sz="1200">
                <a:latin typeface="Arial" panose="020B0604020202020204" pitchFamily="34" charset="0"/>
                <a:hlinkClick r:id="rId15"/>
              </a:rPr>
              <a:t>Gravity &amp; Orbits</a:t>
            </a:r>
            <a:r>
              <a:rPr lang="en-US" altLang="zh-CN" sz="1200">
                <a:latin typeface="Arial" panose="020B0604020202020204" pitchFamily="34" charset="0"/>
              </a:rPr>
              <a:t> - PhET - Move the sun, earth, moon and space station to see how it affects their gravitational forces and orbital paths. Visualize the sizes and distances between different heavenly bodies, and turn off gravity to see what would happen without it! </a:t>
            </a:r>
            <a:endParaRPr lang="en-US" altLang="zh-CN" sz="1200">
              <a:latin typeface="Arial" panose="020B0604020202020204" pitchFamily="34" charset="0"/>
            </a:endParaRPr>
          </a:p>
          <a:p>
            <a:pPr>
              <a:spcBef>
                <a:spcPct val="20000"/>
              </a:spcBef>
            </a:pPr>
            <a:r>
              <a:rPr lang="en-US" altLang="zh-CN" sz="1200">
                <a:latin typeface="Arial" panose="020B0604020202020204" pitchFamily="34" charset="0"/>
                <a:hlinkClick r:id="rId16"/>
              </a:rPr>
              <a:t>Projectile &amp; Satellite Orbits</a:t>
            </a:r>
            <a:r>
              <a:rPr lang="en-US" altLang="zh-CN" sz="1200">
                <a:latin typeface="Arial" panose="020B0604020202020204" pitchFamily="34" charset="0"/>
              </a:rPr>
              <a:t> - NTNU </a:t>
            </a:r>
            <a:endParaRPr lang="en-US" altLang="zh-CN" sz="1200">
              <a:latin typeface="Arial" panose="020B0604020202020204" pitchFamily="34" charset="0"/>
            </a:endParaRPr>
          </a:p>
          <a:p>
            <a:pPr>
              <a:spcBef>
                <a:spcPct val="20000"/>
              </a:spcBef>
            </a:pPr>
            <a:r>
              <a:rPr lang="en-US" altLang="zh-CN" sz="1200">
                <a:latin typeface="Arial" panose="020B0604020202020204" pitchFamily="34" charset="0"/>
                <a:hlinkClick r:id="rId17"/>
              </a:rPr>
              <a:t>Newton's Cannon Demo</a:t>
            </a:r>
            <a:r>
              <a:rPr lang="en-US" altLang="zh-CN" sz="1200">
                <a:latin typeface="Arial" panose="020B0604020202020204" pitchFamily="34" charset="0"/>
              </a:rPr>
              <a:t> - to show how orbits occur - by </a:t>
            </a:r>
            <a:r>
              <a:rPr lang="en-US" altLang="zh-CN" sz="1200">
                <a:latin typeface="Arial" panose="020B0604020202020204" pitchFamily="34" charset="0"/>
                <a:hlinkClick r:id="rId18"/>
              </a:rPr>
              <a:t>Michael Fowler</a:t>
            </a:r>
            <a:r>
              <a:rPr lang="en-US" altLang="zh-CN" sz="1200">
                <a:latin typeface="Arial" panose="020B0604020202020204" pitchFamily="34" charset="0"/>
              </a:rPr>
              <a:t> </a:t>
            </a:r>
            <a:endParaRPr lang="en-US" altLang="zh-CN" sz="1200">
              <a:latin typeface="Arial" panose="020B0604020202020204" pitchFamily="34" charset="0"/>
            </a:endParaRPr>
          </a:p>
          <a:p>
            <a:pPr>
              <a:spcBef>
                <a:spcPct val="20000"/>
              </a:spcBef>
            </a:pPr>
            <a:r>
              <a:rPr lang="en-US" altLang="zh-CN" sz="1200">
                <a:latin typeface="Arial" panose="020B0604020202020204" pitchFamily="34" charset="0"/>
                <a:hlinkClick r:id="rId19"/>
              </a:rPr>
              <a:t>Kepler Motion</a:t>
            </a:r>
            <a:r>
              <a:rPr lang="en-US" altLang="zh-CN" sz="1200">
                <a:latin typeface="Arial" panose="020B0604020202020204" pitchFamily="34" charset="0"/>
              </a:rPr>
              <a:t> - NTNU </a:t>
            </a:r>
            <a:endParaRPr lang="en-US" altLang="zh-CN" sz="1200">
              <a:latin typeface="Arial" panose="020B0604020202020204" pitchFamily="34" charset="0"/>
            </a:endParaRPr>
          </a:p>
          <a:p>
            <a:pPr>
              <a:spcBef>
                <a:spcPct val="20000"/>
              </a:spcBef>
            </a:pPr>
            <a:r>
              <a:rPr lang="en-US" altLang="zh-CN" sz="1200">
                <a:latin typeface="Arial" panose="020B0604020202020204" pitchFamily="34" charset="0"/>
                <a:hlinkClick r:id="rId20"/>
              </a:rPr>
              <a:t>Kepler's 2nd Law</a:t>
            </a:r>
            <a:r>
              <a:rPr lang="en-US" altLang="zh-CN" sz="1200">
                <a:latin typeface="Arial" panose="020B0604020202020204" pitchFamily="34" charset="0"/>
              </a:rPr>
              <a:t> - Fendt </a:t>
            </a:r>
            <a:endParaRPr lang="en-US" altLang="zh-CN" sz="1200">
              <a:latin typeface="Arial" panose="020B0604020202020204" pitchFamily="34" charset="0"/>
            </a:endParaRPr>
          </a:p>
          <a:p>
            <a:pPr>
              <a:spcBef>
                <a:spcPct val="20000"/>
              </a:spcBef>
            </a:pPr>
            <a:r>
              <a:rPr lang="en-US" altLang="zh-CN" sz="1200">
                <a:latin typeface="Arial" panose="020B0604020202020204" pitchFamily="34" charset="0"/>
                <a:hlinkClick r:id="rId21"/>
              </a:rPr>
              <a:t>Two &amp; Three Body Orbits </a:t>
            </a:r>
            <a:r>
              <a:rPr lang="en-US" altLang="zh-CN" sz="1200">
                <a:latin typeface="Arial" panose="020B0604020202020204" pitchFamily="34" charset="0"/>
              </a:rPr>
              <a:t>- 7stones </a:t>
            </a:r>
            <a:endParaRPr lang="en-US" altLang="zh-CN" sz="1200">
              <a:latin typeface="Arial" panose="020B0604020202020204" pitchFamily="34" charset="0"/>
            </a:endParaRPr>
          </a:p>
          <a:p>
            <a:pPr>
              <a:spcBef>
                <a:spcPct val="20000"/>
              </a:spcBef>
            </a:pPr>
            <a:r>
              <a:rPr lang="en-US" altLang="zh-CN" sz="1200">
                <a:latin typeface="Arial" panose="020B0604020202020204" pitchFamily="34" charset="0"/>
                <a:hlinkClick r:id="rId22"/>
              </a:rPr>
              <a:t>Orbits </a:t>
            </a:r>
            <a:r>
              <a:rPr lang="en-US" altLang="zh-CN" sz="1200">
                <a:latin typeface="Arial" panose="020B0604020202020204" pitchFamily="34" charset="0"/>
              </a:rPr>
              <a:t>- Gravitation program </a:t>
            </a:r>
            <a:endParaRPr lang="en-US" altLang="zh-CN" sz="1200">
              <a:latin typeface="Arial" panose="020B0604020202020204" pitchFamily="34" charset="0"/>
            </a:endParaRPr>
          </a:p>
          <a:p>
            <a:pPr>
              <a:spcBef>
                <a:spcPct val="20000"/>
              </a:spcBef>
            </a:pPr>
            <a:r>
              <a:rPr lang="en-US" altLang="zh-CN" sz="1200">
                <a:latin typeface="Arial" panose="020B0604020202020204" pitchFamily="34" charset="0"/>
              </a:rPr>
              <a:t>BBC KS3 Bitesize Revision: </a:t>
            </a:r>
            <a:endParaRPr lang="en-US" altLang="zh-CN" sz="1200">
              <a:latin typeface="Arial" panose="020B0604020202020204" pitchFamily="34" charset="0"/>
            </a:endParaRPr>
          </a:p>
          <a:p>
            <a:pPr>
              <a:spcBef>
                <a:spcPct val="20000"/>
              </a:spcBef>
            </a:pPr>
            <a:r>
              <a:rPr lang="en-US" altLang="zh-CN" sz="1200">
                <a:latin typeface="Arial" panose="020B0604020202020204" pitchFamily="34" charset="0"/>
                <a:hlinkClick r:id="rId23"/>
              </a:rPr>
              <a:t>The Solar System</a:t>
            </a:r>
            <a:r>
              <a:rPr lang="en-US" altLang="zh-CN" sz="1200">
                <a:latin typeface="Arial" panose="020B0604020202020204" pitchFamily="34" charset="0"/>
              </a:rPr>
              <a:t> </a:t>
            </a:r>
            <a:endParaRPr lang="en-US" altLang="zh-CN" sz="1200">
              <a:latin typeface="Arial" panose="020B0604020202020204" pitchFamily="34" charset="0"/>
            </a:endParaRPr>
          </a:p>
          <a:p>
            <a:pPr>
              <a:spcBef>
                <a:spcPct val="20000"/>
              </a:spcBef>
            </a:pPr>
            <a:r>
              <a:rPr lang="en-US" altLang="zh-CN" sz="1200">
                <a:latin typeface="Arial" panose="020B0604020202020204" pitchFamily="34" charset="0"/>
                <a:hlinkClick r:id="rId24"/>
              </a:rPr>
              <a:t>Gravitational Forces</a:t>
            </a:r>
            <a:r>
              <a:rPr lang="en-US" altLang="zh-CN" sz="1200">
                <a:latin typeface="Arial" panose="020B0604020202020204" pitchFamily="34" charset="0"/>
              </a:rPr>
              <a:t> </a:t>
            </a:r>
            <a:endParaRPr lang="en-US" altLang="zh-CN" sz="1200">
              <a:latin typeface="Arial" panose="020B0604020202020204" pitchFamily="34" charset="0"/>
            </a:endParaRPr>
          </a:p>
          <a:p>
            <a:pPr>
              <a:spcBef>
                <a:spcPct val="20000"/>
              </a:spcBef>
            </a:pPr>
            <a:r>
              <a:rPr lang="en-US" altLang="zh-CN" sz="1200">
                <a:latin typeface="Arial" panose="020B0604020202020204" pitchFamily="34" charset="0"/>
                <a:hlinkClick r:id="rId25"/>
              </a:rPr>
              <a:t>Days &amp; Nights</a:t>
            </a:r>
            <a:r>
              <a:rPr lang="en-US" altLang="zh-CN" sz="1200">
                <a:latin typeface="Arial" panose="020B0604020202020204" pitchFamily="34" charset="0"/>
              </a:rPr>
              <a:t> </a:t>
            </a:r>
            <a:endParaRPr lang="en-US" altLang="zh-CN" sz="1200">
              <a:latin typeface="Arial" panose="020B0604020202020204" pitchFamily="34" charset="0"/>
            </a:endParaRPr>
          </a:p>
          <a:p>
            <a:pPr>
              <a:spcBef>
                <a:spcPct val="20000"/>
              </a:spcBef>
            </a:pPr>
            <a:r>
              <a:rPr lang="en-US" altLang="zh-CN" sz="1200">
                <a:latin typeface="Arial" panose="020B0604020202020204" pitchFamily="34" charset="0"/>
                <a:hlinkClick r:id="rId26"/>
              </a:rPr>
              <a:t>Years &amp; Seasons</a:t>
            </a:r>
            <a:r>
              <a:rPr lang="en-US" altLang="zh-CN" sz="1200">
                <a:latin typeface="Arial" panose="020B0604020202020204" pitchFamily="34" charset="0"/>
              </a:rPr>
              <a:t> - includes an applet showing the tilt of the Earth </a:t>
            </a:r>
            <a:endParaRPr lang="en-US" altLang="zh-CN" sz="1200">
              <a:latin typeface="Arial" panose="020B0604020202020204" pitchFamily="34" charset="0"/>
            </a:endParaRPr>
          </a:p>
          <a:p>
            <a:pPr>
              <a:spcBef>
                <a:spcPct val="20000"/>
              </a:spcBef>
            </a:pPr>
            <a:r>
              <a:rPr lang="en-US" altLang="zh-CN" sz="1200">
                <a:latin typeface="Arial" panose="020B0604020202020204" pitchFamily="34" charset="0"/>
                <a:hlinkClick r:id="rId27"/>
              </a:rPr>
              <a:t>The Moon</a:t>
            </a:r>
            <a:r>
              <a:rPr lang="en-US" altLang="zh-CN" sz="1200">
                <a:latin typeface="Arial" panose="020B0604020202020204" pitchFamily="34" charset="0"/>
              </a:rPr>
              <a:t> </a:t>
            </a:r>
            <a:endParaRPr lang="en-US" altLang="zh-CN" sz="1200">
              <a:latin typeface="Arial" panose="020B0604020202020204" pitchFamily="34" charset="0"/>
            </a:endParaRPr>
          </a:p>
          <a:p>
            <a:pPr>
              <a:spcBef>
                <a:spcPct val="20000"/>
              </a:spcBef>
            </a:pPr>
            <a:r>
              <a:rPr lang="en-US" altLang="zh-CN" sz="1200">
                <a:latin typeface="Arial" panose="020B0604020202020204" pitchFamily="34" charset="0"/>
                <a:hlinkClick r:id="rId28"/>
              </a:rPr>
              <a:t>Artificial space probes and satellites</a:t>
            </a:r>
            <a:r>
              <a:rPr lang="en-US" altLang="zh-CN" sz="1200">
                <a:latin typeface="Arial" panose="020B0604020202020204" pitchFamily="34" charset="0"/>
              </a:rPr>
              <a:t> </a:t>
            </a:r>
            <a:endParaRPr lang="en-US" altLang="zh-CN" sz="1200">
              <a:latin typeface="Arial" panose="020B0604020202020204" pitchFamily="34" charset="0"/>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145" name="Title 2049"/>
          <p:cNvSpPr>
            <a:spLocks noGrp="1"/>
          </p:cNvSpPr>
          <p:nvPr>
            <p:ph type="ctrTitle"/>
          </p:nvPr>
        </p:nvSpPr>
        <p:spPr>
          <a:xfrm>
            <a:off x="563880" y="1463675"/>
            <a:ext cx="7772400" cy="2841625"/>
          </a:xfrm>
        </p:spPr>
        <p:txBody>
          <a:bodyPr anchor="ctr" anchorCtr="0"/>
          <a:p>
            <a:pPr defTabSz="914400">
              <a:buNone/>
            </a:pPr>
            <a:r>
              <a:rPr lang="en-US" altLang="en-US" sz="6600">
                <a:latin typeface="Arial" panose="020B0604020202020204" pitchFamily="34" charset="0"/>
                <a:sym typeface="+mn-ea"/>
              </a:rPr>
              <a:t>Stars</a:t>
            </a:r>
            <a:endParaRPr lang="en-US" altLang="en-US" sz="6600" kern="1200" baseline="0" dirty="0">
              <a:latin typeface="+mj-lt"/>
              <a:ea typeface="+mj-ea"/>
              <a:cs typeface="+mj-cs"/>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3602" name="Title 153601"/>
          <p:cNvSpPr>
            <a:spLocks noGrp="1"/>
          </p:cNvSpPr>
          <p:nvPr>
            <p:ph type="title"/>
          </p:nvPr>
        </p:nvSpPr>
        <p:spPr/>
        <p:txBody>
          <a:bodyPr anchor="ctr" anchorCtr="0"/>
          <a:p>
            <a:r>
              <a:rPr sz="4000"/>
              <a:t>Stars</a:t>
            </a:r>
            <a:endParaRPr sz="4000"/>
          </a:p>
        </p:txBody>
      </p:sp>
      <p:sp>
        <p:nvSpPr>
          <p:cNvPr id="153603" name="Content Placeholder 153602"/>
          <p:cNvSpPr>
            <a:spLocks noGrp="1"/>
          </p:cNvSpPr>
          <p:nvPr>
            <p:ph idx="1"/>
          </p:nvPr>
        </p:nvSpPr>
        <p:spPr>
          <a:xfrm>
            <a:off x="457200" y="1067435"/>
            <a:ext cx="3797935" cy="4526280"/>
          </a:xfrm>
        </p:spPr>
        <p:txBody>
          <a:bodyPr/>
          <a:p>
            <a:pPr marL="0" indent="0">
              <a:lnSpc>
                <a:spcPct val="80000"/>
              </a:lnSpc>
              <a:buNone/>
            </a:pPr>
            <a:r>
              <a:rPr sz="2400"/>
              <a:t>A </a:t>
            </a:r>
            <a:r>
              <a:rPr sz="2400" b="1">
                <a:solidFill>
                  <a:srgbClr val="FF0000"/>
                </a:solidFill>
              </a:rPr>
              <a:t>star</a:t>
            </a:r>
            <a:r>
              <a:rPr sz="2400"/>
              <a:t> is a massive, luminous ball of gas that is held together by gravity.</a:t>
            </a:r>
            <a:endParaRPr sz="2400"/>
          </a:p>
          <a:p>
            <a:pPr marL="0" indent="0">
              <a:lnSpc>
                <a:spcPct val="80000"/>
              </a:lnSpc>
              <a:buNone/>
            </a:pPr>
            <a:endParaRPr sz="2400"/>
          </a:p>
          <a:p>
            <a:pPr marL="0" indent="0">
              <a:lnSpc>
                <a:spcPct val="80000"/>
              </a:lnSpc>
              <a:buNone/>
            </a:pPr>
            <a:r>
              <a:rPr sz="2400"/>
              <a:t>The Sun is a typical star that consists of about 75% Hydrogen, 24% Helium and 1% other elements such as carbon and oxygen.</a:t>
            </a:r>
            <a:endParaRPr sz="2400"/>
          </a:p>
          <a:p>
            <a:pPr marL="0" indent="0">
              <a:lnSpc>
                <a:spcPct val="80000"/>
              </a:lnSpc>
              <a:buNone/>
            </a:pPr>
            <a:endParaRPr sz="2400"/>
          </a:p>
          <a:p>
            <a:pPr marL="0" indent="0">
              <a:lnSpc>
                <a:spcPct val="80000"/>
              </a:lnSpc>
              <a:buNone/>
            </a:pPr>
            <a:r>
              <a:rPr lang="en-US" sz="2400"/>
              <a:t>Nuclear Fusion is always occuring producing huge amounts of energy</a:t>
            </a:r>
            <a:endParaRPr sz="2400"/>
          </a:p>
          <a:p>
            <a:pPr marL="0" indent="0">
              <a:lnSpc>
                <a:spcPct val="80000"/>
              </a:lnSpc>
              <a:buNone/>
            </a:pPr>
            <a:endParaRPr sz="2400"/>
          </a:p>
          <a:p>
            <a:pPr marL="0" indent="0">
              <a:lnSpc>
                <a:spcPct val="80000"/>
              </a:lnSpc>
              <a:buNone/>
            </a:pPr>
            <a:r>
              <a:rPr sz="2400"/>
              <a:t>There are about 2 billion stars in our galaxy.</a:t>
            </a:r>
            <a:endParaRPr sz="2400"/>
          </a:p>
        </p:txBody>
      </p:sp>
      <p:grpSp>
        <p:nvGrpSpPr>
          <p:cNvPr id="153606" name="Group 153605"/>
          <p:cNvGrpSpPr/>
          <p:nvPr/>
        </p:nvGrpSpPr>
        <p:grpSpPr>
          <a:xfrm>
            <a:off x="4447540" y="630555"/>
            <a:ext cx="3799243" cy="2985048"/>
            <a:chOff x="2835" y="935"/>
            <a:chExt cx="2823" cy="2484"/>
          </a:xfrm>
        </p:grpSpPr>
        <p:graphicFrame>
          <p:nvGraphicFramePr>
            <p:cNvPr id="153604" name="Content Placeholder 153603"/>
            <p:cNvGraphicFramePr/>
            <p:nvPr>
              <p:ph sz="half" idx="2"/>
            </p:nvPr>
          </p:nvGraphicFramePr>
          <p:xfrm>
            <a:off x="2835" y="935"/>
            <a:ext cx="2722" cy="2127"/>
          </p:xfrm>
          <a:graphic>
            <a:graphicData uri="http://schemas.openxmlformats.org/presentationml/2006/ole">
              <mc:AlternateContent xmlns:mc="http://schemas.openxmlformats.org/markup-compatibility/2006">
                <mc:Choice xmlns:v="urn:schemas-microsoft-com:vml" Requires="v">
                  <p:oleObj spid="_x0000_s3082" name="" r:id="rId1" imgW="3657600" imgH="2857500" progId="Paint.Picture">
                    <p:embed/>
                  </p:oleObj>
                </mc:Choice>
                <mc:Fallback>
                  <p:oleObj name="" r:id="rId1" imgW="3657600" imgH="2857500" progId="Paint.Picture">
                    <p:embed/>
                    <p:pic>
                      <p:nvPicPr>
                        <p:cNvPr id="0" name="Picture 3081"/>
                        <p:cNvPicPr/>
                        <p:nvPr/>
                      </p:nvPicPr>
                      <p:blipFill>
                        <a:blip r:embed="rId2"/>
                        <a:stretch>
                          <a:fillRect/>
                        </a:stretch>
                      </p:blipFill>
                      <p:spPr>
                        <a:xfrm>
                          <a:off x="2835" y="935"/>
                          <a:ext cx="2722" cy="2127"/>
                        </a:xfrm>
                        <a:prstGeom prst="rect">
                          <a:avLst/>
                        </a:prstGeom>
                        <a:noFill/>
                        <a:ln w="38100">
                          <a:miter/>
                        </a:ln>
                      </p:spPr>
                    </p:pic>
                  </p:oleObj>
                </mc:Fallback>
              </mc:AlternateContent>
            </a:graphicData>
          </a:graphic>
        </p:graphicFrame>
        <p:sp>
          <p:nvSpPr>
            <p:cNvPr id="153605" name="Text Box 153604"/>
            <p:cNvSpPr txBox="1"/>
            <p:nvPr/>
          </p:nvSpPr>
          <p:spPr>
            <a:xfrm>
              <a:off x="2952" y="3113"/>
              <a:ext cx="2706" cy="306"/>
            </a:xfrm>
            <a:prstGeom prst="rect">
              <a:avLst/>
            </a:prstGeom>
            <a:noFill/>
            <a:ln w="9525">
              <a:noFill/>
            </a:ln>
          </p:spPr>
          <p:txBody>
            <a:bodyPr wrap="square">
              <a:spAutoFit/>
            </a:bodyPr>
            <a:p>
              <a:pPr>
                <a:spcBef>
                  <a:spcPct val="50000"/>
                </a:spcBef>
              </a:pPr>
              <a:r>
                <a:rPr b="1"/>
                <a:t>The Pleiades Star Cluster</a:t>
              </a:r>
              <a:endParaRPr b="1"/>
            </a:p>
          </p:txBody>
        </p:sp>
      </p:grpSp>
      <p:pic>
        <p:nvPicPr>
          <p:cNvPr id="6" name="Picture 6" descr="http://www.sci-fi-o-rama.com/wp-content/uploads/2010/01/sol09_small.gif"/>
          <p:cNvPicPr>
            <a:picLocks noChangeAspect="1" noChangeArrowheads="1" noCrop="1"/>
          </p:cNvPicPr>
          <p:nvPr/>
        </p:nvPicPr>
        <p:blipFill>
          <a:blip r:embed="rId3"/>
          <a:srcRect/>
          <a:stretch>
            <a:fillRect/>
          </a:stretch>
        </p:blipFill>
        <p:spPr bwMode="auto">
          <a:xfrm>
            <a:off x="4728210" y="3615690"/>
            <a:ext cx="3395345" cy="301371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603">
                                            <p:txEl>
                                              <p:charRg st="0" end="7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360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53603">
                                            <p:txEl>
                                              <p:charRg st="77" end="20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53603">
                                            <p:txEl>
                                              <p:char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53603">
                                            <p:txEl>
                                              <p:charRg st="201" end="24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8178" name="Title 178177"/>
          <p:cNvSpPr>
            <a:spLocks noGrp="1"/>
          </p:cNvSpPr>
          <p:nvPr>
            <p:ph type="title"/>
          </p:nvPr>
        </p:nvSpPr>
        <p:spPr/>
        <p:txBody>
          <a:bodyPr anchor="ctr" anchorCtr="0"/>
          <a:p>
            <a:r>
              <a:rPr sz="4000"/>
              <a:t>Stars colours</a:t>
            </a:r>
            <a:endParaRPr sz="4000"/>
          </a:p>
        </p:txBody>
      </p:sp>
      <p:sp>
        <p:nvSpPr>
          <p:cNvPr id="178179" name="Content Placeholder 178178"/>
          <p:cNvSpPr>
            <a:spLocks noGrp="1"/>
          </p:cNvSpPr>
          <p:nvPr>
            <p:ph idx="1"/>
          </p:nvPr>
        </p:nvSpPr>
        <p:spPr>
          <a:xfrm>
            <a:off x="539750" y="1165860"/>
            <a:ext cx="4289425" cy="4526280"/>
          </a:xfrm>
        </p:spPr>
        <p:txBody>
          <a:bodyPr/>
          <a:p>
            <a:pPr marL="0" indent="0">
              <a:lnSpc>
                <a:spcPct val="90000"/>
              </a:lnSpc>
              <a:buNone/>
            </a:pPr>
            <a:r>
              <a:rPr sz="2400"/>
              <a:t>The colour of a star depends on its surface temperature.</a:t>
            </a:r>
            <a:endParaRPr sz="2400"/>
          </a:p>
          <a:p>
            <a:pPr marL="0" indent="0">
              <a:lnSpc>
                <a:spcPct val="90000"/>
              </a:lnSpc>
              <a:buNone/>
            </a:pPr>
            <a:endParaRPr sz="2400"/>
          </a:p>
          <a:p>
            <a:pPr marL="0" indent="0">
              <a:lnSpc>
                <a:spcPct val="90000"/>
              </a:lnSpc>
              <a:buNone/>
            </a:pPr>
            <a:r>
              <a:rPr sz="2400"/>
              <a:t>The Sun is an average temperature yellow star. </a:t>
            </a:r>
            <a:endParaRPr sz="2400"/>
          </a:p>
        </p:txBody>
      </p:sp>
      <p:grpSp>
        <p:nvGrpSpPr>
          <p:cNvPr id="178189" name="Group 178188"/>
          <p:cNvGrpSpPr/>
          <p:nvPr/>
        </p:nvGrpSpPr>
        <p:grpSpPr>
          <a:xfrm>
            <a:off x="539750" y="3577590"/>
            <a:ext cx="3744913" cy="2592388"/>
            <a:chOff x="340" y="1933"/>
            <a:chExt cx="2359" cy="1633"/>
          </a:xfrm>
        </p:grpSpPr>
        <p:sp>
          <p:nvSpPr>
            <p:cNvPr id="178186" name="Rectangle 178185"/>
            <p:cNvSpPr/>
            <p:nvPr/>
          </p:nvSpPr>
          <p:spPr>
            <a:xfrm>
              <a:off x="340" y="1933"/>
              <a:ext cx="2359" cy="1633"/>
            </a:xfrm>
            <a:prstGeom prst="rect">
              <a:avLst/>
            </a:prstGeom>
            <a:solidFill>
              <a:schemeClr val="tx1"/>
            </a:solidFill>
            <a:ln w="9525" cap="flat" cmpd="sng">
              <a:solidFill>
                <a:schemeClr val="tx1"/>
              </a:solidFill>
              <a:prstDash val="solid"/>
              <a:miter/>
              <a:headEnd type="none" w="med" len="med"/>
              <a:tailEnd type="none" w="med" len="med"/>
            </a:ln>
          </p:spPr>
          <p:txBody>
            <a:bodyPr/>
            <a:p>
              <a:endParaRPr lang="en-US"/>
            </a:p>
          </p:txBody>
        </p:sp>
        <p:sp>
          <p:nvSpPr>
            <p:cNvPr id="178188" name="Text Box 178187"/>
            <p:cNvSpPr txBox="1"/>
            <p:nvPr/>
          </p:nvSpPr>
          <p:spPr>
            <a:xfrm>
              <a:off x="476" y="2024"/>
              <a:ext cx="2177" cy="1438"/>
            </a:xfrm>
            <a:prstGeom prst="rect">
              <a:avLst/>
            </a:prstGeom>
            <a:noFill/>
            <a:ln w="9525">
              <a:noFill/>
            </a:ln>
          </p:spPr>
          <p:txBody>
            <a:bodyPr>
              <a:spAutoFit/>
            </a:bodyPr>
            <a:p>
              <a:r>
                <a:rPr lang="en-US" altLang="x-none" sz="2400" b="1">
                  <a:solidFill>
                    <a:srgbClr val="FF0000"/>
                  </a:solidFill>
                </a:rPr>
                <a:t>RED = 3000°C</a:t>
              </a:r>
              <a:endParaRPr lang="en-US" altLang="x-none" sz="2400" b="1">
                <a:solidFill>
                  <a:srgbClr val="FF0000"/>
                </a:solidFill>
              </a:endParaRPr>
            </a:p>
            <a:p>
              <a:r>
                <a:rPr lang="en-US" altLang="x-none" sz="2400" b="1">
                  <a:solidFill>
                    <a:srgbClr val="FF9900"/>
                  </a:solidFill>
                </a:rPr>
                <a:t>ORANGE = 5000°C</a:t>
              </a:r>
              <a:endParaRPr lang="en-US" altLang="x-none" sz="2400" b="1">
                <a:solidFill>
                  <a:srgbClr val="FF9900"/>
                </a:solidFill>
              </a:endParaRPr>
            </a:p>
            <a:p>
              <a:r>
                <a:rPr lang="en-US" altLang="x-none" sz="2400" b="1">
                  <a:solidFill>
                    <a:srgbClr val="FFFF00"/>
                  </a:solidFill>
                </a:rPr>
                <a:t>YELLOW = 6000°C</a:t>
              </a:r>
              <a:endParaRPr lang="en-US" altLang="x-none" sz="2400" b="1">
                <a:solidFill>
                  <a:srgbClr val="FFFF00"/>
                </a:solidFill>
              </a:endParaRPr>
            </a:p>
            <a:p>
              <a:r>
                <a:rPr lang="en-US" altLang="x-none" sz="2400" b="1">
                  <a:solidFill>
                    <a:schemeClr val="bg1"/>
                  </a:solidFill>
                </a:rPr>
                <a:t>WHITE = 8000°C</a:t>
              </a:r>
              <a:endParaRPr lang="en-US" altLang="x-none" sz="2400" b="1">
                <a:solidFill>
                  <a:schemeClr val="bg1"/>
                </a:solidFill>
              </a:endParaRPr>
            </a:p>
            <a:p>
              <a:r>
                <a:rPr lang="en-US" altLang="x-none" sz="2400" b="1">
                  <a:solidFill>
                    <a:schemeClr val="accent2"/>
                  </a:solidFill>
                </a:rPr>
                <a:t>BLUE = 10000°C and above</a:t>
              </a:r>
              <a:endParaRPr sz="2400" b="1">
                <a:solidFill>
                  <a:schemeClr val="accent2"/>
                </a:solidFill>
              </a:endParaRPr>
            </a:p>
          </p:txBody>
        </p:sp>
      </p:grpSp>
      <p:grpSp>
        <p:nvGrpSpPr>
          <p:cNvPr id="178192" name="Group 178191"/>
          <p:cNvGrpSpPr/>
          <p:nvPr/>
        </p:nvGrpSpPr>
        <p:grpSpPr>
          <a:xfrm>
            <a:off x="5076825" y="1125538"/>
            <a:ext cx="3600450" cy="4168775"/>
            <a:chOff x="3198" y="709"/>
            <a:chExt cx="2268" cy="2626"/>
          </a:xfrm>
        </p:grpSpPr>
        <p:pic>
          <p:nvPicPr>
            <p:cNvPr id="178184" name="Content Placeholder 178183" descr="sirius"/>
            <p:cNvPicPr>
              <a:picLocks noChangeAspect="1"/>
            </p:cNvPicPr>
            <p:nvPr>
              <p:ph sz="half" idx="2"/>
            </p:nvPr>
          </p:nvPicPr>
          <p:blipFill>
            <a:blip r:embed="rId1"/>
            <a:stretch>
              <a:fillRect/>
            </a:stretch>
          </p:blipFill>
          <p:spPr>
            <a:xfrm>
              <a:off x="3198" y="709"/>
              <a:ext cx="2268" cy="1913"/>
            </a:xfrm>
          </p:spPr>
        </p:pic>
        <p:sp>
          <p:nvSpPr>
            <p:cNvPr id="178190" name="Text Box 178189"/>
            <p:cNvSpPr txBox="1"/>
            <p:nvPr/>
          </p:nvSpPr>
          <p:spPr>
            <a:xfrm>
              <a:off x="3198" y="2931"/>
              <a:ext cx="2223" cy="404"/>
            </a:xfrm>
            <a:prstGeom prst="rect">
              <a:avLst/>
            </a:prstGeom>
            <a:noFill/>
            <a:ln w="9525">
              <a:noFill/>
            </a:ln>
          </p:spPr>
          <p:txBody>
            <a:bodyPr>
              <a:spAutoFit/>
            </a:bodyPr>
            <a:p>
              <a:pPr>
                <a:spcBef>
                  <a:spcPct val="50000"/>
                </a:spcBef>
              </a:pPr>
              <a:r>
                <a:rPr b="1"/>
                <a:t>Sirius, the brightest star in the night sky is a blue-white star</a:t>
              </a:r>
              <a:endParaRPr b="1"/>
            </a:p>
          </p:txBody>
        </p:sp>
        <p:sp>
          <p:nvSpPr>
            <p:cNvPr id="178191" name="Straight Connector 178190"/>
            <p:cNvSpPr/>
            <p:nvPr/>
          </p:nvSpPr>
          <p:spPr>
            <a:xfrm flipV="1">
              <a:off x="3969" y="2387"/>
              <a:ext cx="0" cy="499"/>
            </a:xfrm>
            <a:prstGeom prst="line">
              <a:avLst/>
            </a:prstGeom>
            <a:ln w="57150" cap="flat" cmpd="sng">
              <a:solidFill>
                <a:srgbClr val="FF0000"/>
              </a:solidFill>
              <a:prstDash val="solid"/>
              <a:headEnd type="none" w="med" len="med"/>
              <a:tailEnd type="triangle" w="med" len="med"/>
            </a:ln>
          </p:spPr>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8179">
                                            <p:txEl>
                                              <p:charRg st="0" end="5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8179">
                                            <p:txEl>
                                              <p:charRg st="58" end="10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818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81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1" y="0"/>
            <a:ext cx="9146167" cy="6858000"/>
            <a:chOff x="-1" y="0"/>
            <a:chExt cx="9146167" cy="6858000"/>
          </a:xfrm>
        </p:grpSpPr>
        <p:pic>
          <p:nvPicPr>
            <p:cNvPr id="3074"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 y="304800"/>
              <a:ext cx="9146167" cy="617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0" y="0"/>
              <a:ext cx="9146166" cy="304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0" y="6477000"/>
              <a:ext cx="9146166" cy="381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6434" name="Title 146433"/>
          <p:cNvSpPr>
            <a:spLocks noGrp="1"/>
          </p:cNvSpPr>
          <p:nvPr>
            <p:ph type="title"/>
          </p:nvPr>
        </p:nvSpPr>
        <p:spPr/>
        <p:txBody>
          <a:bodyPr anchor="ctr" anchorCtr="0"/>
          <a:p>
            <a:r>
              <a:t>Nebula</a:t>
            </a:r>
          </a:p>
        </p:txBody>
      </p:sp>
      <p:sp>
        <p:nvSpPr>
          <p:cNvPr id="146435" name="Content Placeholder 146434"/>
          <p:cNvSpPr>
            <a:spLocks noGrp="1"/>
          </p:cNvSpPr>
          <p:nvPr>
            <p:ph idx="1"/>
          </p:nvPr>
        </p:nvSpPr>
        <p:spPr>
          <a:xfrm>
            <a:off x="457200" y="1430020"/>
            <a:ext cx="3531235" cy="4526280"/>
          </a:xfrm>
        </p:spPr>
        <p:txBody>
          <a:bodyPr/>
          <a:p>
            <a:pPr marL="0" indent="0">
              <a:buNone/>
            </a:pPr>
            <a:r>
              <a:rPr sz="2400"/>
              <a:t>Stars usually form inside a </a:t>
            </a:r>
            <a:r>
              <a:rPr sz="2400" b="1">
                <a:solidFill>
                  <a:srgbClr val="FF0000"/>
                </a:solidFill>
              </a:rPr>
              <a:t>nebula.</a:t>
            </a:r>
            <a:endParaRPr sz="2400" b="1">
              <a:solidFill>
                <a:srgbClr val="FF0000"/>
              </a:solidFill>
            </a:endParaRPr>
          </a:p>
          <a:p>
            <a:pPr marL="0" indent="0">
              <a:buNone/>
            </a:pPr>
            <a:endParaRPr sz="2400" b="1">
              <a:solidFill>
                <a:srgbClr val="FF0000"/>
              </a:solidFill>
            </a:endParaRPr>
          </a:p>
          <a:p>
            <a:pPr marL="0" indent="0">
              <a:buNone/>
            </a:pPr>
            <a:r>
              <a:rPr sz="2400"/>
              <a:t>This is a cloud of mostly hydrogen along with smaller amounts of other elements ‘dust’.</a:t>
            </a:r>
            <a:endParaRPr sz="2400"/>
          </a:p>
          <a:p>
            <a:pPr marL="0" indent="0">
              <a:buNone/>
            </a:pPr>
            <a:endParaRPr sz="2400"/>
          </a:p>
        </p:txBody>
      </p:sp>
      <p:grpSp>
        <p:nvGrpSpPr>
          <p:cNvPr id="146439" name="Group 146438"/>
          <p:cNvGrpSpPr/>
          <p:nvPr/>
        </p:nvGrpSpPr>
        <p:grpSpPr>
          <a:xfrm>
            <a:off x="4461510" y="1429703"/>
            <a:ext cx="4392613" cy="4721225"/>
            <a:chOff x="3061" y="709"/>
            <a:chExt cx="2400" cy="2834"/>
          </a:xfrm>
        </p:grpSpPr>
        <p:graphicFrame>
          <p:nvGraphicFramePr>
            <p:cNvPr id="146436" name="Content Placeholder 146435"/>
            <p:cNvGraphicFramePr/>
            <p:nvPr>
              <p:ph sz="half" idx="2"/>
            </p:nvPr>
          </p:nvGraphicFramePr>
          <p:xfrm>
            <a:off x="3061" y="709"/>
            <a:ext cx="2400" cy="2400"/>
          </p:xfrm>
          <a:graphic>
            <a:graphicData uri="http://schemas.openxmlformats.org/presentationml/2006/ole">
              <mc:AlternateContent xmlns:mc="http://schemas.openxmlformats.org/markup-compatibility/2006">
                <mc:Choice xmlns:v="urn:schemas-microsoft-com:vml" Requires="v">
                  <p:oleObj spid="_x0000_s3076" name="" r:id="rId1" imgW="3810000" imgH="3810000" progId="Paint.Picture">
                    <p:embed/>
                  </p:oleObj>
                </mc:Choice>
                <mc:Fallback>
                  <p:oleObj name="" r:id="rId1" imgW="3810000" imgH="3810000" progId="Paint.Picture">
                    <p:embed/>
                    <p:pic>
                      <p:nvPicPr>
                        <p:cNvPr id="0" name="Picture 3075"/>
                        <p:cNvPicPr/>
                        <p:nvPr/>
                      </p:nvPicPr>
                      <p:blipFill>
                        <a:blip r:embed="rId2"/>
                        <a:stretch>
                          <a:fillRect/>
                        </a:stretch>
                      </p:blipFill>
                      <p:spPr>
                        <a:xfrm>
                          <a:off x="3061" y="709"/>
                          <a:ext cx="2400" cy="2400"/>
                        </a:xfrm>
                        <a:prstGeom prst="rect">
                          <a:avLst/>
                        </a:prstGeom>
                        <a:noFill/>
                        <a:ln w="38100">
                          <a:miter/>
                        </a:ln>
                      </p:spPr>
                    </p:pic>
                  </p:oleObj>
                </mc:Fallback>
              </mc:AlternateContent>
            </a:graphicData>
          </a:graphic>
        </p:graphicFrame>
        <p:sp>
          <p:nvSpPr>
            <p:cNvPr id="146438" name="Text Box 146437"/>
            <p:cNvSpPr txBox="1"/>
            <p:nvPr/>
          </p:nvSpPr>
          <p:spPr>
            <a:xfrm>
              <a:off x="3288" y="3158"/>
              <a:ext cx="2086" cy="385"/>
            </a:xfrm>
            <a:prstGeom prst="rect">
              <a:avLst/>
            </a:prstGeom>
            <a:noFill/>
            <a:ln w="9525">
              <a:noFill/>
            </a:ln>
          </p:spPr>
          <p:txBody>
            <a:bodyPr>
              <a:spAutoFit/>
            </a:bodyPr>
            <a:p>
              <a:pPr>
                <a:spcBef>
                  <a:spcPct val="50000"/>
                </a:spcBef>
              </a:pPr>
              <a:r>
                <a:rPr b="1"/>
                <a:t>Many young stars are found inside the Orion nebula</a:t>
              </a:r>
              <a:endParaRPr b="1"/>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6435">
                                            <p:txEl>
                                              <p:charRg st="0" end="3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6435">
                                            <p:txEl>
                                              <p:charRg st="37" end="12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3842" name="Title 163841"/>
          <p:cNvSpPr>
            <a:spLocks noGrp="1"/>
          </p:cNvSpPr>
          <p:nvPr>
            <p:ph type="title"/>
          </p:nvPr>
        </p:nvSpPr>
        <p:spPr/>
        <p:txBody>
          <a:bodyPr anchor="ctr" anchorCtr="0"/>
          <a:p>
            <a:r>
              <a:t>Protostar</a:t>
            </a:r>
          </a:p>
        </p:txBody>
      </p:sp>
      <p:sp>
        <p:nvSpPr>
          <p:cNvPr id="163843" name="Content Placeholder 163842"/>
          <p:cNvSpPr>
            <a:spLocks noGrp="1"/>
          </p:cNvSpPr>
          <p:nvPr>
            <p:ph idx="1"/>
          </p:nvPr>
        </p:nvSpPr>
        <p:spPr>
          <a:xfrm>
            <a:off x="429260" y="1403350"/>
            <a:ext cx="3910965" cy="4526280"/>
          </a:xfrm>
        </p:spPr>
        <p:txBody>
          <a:bodyPr/>
          <a:p>
            <a:pPr marL="0" indent="0">
              <a:lnSpc>
                <a:spcPct val="90000"/>
              </a:lnSpc>
              <a:buNone/>
            </a:pPr>
            <a:r>
              <a:rPr sz="2400" dirty="0"/>
              <a:t>Due to gravitational attraction, the gas and dust clumps together.</a:t>
            </a:r>
            <a:endParaRPr sz="2400" dirty="0"/>
          </a:p>
          <a:p>
            <a:pPr marL="0" indent="0">
              <a:lnSpc>
                <a:spcPct val="90000"/>
              </a:lnSpc>
              <a:buNone/>
            </a:pPr>
            <a:endParaRPr sz="2400"/>
          </a:p>
          <a:p>
            <a:pPr marL="0" indent="0">
              <a:lnSpc>
                <a:spcPct val="90000"/>
              </a:lnSpc>
              <a:buNone/>
            </a:pPr>
            <a:r>
              <a:rPr sz="2400" b="1">
                <a:solidFill>
                  <a:schemeClr val="accent2"/>
                </a:solidFill>
              </a:rPr>
              <a:t>Gravitational potential energy</a:t>
            </a:r>
            <a:r>
              <a:rPr sz="2400"/>
              <a:t> is converted into </a:t>
            </a:r>
            <a:r>
              <a:rPr sz="2400" b="1">
                <a:solidFill>
                  <a:schemeClr val="accent2"/>
                </a:solidFill>
              </a:rPr>
              <a:t>heat energy</a:t>
            </a:r>
            <a:r>
              <a:rPr sz="2400" dirty="0"/>
              <a:t>. </a:t>
            </a:r>
            <a:endParaRPr sz="2400" dirty="0"/>
          </a:p>
          <a:p>
            <a:pPr marL="0" indent="0">
              <a:lnSpc>
                <a:spcPct val="90000"/>
              </a:lnSpc>
              <a:buNone/>
            </a:pPr>
            <a:endParaRPr sz="2400"/>
          </a:p>
          <a:p>
            <a:pPr marL="0" indent="0">
              <a:lnSpc>
                <a:spcPct val="90000"/>
              </a:lnSpc>
              <a:buNone/>
            </a:pPr>
            <a:r>
              <a:rPr sz="2400"/>
              <a:t>The gas starts to glow forming a </a:t>
            </a:r>
            <a:r>
              <a:rPr sz="2400" b="1">
                <a:solidFill>
                  <a:srgbClr val="FF0000"/>
                </a:solidFill>
              </a:rPr>
              <a:t>protostar</a:t>
            </a:r>
            <a:r>
              <a:rPr sz="2400"/>
              <a:t>.</a:t>
            </a:r>
            <a:endParaRPr sz="2400"/>
          </a:p>
          <a:p>
            <a:pPr marL="0" indent="0">
              <a:lnSpc>
                <a:spcPct val="90000"/>
              </a:lnSpc>
              <a:buNone/>
            </a:pPr>
            <a:endParaRPr sz="2400"/>
          </a:p>
        </p:txBody>
      </p:sp>
      <p:grpSp>
        <p:nvGrpSpPr>
          <p:cNvPr id="163851" name="Group 163850"/>
          <p:cNvGrpSpPr/>
          <p:nvPr/>
        </p:nvGrpSpPr>
        <p:grpSpPr>
          <a:xfrm>
            <a:off x="4787900" y="1268413"/>
            <a:ext cx="3887788" cy="3738562"/>
            <a:chOff x="3016" y="799"/>
            <a:chExt cx="2449" cy="2355"/>
          </a:xfrm>
        </p:grpSpPr>
        <p:pic>
          <p:nvPicPr>
            <p:cNvPr id="163848" name="Content Placeholder 163847" descr="300px-123107main_image_feature_371_ys_4">
              <a:hlinkClick r:id="rId1"/>
            </p:cNvPr>
            <p:cNvPicPr>
              <a:picLocks noChangeAspect="1"/>
            </p:cNvPicPr>
            <p:nvPr>
              <p:ph sz="half" idx="2"/>
            </p:nvPr>
          </p:nvPicPr>
          <p:blipFill>
            <a:blip r:embed="rId2"/>
            <a:stretch>
              <a:fillRect/>
            </a:stretch>
          </p:blipFill>
          <p:spPr>
            <a:xfrm>
              <a:off x="3016" y="799"/>
              <a:ext cx="2449" cy="1837"/>
            </a:xfrm>
          </p:spPr>
        </p:pic>
        <p:sp>
          <p:nvSpPr>
            <p:cNvPr id="163850" name="Text Box 163849"/>
            <p:cNvSpPr txBox="1"/>
            <p:nvPr/>
          </p:nvSpPr>
          <p:spPr>
            <a:xfrm>
              <a:off x="3016" y="2750"/>
              <a:ext cx="2449" cy="404"/>
            </a:xfrm>
            <a:prstGeom prst="rect">
              <a:avLst/>
            </a:prstGeom>
            <a:noFill/>
            <a:ln w="9525">
              <a:noFill/>
            </a:ln>
          </p:spPr>
          <p:txBody>
            <a:bodyPr>
              <a:spAutoFit/>
            </a:bodyPr>
            <a:p>
              <a:pPr>
                <a:spcBef>
                  <a:spcPct val="50000"/>
                </a:spcBef>
              </a:pPr>
              <a:r>
                <a:rPr b="1"/>
                <a:t>Artist's conception of the birth of a star within a nebula</a:t>
              </a:r>
              <a:endParaRPr b="1" i="1"/>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3843">
                                            <p:txEl>
                                              <p:charRg st="0" end="6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3843">
                                            <p:txEl>
                                              <p:charRg st="68" end="13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3843">
                                            <p:txEl>
                                              <p:charRg st="132" end="17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38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页脚占位符 3"/>
          <p:cNvSpPr>
            <a:spLocks noGrp="1"/>
          </p:cNvSpPr>
          <p:nvPr>
            <p:ph type="ftr" sz="quarter" idx="10"/>
          </p:nvPr>
        </p:nvSpPr>
        <p:spPr/>
        <p:txBody>
          <a:bodyPr/>
          <a:lstStyle/>
          <a:p>
            <a:r>
              <a:rPr lang="en-GB" altLang="zh-CN"/>
              <a:t>P. Lovatt OIC 2009</a:t>
            </a:r>
            <a:endParaRPr lang="en-GB" altLang="zh-CN"/>
          </a:p>
        </p:txBody>
      </p:sp>
      <p:sp>
        <p:nvSpPr>
          <p:cNvPr id="14" name="灯片编号占位符 4"/>
          <p:cNvSpPr>
            <a:spLocks noGrp="1"/>
          </p:cNvSpPr>
          <p:nvPr>
            <p:ph type="sldNum" sz="quarter" idx="11"/>
          </p:nvPr>
        </p:nvSpPr>
        <p:spPr/>
        <p:txBody>
          <a:bodyPr/>
          <a:lstStyle/>
          <a:p>
            <a:fld id="{680B0634-09A4-469E-BFA0-C1879449D864}" type="slidenum">
              <a:rPr lang="en-GB" altLang="zh-CN"/>
            </a:fld>
            <a:r>
              <a:rPr lang="en-GB" altLang="zh-CN"/>
              <a:t>/30</a:t>
            </a:r>
            <a:endParaRPr lang="en-GB" altLang="zh-CN"/>
          </a:p>
        </p:txBody>
      </p:sp>
      <p:sp>
        <p:nvSpPr>
          <p:cNvPr id="94210" name="Rectangle 2"/>
          <p:cNvSpPr>
            <a:spLocks noGrp="1" noChangeArrowheads="1"/>
          </p:cNvSpPr>
          <p:nvPr>
            <p:ph type="title"/>
          </p:nvPr>
        </p:nvSpPr>
        <p:spPr/>
        <p:txBody>
          <a:bodyPr/>
          <a:lstStyle/>
          <a:p>
            <a:endParaRPr lang="zh-CN" altLang="zh-CN"/>
          </a:p>
        </p:txBody>
      </p:sp>
      <p:sp>
        <p:nvSpPr>
          <p:cNvPr id="94211" name="Rectangle 3"/>
          <p:cNvSpPr>
            <a:spLocks noGrp="1" noChangeArrowheads="1"/>
          </p:cNvSpPr>
          <p:nvPr>
            <p:ph type="body" idx="1"/>
          </p:nvPr>
        </p:nvSpPr>
        <p:spPr/>
        <p:txBody>
          <a:bodyPr/>
          <a:lstStyle/>
          <a:p>
            <a:endParaRPr lang="zh-CN" altLang="zh-CN"/>
          </a:p>
        </p:txBody>
      </p:sp>
      <p:pic>
        <p:nvPicPr>
          <p:cNvPr id="94213" name="Picture 5" descr="45148399"/>
          <p:cNvPicPr>
            <a:picLocks noChangeAspect="1" noChangeArrowheads="1"/>
          </p:cNvPicPr>
          <p:nvPr/>
        </p:nvPicPr>
        <p:blipFill>
          <a:blip r:embed="rId1" cstate="print"/>
          <a:srcRect/>
          <a:stretch>
            <a:fillRect/>
          </a:stretch>
        </p:blipFill>
        <p:spPr bwMode="auto">
          <a:xfrm>
            <a:off x="0" y="0"/>
            <a:ext cx="9144000" cy="6858000"/>
          </a:xfrm>
          <a:prstGeom prst="rect">
            <a:avLst/>
          </a:prstGeom>
          <a:noFill/>
        </p:spPr>
      </p:pic>
      <p:grpSp>
        <p:nvGrpSpPr>
          <p:cNvPr id="2" name="Group 10"/>
          <p:cNvGrpSpPr/>
          <p:nvPr/>
        </p:nvGrpSpPr>
        <p:grpSpPr bwMode="auto">
          <a:xfrm>
            <a:off x="5707063" y="0"/>
            <a:ext cx="1471612" cy="1098550"/>
            <a:chOff x="3595" y="0"/>
            <a:chExt cx="927" cy="692"/>
          </a:xfrm>
        </p:grpSpPr>
        <p:sp>
          <p:nvSpPr>
            <p:cNvPr id="94215" name="Line 7"/>
            <p:cNvSpPr>
              <a:spLocks noChangeShapeType="1"/>
            </p:cNvSpPr>
            <p:nvPr/>
          </p:nvSpPr>
          <p:spPr bwMode="auto">
            <a:xfrm flipH="1">
              <a:off x="3911" y="434"/>
              <a:ext cx="611" cy="258"/>
            </a:xfrm>
            <a:prstGeom prst="line">
              <a:avLst/>
            </a:prstGeom>
            <a:noFill/>
            <a:ln w="60325">
              <a:solidFill>
                <a:schemeClr val="tx1"/>
              </a:solidFill>
              <a:round/>
              <a:tailEnd type="triangle" w="med" len="med"/>
            </a:ln>
            <a:effectLst/>
          </p:spPr>
          <p:txBody>
            <a:bodyPr/>
            <a:lstStyle/>
            <a:p>
              <a:endParaRPr lang="zh-CN" altLang="en-US"/>
            </a:p>
          </p:txBody>
        </p:sp>
        <p:sp>
          <p:nvSpPr>
            <p:cNvPr id="94216" name="Text Box 8"/>
            <p:cNvSpPr txBox="1">
              <a:spLocks noChangeArrowheads="1"/>
            </p:cNvSpPr>
            <p:nvPr/>
          </p:nvSpPr>
          <p:spPr bwMode="auto">
            <a:xfrm>
              <a:off x="3595" y="0"/>
              <a:ext cx="926" cy="523"/>
            </a:xfrm>
            <a:prstGeom prst="rect">
              <a:avLst/>
            </a:prstGeom>
            <a:noFill/>
            <a:ln w="9525">
              <a:noFill/>
              <a:miter lim="800000"/>
            </a:ln>
            <a:effectLst/>
          </p:spPr>
          <p:txBody>
            <a:bodyPr wrap="none">
              <a:spAutoFit/>
            </a:bodyPr>
            <a:lstStyle/>
            <a:p>
              <a:pPr algn="ctr"/>
              <a:r>
                <a:rPr lang="en-GB" altLang="zh-CN" sz="2400">
                  <a:latin typeface="Arial" panose="020B0604020202020204" pitchFamily="34" charset="0"/>
                  <a:ea typeface="宋体" panose="02010600030101010101" charset="-122"/>
                </a:rPr>
                <a:t>Force on </a:t>
              </a:r>
              <a:endParaRPr lang="en-GB" altLang="zh-CN" sz="2400">
                <a:latin typeface="Arial" panose="020B0604020202020204" pitchFamily="34" charset="0"/>
                <a:ea typeface="宋体" panose="02010600030101010101" charset="-122"/>
              </a:endParaRPr>
            </a:p>
            <a:p>
              <a:pPr algn="ctr"/>
              <a:r>
                <a:rPr lang="en-GB" altLang="zh-CN" sz="2400">
                  <a:latin typeface="Arial" panose="020B0604020202020204" pitchFamily="34" charset="0"/>
                  <a:ea typeface="宋体" panose="02010600030101010101" charset="-122"/>
                </a:rPr>
                <a:t>the ball</a:t>
              </a:r>
              <a:endParaRPr lang="en-GB" altLang="zh-CN" sz="2400">
                <a:latin typeface="Arial" panose="020B0604020202020204" pitchFamily="34" charset="0"/>
                <a:ea typeface="宋体" panose="02010600030101010101" charset="-122"/>
              </a:endParaRPr>
            </a:p>
          </p:txBody>
        </p:sp>
      </p:grpSp>
      <p:grpSp>
        <p:nvGrpSpPr>
          <p:cNvPr id="3" name="Group 11"/>
          <p:cNvGrpSpPr/>
          <p:nvPr/>
        </p:nvGrpSpPr>
        <p:grpSpPr bwMode="auto">
          <a:xfrm>
            <a:off x="4305300" y="1471613"/>
            <a:ext cx="2389188" cy="1035049"/>
            <a:chOff x="2712" y="927"/>
            <a:chExt cx="1505" cy="652"/>
          </a:xfrm>
        </p:grpSpPr>
        <p:sp>
          <p:nvSpPr>
            <p:cNvPr id="94214" name="Line 6"/>
            <p:cNvSpPr>
              <a:spLocks noChangeShapeType="1"/>
            </p:cNvSpPr>
            <p:nvPr/>
          </p:nvSpPr>
          <p:spPr bwMode="auto">
            <a:xfrm flipV="1">
              <a:off x="2712" y="927"/>
              <a:ext cx="611" cy="258"/>
            </a:xfrm>
            <a:prstGeom prst="line">
              <a:avLst/>
            </a:prstGeom>
            <a:noFill/>
            <a:ln w="60325">
              <a:solidFill>
                <a:schemeClr val="tx1"/>
              </a:solidFill>
              <a:round/>
              <a:tailEnd type="triangle" w="med" len="med"/>
            </a:ln>
            <a:effectLst/>
          </p:spPr>
          <p:txBody>
            <a:bodyPr/>
            <a:lstStyle/>
            <a:p>
              <a:endParaRPr lang="zh-CN" altLang="en-US"/>
            </a:p>
          </p:txBody>
        </p:sp>
        <p:sp>
          <p:nvSpPr>
            <p:cNvPr id="94217" name="Text Box 9"/>
            <p:cNvSpPr txBox="1">
              <a:spLocks noChangeArrowheads="1"/>
            </p:cNvSpPr>
            <p:nvPr/>
          </p:nvSpPr>
          <p:spPr bwMode="auto">
            <a:xfrm>
              <a:off x="2971" y="1056"/>
              <a:ext cx="1246" cy="523"/>
            </a:xfrm>
            <a:prstGeom prst="rect">
              <a:avLst/>
            </a:prstGeom>
            <a:noFill/>
            <a:ln w="9525">
              <a:noFill/>
              <a:miter lim="800000"/>
            </a:ln>
            <a:effectLst/>
          </p:spPr>
          <p:txBody>
            <a:bodyPr wrap="none">
              <a:spAutoFit/>
            </a:bodyPr>
            <a:lstStyle/>
            <a:p>
              <a:pPr algn="ctr"/>
              <a:r>
                <a:rPr lang="en-GB" altLang="zh-CN" sz="2400">
                  <a:latin typeface="Arial" panose="020B0604020202020204" pitchFamily="34" charset="0"/>
                  <a:ea typeface="宋体" panose="02010600030101010101" charset="-122"/>
                </a:rPr>
                <a:t>Force on the </a:t>
              </a:r>
              <a:endParaRPr lang="en-GB" altLang="zh-CN" sz="2400">
                <a:latin typeface="Arial" panose="020B0604020202020204" pitchFamily="34" charset="0"/>
                <a:ea typeface="宋体" panose="02010600030101010101" charset="-122"/>
              </a:endParaRPr>
            </a:p>
            <a:p>
              <a:pPr algn="ctr"/>
              <a:r>
                <a:rPr lang="en-GB" altLang="zh-CN" sz="2400">
                  <a:latin typeface="Arial" panose="020B0604020202020204" pitchFamily="34" charset="0"/>
                  <a:ea typeface="宋体" panose="02010600030101010101" charset="-122"/>
                </a:rPr>
                <a:t>athlete</a:t>
              </a:r>
              <a:endParaRPr lang="en-GB" altLang="zh-CN" sz="2400">
                <a:latin typeface="Arial" panose="020B0604020202020204" pitchFamily="34" charset="0"/>
                <a:ea typeface="宋体" panose="02010600030101010101" charset="-122"/>
              </a:endParaRPr>
            </a:p>
          </p:txBody>
        </p:sp>
      </p:grpSp>
      <p:sp>
        <p:nvSpPr>
          <p:cNvPr id="94220" name="Text Box 12"/>
          <p:cNvSpPr txBox="1">
            <a:spLocks noChangeArrowheads="1"/>
          </p:cNvSpPr>
          <p:nvPr/>
        </p:nvSpPr>
        <p:spPr bwMode="auto">
          <a:xfrm>
            <a:off x="179388" y="233363"/>
            <a:ext cx="3663950" cy="645160"/>
          </a:xfrm>
          <a:prstGeom prst="rect">
            <a:avLst/>
          </a:prstGeom>
          <a:noFill/>
          <a:ln w="9525">
            <a:noFill/>
            <a:miter lim="800000"/>
          </a:ln>
          <a:effectLst/>
        </p:spPr>
        <p:txBody>
          <a:bodyPr wrap="none">
            <a:spAutoFit/>
          </a:bodyPr>
          <a:lstStyle/>
          <a:p>
            <a:r>
              <a:rPr lang="en-GB" altLang="zh-CN" sz="3600">
                <a:solidFill>
                  <a:schemeClr val="accent2"/>
                </a:solidFill>
                <a:ea typeface="宋体" panose="02010600030101010101" charset="-122"/>
              </a:rPr>
              <a:t>Newton’s 3</a:t>
            </a:r>
            <a:r>
              <a:rPr lang="en-GB" altLang="zh-CN" sz="3600" baseline="30000">
                <a:solidFill>
                  <a:schemeClr val="accent2"/>
                </a:solidFill>
                <a:ea typeface="宋体" panose="02010600030101010101" charset="-122"/>
              </a:rPr>
              <a:t>rd</a:t>
            </a:r>
            <a:r>
              <a:rPr lang="en-GB" altLang="zh-CN" sz="3600">
                <a:solidFill>
                  <a:schemeClr val="accent2"/>
                </a:solidFill>
                <a:ea typeface="宋体" panose="02010600030101010101" charset="-122"/>
              </a:rPr>
              <a:t> Law</a:t>
            </a:r>
            <a:endParaRPr lang="en-GB" altLang="zh-CN" sz="3600">
              <a:solidFill>
                <a:schemeClr val="accent2"/>
              </a:solidFill>
              <a:ea typeface="宋体" panose="02010600030101010101" charset="-122"/>
            </a:endParaRPr>
          </a:p>
        </p:txBody>
      </p:sp>
      <p:sp>
        <p:nvSpPr>
          <p:cNvPr id="94221" name="Text Box 13"/>
          <p:cNvSpPr txBox="1">
            <a:spLocks noChangeArrowheads="1"/>
          </p:cNvSpPr>
          <p:nvPr/>
        </p:nvSpPr>
        <p:spPr bwMode="auto">
          <a:xfrm>
            <a:off x="4624388" y="4429125"/>
            <a:ext cx="3666490" cy="1568450"/>
          </a:xfrm>
          <a:prstGeom prst="rect">
            <a:avLst/>
          </a:prstGeom>
          <a:solidFill>
            <a:schemeClr val="bg1"/>
          </a:solidFill>
          <a:ln w="9525">
            <a:noFill/>
            <a:miter lim="800000"/>
          </a:ln>
          <a:effectLst/>
        </p:spPr>
        <p:txBody>
          <a:bodyPr wrap="none">
            <a:spAutoFit/>
          </a:bodyPr>
          <a:lstStyle/>
          <a:p>
            <a:pPr marL="457200" indent="-457200"/>
            <a:r>
              <a:rPr lang="en-GB" altLang="zh-CN" sz="2400" b="1">
                <a:solidFill>
                  <a:schemeClr val="accent2"/>
                </a:solidFill>
                <a:ea typeface="宋体" panose="02010600030101010101" charset="-122"/>
              </a:rPr>
              <a:t>Newton’s 3</a:t>
            </a:r>
            <a:r>
              <a:rPr lang="en-GB" altLang="zh-CN" sz="2400" b="1" baseline="30000">
                <a:solidFill>
                  <a:schemeClr val="accent2"/>
                </a:solidFill>
                <a:ea typeface="宋体" panose="02010600030101010101" charset="-122"/>
              </a:rPr>
              <a:t>rd</a:t>
            </a:r>
            <a:r>
              <a:rPr lang="en-GB" altLang="zh-CN" sz="2400" b="1">
                <a:solidFill>
                  <a:schemeClr val="accent2"/>
                </a:solidFill>
                <a:ea typeface="宋体" panose="02010600030101010101" charset="-122"/>
              </a:rPr>
              <a:t> Law:</a:t>
            </a:r>
            <a:endParaRPr lang="en-GB" altLang="zh-CN" sz="2400" b="1">
              <a:solidFill>
                <a:schemeClr val="accent2"/>
              </a:solidFill>
              <a:ea typeface="宋体" panose="02010600030101010101" charset="-122"/>
            </a:endParaRPr>
          </a:p>
          <a:p>
            <a:pPr marL="457200" indent="-457200">
              <a:buFontTx/>
              <a:buChar char="•"/>
            </a:pPr>
            <a:r>
              <a:rPr lang="en-GB" altLang="zh-CN" sz="2400">
                <a:solidFill>
                  <a:schemeClr val="accent2"/>
                </a:solidFill>
                <a:ea typeface="宋体" panose="02010600030101010101" charset="-122"/>
              </a:rPr>
              <a:t>Equal magnitude</a:t>
            </a:r>
            <a:endParaRPr lang="en-GB" altLang="zh-CN" sz="2400">
              <a:solidFill>
                <a:schemeClr val="accent2"/>
              </a:solidFill>
              <a:ea typeface="宋体" panose="02010600030101010101" charset="-122"/>
            </a:endParaRPr>
          </a:p>
          <a:p>
            <a:pPr marL="457200" indent="-457200">
              <a:buFontTx/>
              <a:buChar char="•"/>
            </a:pPr>
            <a:r>
              <a:rPr lang="en-GB" altLang="zh-CN" sz="2400">
                <a:solidFill>
                  <a:schemeClr val="accent2"/>
                </a:solidFill>
                <a:ea typeface="宋体" panose="02010600030101010101" charset="-122"/>
              </a:rPr>
              <a:t>Opposite direction</a:t>
            </a:r>
            <a:endParaRPr lang="en-GB" altLang="zh-CN" sz="2400">
              <a:solidFill>
                <a:schemeClr val="accent2"/>
              </a:solidFill>
              <a:ea typeface="宋体" panose="02010600030101010101" charset="-122"/>
            </a:endParaRPr>
          </a:p>
          <a:p>
            <a:pPr marL="457200" indent="-457200">
              <a:buFontTx/>
              <a:buChar char="•"/>
            </a:pPr>
            <a:r>
              <a:rPr lang="en-GB" altLang="zh-CN" sz="2400">
                <a:solidFill>
                  <a:schemeClr val="accent2"/>
                </a:solidFill>
                <a:ea typeface="宋体" panose="02010600030101010101" charset="-122"/>
              </a:rPr>
              <a:t>Act on different bodies</a:t>
            </a:r>
            <a:endParaRPr lang="en-GB" altLang="zh-CN" sz="2400">
              <a:solidFill>
                <a:schemeClr val="accent2"/>
              </a:solidFill>
              <a:ea typeface="宋体" panose="0201060003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7" presetClass="entr" presetSubtype="0" fill="hold" grpId="0" nodeType="clickEffect">
                                  <p:stCondLst>
                                    <p:cond delay="0"/>
                                  </p:stCondLst>
                                  <p:iterate type="lt">
                                    <p:tmPct val="50000"/>
                                  </p:iterate>
                                  <p:childTnLst>
                                    <p:set>
                                      <p:cBhvr>
                                        <p:cTn id="16" dur="1" fill="hold">
                                          <p:stCondLst>
                                            <p:cond delay="0"/>
                                          </p:stCondLst>
                                        </p:cTn>
                                        <p:tgtEl>
                                          <p:spTgt spid="94221">
                                            <p:bg/>
                                          </p:spTgt>
                                        </p:tgtEl>
                                        <p:attrNameLst>
                                          <p:attrName>style.visibility</p:attrName>
                                        </p:attrNameLst>
                                      </p:cBhvr>
                                      <p:to>
                                        <p:strVal val="visible"/>
                                      </p:to>
                                    </p:set>
                                    <p:anim calcmode="discrete" valueType="clr">
                                      <p:cBhvr override="childStyle">
                                        <p:cTn id="17" dur="80"/>
                                        <p:tgtEl>
                                          <p:spTgt spid="94221">
                                            <p:bg/>
                                          </p:spTgt>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94221">
                                            <p:bg/>
                                          </p:spTgt>
                                        </p:tgtEl>
                                        <p:attrNameLst>
                                          <p:attrName>fillcolor</p:attrName>
                                        </p:attrNameLst>
                                      </p:cBhvr>
                                      <p:tavLst>
                                        <p:tav tm="0">
                                          <p:val>
                                            <p:clrVal>
                                              <a:schemeClr val="accent2"/>
                                            </p:clrVal>
                                          </p:val>
                                        </p:tav>
                                        <p:tav tm="50000">
                                          <p:val>
                                            <p:clrVal>
                                              <a:schemeClr val="hlink"/>
                                            </p:clrVal>
                                          </p:val>
                                        </p:tav>
                                      </p:tavLst>
                                    </p:anim>
                                    <p:set>
                                      <p:cBhvr>
                                        <p:cTn id="19" dur="80"/>
                                        <p:tgtEl>
                                          <p:spTgt spid="94221">
                                            <p:bg/>
                                          </p:spTgt>
                                        </p:tgtEl>
                                        <p:attrNameLst>
                                          <p:attrName>fill.type</p:attrName>
                                        </p:attrNameLst>
                                      </p:cBhvr>
                                      <p:to>
                                        <p:strVal val="solid"/>
                                      </p:to>
                                    </p:set>
                                  </p:childTnLst>
                                </p:cTn>
                              </p:par>
                            </p:childTnLst>
                          </p:cTn>
                        </p:par>
                        <p:par>
                          <p:cTn id="20" fill="hold">
                            <p:stCondLst>
                              <p:cond delay="80"/>
                            </p:stCondLst>
                            <p:childTnLst>
                              <p:par>
                                <p:cTn id="21" presetID="27" presetClass="entr" presetSubtype="0" fill="hold" grpId="0" nodeType="afterEffect">
                                  <p:stCondLst>
                                    <p:cond delay="0"/>
                                  </p:stCondLst>
                                  <p:iterate type="lt">
                                    <p:tmPct val="50000"/>
                                  </p:iterate>
                                  <p:childTnLst>
                                    <p:set>
                                      <p:cBhvr>
                                        <p:cTn id="22" dur="1" fill="hold">
                                          <p:stCondLst>
                                            <p:cond delay="0"/>
                                          </p:stCondLst>
                                        </p:cTn>
                                        <p:tgtEl>
                                          <p:spTgt spid="94221">
                                            <p:txEl>
                                              <p:pRg st="0" end="0"/>
                                            </p:txEl>
                                          </p:spTgt>
                                        </p:tgtEl>
                                        <p:attrNameLst>
                                          <p:attrName>style.visibility</p:attrName>
                                        </p:attrNameLst>
                                      </p:cBhvr>
                                      <p:to>
                                        <p:strVal val="visible"/>
                                      </p:to>
                                    </p:set>
                                    <p:anim calcmode="discrete" valueType="clr">
                                      <p:cBhvr override="childStyle">
                                        <p:cTn id="23" dur="80"/>
                                        <p:tgtEl>
                                          <p:spTgt spid="94221">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4" dur="80"/>
                                        <p:tgtEl>
                                          <p:spTgt spid="94221">
                                            <p:txEl>
                                              <p:pRg st="0" end="0"/>
                                            </p:txEl>
                                          </p:spTgt>
                                        </p:tgtEl>
                                        <p:attrNameLst>
                                          <p:attrName>fillcolor</p:attrName>
                                        </p:attrNameLst>
                                      </p:cBhvr>
                                      <p:tavLst>
                                        <p:tav tm="0">
                                          <p:val>
                                            <p:clrVal>
                                              <a:schemeClr val="accent2"/>
                                            </p:clrVal>
                                          </p:val>
                                        </p:tav>
                                        <p:tav tm="50000">
                                          <p:val>
                                            <p:clrVal>
                                              <a:schemeClr val="hlink"/>
                                            </p:clrVal>
                                          </p:val>
                                        </p:tav>
                                      </p:tavLst>
                                    </p:anim>
                                    <p:set>
                                      <p:cBhvr>
                                        <p:cTn id="25" dur="80"/>
                                        <p:tgtEl>
                                          <p:spTgt spid="94221">
                                            <p:txEl>
                                              <p:pRg st="0" end="0"/>
                                            </p:txEl>
                                          </p:spTgt>
                                        </p:tgtEl>
                                        <p:attrNameLst>
                                          <p:attrName>fill.type</p:attrName>
                                        </p:attrNameLst>
                                      </p:cBhvr>
                                      <p:to>
                                        <p:strVal val="solid"/>
                                      </p:to>
                                    </p:set>
                                  </p:childTnLst>
                                </p:cTn>
                              </p:par>
                            </p:childTnLst>
                          </p:cTn>
                        </p:par>
                      </p:childTnLst>
                    </p:cTn>
                  </p:par>
                  <p:par>
                    <p:cTn id="26" fill="hold">
                      <p:stCondLst>
                        <p:cond delay="indefinite"/>
                      </p:stCondLst>
                      <p:childTnLst>
                        <p:par>
                          <p:cTn id="27" fill="hold">
                            <p:stCondLst>
                              <p:cond delay="0"/>
                            </p:stCondLst>
                            <p:childTnLst>
                              <p:par>
                                <p:cTn id="28" presetID="27" presetClass="entr" presetSubtype="0" fill="hold" grpId="0" nodeType="clickEffect">
                                  <p:stCondLst>
                                    <p:cond delay="0"/>
                                  </p:stCondLst>
                                  <p:iterate type="lt">
                                    <p:tmPct val="50000"/>
                                  </p:iterate>
                                  <p:childTnLst>
                                    <p:set>
                                      <p:cBhvr>
                                        <p:cTn id="29" dur="1" fill="hold">
                                          <p:stCondLst>
                                            <p:cond delay="0"/>
                                          </p:stCondLst>
                                        </p:cTn>
                                        <p:tgtEl>
                                          <p:spTgt spid="94221">
                                            <p:txEl>
                                              <p:pRg st="1" end="1"/>
                                            </p:txEl>
                                          </p:spTgt>
                                        </p:tgtEl>
                                        <p:attrNameLst>
                                          <p:attrName>style.visibility</p:attrName>
                                        </p:attrNameLst>
                                      </p:cBhvr>
                                      <p:to>
                                        <p:strVal val="visible"/>
                                      </p:to>
                                    </p:set>
                                    <p:anim calcmode="discrete" valueType="clr">
                                      <p:cBhvr override="childStyle">
                                        <p:cTn id="30" dur="80"/>
                                        <p:tgtEl>
                                          <p:spTgt spid="94221">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1" dur="80"/>
                                        <p:tgtEl>
                                          <p:spTgt spid="94221">
                                            <p:txEl>
                                              <p:pRg st="1" end="1"/>
                                            </p:txEl>
                                          </p:spTgt>
                                        </p:tgtEl>
                                        <p:attrNameLst>
                                          <p:attrName>fillcolor</p:attrName>
                                        </p:attrNameLst>
                                      </p:cBhvr>
                                      <p:tavLst>
                                        <p:tav tm="0">
                                          <p:val>
                                            <p:clrVal>
                                              <a:schemeClr val="accent2"/>
                                            </p:clrVal>
                                          </p:val>
                                        </p:tav>
                                        <p:tav tm="50000">
                                          <p:val>
                                            <p:clrVal>
                                              <a:schemeClr val="hlink"/>
                                            </p:clrVal>
                                          </p:val>
                                        </p:tav>
                                      </p:tavLst>
                                    </p:anim>
                                    <p:set>
                                      <p:cBhvr>
                                        <p:cTn id="32" dur="80"/>
                                        <p:tgtEl>
                                          <p:spTgt spid="94221">
                                            <p:txEl>
                                              <p:pRg st="1" end="1"/>
                                            </p:txEl>
                                          </p:spTgt>
                                        </p:tgtEl>
                                        <p:attrNameLst>
                                          <p:attrName>fill.type</p:attrName>
                                        </p:attrNameLst>
                                      </p:cBhvr>
                                      <p:to>
                                        <p:strVal val="solid"/>
                                      </p:to>
                                    </p:set>
                                  </p:childTnLst>
                                </p:cTn>
                              </p:par>
                            </p:childTnLst>
                          </p:cTn>
                        </p:par>
                      </p:childTnLst>
                    </p:cTn>
                  </p:par>
                  <p:par>
                    <p:cTn id="33" fill="hold">
                      <p:stCondLst>
                        <p:cond delay="indefinite"/>
                      </p:stCondLst>
                      <p:childTnLst>
                        <p:par>
                          <p:cTn id="34" fill="hold">
                            <p:stCondLst>
                              <p:cond delay="0"/>
                            </p:stCondLst>
                            <p:childTnLst>
                              <p:par>
                                <p:cTn id="35" presetID="27" presetClass="entr" presetSubtype="0" fill="hold" grpId="0" nodeType="clickEffect">
                                  <p:stCondLst>
                                    <p:cond delay="0"/>
                                  </p:stCondLst>
                                  <p:iterate type="lt">
                                    <p:tmPct val="50000"/>
                                  </p:iterate>
                                  <p:childTnLst>
                                    <p:set>
                                      <p:cBhvr>
                                        <p:cTn id="36" dur="1" fill="hold">
                                          <p:stCondLst>
                                            <p:cond delay="0"/>
                                          </p:stCondLst>
                                        </p:cTn>
                                        <p:tgtEl>
                                          <p:spTgt spid="94221">
                                            <p:txEl>
                                              <p:pRg st="2" end="2"/>
                                            </p:txEl>
                                          </p:spTgt>
                                        </p:tgtEl>
                                        <p:attrNameLst>
                                          <p:attrName>style.visibility</p:attrName>
                                        </p:attrNameLst>
                                      </p:cBhvr>
                                      <p:to>
                                        <p:strVal val="visible"/>
                                      </p:to>
                                    </p:set>
                                    <p:anim calcmode="discrete" valueType="clr">
                                      <p:cBhvr override="childStyle">
                                        <p:cTn id="37" dur="80"/>
                                        <p:tgtEl>
                                          <p:spTgt spid="94221">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8" dur="80"/>
                                        <p:tgtEl>
                                          <p:spTgt spid="94221">
                                            <p:txEl>
                                              <p:pRg st="2" end="2"/>
                                            </p:txEl>
                                          </p:spTgt>
                                        </p:tgtEl>
                                        <p:attrNameLst>
                                          <p:attrName>fillcolor</p:attrName>
                                        </p:attrNameLst>
                                      </p:cBhvr>
                                      <p:tavLst>
                                        <p:tav tm="0">
                                          <p:val>
                                            <p:clrVal>
                                              <a:schemeClr val="accent2"/>
                                            </p:clrVal>
                                          </p:val>
                                        </p:tav>
                                        <p:tav tm="50000">
                                          <p:val>
                                            <p:clrVal>
                                              <a:schemeClr val="hlink"/>
                                            </p:clrVal>
                                          </p:val>
                                        </p:tav>
                                      </p:tavLst>
                                    </p:anim>
                                    <p:set>
                                      <p:cBhvr>
                                        <p:cTn id="39" dur="80"/>
                                        <p:tgtEl>
                                          <p:spTgt spid="94221">
                                            <p:txEl>
                                              <p:pRg st="2" end="2"/>
                                            </p:txEl>
                                          </p:spTgt>
                                        </p:tgtEl>
                                        <p:attrNameLst>
                                          <p:attrName>fill.type</p:attrName>
                                        </p:attrNameLst>
                                      </p:cBhvr>
                                      <p:to>
                                        <p:strVal val="solid"/>
                                      </p:to>
                                    </p:set>
                                  </p:childTnLst>
                                </p:cTn>
                              </p:par>
                            </p:childTnLst>
                          </p:cTn>
                        </p:par>
                      </p:childTnLst>
                    </p:cTn>
                  </p:par>
                  <p:par>
                    <p:cTn id="40" fill="hold">
                      <p:stCondLst>
                        <p:cond delay="indefinite"/>
                      </p:stCondLst>
                      <p:childTnLst>
                        <p:par>
                          <p:cTn id="41" fill="hold">
                            <p:stCondLst>
                              <p:cond delay="0"/>
                            </p:stCondLst>
                            <p:childTnLst>
                              <p:par>
                                <p:cTn id="42" presetID="27" presetClass="entr" presetSubtype="0" fill="hold" grpId="0" nodeType="clickEffect">
                                  <p:stCondLst>
                                    <p:cond delay="0"/>
                                  </p:stCondLst>
                                  <p:iterate type="lt">
                                    <p:tmPct val="50000"/>
                                  </p:iterate>
                                  <p:childTnLst>
                                    <p:set>
                                      <p:cBhvr>
                                        <p:cTn id="43" dur="1" fill="hold">
                                          <p:stCondLst>
                                            <p:cond delay="0"/>
                                          </p:stCondLst>
                                        </p:cTn>
                                        <p:tgtEl>
                                          <p:spTgt spid="94221">
                                            <p:txEl>
                                              <p:pRg st="3" end="3"/>
                                            </p:txEl>
                                          </p:spTgt>
                                        </p:tgtEl>
                                        <p:attrNameLst>
                                          <p:attrName>style.visibility</p:attrName>
                                        </p:attrNameLst>
                                      </p:cBhvr>
                                      <p:to>
                                        <p:strVal val="visible"/>
                                      </p:to>
                                    </p:set>
                                    <p:anim calcmode="discrete" valueType="clr">
                                      <p:cBhvr override="childStyle">
                                        <p:cTn id="44" dur="80"/>
                                        <p:tgtEl>
                                          <p:spTgt spid="94221">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5" dur="80"/>
                                        <p:tgtEl>
                                          <p:spTgt spid="94221">
                                            <p:txEl>
                                              <p:pRg st="3" end="3"/>
                                            </p:txEl>
                                          </p:spTgt>
                                        </p:tgtEl>
                                        <p:attrNameLst>
                                          <p:attrName>fillcolor</p:attrName>
                                        </p:attrNameLst>
                                      </p:cBhvr>
                                      <p:tavLst>
                                        <p:tav tm="0">
                                          <p:val>
                                            <p:clrVal>
                                              <a:schemeClr val="accent2"/>
                                            </p:clrVal>
                                          </p:val>
                                        </p:tav>
                                        <p:tav tm="50000">
                                          <p:val>
                                            <p:clrVal>
                                              <a:schemeClr val="hlink"/>
                                            </p:clrVal>
                                          </p:val>
                                        </p:tav>
                                      </p:tavLst>
                                    </p:anim>
                                    <p:set>
                                      <p:cBhvr>
                                        <p:cTn id="46" dur="80"/>
                                        <p:tgtEl>
                                          <p:spTgt spid="94221">
                                            <p:txEl>
                                              <p:pRg st="3" end="3"/>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21" grpId="0" animBg="1" build="p"/>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4870" name="Title 164869"/>
          <p:cNvSpPr>
            <a:spLocks noGrp="1"/>
          </p:cNvSpPr>
          <p:nvPr>
            <p:ph type="title"/>
          </p:nvPr>
        </p:nvSpPr>
        <p:spPr/>
        <p:txBody>
          <a:bodyPr anchor="ctr" anchorCtr="0"/>
          <a:p>
            <a:r>
              <a:t>Nuclear fusion</a:t>
            </a:r>
          </a:p>
        </p:txBody>
      </p:sp>
      <p:sp>
        <p:nvSpPr>
          <p:cNvPr id="164866" name="Content Placeholder 164865"/>
          <p:cNvSpPr>
            <a:spLocks noGrp="1"/>
          </p:cNvSpPr>
          <p:nvPr>
            <p:ph idx="1"/>
          </p:nvPr>
        </p:nvSpPr>
        <p:spPr>
          <a:xfrm>
            <a:off x="457835" y="1319530"/>
            <a:ext cx="4474845" cy="4526280"/>
          </a:xfrm>
        </p:spPr>
        <p:txBody>
          <a:bodyPr/>
          <a:lstStyle>
            <a:lvl1pPr lvl="0">
              <a:defRPr sz="2800"/>
            </a:lvl1pPr>
            <a:lvl2pPr lvl="1">
              <a:defRPr sz="2400"/>
            </a:lvl2pPr>
            <a:lvl3pPr lvl="2">
              <a:defRPr sz="2000"/>
            </a:lvl3pPr>
            <a:lvl4pPr lvl="3">
              <a:defRPr sz="1800"/>
            </a:lvl4pPr>
            <a:lvl5pPr lvl="4">
              <a:defRPr sz="1800"/>
            </a:lvl5pPr>
          </a:lstStyle>
          <a:p>
            <a:pPr marL="0" lvl="0" indent="0">
              <a:lnSpc>
                <a:spcPct val="90000"/>
              </a:lnSpc>
              <a:buNone/>
            </a:pPr>
            <a:r>
              <a:rPr sz="2400"/>
              <a:t>When the temperature rises above about 10 million</a:t>
            </a:r>
            <a:r>
              <a:rPr lang="en-US" altLang="x-none" sz="2400">
                <a:cs typeface="Arial" panose="020B0604020202020204" pitchFamily="34" charset="0"/>
              </a:rPr>
              <a:t>°</a:t>
            </a:r>
            <a:r>
              <a:rPr sz="2400"/>
              <a:t>C hydrogen nuclei join together to form Helium by the process of </a:t>
            </a:r>
            <a:r>
              <a:rPr sz="2400" b="1">
                <a:solidFill>
                  <a:srgbClr val="FF0000"/>
                </a:solidFill>
              </a:rPr>
              <a:t>nuclear fusion</a:t>
            </a:r>
            <a:r>
              <a:rPr sz="2400"/>
              <a:t>. </a:t>
            </a:r>
            <a:endParaRPr sz="2400"/>
          </a:p>
          <a:p>
            <a:pPr marL="0" lvl="0" indent="0">
              <a:lnSpc>
                <a:spcPct val="90000"/>
              </a:lnSpc>
              <a:buNone/>
            </a:pPr>
            <a:endParaRPr sz="2400"/>
          </a:p>
          <a:p>
            <a:pPr marL="0" lvl="0" indent="0">
              <a:lnSpc>
                <a:spcPct val="90000"/>
              </a:lnSpc>
              <a:buNone/>
            </a:pPr>
            <a:r>
              <a:rPr sz="2400"/>
              <a:t>Energy is released.</a:t>
            </a:r>
            <a:endParaRPr sz="2400"/>
          </a:p>
          <a:p>
            <a:pPr marL="0" lvl="0" indent="0">
              <a:lnSpc>
                <a:spcPct val="90000"/>
              </a:lnSpc>
              <a:buNone/>
            </a:pPr>
            <a:endParaRPr sz="2400"/>
          </a:p>
          <a:p>
            <a:pPr marL="0" lvl="0" indent="0">
              <a:lnSpc>
                <a:spcPct val="90000"/>
              </a:lnSpc>
              <a:buNone/>
            </a:pPr>
            <a:r>
              <a:rPr sz="2400"/>
              <a:t>The star becomes stable when the radiation produced causes an outward pressure that prevents further gravitational collapse of the star.</a:t>
            </a:r>
            <a:endParaRPr sz="2400"/>
          </a:p>
        </p:txBody>
      </p:sp>
      <p:grpSp>
        <p:nvGrpSpPr>
          <p:cNvPr id="164872" name="Group 164871"/>
          <p:cNvGrpSpPr/>
          <p:nvPr/>
        </p:nvGrpSpPr>
        <p:grpSpPr>
          <a:xfrm>
            <a:off x="4932363" y="1052513"/>
            <a:ext cx="3733800" cy="3724275"/>
            <a:chOff x="3107" y="663"/>
            <a:chExt cx="2352" cy="2346"/>
          </a:xfrm>
        </p:grpSpPr>
        <p:graphicFrame>
          <p:nvGraphicFramePr>
            <p:cNvPr id="164868" name="Content Placeholder 164867"/>
            <p:cNvGraphicFramePr/>
            <p:nvPr>
              <p:ph sz="half" idx="2"/>
            </p:nvPr>
          </p:nvGraphicFramePr>
          <p:xfrm>
            <a:off x="3107" y="663"/>
            <a:ext cx="2313" cy="1594"/>
          </p:xfrm>
          <a:graphic>
            <a:graphicData uri="http://schemas.openxmlformats.org/presentationml/2006/ole">
              <mc:AlternateContent xmlns:mc="http://schemas.openxmlformats.org/markup-compatibility/2006">
                <mc:Choice xmlns:v="urn:schemas-microsoft-com:vml" Requires="v">
                  <p:oleObj spid="_x0000_s3081" name="" r:id="rId1" imgW="4333875" imgH="2886075" progId="Paint.Picture">
                    <p:embed/>
                  </p:oleObj>
                </mc:Choice>
                <mc:Fallback>
                  <p:oleObj name="" r:id="rId1" imgW="4333875" imgH="2886075" progId="Paint.Picture">
                    <p:embed/>
                    <p:pic>
                      <p:nvPicPr>
                        <p:cNvPr id="0" name="Picture 3080"/>
                        <p:cNvPicPr/>
                        <p:nvPr/>
                      </p:nvPicPr>
                      <p:blipFill>
                        <a:blip r:embed="rId2"/>
                        <a:stretch>
                          <a:fillRect/>
                        </a:stretch>
                      </p:blipFill>
                      <p:spPr>
                        <a:xfrm>
                          <a:off x="3107" y="663"/>
                          <a:ext cx="2313" cy="1594"/>
                        </a:xfrm>
                        <a:prstGeom prst="rect">
                          <a:avLst/>
                        </a:prstGeom>
                        <a:noFill/>
                        <a:ln w="38100">
                          <a:miter/>
                        </a:ln>
                      </p:spPr>
                    </p:pic>
                  </p:oleObj>
                </mc:Fallback>
              </mc:AlternateContent>
            </a:graphicData>
          </a:graphic>
        </p:graphicFrame>
        <p:sp>
          <p:nvSpPr>
            <p:cNvPr id="164869" name="Text Box 164868"/>
            <p:cNvSpPr txBox="1"/>
            <p:nvPr/>
          </p:nvSpPr>
          <p:spPr>
            <a:xfrm>
              <a:off x="3243" y="2432"/>
              <a:ext cx="2216" cy="577"/>
            </a:xfrm>
            <a:prstGeom prst="rect">
              <a:avLst/>
            </a:prstGeom>
            <a:noFill/>
            <a:ln w="9525">
              <a:noFill/>
            </a:ln>
          </p:spPr>
          <p:txBody>
            <a:bodyPr>
              <a:spAutoFit/>
            </a:bodyPr>
            <a:p>
              <a:pPr>
                <a:spcBef>
                  <a:spcPct val="50000"/>
                </a:spcBef>
              </a:pPr>
              <a:r>
                <a:rPr b="1"/>
                <a:t>Nuclear fusion from hydrogen isotopes deuterium (H2) and tritium (H3)</a:t>
              </a:r>
              <a:endParaRPr b="1"/>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4866">
                                            <p:txEl>
                                              <p:charRg st="0" end="13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4866">
                                            <p:txEl>
                                              <p:charRg st="133" end="15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4866">
                                            <p:txEl>
                                              <p:charRg st="154" end="29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48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8482" name="Title 148481"/>
          <p:cNvSpPr>
            <a:spLocks noGrp="1"/>
          </p:cNvSpPr>
          <p:nvPr>
            <p:ph type="title"/>
          </p:nvPr>
        </p:nvSpPr>
        <p:spPr/>
        <p:txBody>
          <a:bodyPr anchor="ctr" anchorCtr="0"/>
          <a:p>
            <a:r>
              <a:rPr sz="4000"/>
              <a:t>The birth of the solar system</a:t>
            </a:r>
            <a:endParaRPr sz="4000"/>
          </a:p>
        </p:txBody>
      </p:sp>
      <p:sp>
        <p:nvSpPr>
          <p:cNvPr id="148483" name="Text Placeholder 148482"/>
          <p:cNvSpPr>
            <a:spLocks noGrp="1"/>
          </p:cNvSpPr>
          <p:nvPr>
            <p:ph type="body" sz="half" idx="4294967295"/>
          </p:nvPr>
        </p:nvSpPr>
        <p:spPr>
          <a:xfrm>
            <a:off x="378460" y="901065"/>
            <a:ext cx="8135620" cy="1366520"/>
          </a:xfrm>
        </p:spPr>
        <p:txBody>
          <a:bodyPr/>
          <a:p>
            <a:pPr marL="0" indent="0">
              <a:lnSpc>
                <a:spcPct val="90000"/>
              </a:lnSpc>
              <a:buNone/>
            </a:pPr>
            <a:r>
              <a:rPr sz="2800"/>
              <a:t>About 99.9% of the original gas and dust formed the Sun. The remaining 0.1% formed the planets and other bodies of the solar system.</a:t>
            </a:r>
            <a:endParaRPr sz="2800"/>
          </a:p>
        </p:txBody>
      </p:sp>
      <p:pic>
        <p:nvPicPr>
          <p:cNvPr id="148485" name="Content Placeholder 148484" descr="ig295_planets_solarsystem_02"/>
          <p:cNvPicPr>
            <a:picLocks noChangeAspect="1"/>
          </p:cNvPicPr>
          <p:nvPr>
            <p:ph idx="1"/>
          </p:nvPr>
        </p:nvPicPr>
        <p:blipFill>
          <a:blip r:embed="rId1"/>
          <a:stretch>
            <a:fillRect/>
          </a:stretch>
        </p:blipFill>
        <p:spPr>
          <a:xfrm>
            <a:off x="1725295" y="2838450"/>
            <a:ext cx="6000750" cy="3705225"/>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8483">
                                            <p:txEl>
                                              <p:charRg st="0" end="13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84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8722" name="Title 158721"/>
          <p:cNvSpPr>
            <a:spLocks noGrp="1"/>
          </p:cNvSpPr>
          <p:nvPr>
            <p:ph type="title"/>
          </p:nvPr>
        </p:nvSpPr>
        <p:spPr/>
        <p:txBody>
          <a:bodyPr anchor="ctr" anchorCtr="0"/>
          <a:p>
            <a:r>
              <a:t>The future of the Sun  </a:t>
            </a:r>
            <a:r>
              <a:rPr lang="en-US"/>
              <a:t>- </a:t>
            </a:r>
            <a:r>
              <a:t>Main sequence</a:t>
            </a:r>
          </a:p>
        </p:txBody>
      </p:sp>
      <p:sp>
        <p:nvSpPr>
          <p:cNvPr id="158723" name="Text Placeholder 158722"/>
          <p:cNvSpPr>
            <a:spLocks noGrp="1"/>
          </p:cNvSpPr>
          <p:nvPr>
            <p:ph type="body" sz="half" idx="4294967295"/>
          </p:nvPr>
        </p:nvSpPr>
        <p:spPr>
          <a:xfrm>
            <a:off x="4308475" y="1484630"/>
            <a:ext cx="4835525" cy="4204970"/>
          </a:xfrm>
        </p:spPr>
        <p:txBody>
          <a:bodyPr/>
          <a:p>
            <a:pPr marL="0" indent="0">
              <a:lnSpc>
                <a:spcPct val="80000"/>
              </a:lnSpc>
              <a:buNone/>
            </a:pPr>
            <a:r>
              <a:rPr sz="2400"/>
              <a:t>The Sun is about half way through a 10 billion year period in its life cycle called ‘</a:t>
            </a:r>
            <a:r>
              <a:rPr sz="2400" b="1">
                <a:solidFill>
                  <a:srgbClr val="FF0000"/>
                </a:solidFill>
              </a:rPr>
              <a:t>main sequence</a:t>
            </a:r>
            <a:r>
              <a:rPr sz="2400"/>
              <a:t>’</a:t>
            </a:r>
            <a:endParaRPr sz="2400"/>
          </a:p>
          <a:p>
            <a:pPr marL="0" indent="0">
              <a:lnSpc>
                <a:spcPct val="80000"/>
              </a:lnSpc>
              <a:buNone/>
            </a:pPr>
            <a:endParaRPr sz="2400"/>
          </a:p>
          <a:p>
            <a:pPr marL="0" indent="0">
              <a:lnSpc>
                <a:spcPct val="80000"/>
              </a:lnSpc>
              <a:buNone/>
            </a:pPr>
            <a:r>
              <a:rPr sz="2400"/>
              <a:t>During this time hydrogen in the core of the Sun is converted into Helium by the process of </a:t>
            </a:r>
            <a:r>
              <a:rPr sz="2400" b="1">
                <a:solidFill>
                  <a:srgbClr val="FF0000"/>
                </a:solidFill>
              </a:rPr>
              <a:t>nuclear fusion</a:t>
            </a:r>
            <a:r>
              <a:rPr sz="2400"/>
              <a:t>.</a:t>
            </a:r>
            <a:endParaRPr sz="2400"/>
          </a:p>
          <a:p>
            <a:pPr marL="0" indent="0">
              <a:lnSpc>
                <a:spcPct val="80000"/>
              </a:lnSpc>
              <a:buNone/>
            </a:pPr>
            <a:endParaRPr sz="2400"/>
          </a:p>
          <a:p>
            <a:pPr marL="0" indent="0">
              <a:lnSpc>
                <a:spcPct val="80000"/>
              </a:lnSpc>
              <a:buNone/>
            </a:pPr>
            <a:r>
              <a:rPr sz="2400"/>
              <a:t>The Sun will gradually become hotter over time so that in about two billion years time life will no longer be possible on Earth.</a:t>
            </a:r>
            <a:endParaRPr sz="2400"/>
          </a:p>
        </p:txBody>
      </p:sp>
      <p:pic>
        <p:nvPicPr>
          <p:cNvPr id="158724" name="Content Placeholder 158723" descr="Interior structure of a main sequence star"/>
          <p:cNvPicPr>
            <a:picLocks noChangeAspect="1"/>
          </p:cNvPicPr>
          <p:nvPr>
            <p:ph idx="1"/>
          </p:nvPr>
        </p:nvPicPr>
        <p:blipFill>
          <a:blip r:embed="rId1"/>
          <a:stretch>
            <a:fillRect/>
          </a:stretch>
        </p:blipFill>
        <p:spPr>
          <a:xfrm>
            <a:off x="243840" y="1652905"/>
            <a:ext cx="3832860" cy="373253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8723">
                                            <p:txEl>
                                              <p:charRg st="0" end="10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8723">
                                            <p:txEl>
                                              <p:charRg st="101" end="209"/>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8723">
                                            <p:txEl>
                                              <p:charRg st="210" end="33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0780" name="Title 160779"/>
          <p:cNvSpPr>
            <a:spLocks noGrp="1"/>
          </p:cNvSpPr>
          <p:nvPr>
            <p:ph type="title"/>
          </p:nvPr>
        </p:nvSpPr>
        <p:spPr/>
        <p:txBody>
          <a:bodyPr anchor="ctr" anchorCtr="0"/>
          <a:p>
            <a:r>
              <a:t>Red Giant</a:t>
            </a:r>
          </a:p>
        </p:txBody>
      </p:sp>
      <p:sp>
        <p:nvSpPr>
          <p:cNvPr id="160771" name="Content Placeholder 160770"/>
          <p:cNvSpPr>
            <a:spLocks noGrp="1"/>
          </p:cNvSpPr>
          <p:nvPr>
            <p:ph idx="1"/>
          </p:nvPr>
        </p:nvSpPr>
        <p:spPr>
          <a:xfrm>
            <a:off x="233045" y="1165860"/>
            <a:ext cx="4710430" cy="4526280"/>
          </a:xfrm>
        </p:spPr>
        <p:txBody>
          <a:bodyPr/>
          <a:p>
            <a:pPr marL="0" indent="0">
              <a:lnSpc>
                <a:spcPct val="80000"/>
              </a:lnSpc>
              <a:buNone/>
            </a:pPr>
            <a:r>
              <a:rPr sz="2000" dirty="0"/>
              <a:t>In about 5 billion years time the hydrogen in the Sun’s core will run out. </a:t>
            </a:r>
            <a:endParaRPr sz="2000" dirty="0"/>
          </a:p>
          <a:p>
            <a:pPr marL="0" indent="0">
              <a:lnSpc>
                <a:spcPct val="80000"/>
              </a:lnSpc>
              <a:buNone/>
            </a:pPr>
            <a:endParaRPr sz="2000" dirty="0"/>
          </a:p>
          <a:p>
            <a:pPr marL="0" indent="0">
              <a:lnSpc>
                <a:spcPct val="80000"/>
              </a:lnSpc>
              <a:buNone/>
            </a:pPr>
            <a:r>
              <a:rPr sz="2000" dirty="0"/>
              <a:t>Without</a:t>
            </a:r>
            <a:r>
              <a:rPr sz="2000"/>
              <a:t> outward radiation pressure the core will collapse under gravity and become even hotter.</a:t>
            </a:r>
            <a:endParaRPr sz="2000"/>
          </a:p>
          <a:p>
            <a:pPr marL="0" indent="0">
              <a:lnSpc>
                <a:spcPct val="80000"/>
              </a:lnSpc>
              <a:buNone/>
            </a:pPr>
            <a:endParaRPr sz="2000"/>
          </a:p>
          <a:p>
            <a:pPr marL="0" indent="0">
              <a:lnSpc>
                <a:spcPct val="80000"/>
              </a:lnSpc>
              <a:buNone/>
            </a:pPr>
            <a:r>
              <a:rPr sz="2000" dirty="0"/>
              <a:t>Eventually the temperature will be high enough to cause the fusion of helium into heavier elements such as carbon and oxygen. </a:t>
            </a:r>
            <a:endParaRPr sz="2000" dirty="0"/>
          </a:p>
          <a:p>
            <a:pPr marL="0" indent="0">
              <a:lnSpc>
                <a:spcPct val="80000"/>
              </a:lnSpc>
              <a:buNone/>
            </a:pPr>
            <a:endParaRPr sz="2000" dirty="0"/>
          </a:p>
          <a:p>
            <a:pPr marL="0" indent="0">
              <a:lnSpc>
                <a:spcPct val="80000"/>
              </a:lnSpc>
              <a:buNone/>
            </a:pPr>
            <a:r>
              <a:rPr sz="2000" dirty="0"/>
              <a:t>The</a:t>
            </a:r>
            <a:r>
              <a:rPr sz="2000"/>
              <a:t> now greater outward radiation pressure will cause the Sun to expand into a </a:t>
            </a:r>
            <a:r>
              <a:rPr sz="2000" b="1">
                <a:solidFill>
                  <a:srgbClr val="FF0000"/>
                </a:solidFill>
              </a:rPr>
              <a:t>Red Giant</a:t>
            </a:r>
            <a:r>
              <a:rPr sz="2000"/>
              <a:t>.</a:t>
            </a:r>
            <a:endParaRPr sz="2000"/>
          </a:p>
        </p:txBody>
      </p:sp>
      <p:grpSp>
        <p:nvGrpSpPr>
          <p:cNvPr id="160779" name="Group 160778"/>
          <p:cNvGrpSpPr/>
          <p:nvPr/>
        </p:nvGrpSpPr>
        <p:grpSpPr>
          <a:xfrm>
            <a:off x="5076825" y="1052513"/>
            <a:ext cx="3887788" cy="4532312"/>
            <a:chOff x="3243" y="346"/>
            <a:chExt cx="2313" cy="2899"/>
          </a:xfrm>
        </p:grpSpPr>
        <p:pic>
          <p:nvPicPr>
            <p:cNvPr id="160775" name="Content Placeholder 160774" descr="red_size"/>
            <p:cNvPicPr>
              <a:picLocks noChangeAspect="1"/>
            </p:cNvPicPr>
            <p:nvPr>
              <p:ph sz="half" idx="1"/>
            </p:nvPr>
          </p:nvPicPr>
          <p:blipFill>
            <a:blip r:embed="rId1"/>
            <a:stretch>
              <a:fillRect/>
            </a:stretch>
          </p:blipFill>
          <p:spPr>
            <a:xfrm>
              <a:off x="3243" y="346"/>
              <a:ext cx="2268" cy="2268"/>
            </a:xfrm>
          </p:spPr>
        </p:pic>
        <p:sp>
          <p:nvSpPr>
            <p:cNvPr id="160777" name="Text Box 160776"/>
            <p:cNvSpPr txBox="1"/>
            <p:nvPr/>
          </p:nvSpPr>
          <p:spPr>
            <a:xfrm>
              <a:off x="3243" y="2659"/>
              <a:ext cx="2313" cy="586"/>
            </a:xfrm>
            <a:prstGeom prst="rect">
              <a:avLst/>
            </a:prstGeom>
            <a:noFill/>
            <a:ln w="9525">
              <a:noFill/>
            </a:ln>
          </p:spPr>
          <p:txBody>
            <a:bodyPr>
              <a:spAutoFit/>
            </a:bodyPr>
            <a:p>
              <a:pPr>
                <a:spcBef>
                  <a:spcPct val="50000"/>
                </a:spcBef>
              </a:pPr>
              <a:r>
                <a:rPr b="1"/>
                <a:t>When the Sun becomes a Red Giant it will be nearly as big as the Earth’s orbit about the Sun.</a:t>
              </a:r>
              <a:endParaRPr b="1"/>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0771">
                                            <p:txEl>
                                              <p:charRg st="0" end="7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0771">
                                            <p:txEl>
                                              <p:charRg st="77" end="17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0771">
                                            <p:txEl>
                                              <p:charRg st="174" end="30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0771">
                                            <p:txEl>
                                              <p:charRg st="302" end="39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07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2828" name="Title 162827"/>
          <p:cNvSpPr>
            <a:spLocks noGrp="1"/>
          </p:cNvSpPr>
          <p:nvPr>
            <p:ph type="title"/>
          </p:nvPr>
        </p:nvSpPr>
        <p:spPr/>
        <p:txBody>
          <a:bodyPr anchor="ctr" anchorCtr="0"/>
          <a:p>
            <a:r>
              <a:t>Planetary Nebula and White Dwarf</a:t>
            </a:r>
          </a:p>
        </p:txBody>
      </p:sp>
      <p:sp>
        <p:nvSpPr>
          <p:cNvPr id="162818" name="Content Placeholder 162817"/>
          <p:cNvSpPr>
            <a:spLocks noGrp="1"/>
          </p:cNvSpPr>
          <p:nvPr>
            <p:ph idx="1"/>
          </p:nvPr>
        </p:nvSpPr>
        <p:spPr>
          <a:xfrm>
            <a:off x="457200" y="1600200"/>
            <a:ext cx="4737735" cy="4526280"/>
          </a:xfrm>
        </p:spPr>
        <p:txBody>
          <a:bodyPr/>
          <a:p>
            <a:pPr marL="0" indent="0">
              <a:lnSpc>
                <a:spcPct val="80000"/>
              </a:lnSpc>
              <a:buNone/>
            </a:pPr>
            <a:r>
              <a:rPr sz="2000" dirty="0"/>
              <a:t>After only a few million years the Helium will also run out in the Sun’s core.</a:t>
            </a:r>
            <a:endParaRPr sz="2000" dirty="0"/>
          </a:p>
          <a:p>
            <a:pPr marL="0" indent="0">
              <a:lnSpc>
                <a:spcPct val="80000"/>
              </a:lnSpc>
              <a:buNone/>
            </a:pPr>
            <a:endParaRPr sz="2000"/>
          </a:p>
          <a:p>
            <a:pPr marL="0" indent="0">
              <a:lnSpc>
                <a:spcPct val="80000"/>
              </a:lnSpc>
              <a:buNone/>
            </a:pPr>
            <a:r>
              <a:rPr sz="2000"/>
              <a:t>A final collapse of the core occurs to form a very hot dense object about the size of the Earth called a </a:t>
            </a:r>
            <a:r>
              <a:rPr sz="2000" b="1" dirty="0">
                <a:solidFill>
                  <a:srgbClr val="FF0000"/>
                </a:solidFill>
              </a:rPr>
              <a:t>white dwarf</a:t>
            </a:r>
            <a:r>
              <a:rPr sz="2000" dirty="0"/>
              <a:t>.</a:t>
            </a:r>
            <a:endParaRPr sz="2000" dirty="0"/>
          </a:p>
          <a:p>
            <a:pPr marL="0" indent="0">
              <a:lnSpc>
                <a:spcPct val="80000"/>
              </a:lnSpc>
              <a:buNone/>
            </a:pPr>
            <a:endParaRPr sz="2000"/>
          </a:p>
          <a:p>
            <a:pPr marL="0" indent="0">
              <a:lnSpc>
                <a:spcPct val="80000"/>
              </a:lnSpc>
              <a:buNone/>
            </a:pPr>
            <a:r>
              <a:rPr sz="2000"/>
              <a:t>The rest of the Sun is blown away to form a </a:t>
            </a:r>
            <a:r>
              <a:rPr sz="2000" b="1">
                <a:solidFill>
                  <a:srgbClr val="FF0000"/>
                </a:solidFill>
              </a:rPr>
              <a:t>planetary nebula</a:t>
            </a:r>
            <a:r>
              <a:rPr sz="2000" dirty="0"/>
              <a:t> (from which a new star might form).</a:t>
            </a:r>
            <a:endParaRPr sz="2000" dirty="0"/>
          </a:p>
          <a:p>
            <a:pPr marL="0" indent="0">
              <a:lnSpc>
                <a:spcPct val="80000"/>
              </a:lnSpc>
              <a:buNone/>
            </a:pPr>
            <a:endParaRPr sz="2000"/>
          </a:p>
          <a:p>
            <a:pPr marL="0" indent="0">
              <a:lnSpc>
                <a:spcPct val="80000"/>
              </a:lnSpc>
              <a:buNone/>
            </a:pPr>
            <a:r>
              <a:rPr sz="2000"/>
              <a:t>The white dwarf will gradually cool over billions of years to form a </a:t>
            </a:r>
            <a:r>
              <a:rPr sz="2000" b="1">
                <a:solidFill>
                  <a:srgbClr val="FF0000"/>
                </a:solidFill>
              </a:rPr>
              <a:t>black dwarf</a:t>
            </a:r>
            <a:r>
              <a:rPr sz="2000"/>
              <a:t>.</a:t>
            </a:r>
            <a:endParaRPr sz="2000"/>
          </a:p>
        </p:txBody>
      </p:sp>
      <p:grpSp>
        <p:nvGrpSpPr>
          <p:cNvPr id="162827" name="Group 162826"/>
          <p:cNvGrpSpPr/>
          <p:nvPr/>
        </p:nvGrpSpPr>
        <p:grpSpPr>
          <a:xfrm>
            <a:off x="5435600" y="1196975"/>
            <a:ext cx="3419475" cy="3784600"/>
            <a:chOff x="3016" y="346"/>
            <a:chExt cx="2588" cy="3013"/>
          </a:xfrm>
        </p:grpSpPr>
        <p:pic>
          <p:nvPicPr>
            <p:cNvPr id="162823" name="Content Placeholder 162822" descr="Ring_Nebula_Hubble"/>
            <p:cNvPicPr>
              <a:picLocks noChangeAspect="1"/>
            </p:cNvPicPr>
            <p:nvPr>
              <p:ph sz="half" idx="1"/>
            </p:nvPr>
          </p:nvPicPr>
          <p:blipFill>
            <a:blip r:embed="rId1"/>
            <a:stretch>
              <a:fillRect/>
            </a:stretch>
          </p:blipFill>
          <p:spPr>
            <a:xfrm>
              <a:off x="3016" y="346"/>
              <a:ext cx="2588" cy="2630"/>
            </a:xfrm>
          </p:spPr>
        </p:pic>
        <p:sp>
          <p:nvSpPr>
            <p:cNvPr id="162826" name="Text Box 162825"/>
            <p:cNvSpPr txBox="1"/>
            <p:nvPr/>
          </p:nvSpPr>
          <p:spPr>
            <a:xfrm>
              <a:off x="3606" y="3067"/>
              <a:ext cx="1541" cy="292"/>
            </a:xfrm>
            <a:prstGeom prst="rect">
              <a:avLst/>
            </a:prstGeom>
            <a:noFill/>
            <a:ln w="9525">
              <a:noFill/>
            </a:ln>
          </p:spPr>
          <p:txBody>
            <a:bodyPr>
              <a:spAutoFit/>
            </a:bodyPr>
            <a:p>
              <a:pPr>
                <a:spcBef>
                  <a:spcPct val="50000"/>
                </a:spcBef>
              </a:pPr>
              <a:r>
                <a:rPr b="1"/>
                <a:t>The Ring Nebula</a:t>
              </a:r>
              <a:endParaRPr b="1"/>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2818">
                                            <p:txEl>
                                              <p:charRg st="0" end="79"/>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2818">
                                            <p:txEl>
                                              <p:charRg st="80" end="198"/>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2818">
                                            <p:txEl>
                                              <p:charRg st="199" end="29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282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62818">
                                            <p:txEl>
                                              <p:charRg st="297" end="37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7458" name="Title 147457"/>
          <p:cNvSpPr>
            <a:spLocks noGrp="1"/>
          </p:cNvSpPr>
          <p:nvPr>
            <p:ph type="title"/>
          </p:nvPr>
        </p:nvSpPr>
        <p:spPr/>
        <p:txBody>
          <a:bodyPr anchor="ctr" anchorCtr="0"/>
          <a:p>
            <a:r>
              <a:t>The life cycle of the Sun</a:t>
            </a:r>
          </a:p>
        </p:txBody>
      </p:sp>
      <p:pic>
        <p:nvPicPr>
          <p:cNvPr id="147464" name="Content Placeholder 147463"/>
          <p:cNvPicPr>
            <a:picLocks noChangeAspect="1"/>
          </p:cNvPicPr>
          <p:nvPr>
            <p:ph idx="1"/>
          </p:nvPr>
        </p:nvPicPr>
        <p:blipFill>
          <a:blip r:embed="rId1"/>
          <a:stretch>
            <a:fillRect/>
          </a:stretch>
        </p:blipFill>
        <p:spPr>
          <a:xfrm>
            <a:off x="19685" y="2710180"/>
            <a:ext cx="9127490" cy="2323465"/>
          </a:xfrm>
        </p:spPr>
      </p:pic>
      <p:sp>
        <p:nvSpPr>
          <p:cNvPr id="147467" name="Text Box 147466"/>
          <p:cNvSpPr txBox="1"/>
          <p:nvPr/>
        </p:nvSpPr>
        <p:spPr>
          <a:xfrm>
            <a:off x="274955" y="799465"/>
            <a:ext cx="8689340" cy="1383665"/>
          </a:xfrm>
          <a:prstGeom prst="rect">
            <a:avLst/>
          </a:prstGeom>
          <a:noFill/>
          <a:ln w="9525">
            <a:noFill/>
          </a:ln>
        </p:spPr>
        <p:txBody>
          <a:bodyPr wrap="square">
            <a:spAutoFit/>
          </a:bodyPr>
          <a:p>
            <a:pPr>
              <a:spcBef>
                <a:spcPct val="50000"/>
              </a:spcBef>
            </a:pPr>
            <a:r>
              <a:rPr sz="2400" b="1">
                <a:solidFill>
                  <a:srgbClr val="FF0000"/>
                </a:solidFill>
              </a:rPr>
              <a:t>NOTE:</a:t>
            </a:r>
            <a:endParaRPr sz="2400" b="1">
              <a:solidFill>
                <a:srgbClr val="FF0000"/>
              </a:solidFill>
            </a:endParaRPr>
          </a:p>
          <a:p>
            <a:pPr>
              <a:spcBef>
                <a:spcPct val="50000"/>
              </a:spcBef>
            </a:pPr>
            <a:r>
              <a:rPr sz="2400"/>
              <a:t>Due to its relatively low mass the Sun will not become a red supergiant, supernova, neutron star or black hole.</a:t>
            </a:r>
            <a:endParaRPr sz="2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746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7467">
                                            <p:txEl>
                                              <p:charRg st="0"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7467">
                                            <p:txEl>
                                              <p:charRg st="6" end="11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6370" name="Freeform 186369"/>
          <p:cNvSpPr/>
          <p:nvPr/>
        </p:nvSpPr>
        <p:spPr>
          <a:xfrm>
            <a:off x="820738" y="1998663"/>
            <a:ext cx="1644650" cy="744537"/>
          </a:xfrm>
          <a:custGeom>
            <a:avLst/>
            <a:gdLst/>
            <a:ahLst/>
            <a:cxnLst/>
            <a:pathLst>
              <a:path w="1083" h="864">
                <a:moveTo>
                  <a:pt x="0" y="864"/>
                </a:moveTo>
                <a:cubicBezTo>
                  <a:pt x="0" y="748"/>
                  <a:pt x="1" y="633"/>
                  <a:pt x="64" y="517"/>
                </a:cubicBezTo>
                <a:cubicBezTo>
                  <a:pt x="127" y="401"/>
                  <a:pt x="209" y="256"/>
                  <a:pt x="379" y="170"/>
                </a:cubicBezTo>
                <a:cubicBezTo>
                  <a:pt x="549" y="84"/>
                  <a:pt x="816" y="42"/>
                  <a:pt x="1083" y="0"/>
                </a:cubicBezTo>
              </a:path>
            </a:pathLst>
          </a:custGeom>
          <a:noFill/>
          <a:ln w="76200" cap="flat" cmpd="sng">
            <a:solidFill>
              <a:srgbClr val="33CC33">
                <a:alpha val="50000"/>
              </a:srgbClr>
            </a:solidFill>
            <a:prstDash val="solid"/>
            <a:headEnd type="none" w="med" len="med"/>
            <a:tailEnd type="triangle" w="med" len="med"/>
          </a:ln>
        </p:spPr>
        <p:txBody>
          <a:bodyPr/>
          <a:p>
            <a:endParaRPr lang="en-US"/>
          </a:p>
        </p:txBody>
      </p:sp>
      <p:sp>
        <p:nvSpPr>
          <p:cNvPr id="186371" name="Title 186370"/>
          <p:cNvSpPr>
            <a:spLocks noGrp="1"/>
          </p:cNvSpPr>
          <p:nvPr>
            <p:ph type="title"/>
          </p:nvPr>
        </p:nvSpPr>
        <p:spPr>
          <a:xfrm>
            <a:off x="8255" y="27305"/>
            <a:ext cx="6129655" cy="517525"/>
          </a:xfrm>
        </p:spPr>
        <p:txBody>
          <a:bodyPr anchor="ctr" anchorCtr="0"/>
          <a:p>
            <a:r>
              <a:rPr sz="4000"/>
              <a:t>Star evolution summary</a:t>
            </a:r>
            <a:endParaRPr sz="4000" b="1" i="1">
              <a:solidFill>
                <a:srgbClr val="FF3300"/>
              </a:solidFill>
            </a:endParaRPr>
          </a:p>
        </p:txBody>
      </p:sp>
      <p:grpSp>
        <p:nvGrpSpPr>
          <p:cNvPr id="186372" name="Group 186371"/>
          <p:cNvGrpSpPr/>
          <p:nvPr/>
        </p:nvGrpSpPr>
        <p:grpSpPr>
          <a:xfrm>
            <a:off x="504825" y="3487738"/>
            <a:ext cx="1452563" cy="503237"/>
            <a:chOff x="318" y="2197"/>
            <a:chExt cx="915" cy="317"/>
          </a:xfrm>
        </p:grpSpPr>
        <p:sp>
          <p:nvSpPr>
            <p:cNvPr id="186373" name="Freeform 186372"/>
            <p:cNvSpPr/>
            <p:nvPr/>
          </p:nvSpPr>
          <p:spPr>
            <a:xfrm>
              <a:off x="318" y="2197"/>
              <a:ext cx="317" cy="317"/>
            </a:xfrm>
            <a:custGeom>
              <a:avLst/>
              <a:gdLst/>
              <a:ahLst/>
              <a:cxnLst/>
              <a:pathLst>
                <a:path w="527" h="461">
                  <a:moveTo>
                    <a:pt x="409" y="155"/>
                  </a:moveTo>
                  <a:cubicBezTo>
                    <a:pt x="396" y="104"/>
                    <a:pt x="380" y="85"/>
                    <a:pt x="330" y="68"/>
                  </a:cubicBezTo>
                  <a:cubicBezTo>
                    <a:pt x="265" y="79"/>
                    <a:pt x="218" y="66"/>
                    <a:pt x="156" y="50"/>
                  </a:cubicBezTo>
                  <a:cubicBezTo>
                    <a:pt x="76" y="0"/>
                    <a:pt x="107" y="88"/>
                    <a:pt x="112" y="138"/>
                  </a:cubicBezTo>
                  <a:cubicBezTo>
                    <a:pt x="77" y="161"/>
                    <a:pt x="55" y="167"/>
                    <a:pt x="25" y="199"/>
                  </a:cubicBezTo>
                  <a:cubicBezTo>
                    <a:pt x="32" y="247"/>
                    <a:pt x="40" y="262"/>
                    <a:pt x="7" y="295"/>
                  </a:cubicBezTo>
                  <a:cubicBezTo>
                    <a:pt x="10" y="318"/>
                    <a:pt x="0" y="347"/>
                    <a:pt x="16" y="365"/>
                  </a:cubicBezTo>
                  <a:cubicBezTo>
                    <a:pt x="30" y="380"/>
                    <a:pt x="61" y="360"/>
                    <a:pt x="77" y="373"/>
                  </a:cubicBezTo>
                  <a:cubicBezTo>
                    <a:pt x="92" y="384"/>
                    <a:pt x="82" y="413"/>
                    <a:pt x="95" y="426"/>
                  </a:cubicBezTo>
                  <a:cubicBezTo>
                    <a:pt x="127" y="458"/>
                    <a:pt x="109" y="448"/>
                    <a:pt x="147" y="461"/>
                  </a:cubicBezTo>
                  <a:cubicBezTo>
                    <a:pt x="164" y="443"/>
                    <a:pt x="182" y="426"/>
                    <a:pt x="199" y="408"/>
                  </a:cubicBezTo>
                  <a:cubicBezTo>
                    <a:pt x="221" y="430"/>
                    <a:pt x="240" y="442"/>
                    <a:pt x="269" y="452"/>
                  </a:cubicBezTo>
                  <a:cubicBezTo>
                    <a:pt x="303" y="440"/>
                    <a:pt x="311" y="434"/>
                    <a:pt x="321" y="399"/>
                  </a:cubicBezTo>
                  <a:cubicBezTo>
                    <a:pt x="368" y="415"/>
                    <a:pt x="385" y="424"/>
                    <a:pt x="452" y="399"/>
                  </a:cubicBezTo>
                  <a:cubicBezTo>
                    <a:pt x="463" y="395"/>
                    <a:pt x="452" y="372"/>
                    <a:pt x="461" y="365"/>
                  </a:cubicBezTo>
                  <a:cubicBezTo>
                    <a:pt x="473" y="356"/>
                    <a:pt x="490" y="359"/>
                    <a:pt x="505" y="356"/>
                  </a:cubicBezTo>
                  <a:cubicBezTo>
                    <a:pt x="521" y="305"/>
                    <a:pt x="527" y="247"/>
                    <a:pt x="487" y="207"/>
                  </a:cubicBezTo>
                  <a:cubicBezTo>
                    <a:pt x="474" y="166"/>
                    <a:pt x="450" y="172"/>
                    <a:pt x="409" y="155"/>
                  </a:cubicBezTo>
                  <a:close/>
                </a:path>
              </a:pathLst>
            </a:custGeom>
            <a:pattFill prst="lgConfetti">
              <a:fgClr>
                <a:srgbClr val="FFCC66">
                  <a:alpha val="100000"/>
                </a:srgbClr>
              </a:fgClr>
              <a:bgClr>
                <a:srgbClr val="FFFFFF">
                  <a:alpha val="100000"/>
                </a:srgbClr>
              </a:bgClr>
            </a:pattFill>
            <a:ln w="9525" cap="flat" cmpd="sng">
              <a:solidFill>
                <a:schemeClr val="tx1"/>
              </a:solidFill>
              <a:prstDash val="solid"/>
              <a:headEnd type="none" w="med" len="med"/>
              <a:tailEnd type="none" w="med" len="med"/>
            </a:ln>
          </p:spPr>
          <p:txBody>
            <a:bodyPr/>
            <a:p>
              <a:endParaRPr lang="en-US"/>
            </a:p>
          </p:txBody>
        </p:sp>
        <p:sp>
          <p:nvSpPr>
            <p:cNvPr id="186374" name="Text Box 186373"/>
            <p:cNvSpPr txBox="1"/>
            <p:nvPr/>
          </p:nvSpPr>
          <p:spPr>
            <a:xfrm>
              <a:off x="643" y="2244"/>
              <a:ext cx="590" cy="231"/>
            </a:xfrm>
            <a:prstGeom prst="rect">
              <a:avLst/>
            </a:prstGeom>
            <a:noFill/>
            <a:ln w="9525">
              <a:noFill/>
            </a:ln>
          </p:spPr>
          <p:txBody>
            <a:bodyPr>
              <a:spAutoFit/>
            </a:bodyPr>
            <a:p>
              <a:pPr>
                <a:spcBef>
                  <a:spcPct val="50000"/>
                </a:spcBef>
              </a:pPr>
              <a:r>
                <a:t>nebula</a:t>
              </a:r>
            </a:p>
          </p:txBody>
        </p:sp>
      </p:grpSp>
      <p:grpSp>
        <p:nvGrpSpPr>
          <p:cNvPr id="186375" name="Group 186374"/>
          <p:cNvGrpSpPr/>
          <p:nvPr/>
        </p:nvGrpSpPr>
        <p:grpSpPr>
          <a:xfrm>
            <a:off x="531813" y="5392738"/>
            <a:ext cx="1524000" cy="752475"/>
            <a:chOff x="271" y="3551"/>
            <a:chExt cx="960" cy="474"/>
          </a:xfrm>
        </p:grpSpPr>
        <p:sp>
          <p:nvSpPr>
            <p:cNvPr id="186376" name="Oval 186375"/>
            <p:cNvSpPr/>
            <p:nvPr/>
          </p:nvSpPr>
          <p:spPr>
            <a:xfrm>
              <a:off x="649" y="3551"/>
              <a:ext cx="72" cy="70"/>
            </a:xfrm>
            <a:prstGeom prst="ellipse">
              <a:avLst/>
            </a:prstGeom>
            <a:solidFill>
              <a:srgbClr val="663300"/>
            </a:solidFill>
            <a:ln w="9525" cap="flat" cmpd="sng">
              <a:solidFill>
                <a:schemeClr val="tx1"/>
              </a:solidFill>
              <a:prstDash val="solid"/>
              <a:headEnd type="none" w="med" len="med"/>
              <a:tailEnd type="none" w="med" len="med"/>
            </a:ln>
          </p:spPr>
          <p:txBody>
            <a:bodyPr/>
            <a:p>
              <a:endParaRPr lang="en-US"/>
            </a:p>
          </p:txBody>
        </p:sp>
        <p:sp>
          <p:nvSpPr>
            <p:cNvPr id="186377" name="Text Box 186376"/>
            <p:cNvSpPr txBox="1"/>
            <p:nvPr/>
          </p:nvSpPr>
          <p:spPr>
            <a:xfrm>
              <a:off x="271" y="3621"/>
              <a:ext cx="960" cy="404"/>
            </a:xfrm>
            <a:prstGeom prst="rect">
              <a:avLst/>
            </a:prstGeom>
            <a:noFill/>
            <a:ln w="9525">
              <a:noFill/>
            </a:ln>
          </p:spPr>
          <p:txBody>
            <a:bodyPr>
              <a:spAutoFit/>
            </a:bodyPr>
            <a:p>
              <a:pPr>
                <a:spcBef>
                  <a:spcPct val="50000"/>
                </a:spcBef>
              </a:pPr>
              <a:r>
                <a:t>brown dwarf (failed star)</a:t>
              </a:r>
            </a:p>
          </p:txBody>
        </p:sp>
      </p:grpSp>
      <p:grpSp>
        <p:nvGrpSpPr>
          <p:cNvPr id="186378" name="Group 186377"/>
          <p:cNvGrpSpPr/>
          <p:nvPr/>
        </p:nvGrpSpPr>
        <p:grpSpPr>
          <a:xfrm>
            <a:off x="4117975" y="3527425"/>
            <a:ext cx="1189038" cy="703263"/>
            <a:chOff x="2594" y="2222"/>
            <a:chExt cx="749" cy="443"/>
          </a:xfrm>
        </p:grpSpPr>
        <p:sp>
          <p:nvSpPr>
            <p:cNvPr id="186379" name="Oval 186378"/>
            <p:cNvSpPr/>
            <p:nvPr/>
          </p:nvSpPr>
          <p:spPr>
            <a:xfrm>
              <a:off x="2594" y="2442"/>
              <a:ext cx="223" cy="223"/>
            </a:xfrm>
            <a:prstGeom prst="ellipse">
              <a:avLst/>
            </a:prstGeom>
            <a:solidFill>
              <a:srgbClr val="FF3300"/>
            </a:solidFill>
            <a:ln w="9525" cap="flat" cmpd="sng">
              <a:solidFill>
                <a:schemeClr val="tx1"/>
              </a:solidFill>
              <a:prstDash val="solid"/>
              <a:headEnd type="none" w="med" len="med"/>
              <a:tailEnd type="none" w="med" len="med"/>
            </a:ln>
          </p:spPr>
          <p:txBody>
            <a:bodyPr/>
            <a:p>
              <a:endParaRPr lang="en-US"/>
            </a:p>
          </p:txBody>
        </p:sp>
        <p:sp>
          <p:nvSpPr>
            <p:cNvPr id="186380" name="Text Box 186379"/>
            <p:cNvSpPr txBox="1"/>
            <p:nvPr/>
          </p:nvSpPr>
          <p:spPr>
            <a:xfrm>
              <a:off x="2617" y="2222"/>
              <a:ext cx="726" cy="231"/>
            </a:xfrm>
            <a:prstGeom prst="rect">
              <a:avLst/>
            </a:prstGeom>
            <a:noFill/>
            <a:ln w="9525">
              <a:noFill/>
            </a:ln>
          </p:spPr>
          <p:txBody>
            <a:bodyPr>
              <a:spAutoFit/>
            </a:bodyPr>
            <a:p>
              <a:pPr algn="ctr">
                <a:spcBef>
                  <a:spcPct val="50000"/>
                </a:spcBef>
              </a:pPr>
              <a:r>
                <a:t>red giant</a:t>
              </a:r>
            </a:p>
          </p:txBody>
        </p:sp>
      </p:grpSp>
      <p:grpSp>
        <p:nvGrpSpPr>
          <p:cNvPr id="186381" name="Group 186380"/>
          <p:cNvGrpSpPr/>
          <p:nvPr/>
        </p:nvGrpSpPr>
        <p:grpSpPr>
          <a:xfrm>
            <a:off x="5087938" y="5564188"/>
            <a:ext cx="884237" cy="782637"/>
            <a:chOff x="3205" y="3505"/>
            <a:chExt cx="557" cy="493"/>
          </a:xfrm>
        </p:grpSpPr>
        <p:sp>
          <p:nvSpPr>
            <p:cNvPr id="186382" name="Oval 186381"/>
            <p:cNvSpPr/>
            <p:nvPr/>
          </p:nvSpPr>
          <p:spPr>
            <a:xfrm>
              <a:off x="3399" y="3505"/>
              <a:ext cx="66" cy="66"/>
            </a:xfrm>
            <a:prstGeom prst="ellipse">
              <a:avLst/>
            </a:prstGeom>
            <a:solidFill>
              <a:schemeClr val="bg1"/>
            </a:solidFill>
            <a:ln w="9525" cap="flat" cmpd="sng">
              <a:solidFill>
                <a:schemeClr val="tx1"/>
              </a:solidFill>
              <a:prstDash val="solid"/>
              <a:headEnd type="none" w="med" len="med"/>
              <a:tailEnd type="none" w="med" len="med"/>
            </a:ln>
          </p:spPr>
          <p:txBody>
            <a:bodyPr/>
            <a:p>
              <a:endParaRPr lang="en-US"/>
            </a:p>
          </p:txBody>
        </p:sp>
        <p:sp>
          <p:nvSpPr>
            <p:cNvPr id="186383" name="Text Box 186382"/>
            <p:cNvSpPr txBox="1"/>
            <p:nvPr/>
          </p:nvSpPr>
          <p:spPr>
            <a:xfrm>
              <a:off x="3205" y="3594"/>
              <a:ext cx="557" cy="404"/>
            </a:xfrm>
            <a:prstGeom prst="rect">
              <a:avLst/>
            </a:prstGeom>
            <a:noFill/>
            <a:ln w="9525">
              <a:noFill/>
            </a:ln>
          </p:spPr>
          <p:txBody>
            <a:bodyPr>
              <a:spAutoFit/>
            </a:bodyPr>
            <a:p>
              <a:pPr>
                <a:spcBef>
                  <a:spcPct val="50000"/>
                </a:spcBef>
              </a:pPr>
              <a:r>
                <a:t>white dwarf</a:t>
              </a:r>
            </a:p>
          </p:txBody>
        </p:sp>
      </p:grpSp>
      <p:grpSp>
        <p:nvGrpSpPr>
          <p:cNvPr id="186384" name="Group 186383"/>
          <p:cNvGrpSpPr/>
          <p:nvPr/>
        </p:nvGrpSpPr>
        <p:grpSpPr>
          <a:xfrm>
            <a:off x="598488" y="1557338"/>
            <a:ext cx="1401762" cy="882650"/>
            <a:chOff x="574" y="965"/>
            <a:chExt cx="883" cy="556"/>
          </a:xfrm>
        </p:grpSpPr>
        <p:sp>
          <p:nvSpPr>
            <p:cNvPr id="186385" name="Oval 186384"/>
            <p:cNvSpPr/>
            <p:nvPr/>
          </p:nvSpPr>
          <p:spPr>
            <a:xfrm>
              <a:off x="1207" y="1186"/>
              <a:ext cx="227" cy="227"/>
            </a:xfrm>
            <a:prstGeom prst="ellipse">
              <a:avLst/>
            </a:prstGeom>
            <a:gradFill rotWithShape="1">
              <a:gsLst>
                <a:gs pos="0">
                  <a:srgbClr val="FF9900"/>
                </a:gs>
                <a:gs pos="100000">
                  <a:schemeClr val="bg1"/>
                </a:gs>
              </a:gsLst>
              <a:path path="shape">
                <a:fillToRect l="50000" t="50000" r="50000" b="50000"/>
              </a:path>
              <a:tileRect/>
            </a:gradFill>
            <a:ln w="9525">
              <a:noFill/>
            </a:ln>
          </p:spPr>
          <p:txBody>
            <a:bodyPr/>
            <a:p>
              <a:endParaRPr lang="en-US"/>
            </a:p>
          </p:txBody>
        </p:sp>
        <p:sp>
          <p:nvSpPr>
            <p:cNvPr id="186386" name="Text Box 186385"/>
            <p:cNvSpPr txBox="1"/>
            <p:nvPr/>
          </p:nvSpPr>
          <p:spPr>
            <a:xfrm>
              <a:off x="574" y="965"/>
              <a:ext cx="883" cy="231"/>
            </a:xfrm>
            <a:prstGeom prst="rect">
              <a:avLst/>
            </a:prstGeom>
            <a:noFill/>
            <a:ln w="9525">
              <a:noFill/>
            </a:ln>
          </p:spPr>
          <p:txBody>
            <a:bodyPr>
              <a:spAutoFit/>
            </a:bodyPr>
            <a:p>
              <a:pPr>
                <a:spcBef>
                  <a:spcPct val="50000"/>
                </a:spcBef>
              </a:pPr>
              <a:r>
                <a:t>protostar</a:t>
              </a:r>
            </a:p>
          </p:txBody>
        </p:sp>
        <p:sp>
          <p:nvSpPr>
            <p:cNvPr id="186387" name="Oval 186386"/>
            <p:cNvSpPr/>
            <p:nvPr/>
          </p:nvSpPr>
          <p:spPr>
            <a:xfrm>
              <a:off x="807" y="1204"/>
              <a:ext cx="318" cy="317"/>
            </a:xfrm>
            <a:prstGeom prst="ellipse">
              <a:avLst/>
            </a:prstGeom>
            <a:gradFill rotWithShape="1">
              <a:gsLst>
                <a:gs pos="0">
                  <a:srgbClr val="FF0000"/>
                </a:gs>
                <a:gs pos="100000">
                  <a:schemeClr val="bg1"/>
                </a:gs>
              </a:gsLst>
              <a:path path="shape">
                <a:fillToRect l="50000" t="50000" r="50000" b="50000"/>
              </a:path>
              <a:tileRect/>
            </a:gradFill>
            <a:ln w="9525">
              <a:noFill/>
            </a:ln>
          </p:spPr>
          <p:txBody>
            <a:bodyPr wrap="none" anchor="ctr" anchorCtr="0"/>
            <a:p>
              <a:pPr algn="ctr"/>
              <a:endParaRPr dirty="0"/>
            </a:p>
          </p:txBody>
        </p:sp>
      </p:grpSp>
      <p:grpSp>
        <p:nvGrpSpPr>
          <p:cNvPr id="186388" name="Group 186387"/>
          <p:cNvGrpSpPr/>
          <p:nvPr/>
        </p:nvGrpSpPr>
        <p:grpSpPr>
          <a:xfrm>
            <a:off x="2020888" y="903288"/>
            <a:ext cx="1293812" cy="2390775"/>
            <a:chOff x="1273" y="569"/>
            <a:chExt cx="815" cy="1506"/>
          </a:xfrm>
        </p:grpSpPr>
        <p:grpSp>
          <p:nvGrpSpPr>
            <p:cNvPr id="186389" name="Group 186388"/>
            <p:cNvGrpSpPr/>
            <p:nvPr/>
          </p:nvGrpSpPr>
          <p:grpSpPr>
            <a:xfrm>
              <a:off x="1566" y="1144"/>
              <a:ext cx="202" cy="931"/>
              <a:chOff x="1616" y="1006"/>
              <a:chExt cx="202" cy="931"/>
            </a:xfrm>
          </p:grpSpPr>
          <p:sp>
            <p:nvSpPr>
              <p:cNvPr id="186390" name="Oval 186389"/>
              <p:cNvSpPr/>
              <p:nvPr/>
            </p:nvSpPr>
            <p:spPr>
              <a:xfrm>
                <a:off x="1675" y="1852"/>
                <a:ext cx="85" cy="85"/>
              </a:xfrm>
              <a:prstGeom prst="ellipse">
                <a:avLst/>
              </a:prstGeom>
              <a:solidFill>
                <a:srgbClr val="FF3300"/>
              </a:solidFill>
              <a:ln w="9525" cap="flat" cmpd="sng">
                <a:solidFill>
                  <a:schemeClr val="tx1"/>
                </a:solidFill>
                <a:prstDash val="solid"/>
                <a:headEnd type="none" w="med" len="med"/>
                <a:tailEnd type="none" w="med" len="med"/>
              </a:ln>
            </p:spPr>
            <p:txBody>
              <a:bodyPr wrap="none" anchor="ctr" anchorCtr="0"/>
              <a:p>
                <a:pPr algn="ctr"/>
                <a:endParaRPr dirty="0">
                  <a:solidFill>
                    <a:srgbClr val="FF3300"/>
                  </a:solidFill>
                </a:endParaRPr>
              </a:p>
            </p:txBody>
          </p:sp>
          <p:sp>
            <p:nvSpPr>
              <p:cNvPr id="186391" name="Oval 186390"/>
              <p:cNvSpPr/>
              <p:nvPr/>
            </p:nvSpPr>
            <p:spPr>
              <a:xfrm>
                <a:off x="1659" y="1649"/>
                <a:ext cx="117" cy="117"/>
              </a:xfrm>
              <a:prstGeom prst="ellipse">
                <a:avLst/>
              </a:prstGeom>
              <a:solidFill>
                <a:srgbClr val="FFCC66"/>
              </a:solidFill>
              <a:ln w="9525" cap="flat" cmpd="sng">
                <a:solidFill>
                  <a:schemeClr val="tx1"/>
                </a:solidFill>
                <a:prstDash val="solid"/>
                <a:headEnd type="none" w="med" len="med"/>
                <a:tailEnd type="none" w="med" len="med"/>
              </a:ln>
            </p:spPr>
            <p:txBody>
              <a:bodyPr/>
              <a:p>
                <a:endParaRPr lang="en-US"/>
              </a:p>
            </p:txBody>
          </p:sp>
          <p:sp>
            <p:nvSpPr>
              <p:cNvPr id="186392" name="Oval 186391"/>
              <p:cNvSpPr/>
              <p:nvPr/>
            </p:nvSpPr>
            <p:spPr>
              <a:xfrm>
                <a:off x="1642" y="1455"/>
                <a:ext cx="149" cy="149"/>
              </a:xfrm>
              <a:prstGeom prst="ellipse">
                <a:avLst/>
              </a:prstGeom>
              <a:solidFill>
                <a:srgbClr val="FFFF99"/>
              </a:solidFill>
              <a:ln w="9525" cap="flat" cmpd="sng">
                <a:solidFill>
                  <a:schemeClr val="tx1"/>
                </a:solidFill>
                <a:prstDash val="solid"/>
                <a:headEnd type="none" w="med" len="med"/>
                <a:tailEnd type="none" w="med" len="med"/>
              </a:ln>
            </p:spPr>
            <p:txBody>
              <a:bodyPr/>
              <a:p>
                <a:endParaRPr lang="en-US"/>
              </a:p>
            </p:txBody>
          </p:sp>
          <p:sp>
            <p:nvSpPr>
              <p:cNvPr id="186393" name="Oval 186392"/>
              <p:cNvSpPr/>
              <p:nvPr/>
            </p:nvSpPr>
            <p:spPr>
              <a:xfrm>
                <a:off x="1634" y="1244"/>
                <a:ext cx="166" cy="166"/>
              </a:xfrm>
              <a:prstGeom prst="ellipse">
                <a:avLst/>
              </a:prstGeom>
              <a:solidFill>
                <a:schemeClr val="bg1"/>
              </a:solidFill>
              <a:ln w="9525" cap="flat" cmpd="sng">
                <a:solidFill>
                  <a:schemeClr val="tx1"/>
                </a:solidFill>
                <a:prstDash val="solid"/>
                <a:headEnd type="none" w="med" len="med"/>
                <a:tailEnd type="none" w="med" len="med"/>
              </a:ln>
            </p:spPr>
            <p:txBody>
              <a:bodyPr/>
              <a:p>
                <a:endParaRPr lang="en-US"/>
              </a:p>
            </p:txBody>
          </p:sp>
          <p:sp>
            <p:nvSpPr>
              <p:cNvPr id="186394" name="Oval 186393"/>
              <p:cNvSpPr/>
              <p:nvPr/>
            </p:nvSpPr>
            <p:spPr>
              <a:xfrm>
                <a:off x="1616" y="1006"/>
                <a:ext cx="202" cy="202"/>
              </a:xfrm>
              <a:prstGeom prst="ellipse">
                <a:avLst/>
              </a:prstGeom>
              <a:solidFill>
                <a:schemeClr val="hlink"/>
              </a:solidFill>
              <a:ln w="9525" cap="flat" cmpd="sng">
                <a:solidFill>
                  <a:schemeClr val="tx1"/>
                </a:solidFill>
                <a:prstDash val="solid"/>
                <a:headEnd type="none" w="med" len="med"/>
                <a:tailEnd type="none" w="med" len="med"/>
              </a:ln>
            </p:spPr>
            <p:txBody>
              <a:bodyPr/>
              <a:p>
                <a:endParaRPr lang="en-US"/>
              </a:p>
            </p:txBody>
          </p:sp>
        </p:grpSp>
        <p:sp>
          <p:nvSpPr>
            <p:cNvPr id="186395" name="Text Box 186394"/>
            <p:cNvSpPr txBox="1"/>
            <p:nvPr/>
          </p:nvSpPr>
          <p:spPr>
            <a:xfrm>
              <a:off x="1273" y="569"/>
              <a:ext cx="815" cy="577"/>
            </a:xfrm>
            <a:prstGeom prst="rect">
              <a:avLst/>
            </a:prstGeom>
            <a:noFill/>
            <a:ln w="9525">
              <a:noFill/>
            </a:ln>
          </p:spPr>
          <p:txBody>
            <a:bodyPr>
              <a:spAutoFit/>
            </a:bodyPr>
            <a:p>
              <a:pPr algn="ctr">
                <a:spcBef>
                  <a:spcPct val="50000"/>
                </a:spcBef>
              </a:pPr>
              <a:r>
                <a:t>main sequence star</a:t>
              </a:r>
            </a:p>
          </p:txBody>
        </p:sp>
      </p:grpSp>
      <p:grpSp>
        <p:nvGrpSpPr>
          <p:cNvPr id="186396" name="Group 186395"/>
          <p:cNvGrpSpPr/>
          <p:nvPr/>
        </p:nvGrpSpPr>
        <p:grpSpPr>
          <a:xfrm>
            <a:off x="4413250" y="1073150"/>
            <a:ext cx="1582738" cy="1444625"/>
            <a:chOff x="2780" y="676"/>
            <a:chExt cx="997" cy="910"/>
          </a:xfrm>
        </p:grpSpPr>
        <p:sp>
          <p:nvSpPr>
            <p:cNvPr id="186397" name="Oval 186396"/>
            <p:cNvSpPr/>
            <p:nvPr/>
          </p:nvSpPr>
          <p:spPr>
            <a:xfrm>
              <a:off x="3038" y="676"/>
              <a:ext cx="495" cy="495"/>
            </a:xfrm>
            <a:prstGeom prst="ellipse">
              <a:avLst/>
            </a:prstGeom>
            <a:solidFill>
              <a:srgbClr val="FF3300"/>
            </a:solidFill>
            <a:ln w="9525" cap="flat" cmpd="sng">
              <a:solidFill>
                <a:schemeClr val="tx1"/>
              </a:solidFill>
              <a:prstDash val="solid"/>
              <a:headEnd type="none" w="med" len="med"/>
              <a:tailEnd type="none" w="med" len="med"/>
            </a:ln>
          </p:spPr>
          <p:txBody>
            <a:bodyPr/>
            <a:p>
              <a:endParaRPr lang="en-US"/>
            </a:p>
          </p:txBody>
        </p:sp>
        <p:sp>
          <p:nvSpPr>
            <p:cNvPr id="186398" name="Text Box 186397"/>
            <p:cNvSpPr txBox="1"/>
            <p:nvPr/>
          </p:nvSpPr>
          <p:spPr>
            <a:xfrm>
              <a:off x="2780" y="1182"/>
              <a:ext cx="997" cy="404"/>
            </a:xfrm>
            <a:prstGeom prst="rect">
              <a:avLst/>
            </a:prstGeom>
            <a:noFill/>
            <a:ln w="9525">
              <a:noFill/>
            </a:ln>
          </p:spPr>
          <p:txBody>
            <a:bodyPr>
              <a:spAutoFit/>
            </a:bodyPr>
            <a:p>
              <a:pPr algn="ctr">
                <a:spcBef>
                  <a:spcPct val="50000"/>
                </a:spcBef>
              </a:pPr>
              <a:r>
                <a:t>red supergiant</a:t>
              </a:r>
            </a:p>
          </p:txBody>
        </p:sp>
      </p:grpSp>
      <p:grpSp>
        <p:nvGrpSpPr>
          <p:cNvPr id="186399" name="Group 186398"/>
          <p:cNvGrpSpPr/>
          <p:nvPr/>
        </p:nvGrpSpPr>
        <p:grpSpPr>
          <a:xfrm>
            <a:off x="384175" y="2779713"/>
            <a:ext cx="1222375" cy="681037"/>
            <a:chOff x="830" y="1912"/>
            <a:chExt cx="770" cy="429"/>
          </a:xfrm>
        </p:grpSpPr>
        <p:sp>
          <p:nvSpPr>
            <p:cNvPr id="186400" name="Text Box 186399"/>
            <p:cNvSpPr txBox="1"/>
            <p:nvPr/>
          </p:nvSpPr>
          <p:spPr>
            <a:xfrm>
              <a:off x="830" y="1912"/>
              <a:ext cx="725" cy="404"/>
            </a:xfrm>
            <a:prstGeom prst="rect">
              <a:avLst/>
            </a:prstGeom>
            <a:noFill/>
            <a:ln w="9525">
              <a:noFill/>
            </a:ln>
          </p:spPr>
          <p:txBody>
            <a:bodyPr>
              <a:spAutoFit/>
            </a:bodyPr>
            <a:p>
              <a:pPr algn="ctr">
                <a:spcBef>
                  <a:spcPct val="50000"/>
                </a:spcBef>
              </a:pPr>
              <a:r>
                <a:rPr b="1">
                  <a:solidFill>
                    <a:srgbClr val="FF3300"/>
                  </a:solidFill>
                </a:rPr>
                <a:t>MASS</a:t>
              </a:r>
              <a:r>
                <a:t>         </a:t>
              </a:r>
              <a:r>
                <a:rPr b="1"/>
                <a:t>&gt; 0.05 </a:t>
              </a:r>
              <a:r>
                <a:rPr b="1">
                  <a:cs typeface="Arial" panose="020B0604020202020204" pitchFamily="34" charset="0"/>
                </a:rPr>
                <a:t>ʘ</a:t>
              </a:r>
              <a:endParaRPr b="1">
                <a:ea typeface="Arial" panose="020B0604020202020204" pitchFamily="34" charset="0"/>
              </a:endParaRPr>
            </a:p>
          </p:txBody>
        </p:sp>
        <p:sp>
          <p:nvSpPr>
            <p:cNvPr id="186401" name="Rectangle 186400"/>
            <p:cNvSpPr/>
            <p:nvPr/>
          </p:nvSpPr>
          <p:spPr>
            <a:xfrm>
              <a:off x="832" y="1915"/>
              <a:ext cx="768" cy="426"/>
            </a:xfrm>
            <a:prstGeom prst="rect">
              <a:avLst/>
            </a:prstGeom>
            <a:noFill/>
            <a:ln w="28575" cap="flat" cmpd="sng">
              <a:solidFill>
                <a:schemeClr val="tx1"/>
              </a:solidFill>
              <a:prstDash val="solid"/>
              <a:miter/>
              <a:headEnd type="none" w="med" len="med"/>
              <a:tailEnd type="none" w="med" len="med"/>
            </a:ln>
          </p:spPr>
          <p:txBody>
            <a:bodyPr/>
            <a:p>
              <a:endParaRPr lang="en-US"/>
            </a:p>
          </p:txBody>
        </p:sp>
      </p:grpSp>
      <p:grpSp>
        <p:nvGrpSpPr>
          <p:cNvPr id="186402" name="Group 186401"/>
          <p:cNvGrpSpPr/>
          <p:nvPr/>
        </p:nvGrpSpPr>
        <p:grpSpPr>
          <a:xfrm>
            <a:off x="366713" y="4062413"/>
            <a:ext cx="1222375" cy="681037"/>
            <a:chOff x="830" y="1912"/>
            <a:chExt cx="770" cy="429"/>
          </a:xfrm>
        </p:grpSpPr>
        <p:sp>
          <p:nvSpPr>
            <p:cNvPr id="186403" name="Text Box 186402"/>
            <p:cNvSpPr txBox="1"/>
            <p:nvPr/>
          </p:nvSpPr>
          <p:spPr>
            <a:xfrm>
              <a:off x="830" y="1912"/>
              <a:ext cx="725" cy="404"/>
            </a:xfrm>
            <a:prstGeom prst="rect">
              <a:avLst/>
            </a:prstGeom>
            <a:noFill/>
            <a:ln w="9525">
              <a:noFill/>
            </a:ln>
          </p:spPr>
          <p:txBody>
            <a:bodyPr>
              <a:spAutoFit/>
            </a:bodyPr>
            <a:p>
              <a:pPr algn="ctr">
                <a:spcBef>
                  <a:spcPct val="50000"/>
                </a:spcBef>
              </a:pPr>
              <a:r>
                <a:rPr b="1">
                  <a:solidFill>
                    <a:srgbClr val="FF3300"/>
                  </a:solidFill>
                </a:rPr>
                <a:t>MASS</a:t>
              </a:r>
              <a:r>
                <a:t>         </a:t>
              </a:r>
              <a:r>
                <a:rPr b="1"/>
                <a:t>&lt; 0.05 </a:t>
              </a:r>
              <a:r>
                <a:rPr b="1">
                  <a:cs typeface="Arial" panose="020B0604020202020204" pitchFamily="34" charset="0"/>
                </a:rPr>
                <a:t>ʘ</a:t>
              </a:r>
              <a:endParaRPr b="1">
                <a:ea typeface="Arial" panose="020B0604020202020204" pitchFamily="34" charset="0"/>
              </a:endParaRPr>
            </a:p>
          </p:txBody>
        </p:sp>
        <p:sp>
          <p:nvSpPr>
            <p:cNvPr id="186404" name="Rectangle 186403"/>
            <p:cNvSpPr/>
            <p:nvPr/>
          </p:nvSpPr>
          <p:spPr>
            <a:xfrm>
              <a:off x="832" y="1915"/>
              <a:ext cx="768" cy="426"/>
            </a:xfrm>
            <a:prstGeom prst="rect">
              <a:avLst/>
            </a:prstGeom>
            <a:noFill/>
            <a:ln w="28575" cap="flat" cmpd="sng">
              <a:solidFill>
                <a:schemeClr val="tx1"/>
              </a:solidFill>
              <a:prstDash val="solid"/>
              <a:miter/>
              <a:headEnd type="none" w="med" len="med"/>
              <a:tailEnd type="none" w="med" len="med"/>
            </a:ln>
          </p:spPr>
          <p:txBody>
            <a:bodyPr/>
            <a:p>
              <a:endParaRPr lang="en-US"/>
            </a:p>
          </p:txBody>
        </p:sp>
      </p:grpSp>
      <p:grpSp>
        <p:nvGrpSpPr>
          <p:cNvPr id="186405" name="Group 186404"/>
          <p:cNvGrpSpPr/>
          <p:nvPr/>
        </p:nvGrpSpPr>
        <p:grpSpPr>
          <a:xfrm>
            <a:off x="3452813" y="1446213"/>
            <a:ext cx="1222375" cy="681037"/>
            <a:chOff x="830" y="1912"/>
            <a:chExt cx="770" cy="429"/>
          </a:xfrm>
        </p:grpSpPr>
        <p:sp>
          <p:nvSpPr>
            <p:cNvPr id="186406" name="Text Box 186405"/>
            <p:cNvSpPr txBox="1"/>
            <p:nvPr/>
          </p:nvSpPr>
          <p:spPr>
            <a:xfrm>
              <a:off x="830" y="1912"/>
              <a:ext cx="725" cy="404"/>
            </a:xfrm>
            <a:prstGeom prst="rect">
              <a:avLst/>
            </a:prstGeom>
            <a:noFill/>
            <a:ln w="9525">
              <a:noFill/>
            </a:ln>
          </p:spPr>
          <p:txBody>
            <a:bodyPr>
              <a:spAutoFit/>
            </a:bodyPr>
            <a:p>
              <a:pPr algn="ctr">
                <a:spcBef>
                  <a:spcPct val="50000"/>
                </a:spcBef>
              </a:pPr>
              <a:r>
                <a:rPr b="1">
                  <a:solidFill>
                    <a:srgbClr val="FF3300"/>
                  </a:solidFill>
                </a:rPr>
                <a:t>MASS</a:t>
              </a:r>
              <a:r>
                <a:t>         </a:t>
              </a:r>
              <a:r>
                <a:rPr b="1"/>
                <a:t>&gt; 4 </a:t>
              </a:r>
              <a:r>
                <a:rPr b="1">
                  <a:cs typeface="Arial" panose="020B0604020202020204" pitchFamily="34" charset="0"/>
                </a:rPr>
                <a:t>ʘ</a:t>
              </a:r>
              <a:endParaRPr b="1">
                <a:ea typeface="Arial" panose="020B0604020202020204" pitchFamily="34" charset="0"/>
              </a:endParaRPr>
            </a:p>
          </p:txBody>
        </p:sp>
        <p:sp>
          <p:nvSpPr>
            <p:cNvPr id="186407" name="Rectangle 186406"/>
            <p:cNvSpPr/>
            <p:nvPr/>
          </p:nvSpPr>
          <p:spPr>
            <a:xfrm>
              <a:off x="832" y="1915"/>
              <a:ext cx="768" cy="426"/>
            </a:xfrm>
            <a:prstGeom prst="rect">
              <a:avLst/>
            </a:prstGeom>
            <a:noFill/>
            <a:ln w="28575" cap="flat" cmpd="sng">
              <a:solidFill>
                <a:schemeClr val="tx1"/>
              </a:solidFill>
              <a:prstDash val="solid"/>
              <a:miter/>
              <a:headEnd type="none" w="med" len="med"/>
              <a:tailEnd type="none" w="med" len="med"/>
            </a:ln>
          </p:spPr>
          <p:txBody>
            <a:bodyPr/>
            <a:p>
              <a:endParaRPr lang="en-US"/>
            </a:p>
          </p:txBody>
        </p:sp>
      </p:grpSp>
      <p:grpSp>
        <p:nvGrpSpPr>
          <p:cNvPr id="186408" name="Group 186407"/>
          <p:cNvGrpSpPr/>
          <p:nvPr/>
        </p:nvGrpSpPr>
        <p:grpSpPr>
          <a:xfrm>
            <a:off x="3452813" y="2674938"/>
            <a:ext cx="1477962" cy="676275"/>
            <a:chOff x="2156" y="1691"/>
            <a:chExt cx="931" cy="426"/>
          </a:xfrm>
        </p:grpSpPr>
        <p:sp>
          <p:nvSpPr>
            <p:cNvPr id="186409" name="Text Box 186408"/>
            <p:cNvSpPr txBox="1"/>
            <p:nvPr/>
          </p:nvSpPr>
          <p:spPr>
            <a:xfrm>
              <a:off x="2161" y="1706"/>
              <a:ext cx="925" cy="404"/>
            </a:xfrm>
            <a:prstGeom prst="rect">
              <a:avLst/>
            </a:prstGeom>
            <a:noFill/>
            <a:ln w="9525">
              <a:noFill/>
            </a:ln>
          </p:spPr>
          <p:txBody>
            <a:bodyPr>
              <a:spAutoFit/>
            </a:bodyPr>
            <a:p>
              <a:pPr algn="ctr">
                <a:spcBef>
                  <a:spcPct val="50000"/>
                </a:spcBef>
              </a:pPr>
              <a:r>
                <a:rPr b="1">
                  <a:solidFill>
                    <a:srgbClr val="FF3300"/>
                  </a:solidFill>
                </a:rPr>
                <a:t>MASS</a:t>
              </a:r>
              <a:r>
                <a:t>         </a:t>
              </a:r>
              <a:r>
                <a:rPr b="1"/>
                <a:t>0.23 to 4 </a:t>
              </a:r>
              <a:r>
                <a:rPr b="1">
                  <a:cs typeface="Arial" panose="020B0604020202020204" pitchFamily="34" charset="0"/>
                </a:rPr>
                <a:t>ʘ</a:t>
              </a:r>
              <a:endParaRPr b="1">
                <a:ea typeface="Arial" panose="020B0604020202020204" pitchFamily="34" charset="0"/>
              </a:endParaRPr>
            </a:p>
          </p:txBody>
        </p:sp>
        <p:sp>
          <p:nvSpPr>
            <p:cNvPr id="186410" name="Rectangle 186409"/>
            <p:cNvSpPr/>
            <p:nvPr/>
          </p:nvSpPr>
          <p:spPr>
            <a:xfrm>
              <a:off x="2156" y="1691"/>
              <a:ext cx="931" cy="426"/>
            </a:xfrm>
            <a:prstGeom prst="rect">
              <a:avLst/>
            </a:prstGeom>
            <a:noFill/>
            <a:ln w="28575" cap="flat" cmpd="sng">
              <a:solidFill>
                <a:schemeClr val="tx1"/>
              </a:solidFill>
              <a:prstDash val="solid"/>
              <a:miter/>
              <a:headEnd type="none" w="med" len="med"/>
              <a:tailEnd type="none" w="med" len="med"/>
            </a:ln>
          </p:spPr>
          <p:txBody>
            <a:bodyPr/>
            <a:p>
              <a:endParaRPr lang="en-US"/>
            </a:p>
          </p:txBody>
        </p:sp>
      </p:grpSp>
      <p:grpSp>
        <p:nvGrpSpPr>
          <p:cNvPr id="186411" name="Group 186410"/>
          <p:cNvGrpSpPr/>
          <p:nvPr/>
        </p:nvGrpSpPr>
        <p:grpSpPr>
          <a:xfrm>
            <a:off x="6908800" y="2305050"/>
            <a:ext cx="1895475" cy="1539875"/>
            <a:chOff x="4352" y="1452"/>
            <a:chExt cx="1194" cy="970"/>
          </a:xfrm>
        </p:grpSpPr>
        <p:sp>
          <p:nvSpPr>
            <p:cNvPr id="186412" name="Freeform 186411"/>
            <p:cNvSpPr/>
            <p:nvPr/>
          </p:nvSpPr>
          <p:spPr>
            <a:xfrm rot="-727628">
              <a:off x="4352" y="1766"/>
              <a:ext cx="811" cy="656"/>
            </a:xfrm>
            <a:custGeom>
              <a:avLst/>
              <a:gdLst/>
              <a:ahLst/>
              <a:cxnLst/>
              <a:pathLst>
                <a:path w="811" h="656">
                  <a:moveTo>
                    <a:pt x="283" y="224"/>
                  </a:moveTo>
                  <a:lnTo>
                    <a:pt x="0" y="272"/>
                  </a:lnTo>
                  <a:lnTo>
                    <a:pt x="272" y="341"/>
                  </a:lnTo>
                  <a:lnTo>
                    <a:pt x="134" y="538"/>
                  </a:lnTo>
                  <a:lnTo>
                    <a:pt x="363" y="416"/>
                  </a:lnTo>
                  <a:lnTo>
                    <a:pt x="400" y="656"/>
                  </a:lnTo>
                  <a:lnTo>
                    <a:pt x="491" y="421"/>
                  </a:lnTo>
                  <a:lnTo>
                    <a:pt x="710" y="528"/>
                  </a:lnTo>
                  <a:lnTo>
                    <a:pt x="614" y="330"/>
                  </a:lnTo>
                  <a:lnTo>
                    <a:pt x="811" y="186"/>
                  </a:lnTo>
                  <a:lnTo>
                    <a:pt x="571" y="208"/>
                  </a:lnTo>
                  <a:lnTo>
                    <a:pt x="555" y="0"/>
                  </a:lnTo>
                  <a:lnTo>
                    <a:pt x="427" y="160"/>
                  </a:lnTo>
                  <a:lnTo>
                    <a:pt x="235" y="0"/>
                  </a:lnTo>
                  <a:lnTo>
                    <a:pt x="283" y="224"/>
                  </a:lnTo>
                  <a:close/>
                </a:path>
              </a:pathLst>
            </a:custGeom>
            <a:gradFill rotWithShape="1">
              <a:gsLst>
                <a:gs pos="0">
                  <a:schemeClr val="bg1">
                    <a:alpha val="100000"/>
                  </a:schemeClr>
                </a:gs>
                <a:gs pos="100000">
                  <a:srgbClr val="6666FF">
                    <a:alpha val="100000"/>
                  </a:srgbClr>
                </a:gs>
              </a:gsLst>
              <a:path path="shape">
                <a:fillToRect l="50000" t="50000" r="50000" b="50000"/>
              </a:path>
              <a:tileRect/>
            </a:gradFill>
            <a:ln w="9525" cap="flat" cmpd="sng">
              <a:solidFill>
                <a:schemeClr val="tx1"/>
              </a:solidFill>
              <a:prstDash val="solid"/>
              <a:headEnd type="none" w="med" len="med"/>
              <a:tailEnd type="none" w="med" len="med"/>
            </a:ln>
          </p:spPr>
          <p:txBody>
            <a:bodyPr/>
            <a:p>
              <a:endParaRPr lang="en-US"/>
            </a:p>
          </p:txBody>
        </p:sp>
        <p:sp>
          <p:nvSpPr>
            <p:cNvPr id="186413" name="Text Box 186412"/>
            <p:cNvSpPr txBox="1"/>
            <p:nvPr/>
          </p:nvSpPr>
          <p:spPr>
            <a:xfrm>
              <a:off x="4719" y="1452"/>
              <a:ext cx="827" cy="231"/>
            </a:xfrm>
            <a:prstGeom prst="rect">
              <a:avLst/>
            </a:prstGeom>
            <a:noFill/>
            <a:ln w="9525">
              <a:noFill/>
            </a:ln>
          </p:spPr>
          <p:txBody>
            <a:bodyPr>
              <a:spAutoFit/>
            </a:bodyPr>
            <a:p>
              <a:pPr>
                <a:spcBef>
                  <a:spcPct val="50000"/>
                </a:spcBef>
              </a:pPr>
              <a:r>
                <a:t>supernova</a:t>
              </a:r>
            </a:p>
          </p:txBody>
        </p:sp>
      </p:grpSp>
      <p:grpSp>
        <p:nvGrpSpPr>
          <p:cNvPr id="186414" name="Group 186413"/>
          <p:cNvGrpSpPr/>
          <p:nvPr/>
        </p:nvGrpSpPr>
        <p:grpSpPr>
          <a:xfrm>
            <a:off x="6234113" y="1282700"/>
            <a:ext cx="2049462" cy="438150"/>
            <a:chOff x="4050" y="882"/>
            <a:chExt cx="1291" cy="276"/>
          </a:xfrm>
        </p:grpSpPr>
        <p:sp>
          <p:nvSpPr>
            <p:cNvPr id="186415" name="Text Box 186414"/>
            <p:cNvSpPr txBox="1"/>
            <p:nvPr/>
          </p:nvSpPr>
          <p:spPr>
            <a:xfrm>
              <a:off x="4050" y="911"/>
              <a:ext cx="1291" cy="231"/>
            </a:xfrm>
            <a:prstGeom prst="rect">
              <a:avLst/>
            </a:prstGeom>
            <a:noFill/>
            <a:ln w="9525">
              <a:noFill/>
            </a:ln>
          </p:spPr>
          <p:txBody>
            <a:bodyPr>
              <a:spAutoFit/>
            </a:bodyPr>
            <a:p>
              <a:pPr algn="ctr">
                <a:spcBef>
                  <a:spcPct val="50000"/>
                </a:spcBef>
              </a:pPr>
              <a:r>
                <a:rPr b="1">
                  <a:solidFill>
                    <a:srgbClr val="FF3300"/>
                  </a:solidFill>
                </a:rPr>
                <a:t>CORE MASS</a:t>
              </a:r>
              <a:endParaRPr b="1">
                <a:ea typeface="Arial" panose="020B0604020202020204" pitchFamily="34" charset="0"/>
              </a:endParaRPr>
            </a:p>
          </p:txBody>
        </p:sp>
        <p:sp>
          <p:nvSpPr>
            <p:cNvPr id="186416" name="Rectangle 186415"/>
            <p:cNvSpPr/>
            <p:nvPr/>
          </p:nvSpPr>
          <p:spPr>
            <a:xfrm>
              <a:off x="4172" y="882"/>
              <a:ext cx="1040" cy="276"/>
            </a:xfrm>
            <a:prstGeom prst="rect">
              <a:avLst/>
            </a:prstGeom>
            <a:noFill/>
            <a:ln w="28575" cap="flat" cmpd="sng">
              <a:solidFill>
                <a:schemeClr val="tx1"/>
              </a:solidFill>
              <a:prstDash val="solid"/>
              <a:miter/>
              <a:headEnd type="none" w="med" len="med"/>
              <a:tailEnd type="none" w="med" len="med"/>
            </a:ln>
          </p:spPr>
          <p:txBody>
            <a:bodyPr/>
            <a:p>
              <a:endParaRPr lang="en-US"/>
            </a:p>
          </p:txBody>
        </p:sp>
      </p:grpSp>
      <p:grpSp>
        <p:nvGrpSpPr>
          <p:cNvPr id="186417" name="Group 186416"/>
          <p:cNvGrpSpPr/>
          <p:nvPr/>
        </p:nvGrpSpPr>
        <p:grpSpPr>
          <a:xfrm>
            <a:off x="5881688" y="1787525"/>
            <a:ext cx="1204912" cy="376238"/>
            <a:chOff x="830" y="1912"/>
            <a:chExt cx="770" cy="429"/>
          </a:xfrm>
        </p:grpSpPr>
        <p:sp>
          <p:nvSpPr>
            <p:cNvPr id="186418" name="Text Box 186417"/>
            <p:cNvSpPr txBox="1"/>
            <p:nvPr/>
          </p:nvSpPr>
          <p:spPr>
            <a:xfrm>
              <a:off x="830" y="1912"/>
              <a:ext cx="725" cy="418"/>
            </a:xfrm>
            <a:prstGeom prst="rect">
              <a:avLst/>
            </a:prstGeom>
            <a:noFill/>
            <a:ln w="9525">
              <a:noFill/>
            </a:ln>
          </p:spPr>
          <p:txBody>
            <a:bodyPr>
              <a:spAutoFit/>
            </a:bodyPr>
            <a:p>
              <a:pPr algn="ctr">
                <a:spcBef>
                  <a:spcPct val="50000"/>
                </a:spcBef>
              </a:pPr>
              <a:r>
                <a:rPr b="1"/>
                <a:t>&lt; 1.4 </a:t>
              </a:r>
              <a:r>
                <a:rPr b="1">
                  <a:cs typeface="Arial" panose="020B0604020202020204" pitchFamily="34" charset="0"/>
                </a:rPr>
                <a:t>ʘ</a:t>
              </a:r>
              <a:endParaRPr b="1">
                <a:ea typeface="Arial" panose="020B0604020202020204" pitchFamily="34" charset="0"/>
              </a:endParaRPr>
            </a:p>
          </p:txBody>
        </p:sp>
        <p:sp>
          <p:nvSpPr>
            <p:cNvPr id="186419" name="Rectangle 186418"/>
            <p:cNvSpPr/>
            <p:nvPr/>
          </p:nvSpPr>
          <p:spPr>
            <a:xfrm>
              <a:off x="832" y="1915"/>
              <a:ext cx="768" cy="426"/>
            </a:xfrm>
            <a:prstGeom prst="rect">
              <a:avLst/>
            </a:prstGeom>
            <a:noFill/>
            <a:ln w="28575" cap="flat" cmpd="sng">
              <a:solidFill>
                <a:schemeClr val="tx1"/>
              </a:solidFill>
              <a:prstDash val="solid"/>
              <a:miter/>
              <a:headEnd type="none" w="med" len="med"/>
              <a:tailEnd type="none" w="med" len="med"/>
            </a:ln>
          </p:spPr>
          <p:txBody>
            <a:bodyPr/>
            <a:p>
              <a:endParaRPr lang="en-US"/>
            </a:p>
          </p:txBody>
        </p:sp>
      </p:grpSp>
      <p:grpSp>
        <p:nvGrpSpPr>
          <p:cNvPr id="186420" name="Group 186419"/>
          <p:cNvGrpSpPr/>
          <p:nvPr/>
        </p:nvGrpSpPr>
        <p:grpSpPr>
          <a:xfrm>
            <a:off x="7424738" y="1787525"/>
            <a:ext cx="1204912" cy="376238"/>
            <a:chOff x="830" y="1912"/>
            <a:chExt cx="770" cy="429"/>
          </a:xfrm>
        </p:grpSpPr>
        <p:sp>
          <p:nvSpPr>
            <p:cNvPr id="186421" name="Text Box 186420"/>
            <p:cNvSpPr txBox="1"/>
            <p:nvPr/>
          </p:nvSpPr>
          <p:spPr>
            <a:xfrm>
              <a:off x="830" y="1912"/>
              <a:ext cx="725" cy="418"/>
            </a:xfrm>
            <a:prstGeom prst="rect">
              <a:avLst/>
            </a:prstGeom>
            <a:noFill/>
            <a:ln w="9525">
              <a:noFill/>
            </a:ln>
          </p:spPr>
          <p:txBody>
            <a:bodyPr>
              <a:spAutoFit/>
            </a:bodyPr>
            <a:p>
              <a:pPr algn="ctr">
                <a:spcBef>
                  <a:spcPct val="50000"/>
                </a:spcBef>
              </a:pPr>
              <a:r>
                <a:rPr b="1"/>
                <a:t>&gt; 1.4 </a:t>
              </a:r>
              <a:r>
                <a:rPr b="1">
                  <a:cs typeface="Arial" panose="020B0604020202020204" pitchFamily="34" charset="0"/>
                </a:rPr>
                <a:t>ʘ</a:t>
              </a:r>
              <a:endParaRPr b="1">
                <a:ea typeface="Arial" panose="020B0604020202020204" pitchFamily="34" charset="0"/>
              </a:endParaRPr>
            </a:p>
          </p:txBody>
        </p:sp>
        <p:sp>
          <p:nvSpPr>
            <p:cNvPr id="186422" name="Rectangle 186421"/>
            <p:cNvSpPr/>
            <p:nvPr/>
          </p:nvSpPr>
          <p:spPr>
            <a:xfrm>
              <a:off x="832" y="1915"/>
              <a:ext cx="768" cy="426"/>
            </a:xfrm>
            <a:prstGeom prst="rect">
              <a:avLst/>
            </a:prstGeom>
            <a:noFill/>
            <a:ln w="28575" cap="flat" cmpd="sng">
              <a:solidFill>
                <a:schemeClr val="tx1"/>
              </a:solidFill>
              <a:prstDash val="solid"/>
              <a:miter/>
              <a:headEnd type="none" w="med" len="med"/>
              <a:tailEnd type="none" w="med" len="med"/>
            </a:ln>
          </p:spPr>
          <p:txBody>
            <a:bodyPr/>
            <a:p>
              <a:endParaRPr lang="en-US"/>
            </a:p>
          </p:txBody>
        </p:sp>
      </p:grpSp>
      <p:grpSp>
        <p:nvGrpSpPr>
          <p:cNvPr id="186423" name="Group 186422"/>
          <p:cNvGrpSpPr/>
          <p:nvPr/>
        </p:nvGrpSpPr>
        <p:grpSpPr>
          <a:xfrm>
            <a:off x="6713538" y="3978275"/>
            <a:ext cx="2049462" cy="438150"/>
            <a:chOff x="4050" y="882"/>
            <a:chExt cx="1291" cy="276"/>
          </a:xfrm>
        </p:grpSpPr>
        <p:sp>
          <p:nvSpPr>
            <p:cNvPr id="186424" name="Text Box 186423"/>
            <p:cNvSpPr txBox="1"/>
            <p:nvPr/>
          </p:nvSpPr>
          <p:spPr>
            <a:xfrm>
              <a:off x="4050" y="911"/>
              <a:ext cx="1291" cy="231"/>
            </a:xfrm>
            <a:prstGeom prst="rect">
              <a:avLst/>
            </a:prstGeom>
            <a:noFill/>
            <a:ln w="9525">
              <a:noFill/>
            </a:ln>
          </p:spPr>
          <p:txBody>
            <a:bodyPr>
              <a:spAutoFit/>
            </a:bodyPr>
            <a:p>
              <a:pPr algn="ctr">
                <a:spcBef>
                  <a:spcPct val="50000"/>
                </a:spcBef>
              </a:pPr>
              <a:r>
                <a:rPr b="1">
                  <a:solidFill>
                    <a:srgbClr val="FF3300"/>
                  </a:solidFill>
                </a:rPr>
                <a:t>CORE MASS</a:t>
              </a:r>
              <a:endParaRPr b="1">
                <a:ea typeface="Arial" panose="020B0604020202020204" pitchFamily="34" charset="0"/>
              </a:endParaRPr>
            </a:p>
          </p:txBody>
        </p:sp>
        <p:sp>
          <p:nvSpPr>
            <p:cNvPr id="186425" name="Rectangle 186424"/>
            <p:cNvSpPr/>
            <p:nvPr/>
          </p:nvSpPr>
          <p:spPr>
            <a:xfrm>
              <a:off x="4172" y="882"/>
              <a:ext cx="1040" cy="276"/>
            </a:xfrm>
            <a:prstGeom prst="rect">
              <a:avLst/>
            </a:prstGeom>
            <a:noFill/>
            <a:ln w="28575" cap="flat" cmpd="sng">
              <a:solidFill>
                <a:schemeClr val="tx1"/>
              </a:solidFill>
              <a:prstDash val="solid"/>
              <a:miter/>
              <a:headEnd type="none" w="med" len="med"/>
              <a:tailEnd type="none" w="med" len="med"/>
            </a:ln>
          </p:spPr>
          <p:txBody>
            <a:bodyPr/>
            <a:p>
              <a:endParaRPr lang="en-US"/>
            </a:p>
          </p:txBody>
        </p:sp>
      </p:grpSp>
      <p:grpSp>
        <p:nvGrpSpPr>
          <p:cNvPr id="186426" name="Group 186425"/>
          <p:cNvGrpSpPr/>
          <p:nvPr/>
        </p:nvGrpSpPr>
        <p:grpSpPr>
          <a:xfrm>
            <a:off x="6392863" y="4492625"/>
            <a:ext cx="1204912" cy="376238"/>
            <a:chOff x="830" y="1912"/>
            <a:chExt cx="770" cy="429"/>
          </a:xfrm>
        </p:grpSpPr>
        <p:sp>
          <p:nvSpPr>
            <p:cNvPr id="186427" name="Text Box 186426"/>
            <p:cNvSpPr txBox="1"/>
            <p:nvPr/>
          </p:nvSpPr>
          <p:spPr>
            <a:xfrm>
              <a:off x="830" y="1912"/>
              <a:ext cx="725" cy="418"/>
            </a:xfrm>
            <a:prstGeom prst="rect">
              <a:avLst/>
            </a:prstGeom>
            <a:noFill/>
            <a:ln w="9525">
              <a:noFill/>
            </a:ln>
          </p:spPr>
          <p:txBody>
            <a:bodyPr>
              <a:spAutoFit/>
            </a:bodyPr>
            <a:p>
              <a:pPr algn="ctr">
                <a:spcBef>
                  <a:spcPct val="50000"/>
                </a:spcBef>
              </a:pPr>
              <a:r>
                <a:rPr b="1"/>
                <a:t>&lt; 3 </a:t>
              </a:r>
              <a:r>
                <a:rPr b="1">
                  <a:cs typeface="Arial" panose="020B0604020202020204" pitchFamily="34" charset="0"/>
                </a:rPr>
                <a:t>ʘ</a:t>
              </a:r>
              <a:endParaRPr b="1">
                <a:ea typeface="Arial" panose="020B0604020202020204" pitchFamily="34" charset="0"/>
              </a:endParaRPr>
            </a:p>
          </p:txBody>
        </p:sp>
        <p:sp>
          <p:nvSpPr>
            <p:cNvPr id="186428" name="Rectangle 186427"/>
            <p:cNvSpPr/>
            <p:nvPr/>
          </p:nvSpPr>
          <p:spPr>
            <a:xfrm>
              <a:off x="832" y="1915"/>
              <a:ext cx="768" cy="426"/>
            </a:xfrm>
            <a:prstGeom prst="rect">
              <a:avLst/>
            </a:prstGeom>
            <a:noFill/>
            <a:ln w="28575" cap="flat" cmpd="sng">
              <a:solidFill>
                <a:schemeClr val="tx1"/>
              </a:solidFill>
              <a:prstDash val="solid"/>
              <a:miter/>
              <a:headEnd type="none" w="med" len="med"/>
              <a:tailEnd type="none" w="med" len="med"/>
            </a:ln>
          </p:spPr>
          <p:txBody>
            <a:bodyPr/>
            <a:p>
              <a:endParaRPr lang="en-US"/>
            </a:p>
          </p:txBody>
        </p:sp>
      </p:grpSp>
      <p:grpSp>
        <p:nvGrpSpPr>
          <p:cNvPr id="186429" name="Group 186428"/>
          <p:cNvGrpSpPr/>
          <p:nvPr/>
        </p:nvGrpSpPr>
        <p:grpSpPr>
          <a:xfrm>
            <a:off x="7786688" y="4492625"/>
            <a:ext cx="1204912" cy="376238"/>
            <a:chOff x="830" y="1912"/>
            <a:chExt cx="770" cy="429"/>
          </a:xfrm>
        </p:grpSpPr>
        <p:sp>
          <p:nvSpPr>
            <p:cNvPr id="186430" name="Text Box 186429"/>
            <p:cNvSpPr txBox="1"/>
            <p:nvPr/>
          </p:nvSpPr>
          <p:spPr>
            <a:xfrm>
              <a:off x="830" y="1912"/>
              <a:ext cx="725" cy="418"/>
            </a:xfrm>
            <a:prstGeom prst="rect">
              <a:avLst/>
            </a:prstGeom>
            <a:noFill/>
            <a:ln w="9525">
              <a:noFill/>
            </a:ln>
          </p:spPr>
          <p:txBody>
            <a:bodyPr>
              <a:spAutoFit/>
            </a:bodyPr>
            <a:p>
              <a:pPr algn="ctr">
                <a:spcBef>
                  <a:spcPct val="50000"/>
                </a:spcBef>
              </a:pPr>
              <a:r>
                <a:rPr b="1"/>
                <a:t>&gt; 3 </a:t>
              </a:r>
              <a:r>
                <a:rPr b="1">
                  <a:cs typeface="Arial" panose="020B0604020202020204" pitchFamily="34" charset="0"/>
                </a:rPr>
                <a:t>ʘ</a:t>
              </a:r>
              <a:endParaRPr b="1">
                <a:ea typeface="Arial" panose="020B0604020202020204" pitchFamily="34" charset="0"/>
              </a:endParaRPr>
            </a:p>
          </p:txBody>
        </p:sp>
        <p:sp>
          <p:nvSpPr>
            <p:cNvPr id="186431" name="Rectangle 186430"/>
            <p:cNvSpPr/>
            <p:nvPr/>
          </p:nvSpPr>
          <p:spPr>
            <a:xfrm>
              <a:off x="832" y="1915"/>
              <a:ext cx="768" cy="426"/>
            </a:xfrm>
            <a:prstGeom prst="rect">
              <a:avLst/>
            </a:prstGeom>
            <a:noFill/>
            <a:ln w="28575" cap="flat" cmpd="sng">
              <a:solidFill>
                <a:schemeClr val="tx1"/>
              </a:solidFill>
              <a:prstDash val="solid"/>
              <a:miter/>
              <a:headEnd type="none" w="med" len="med"/>
              <a:tailEnd type="none" w="med" len="med"/>
            </a:ln>
          </p:spPr>
          <p:txBody>
            <a:bodyPr/>
            <a:p>
              <a:endParaRPr lang="en-US"/>
            </a:p>
          </p:txBody>
        </p:sp>
      </p:grpSp>
      <p:grpSp>
        <p:nvGrpSpPr>
          <p:cNvPr id="186432" name="Group 186431"/>
          <p:cNvGrpSpPr/>
          <p:nvPr/>
        </p:nvGrpSpPr>
        <p:grpSpPr>
          <a:xfrm>
            <a:off x="6400800" y="5572125"/>
            <a:ext cx="998538" cy="774700"/>
            <a:chOff x="4032" y="3510"/>
            <a:chExt cx="629" cy="488"/>
          </a:xfrm>
        </p:grpSpPr>
        <p:sp>
          <p:nvSpPr>
            <p:cNvPr id="186433" name="Oval 186432"/>
            <p:cNvSpPr/>
            <p:nvPr/>
          </p:nvSpPr>
          <p:spPr>
            <a:xfrm>
              <a:off x="4330" y="3510"/>
              <a:ext cx="55" cy="55"/>
            </a:xfrm>
            <a:prstGeom prst="ellipse">
              <a:avLst/>
            </a:prstGeom>
            <a:solidFill>
              <a:srgbClr val="33CC33"/>
            </a:solidFill>
            <a:ln w="9525" cap="flat" cmpd="sng">
              <a:solidFill>
                <a:schemeClr val="tx1"/>
              </a:solidFill>
              <a:prstDash val="solid"/>
              <a:headEnd type="none" w="med" len="med"/>
              <a:tailEnd type="none" w="med" len="med"/>
            </a:ln>
          </p:spPr>
          <p:txBody>
            <a:bodyPr/>
            <a:p>
              <a:endParaRPr lang="en-US"/>
            </a:p>
          </p:txBody>
        </p:sp>
        <p:sp>
          <p:nvSpPr>
            <p:cNvPr id="186434" name="Text Box 186433"/>
            <p:cNvSpPr txBox="1"/>
            <p:nvPr/>
          </p:nvSpPr>
          <p:spPr>
            <a:xfrm>
              <a:off x="4032" y="3594"/>
              <a:ext cx="629" cy="404"/>
            </a:xfrm>
            <a:prstGeom prst="rect">
              <a:avLst/>
            </a:prstGeom>
            <a:noFill/>
            <a:ln w="9525">
              <a:noFill/>
            </a:ln>
          </p:spPr>
          <p:txBody>
            <a:bodyPr>
              <a:spAutoFit/>
            </a:bodyPr>
            <a:p>
              <a:pPr algn="ctr">
                <a:spcBef>
                  <a:spcPct val="50000"/>
                </a:spcBef>
              </a:pPr>
              <a:r>
                <a:t>neutron star</a:t>
              </a:r>
            </a:p>
          </p:txBody>
        </p:sp>
      </p:grpSp>
      <p:grpSp>
        <p:nvGrpSpPr>
          <p:cNvPr id="186435" name="Group 186434"/>
          <p:cNvGrpSpPr/>
          <p:nvPr/>
        </p:nvGrpSpPr>
        <p:grpSpPr>
          <a:xfrm>
            <a:off x="7827963" y="5572125"/>
            <a:ext cx="998537" cy="774700"/>
            <a:chOff x="4931" y="3510"/>
            <a:chExt cx="629" cy="488"/>
          </a:xfrm>
        </p:grpSpPr>
        <p:sp>
          <p:nvSpPr>
            <p:cNvPr id="186436" name="Oval 186435"/>
            <p:cNvSpPr/>
            <p:nvPr/>
          </p:nvSpPr>
          <p:spPr>
            <a:xfrm>
              <a:off x="5215" y="3510"/>
              <a:ext cx="55" cy="55"/>
            </a:xfrm>
            <a:prstGeom prst="ellipse">
              <a:avLst/>
            </a:prstGeom>
            <a:solidFill>
              <a:schemeClr val="tx1"/>
            </a:solidFill>
            <a:ln w="9525" cap="flat" cmpd="sng">
              <a:solidFill>
                <a:schemeClr val="tx1"/>
              </a:solidFill>
              <a:prstDash val="solid"/>
              <a:headEnd type="none" w="med" len="med"/>
              <a:tailEnd type="none" w="med" len="med"/>
            </a:ln>
          </p:spPr>
          <p:txBody>
            <a:bodyPr/>
            <a:p>
              <a:endParaRPr lang="en-US"/>
            </a:p>
          </p:txBody>
        </p:sp>
        <p:sp>
          <p:nvSpPr>
            <p:cNvPr id="186437" name="Text Box 186436"/>
            <p:cNvSpPr txBox="1"/>
            <p:nvPr/>
          </p:nvSpPr>
          <p:spPr>
            <a:xfrm>
              <a:off x="4931" y="3594"/>
              <a:ext cx="629" cy="404"/>
            </a:xfrm>
            <a:prstGeom prst="rect">
              <a:avLst/>
            </a:prstGeom>
            <a:noFill/>
            <a:ln w="9525">
              <a:noFill/>
            </a:ln>
          </p:spPr>
          <p:txBody>
            <a:bodyPr>
              <a:spAutoFit/>
            </a:bodyPr>
            <a:p>
              <a:pPr algn="ctr">
                <a:spcBef>
                  <a:spcPct val="50000"/>
                </a:spcBef>
              </a:pPr>
              <a:r>
                <a:t>black hole</a:t>
              </a:r>
            </a:p>
          </p:txBody>
        </p:sp>
      </p:grpSp>
      <p:sp>
        <p:nvSpPr>
          <p:cNvPr id="186438" name="Straight Connector 186437"/>
          <p:cNvSpPr/>
          <p:nvPr/>
        </p:nvSpPr>
        <p:spPr>
          <a:xfrm flipV="1">
            <a:off x="2946400" y="1879600"/>
            <a:ext cx="406400" cy="66675"/>
          </a:xfrm>
          <a:prstGeom prst="line">
            <a:avLst/>
          </a:prstGeom>
          <a:ln w="76200" cap="flat" cmpd="sng">
            <a:solidFill>
              <a:srgbClr val="33CC33">
                <a:alpha val="50000"/>
              </a:srgbClr>
            </a:solidFill>
            <a:prstDash val="solid"/>
            <a:headEnd type="none" w="med" len="med"/>
            <a:tailEnd type="triangle" w="med" len="med"/>
          </a:ln>
        </p:spPr>
      </p:sp>
      <p:sp>
        <p:nvSpPr>
          <p:cNvPr id="186439" name="Straight Connector 186438"/>
          <p:cNvSpPr/>
          <p:nvPr/>
        </p:nvSpPr>
        <p:spPr>
          <a:xfrm>
            <a:off x="2925763" y="2568575"/>
            <a:ext cx="431800" cy="365125"/>
          </a:xfrm>
          <a:prstGeom prst="line">
            <a:avLst/>
          </a:prstGeom>
          <a:ln w="76200" cap="flat" cmpd="sng">
            <a:solidFill>
              <a:srgbClr val="33CC33">
                <a:alpha val="50000"/>
              </a:srgbClr>
            </a:solidFill>
            <a:prstDash val="solid"/>
            <a:headEnd type="none" w="med" len="med"/>
            <a:tailEnd type="triangle" w="med" len="med"/>
          </a:ln>
        </p:spPr>
      </p:sp>
      <p:sp>
        <p:nvSpPr>
          <p:cNvPr id="186440" name="Straight Connector 186439"/>
          <p:cNvSpPr/>
          <p:nvPr/>
        </p:nvSpPr>
        <p:spPr>
          <a:xfrm>
            <a:off x="4570413" y="4165600"/>
            <a:ext cx="300037" cy="98425"/>
          </a:xfrm>
          <a:prstGeom prst="line">
            <a:avLst/>
          </a:prstGeom>
          <a:ln w="76200" cap="flat" cmpd="sng">
            <a:solidFill>
              <a:srgbClr val="33CC33">
                <a:alpha val="50000"/>
              </a:srgbClr>
            </a:solidFill>
            <a:prstDash val="solid"/>
            <a:headEnd type="none" w="med" len="med"/>
            <a:tailEnd type="triangle" w="med" len="med"/>
          </a:ln>
        </p:spPr>
      </p:sp>
      <p:sp>
        <p:nvSpPr>
          <p:cNvPr id="186441" name="Straight Connector 186440"/>
          <p:cNvSpPr/>
          <p:nvPr/>
        </p:nvSpPr>
        <p:spPr>
          <a:xfrm>
            <a:off x="919163" y="4805363"/>
            <a:ext cx="220662" cy="534987"/>
          </a:xfrm>
          <a:prstGeom prst="line">
            <a:avLst/>
          </a:prstGeom>
          <a:ln w="76200" cap="flat" cmpd="sng">
            <a:solidFill>
              <a:srgbClr val="33CC33">
                <a:alpha val="50000"/>
              </a:srgbClr>
            </a:solidFill>
            <a:prstDash val="solid"/>
            <a:headEnd type="none" w="med" len="med"/>
            <a:tailEnd type="triangle" w="med" len="med"/>
          </a:ln>
        </p:spPr>
      </p:sp>
      <p:sp>
        <p:nvSpPr>
          <p:cNvPr id="186442" name="Straight Connector 186441"/>
          <p:cNvSpPr/>
          <p:nvPr/>
        </p:nvSpPr>
        <p:spPr>
          <a:xfrm>
            <a:off x="3884613" y="3403600"/>
            <a:ext cx="225425" cy="384175"/>
          </a:xfrm>
          <a:prstGeom prst="line">
            <a:avLst/>
          </a:prstGeom>
          <a:ln w="76200" cap="flat" cmpd="sng">
            <a:solidFill>
              <a:srgbClr val="33CC33">
                <a:alpha val="50000"/>
              </a:srgbClr>
            </a:solidFill>
            <a:prstDash val="solid"/>
            <a:headEnd type="none" w="med" len="med"/>
            <a:tailEnd type="triangle" w="med" len="med"/>
          </a:ln>
        </p:spPr>
      </p:sp>
      <p:sp>
        <p:nvSpPr>
          <p:cNvPr id="186443" name="Straight Connector 186442"/>
          <p:cNvSpPr/>
          <p:nvPr/>
        </p:nvSpPr>
        <p:spPr>
          <a:xfrm>
            <a:off x="5715000" y="1489075"/>
            <a:ext cx="542925" cy="17463"/>
          </a:xfrm>
          <a:prstGeom prst="line">
            <a:avLst/>
          </a:prstGeom>
          <a:ln w="76200" cap="flat" cmpd="sng">
            <a:solidFill>
              <a:srgbClr val="33CC33">
                <a:alpha val="50000"/>
              </a:srgbClr>
            </a:solidFill>
            <a:prstDash val="solid"/>
            <a:headEnd type="none" w="med" len="med"/>
            <a:tailEnd type="triangle" w="med" len="med"/>
          </a:ln>
        </p:spPr>
      </p:sp>
      <p:sp>
        <p:nvSpPr>
          <p:cNvPr id="186444" name="Straight Connector 186443"/>
          <p:cNvSpPr/>
          <p:nvPr/>
        </p:nvSpPr>
        <p:spPr>
          <a:xfrm flipH="1">
            <a:off x="5700713" y="2314575"/>
            <a:ext cx="719137" cy="1609725"/>
          </a:xfrm>
          <a:prstGeom prst="line">
            <a:avLst/>
          </a:prstGeom>
          <a:ln w="76200" cap="flat" cmpd="sng">
            <a:solidFill>
              <a:srgbClr val="33CC33">
                <a:alpha val="50000"/>
              </a:srgbClr>
            </a:solidFill>
            <a:prstDash val="solid"/>
            <a:headEnd type="none" w="med" len="med"/>
            <a:tailEnd type="triangle" w="med" len="med"/>
          </a:ln>
        </p:spPr>
      </p:sp>
      <p:sp>
        <p:nvSpPr>
          <p:cNvPr id="186445" name="Straight Connector 186444"/>
          <p:cNvSpPr/>
          <p:nvPr/>
        </p:nvSpPr>
        <p:spPr>
          <a:xfrm flipH="1">
            <a:off x="5441950" y="5018088"/>
            <a:ext cx="9525" cy="415925"/>
          </a:xfrm>
          <a:prstGeom prst="line">
            <a:avLst/>
          </a:prstGeom>
          <a:ln w="76200" cap="flat" cmpd="sng">
            <a:solidFill>
              <a:srgbClr val="33CC33">
                <a:alpha val="50000"/>
              </a:srgbClr>
            </a:solidFill>
            <a:prstDash val="solid"/>
            <a:headEnd type="none" w="med" len="med"/>
            <a:tailEnd type="triangle" w="med" len="med"/>
          </a:ln>
        </p:spPr>
      </p:sp>
      <p:sp>
        <p:nvSpPr>
          <p:cNvPr id="186446" name="Straight Connector 186445"/>
          <p:cNvSpPr/>
          <p:nvPr/>
        </p:nvSpPr>
        <p:spPr>
          <a:xfrm>
            <a:off x="7504113" y="2263775"/>
            <a:ext cx="1587" cy="619125"/>
          </a:xfrm>
          <a:prstGeom prst="line">
            <a:avLst/>
          </a:prstGeom>
          <a:ln w="76200" cap="flat" cmpd="sng">
            <a:solidFill>
              <a:srgbClr val="33CC33">
                <a:alpha val="50000"/>
              </a:srgbClr>
            </a:solidFill>
            <a:prstDash val="solid"/>
            <a:headEnd type="none" w="med" len="med"/>
            <a:tailEnd type="triangle" w="med" len="med"/>
          </a:ln>
        </p:spPr>
      </p:sp>
      <p:sp>
        <p:nvSpPr>
          <p:cNvPr id="186447" name="Straight Connector 186446"/>
          <p:cNvSpPr/>
          <p:nvPr/>
        </p:nvSpPr>
        <p:spPr>
          <a:xfrm>
            <a:off x="6913563" y="4883150"/>
            <a:ext cx="9525" cy="577850"/>
          </a:xfrm>
          <a:prstGeom prst="line">
            <a:avLst/>
          </a:prstGeom>
          <a:ln w="76200" cap="flat" cmpd="sng">
            <a:solidFill>
              <a:srgbClr val="33CC33">
                <a:alpha val="50000"/>
              </a:srgbClr>
            </a:solidFill>
            <a:prstDash val="solid"/>
            <a:headEnd type="none" w="med" len="med"/>
            <a:tailEnd type="triangle" w="med" len="med"/>
          </a:ln>
        </p:spPr>
      </p:sp>
      <p:sp>
        <p:nvSpPr>
          <p:cNvPr id="186448" name="Straight Connector 186447"/>
          <p:cNvSpPr/>
          <p:nvPr/>
        </p:nvSpPr>
        <p:spPr>
          <a:xfrm>
            <a:off x="8315325" y="4870450"/>
            <a:ext cx="9525" cy="577850"/>
          </a:xfrm>
          <a:prstGeom prst="line">
            <a:avLst/>
          </a:prstGeom>
          <a:ln w="76200" cap="flat" cmpd="sng">
            <a:solidFill>
              <a:srgbClr val="33CC33">
                <a:alpha val="50000"/>
              </a:srgbClr>
            </a:solidFill>
            <a:prstDash val="solid"/>
            <a:headEnd type="none" w="med" len="med"/>
            <a:tailEnd type="triangle" w="med" len="med"/>
          </a:ln>
        </p:spPr>
      </p:sp>
      <p:grpSp>
        <p:nvGrpSpPr>
          <p:cNvPr id="186449" name="Group 186448"/>
          <p:cNvGrpSpPr/>
          <p:nvPr/>
        </p:nvGrpSpPr>
        <p:grpSpPr>
          <a:xfrm>
            <a:off x="6629400" y="277813"/>
            <a:ext cx="1609725" cy="550862"/>
            <a:chOff x="1696" y="3664"/>
            <a:chExt cx="1014" cy="347"/>
          </a:xfrm>
        </p:grpSpPr>
        <p:sp>
          <p:nvSpPr>
            <p:cNvPr id="186450" name="Text Box 186449"/>
            <p:cNvSpPr txBox="1"/>
            <p:nvPr/>
          </p:nvSpPr>
          <p:spPr>
            <a:xfrm>
              <a:off x="1717" y="3691"/>
              <a:ext cx="993" cy="288"/>
            </a:xfrm>
            <a:prstGeom prst="rect">
              <a:avLst/>
            </a:prstGeom>
            <a:noFill/>
            <a:ln w="9525">
              <a:noFill/>
            </a:ln>
          </p:spPr>
          <p:txBody>
            <a:bodyPr>
              <a:spAutoFit/>
            </a:bodyPr>
            <a:p>
              <a:pPr>
                <a:spcBef>
                  <a:spcPct val="50000"/>
                </a:spcBef>
              </a:pPr>
              <a:r>
                <a:rPr sz="2400" b="1">
                  <a:cs typeface="Arial" panose="020B0604020202020204" pitchFamily="34" charset="0"/>
                </a:rPr>
                <a:t>ʘ = Sun</a:t>
              </a:r>
              <a:endParaRPr sz="2400" b="1">
                <a:ea typeface="Arial" panose="020B0604020202020204" pitchFamily="34" charset="0"/>
              </a:endParaRPr>
            </a:p>
          </p:txBody>
        </p:sp>
        <p:sp>
          <p:nvSpPr>
            <p:cNvPr id="186451" name="Rectangle 186450"/>
            <p:cNvSpPr/>
            <p:nvPr/>
          </p:nvSpPr>
          <p:spPr>
            <a:xfrm>
              <a:off x="1696" y="3664"/>
              <a:ext cx="885" cy="347"/>
            </a:xfrm>
            <a:prstGeom prst="rect">
              <a:avLst/>
            </a:prstGeom>
            <a:noFill/>
            <a:ln w="28575" cap="flat" cmpd="sng">
              <a:solidFill>
                <a:schemeClr val="tx1"/>
              </a:solidFill>
              <a:prstDash val="solid"/>
              <a:miter/>
              <a:headEnd type="none" w="med" len="med"/>
              <a:tailEnd type="none" w="med" len="med"/>
            </a:ln>
          </p:spPr>
          <p:txBody>
            <a:bodyPr/>
            <a:p>
              <a:endParaRPr lang="en-US"/>
            </a:p>
          </p:txBody>
        </p:sp>
      </p:grpSp>
      <p:grpSp>
        <p:nvGrpSpPr>
          <p:cNvPr id="186452" name="Group 186451"/>
          <p:cNvGrpSpPr/>
          <p:nvPr/>
        </p:nvGrpSpPr>
        <p:grpSpPr>
          <a:xfrm>
            <a:off x="2132013" y="3900488"/>
            <a:ext cx="1222375" cy="681037"/>
            <a:chOff x="830" y="1912"/>
            <a:chExt cx="770" cy="429"/>
          </a:xfrm>
        </p:grpSpPr>
        <p:sp>
          <p:nvSpPr>
            <p:cNvPr id="186453" name="Text Box 186452"/>
            <p:cNvSpPr txBox="1"/>
            <p:nvPr/>
          </p:nvSpPr>
          <p:spPr>
            <a:xfrm>
              <a:off x="830" y="1912"/>
              <a:ext cx="725" cy="404"/>
            </a:xfrm>
            <a:prstGeom prst="rect">
              <a:avLst/>
            </a:prstGeom>
            <a:noFill/>
            <a:ln w="9525">
              <a:noFill/>
            </a:ln>
          </p:spPr>
          <p:txBody>
            <a:bodyPr>
              <a:spAutoFit/>
            </a:bodyPr>
            <a:p>
              <a:pPr algn="ctr">
                <a:spcBef>
                  <a:spcPct val="50000"/>
                </a:spcBef>
              </a:pPr>
              <a:r>
                <a:rPr b="1">
                  <a:solidFill>
                    <a:srgbClr val="FF3300"/>
                  </a:solidFill>
                </a:rPr>
                <a:t>MASS</a:t>
              </a:r>
              <a:r>
                <a:t>         </a:t>
              </a:r>
              <a:r>
                <a:rPr b="1"/>
                <a:t>&lt; 0.23 </a:t>
              </a:r>
              <a:r>
                <a:rPr b="1">
                  <a:cs typeface="Arial" panose="020B0604020202020204" pitchFamily="34" charset="0"/>
                </a:rPr>
                <a:t>ʘ</a:t>
              </a:r>
              <a:endParaRPr b="1">
                <a:ea typeface="Arial" panose="020B0604020202020204" pitchFamily="34" charset="0"/>
              </a:endParaRPr>
            </a:p>
          </p:txBody>
        </p:sp>
        <p:sp>
          <p:nvSpPr>
            <p:cNvPr id="186454" name="Rectangle 186453"/>
            <p:cNvSpPr/>
            <p:nvPr/>
          </p:nvSpPr>
          <p:spPr>
            <a:xfrm>
              <a:off x="832" y="1915"/>
              <a:ext cx="768" cy="426"/>
            </a:xfrm>
            <a:prstGeom prst="rect">
              <a:avLst/>
            </a:prstGeom>
            <a:noFill/>
            <a:ln w="28575" cap="flat" cmpd="sng">
              <a:solidFill>
                <a:schemeClr val="tx1"/>
              </a:solidFill>
              <a:prstDash val="solid"/>
              <a:miter/>
              <a:headEnd type="none" w="med" len="med"/>
              <a:tailEnd type="none" w="med" len="med"/>
            </a:ln>
          </p:spPr>
          <p:txBody>
            <a:bodyPr/>
            <a:p>
              <a:endParaRPr lang="en-US"/>
            </a:p>
          </p:txBody>
        </p:sp>
      </p:grpSp>
      <p:sp>
        <p:nvSpPr>
          <p:cNvPr id="186455" name="Straight Connector 186454"/>
          <p:cNvSpPr/>
          <p:nvPr/>
        </p:nvSpPr>
        <p:spPr>
          <a:xfrm flipH="1">
            <a:off x="2649538" y="3400425"/>
            <a:ext cx="6350" cy="425450"/>
          </a:xfrm>
          <a:prstGeom prst="line">
            <a:avLst/>
          </a:prstGeom>
          <a:ln w="76200" cap="flat" cmpd="sng">
            <a:solidFill>
              <a:srgbClr val="33CC33">
                <a:alpha val="50000"/>
              </a:srgbClr>
            </a:solidFill>
            <a:prstDash val="solid"/>
            <a:headEnd type="none" w="med" len="med"/>
            <a:tailEnd type="triangle" w="med" len="med"/>
          </a:ln>
        </p:spPr>
      </p:sp>
      <p:sp>
        <p:nvSpPr>
          <p:cNvPr id="186456" name="Freeform 186455"/>
          <p:cNvSpPr/>
          <p:nvPr/>
        </p:nvSpPr>
        <p:spPr>
          <a:xfrm>
            <a:off x="2633663" y="4681538"/>
            <a:ext cx="2216150" cy="1231900"/>
          </a:xfrm>
          <a:custGeom>
            <a:avLst/>
            <a:gdLst/>
            <a:ahLst/>
            <a:cxnLst/>
            <a:pathLst>
              <a:path w="1396" h="776">
                <a:moveTo>
                  <a:pt x="0" y="0"/>
                </a:moveTo>
                <a:cubicBezTo>
                  <a:pt x="21" y="195"/>
                  <a:pt x="43" y="391"/>
                  <a:pt x="276" y="520"/>
                </a:cubicBezTo>
                <a:cubicBezTo>
                  <a:pt x="509" y="649"/>
                  <a:pt x="952" y="712"/>
                  <a:pt x="1396" y="776"/>
                </a:cubicBezTo>
              </a:path>
            </a:pathLst>
          </a:custGeom>
          <a:noFill/>
          <a:ln w="76200" cap="flat" cmpd="sng">
            <a:solidFill>
              <a:srgbClr val="33CC33">
                <a:alpha val="50000"/>
              </a:srgbClr>
            </a:solidFill>
            <a:prstDash val="solid"/>
            <a:headEnd type="none" w="med" len="med"/>
            <a:tailEnd type="triangle" w="med" len="med"/>
          </a:ln>
        </p:spPr>
        <p:txBody>
          <a:bodyPr/>
          <a:p>
            <a:endParaRPr lang="en-US"/>
          </a:p>
        </p:txBody>
      </p:sp>
      <p:grpSp>
        <p:nvGrpSpPr>
          <p:cNvPr id="186457" name="Group 186456"/>
          <p:cNvGrpSpPr/>
          <p:nvPr/>
        </p:nvGrpSpPr>
        <p:grpSpPr>
          <a:xfrm>
            <a:off x="3940175" y="3894138"/>
            <a:ext cx="2041525" cy="1338262"/>
            <a:chOff x="2482" y="2453"/>
            <a:chExt cx="1286" cy="843"/>
          </a:xfrm>
        </p:grpSpPr>
        <p:sp>
          <p:nvSpPr>
            <p:cNvPr id="186458" name="Text Box 186457"/>
            <p:cNvSpPr txBox="1"/>
            <p:nvPr/>
          </p:nvSpPr>
          <p:spPr>
            <a:xfrm>
              <a:off x="2482" y="2892"/>
              <a:ext cx="740" cy="404"/>
            </a:xfrm>
            <a:prstGeom prst="rect">
              <a:avLst/>
            </a:prstGeom>
            <a:noFill/>
            <a:ln w="9525">
              <a:noFill/>
            </a:ln>
          </p:spPr>
          <p:txBody>
            <a:bodyPr>
              <a:spAutoFit/>
            </a:bodyPr>
            <a:p>
              <a:pPr>
                <a:spcBef>
                  <a:spcPct val="50000"/>
                </a:spcBef>
              </a:pPr>
              <a:r>
                <a:t>planetary nebula</a:t>
              </a:r>
            </a:p>
          </p:txBody>
        </p:sp>
        <p:grpSp>
          <p:nvGrpSpPr>
            <p:cNvPr id="186459" name="Group 186458"/>
            <p:cNvGrpSpPr/>
            <p:nvPr/>
          </p:nvGrpSpPr>
          <p:grpSpPr>
            <a:xfrm>
              <a:off x="3096" y="2453"/>
              <a:ext cx="672" cy="680"/>
              <a:chOff x="1476" y="3465"/>
              <a:chExt cx="672" cy="680"/>
            </a:xfrm>
          </p:grpSpPr>
          <p:sp>
            <p:nvSpPr>
              <p:cNvPr id="186460" name="Freeform 186459"/>
              <p:cNvSpPr/>
              <p:nvPr/>
            </p:nvSpPr>
            <p:spPr>
              <a:xfrm>
                <a:off x="1476" y="3465"/>
                <a:ext cx="672" cy="680"/>
              </a:xfrm>
              <a:custGeom>
                <a:avLst/>
                <a:gdLst>
                  <a:gd name="txL" fmla="*/ 3163 w 21600"/>
                  <a:gd name="txT" fmla="*/ 3163 h 21600"/>
                  <a:gd name="txR" fmla="*/ 18437 w 21600"/>
                  <a:gd name="txB" fmla="*/ 18437 h 21600"/>
                </a:gdLst>
                <a:ahLst/>
                <a:cxnLst>
                  <a:cxn ang="270">
                    <a:pos x="10800" y="0"/>
                  </a:cxn>
                  <a:cxn ang="270">
                    <a:pos x="3163" y="3163"/>
                  </a:cxn>
                  <a:cxn ang="180">
                    <a:pos x="0" y="10800"/>
                  </a:cxn>
                  <a:cxn ang="90">
                    <a:pos x="3163" y="18437"/>
                  </a:cxn>
                  <a:cxn ang="90">
                    <a:pos x="10800" y="21600"/>
                  </a:cxn>
                  <a:cxn ang="90">
                    <a:pos x="18437" y="18437"/>
                  </a:cxn>
                  <a:cxn ang="0">
                    <a:pos x="21600" y="10800"/>
                  </a:cxn>
                  <a:cxn ang="270">
                    <a:pos x="18437" y="3163"/>
                  </a:cxn>
                </a:cxnLst>
                <a:rect l="txL" t="txT" r="txR" b="txB"/>
                <a:pathLst>
                  <a:path w="21600" h="21600">
                    <a:moveTo>
                      <a:pt x="0" y="10800"/>
                    </a:moveTo>
                    <a:arcTo wR="10800" hR="10800" stAng="10800000" swAng="5400000"/>
                    <a:arcTo wR="10800" hR="10800" stAng="-5400000" swAng="5400000"/>
                    <a:arcTo wR="10800" hR="10800" stAng="0" swAng="5400000"/>
                    <a:arcTo wR="10800" hR="10800" stAng="5400000" swAng="5400000"/>
                    <a:close/>
                    <a:moveTo>
                      <a:pt x="5400" y="10800"/>
                    </a:moveTo>
                    <a:arcTo wR="5400" hR="5400" stAng="10800000" swAng="-5400000"/>
                    <a:arcTo wR="5400" hR="5400" stAng="5400000" swAng="-5400000"/>
                    <a:arcTo wR="5400" hR="5400" stAng="0" swAng="-5400000"/>
                    <a:arcTo wR="5400" hR="5400" stAng="-5400000" swAng="-5400000"/>
                    <a:close/>
                  </a:path>
                </a:pathLst>
              </a:custGeom>
              <a:solidFill>
                <a:srgbClr val="FF3300">
                  <a:alpha val="70000"/>
                </a:srgbClr>
              </a:solidFill>
              <a:ln w="9525">
                <a:noFill/>
              </a:ln>
            </p:spPr>
            <p:txBody>
              <a:bodyPr/>
              <a:p>
                <a:endParaRPr lang="en-US"/>
              </a:p>
            </p:txBody>
          </p:sp>
          <p:sp>
            <p:nvSpPr>
              <p:cNvPr id="186461" name="Freeform 186460"/>
              <p:cNvSpPr/>
              <p:nvPr/>
            </p:nvSpPr>
            <p:spPr>
              <a:xfrm>
                <a:off x="1555" y="3553"/>
                <a:ext cx="515" cy="497"/>
              </a:xfrm>
              <a:custGeom>
                <a:avLst/>
                <a:gdLst>
                  <a:gd name="txL" fmla="*/ 3163 w 21600"/>
                  <a:gd name="txT" fmla="*/ 3163 h 21600"/>
                  <a:gd name="txR" fmla="*/ 18437 w 21600"/>
                  <a:gd name="txB" fmla="*/ 18437 h 21600"/>
                </a:gdLst>
                <a:ahLst/>
                <a:cxnLst>
                  <a:cxn ang="270">
                    <a:pos x="10800" y="0"/>
                  </a:cxn>
                  <a:cxn ang="270">
                    <a:pos x="3163" y="3163"/>
                  </a:cxn>
                  <a:cxn ang="180">
                    <a:pos x="0" y="10800"/>
                  </a:cxn>
                  <a:cxn ang="90">
                    <a:pos x="3163" y="18437"/>
                  </a:cxn>
                  <a:cxn ang="90">
                    <a:pos x="10800" y="21600"/>
                  </a:cxn>
                  <a:cxn ang="90">
                    <a:pos x="18437" y="18437"/>
                  </a:cxn>
                  <a:cxn ang="0">
                    <a:pos x="21600" y="10800"/>
                  </a:cxn>
                  <a:cxn ang="270">
                    <a:pos x="18437" y="3163"/>
                  </a:cxn>
                </a:cxnLst>
                <a:rect l="txL" t="txT" r="txR" b="txB"/>
                <a:pathLst>
                  <a:path w="21600" h="21600">
                    <a:moveTo>
                      <a:pt x="0" y="10800"/>
                    </a:moveTo>
                    <a:arcTo wR="10800" hR="10800" stAng="10800000" swAng="5400000"/>
                    <a:arcTo wR="10800" hR="10800" stAng="-5400000" swAng="5400000"/>
                    <a:arcTo wR="10800" hR="10800" stAng="0" swAng="5400000"/>
                    <a:arcTo wR="10800" hR="10800" stAng="5400000" swAng="5400000"/>
                    <a:close/>
                    <a:moveTo>
                      <a:pt x="5400" y="10800"/>
                    </a:moveTo>
                    <a:arcTo wR="5400" hR="5400" stAng="10800000" swAng="-5400000"/>
                    <a:arcTo wR="5400" hR="5400" stAng="5400000" swAng="-5400000"/>
                    <a:arcTo wR="5400" hR="5400" stAng="0" swAng="-5400000"/>
                    <a:arcTo wR="5400" hR="5400" stAng="-5400000" swAng="-5400000"/>
                    <a:close/>
                  </a:path>
                </a:pathLst>
              </a:custGeom>
              <a:solidFill>
                <a:srgbClr val="A5DBF9">
                  <a:alpha val="66000"/>
                </a:srgbClr>
              </a:solidFill>
              <a:ln w="9525">
                <a:noFill/>
              </a:ln>
            </p:spPr>
            <p:txBody>
              <a:bodyPr/>
              <a:p>
                <a:endParaRPr lang="en-US"/>
              </a:p>
            </p:txBody>
          </p:sp>
          <p:sp>
            <p:nvSpPr>
              <p:cNvPr id="186462" name="Oval 186461"/>
              <p:cNvSpPr/>
              <p:nvPr/>
            </p:nvSpPr>
            <p:spPr>
              <a:xfrm>
                <a:off x="1780" y="3770"/>
                <a:ext cx="61" cy="61"/>
              </a:xfrm>
              <a:prstGeom prst="ellipse">
                <a:avLst/>
              </a:prstGeom>
              <a:solidFill>
                <a:schemeClr val="bg1"/>
              </a:solidFill>
              <a:ln w="9525" cap="flat" cmpd="sng">
                <a:solidFill>
                  <a:schemeClr val="tx1"/>
                </a:solidFill>
                <a:prstDash val="solid"/>
                <a:headEnd type="none" w="med" len="med"/>
                <a:tailEnd type="none" w="med" len="med"/>
              </a:ln>
            </p:spPr>
            <p:txBody>
              <a:bodyPr/>
              <a:p>
                <a:endParaRPr lang="en-US"/>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644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637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640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644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637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639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8637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8638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8638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86455"/>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8645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86456"/>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186381"/>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186439"/>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186408"/>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186442"/>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186378"/>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186440"/>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186457"/>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nodeType="clickEffect">
                                  <p:stCondLst>
                                    <p:cond delay="0"/>
                                  </p:stCondLst>
                                  <p:childTnLst>
                                    <p:set>
                                      <p:cBhvr>
                                        <p:cTn id="80" dur="1" fill="hold">
                                          <p:stCondLst>
                                            <p:cond delay="0"/>
                                          </p:stCondLst>
                                        </p:cTn>
                                        <p:tgtEl>
                                          <p:spTgt spid="186445"/>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nodeType="clickEffect">
                                  <p:stCondLst>
                                    <p:cond delay="0"/>
                                  </p:stCondLst>
                                  <p:childTnLst>
                                    <p:set>
                                      <p:cBhvr>
                                        <p:cTn id="84" dur="1" fill="hold">
                                          <p:stCondLst>
                                            <p:cond delay="0"/>
                                          </p:stCondLst>
                                        </p:cTn>
                                        <p:tgtEl>
                                          <p:spTgt spid="186438"/>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186405"/>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186396"/>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186443"/>
                                        </p:tgtEl>
                                        <p:attrNameLst>
                                          <p:attrName>style.visibility</p:attrName>
                                        </p:attrNameLst>
                                      </p:cBhvr>
                                      <p:to>
                                        <p:strVal val="visible"/>
                                      </p:to>
                                    </p:set>
                                  </p:childTnLst>
                                </p:cTn>
                              </p:par>
                              <p:par>
                                <p:cTn id="95" presetID="1" presetClass="entr" presetSubtype="0" fill="hold" nodeType="withEffect">
                                  <p:stCondLst>
                                    <p:cond delay="0"/>
                                  </p:stCondLst>
                                  <p:childTnLst>
                                    <p:set>
                                      <p:cBhvr>
                                        <p:cTn id="96" dur="1" fill="hold">
                                          <p:stCondLst>
                                            <p:cond delay="0"/>
                                          </p:stCondLst>
                                        </p:cTn>
                                        <p:tgtEl>
                                          <p:spTgt spid="186414"/>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nodeType="clickEffect">
                                  <p:stCondLst>
                                    <p:cond delay="0"/>
                                  </p:stCondLst>
                                  <p:childTnLst>
                                    <p:set>
                                      <p:cBhvr>
                                        <p:cTn id="100" dur="1" fill="hold">
                                          <p:stCondLst>
                                            <p:cond delay="0"/>
                                          </p:stCondLst>
                                        </p:cTn>
                                        <p:tgtEl>
                                          <p:spTgt spid="186417"/>
                                        </p:tgtEl>
                                        <p:attrNameLst>
                                          <p:attrName>style.visibility</p:attrName>
                                        </p:attrNameLst>
                                      </p:cBhvr>
                                      <p:to>
                                        <p:strVal val="visible"/>
                                      </p:to>
                                    </p:set>
                                  </p:childTnLst>
                                </p:cTn>
                              </p:par>
                            </p:childTnLst>
                          </p:cTn>
                        </p:par>
                      </p:childTnLst>
                    </p:cTn>
                  </p:par>
                  <p:par>
                    <p:cTn id="101" fill="hold">
                      <p:stCondLst>
                        <p:cond delay="indefinite"/>
                      </p:stCondLst>
                      <p:childTnLst>
                        <p:par>
                          <p:cTn id="102" fill="hold">
                            <p:stCondLst>
                              <p:cond delay="0"/>
                            </p:stCondLst>
                            <p:childTnLst>
                              <p:par>
                                <p:cTn id="103" presetID="1" presetClass="entr" presetSubtype="0" fill="hold" nodeType="clickEffect">
                                  <p:stCondLst>
                                    <p:cond delay="0"/>
                                  </p:stCondLst>
                                  <p:childTnLst>
                                    <p:set>
                                      <p:cBhvr>
                                        <p:cTn id="104" dur="1" fill="hold">
                                          <p:stCondLst>
                                            <p:cond delay="0"/>
                                          </p:stCondLst>
                                        </p:cTn>
                                        <p:tgtEl>
                                          <p:spTgt spid="186444"/>
                                        </p:tgtEl>
                                        <p:attrNameLst>
                                          <p:attrName>style.visibility</p:attrName>
                                        </p:attrNameLst>
                                      </p:cBhvr>
                                      <p:to>
                                        <p:strVal val="visible"/>
                                      </p:to>
                                    </p:set>
                                  </p:childTnLst>
                                </p:cTn>
                              </p:par>
                            </p:childTnLst>
                          </p:cTn>
                        </p:par>
                      </p:childTnLst>
                    </p:cTn>
                  </p:par>
                  <p:par>
                    <p:cTn id="105" fill="hold">
                      <p:stCondLst>
                        <p:cond delay="indefinite"/>
                      </p:stCondLst>
                      <p:childTnLst>
                        <p:par>
                          <p:cTn id="106" fill="hold">
                            <p:stCondLst>
                              <p:cond delay="0"/>
                            </p:stCondLst>
                            <p:childTnLst>
                              <p:par>
                                <p:cTn id="107" presetID="1" presetClass="entr" presetSubtype="0" fill="hold" nodeType="clickEffect">
                                  <p:stCondLst>
                                    <p:cond delay="0"/>
                                  </p:stCondLst>
                                  <p:childTnLst>
                                    <p:set>
                                      <p:cBhvr>
                                        <p:cTn id="108" dur="1" fill="hold">
                                          <p:stCondLst>
                                            <p:cond delay="0"/>
                                          </p:stCondLst>
                                        </p:cTn>
                                        <p:tgtEl>
                                          <p:spTgt spid="186420"/>
                                        </p:tgtEl>
                                        <p:attrNameLst>
                                          <p:attrName>style.visibility</p:attrName>
                                        </p:attrNameLst>
                                      </p:cBhvr>
                                      <p:to>
                                        <p:strVal val="visible"/>
                                      </p:to>
                                    </p:set>
                                  </p:childTnLst>
                                </p:cTn>
                              </p:par>
                            </p:childTnLst>
                          </p:cTn>
                        </p:par>
                      </p:childTnLst>
                    </p:cTn>
                  </p:par>
                  <p:par>
                    <p:cTn id="109" fill="hold">
                      <p:stCondLst>
                        <p:cond delay="indefinite"/>
                      </p:stCondLst>
                      <p:childTnLst>
                        <p:par>
                          <p:cTn id="110" fill="hold">
                            <p:stCondLst>
                              <p:cond delay="0"/>
                            </p:stCondLst>
                            <p:childTnLst>
                              <p:par>
                                <p:cTn id="111" presetID="1" presetClass="entr" presetSubtype="0" fill="hold" nodeType="clickEffect">
                                  <p:stCondLst>
                                    <p:cond delay="0"/>
                                  </p:stCondLst>
                                  <p:childTnLst>
                                    <p:set>
                                      <p:cBhvr>
                                        <p:cTn id="112" dur="1" fill="hold">
                                          <p:stCondLst>
                                            <p:cond delay="0"/>
                                          </p:stCondLst>
                                        </p:cTn>
                                        <p:tgtEl>
                                          <p:spTgt spid="186446"/>
                                        </p:tgtEl>
                                        <p:attrNameLst>
                                          <p:attrName>style.visibility</p:attrName>
                                        </p:attrNameLst>
                                      </p:cBhvr>
                                      <p:to>
                                        <p:strVal val="visible"/>
                                      </p:to>
                                    </p:set>
                                  </p:childTnLst>
                                </p:cTn>
                              </p:par>
                            </p:childTnLst>
                          </p:cTn>
                        </p:par>
                      </p:childTnLst>
                    </p:cTn>
                  </p:par>
                  <p:par>
                    <p:cTn id="113" fill="hold">
                      <p:stCondLst>
                        <p:cond delay="indefinite"/>
                      </p:stCondLst>
                      <p:childTnLst>
                        <p:par>
                          <p:cTn id="114" fill="hold">
                            <p:stCondLst>
                              <p:cond delay="0"/>
                            </p:stCondLst>
                            <p:childTnLst>
                              <p:par>
                                <p:cTn id="115" presetID="1" presetClass="entr" presetSubtype="0" fill="hold" nodeType="clickEffect">
                                  <p:stCondLst>
                                    <p:cond delay="0"/>
                                  </p:stCondLst>
                                  <p:childTnLst>
                                    <p:set>
                                      <p:cBhvr>
                                        <p:cTn id="116" dur="1" fill="hold">
                                          <p:stCondLst>
                                            <p:cond delay="0"/>
                                          </p:stCondLst>
                                        </p:cTn>
                                        <p:tgtEl>
                                          <p:spTgt spid="186411"/>
                                        </p:tgtEl>
                                        <p:attrNameLst>
                                          <p:attrName>style.visibility</p:attrName>
                                        </p:attrNameLst>
                                      </p:cBhvr>
                                      <p:to>
                                        <p:strVal val="visible"/>
                                      </p:to>
                                    </p:set>
                                  </p:childTnLst>
                                </p:cTn>
                              </p:par>
                            </p:childTnLst>
                          </p:cTn>
                        </p:par>
                      </p:childTnLst>
                    </p:cTn>
                  </p:par>
                  <p:par>
                    <p:cTn id="117" fill="hold">
                      <p:stCondLst>
                        <p:cond delay="indefinite"/>
                      </p:stCondLst>
                      <p:childTnLst>
                        <p:par>
                          <p:cTn id="118" fill="hold">
                            <p:stCondLst>
                              <p:cond delay="0"/>
                            </p:stCondLst>
                            <p:childTnLst>
                              <p:par>
                                <p:cTn id="119" presetID="1" presetClass="entr" presetSubtype="0" fill="hold" nodeType="clickEffect">
                                  <p:stCondLst>
                                    <p:cond delay="0"/>
                                  </p:stCondLst>
                                  <p:childTnLst>
                                    <p:set>
                                      <p:cBhvr>
                                        <p:cTn id="120" dur="1" fill="hold">
                                          <p:stCondLst>
                                            <p:cond delay="0"/>
                                          </p:stCondLst>
                                        </p:cTn>
                                        <p:tgtEl>
                                          <p:spTgt spid="186423"/>
                                        </p:tgtEl>
                                        <p:attrNameLst>
                                          <p:attrName>style.visibility</p:attrName>
                                        </p:attrNameLst>
                                      </p:cBhvr>
                                      <p:to>
                                        <p:strVal val="visible"/>
                                      </p:to>
                                    </p:set>
                                  </p:childTnLst>
                                </p:cTn>
                              </p:par>
                            </p:childTnLst>
                          </p:cTn>
                        </p:par>
                      </p:childTnLst>
                    </p:cTn>
                  </p:par>
                  <p:par>
                    <p:cTn id="121" fill="hold">
                      <p:stCondLst>
                        <p:cond delay="indefinite"/>
                      </p:stCondLst>
                      <p:childTnLst>
                        <p:par>
                          <p:cTn id="122" fill="hold">
                            <p:stCondLst>
                              <p:cond delay="0"/>
                            </p:stCondLst>
                            <p:childTnLst>
                              <p:par>
                                <p:cTn id="123" presetID="1" presetClass="entr" presetSubtype="0" fill="hold" nodeType="clickEffect">
                                  <p:stCondLst>
                                    <p:cond delay="0"/>
                                  </p:stCondLst>
                                  <p:childTnLst>
                                    <p:set>
                                      <p:cBhvr>
                                        <p:cTn id="124" dur="1" fill="hold">
                                          <p:stCondLst>
                                            <p:cond delay="0"/>
                                          </p:stCondLst>
                                        </p:cTn>
                                        <p:tgtEl>
                                          <p:spTgt spid="186426"/>
                                        </p:tgtEl>
                                        <p:attrNameLst>
                                          <p:attrName>style.visibility</p:attrName>
                                        </p:attrNameLst>
                                      </p:cBhvr>
                                      <p:to>
                                        <p:strVal val="visible"/>
                                      </p:to>
                                    </p:set>
                                  </p:childTnLst>
                                </p:cTn>
                              </p:par>
                            </p:childTnLst>
                          </p:cTn>
                        </p:par>
                      </p:childTnLst>
                    </p:cTn>
                  </p:par>
                  <p:par>
                    <p:cTn id="125" fill="hold">
                      <p:stCondLst>
                        <p:cond delay="indefinite"/>
                      </p:stCondLst>
                      <p:childTnLst>
                        <p:par>
                          <p:cTn id="126" fill="hold">
                            <p:stCondLst>
                              <p:cond delay="0"/>
                            </p:stCondLst>
                            <p:childTnLst>
                              <p:par>
                                <p:cTn id="127" presetID="1" presetClass="entr" presetSubtype="0" fill="hold" nodeType="clickEffect">
                                  <p:stCondLst>
                                    <p:cond delay="0"/>
                                  </p:stCondLst>
                                  <p:childTnLst>
                                    <p:set>
                                      <p:cBhvr>
                                        <p:cTn id="128" dur="1" fill="hold">
                                          <p:stCondLst>
                                            <p:cond delay="0"/>
                                          </p:stCondLst>
                                        </p:cTn>
                                        <p:tgtEl>
                                          <p:spTgt spid="186447"/>
                                        </p:tgtEl>
                                        <p:attrNameLst>
                                          <p:attrName>style.visibility</p:attrName>
                                        </p:attrNameLst>
                                      </p:cBhvr>
                                      <p:to>
                                        <p:strVal val="visible"/>
                                      </p:to>
                                    </p:set>
                                  </p:childTnLst>
                                </p:cTn>
                              </p:par>
                            </p:childTnLst>
                          </p:cTn>
                        </p:par>
                      </p:childTnLst>
                    </p:cTn>
                  </p:par>
                  <p:par>
                    <p:cTn id="129" fill="hold">
                      <p:stCondLst>
                        <p:cond delay="indefinite"/>
                      </p:stCondLst>
                      <p:childTnLst>
                        <p:par>
                          <p:cTn id="130" fill="hold">
                            <p:stCondLst>
                              <p:cond delay="0"/>
                            </p:stCondLst>
                            <p:childTnLst>
                              <p:par>
                                <p:cTn id="131" presetID="1" presetClass="entr" presetSubtype="0" fill="hold" nodeType="clickEffect">
                                  <p:stCondLst>
                                    <p:cond delay="0"/>
                                  </p:stCondLst>
                                  <p:childTnLst>
                                    <p:set>
                                      <p:cBhvr>
                                        <p:cTn id="132" dur="1" fill="hold">
                                          <p:stCondLst>
                                            <p:cond delay="0"/>
                                          </p:stCondLst>
                                        </p:cTn>
                                        <p:tgtEl>
                                          <p:spTgt spid="186432"/>
                                        </p:tgtEl>
                                        <p:attrNameLst>
                                          <p:attrName>style.visibility</p:attrName>
                                        </p:attrNameLst>
                                      </p:cBhvr>
                                      <p:to>
                                        <p:strVal val="visible"/>
                                      </p:to>
                                    </p:set>
                                  </p:childTnLst>
                                </p:cTn>
                              </p:par>
                            </p:childTnLst>
                          </p:cTn>
                        </p:par>
                      </p:childTnLst>
                    </p:cTn>
                  </p:par>
                  <p:par>
                    <p:cTn id="133" fill="hold">
                      <p:stCondLst>
                        <p:cond delay="indefinite"/>
                      </p:stCondLst>
                      <p:childTnLst>
                        <p:par>
                          <p:cTn id="134" fill="hold">
                            <p:stCondLst>
                              <p:cond delay="0"/>
                            </p:stCondLst>
                            <p:childTnLst>
                              <p:par>
                                <p:cTn id="135" presetID="1" presetClass="entr" presetSubtype="0" fill="hold" nodeType="clickEffect">
                                  <p:stCondLst>
                                    <p:cond delay="0"/>
                                  </p:stCondLst>
                                  <p:childTnLst>
                                    <p:set>
                                      <p:cBhvr>
                                        <p:cTn id="136" dur="1" fill="hold">
                                          <p:stCondLst>
                                            <p:cond delay="0"/>
                                          </p:stCondLst>
                                        </p:cTn>
                                        <p:tgtEl>
                                          <p:spTgt spid="186429"/>
                                        </p:tgtEl>
                                        <p:attrNameLst>
                                          <p:attrName>style.visibility</p:attrName>
                                        </p:attrNameLst>
                                      </p:cBhvr>
                                      <p:to>
                                        <p:strVal val="visible"/>
                                      </p:to>
                                    </p:set>
                                  </p:childTnLst>
                                </p:cTn>
                              </p:par>
                            </p:childTnLst>
                          </p:cTn>
                        </p:par>
                      </p:childTnLst>
                    </p:cTn>
                  </p:par>
                  <p:par>
                    <p:cTn id="137" fill="hold">
                      <p:stCondLst>
                        <p:cond delay="indefinite"/>
                      </p:stCondLst>
                      <p:childTnLst>
                        <p:par>
                          <p:cTn id="138" fill="hold">
                            <p:stCondLst>
                              <p:cond delay="0"/>
                            </p:stCondLst>
                            <p:childTnLst>
                              <p:par>
                                <p:cTn id="139" presetID="1" presetClass="entr" presetSubtype="0" fill="hold" nodeType="clickEffect">
                                  <p:stCondLst>
                                    <p:cond delay="0"/>
                                  </p:stCondLst>
                                  <p:childTnLst>
                                    <p:set>
                                      <p:cBhvr>
                                        <p:cTn id="140" dur="1" fill="hold">
                                          <p:stCondLst>
                                            <p:cond delay="0"/>
                                          </p:stCondLst>
                                        </p:cTn>
                                        <p:tgtEl>
                                          <p:spTgt spid="186448"/>
                                        </p:tgtEl>
                                        <p:attrNameLst>
                                          <p:attrName>style.visibility</p:attrName>
                                        </p:attrNameLst>
                                      </p:cBhvr>
                                      <p:to>
                                        <p:strVal val="visible"/>
                                      </p:to>
                                    </p:set>
                                  </p:childTnLst>
                                </p:cTn>
                              </p:par>
                            </p:childTnLst>
                          </p:cTn>
                        </p:par>
                      </p:childTnLst>
                    </p:cTn>
                  </p:par>
                  <p:par>
                    <p:cTn id="141" fill="hold">
                      <p:stCondLst>
                        <p:cond delay="indefinite"/>
                      </p:stCondLst>
                      <p:childTnLst>
                        <p:par>
                          <p:cTn id="142" fill="hold">
                            <p:stCondLst>
                              <p:cond delay="0"/>
                            </p:stCondLst>
                            <p:childTnLst>
                              <p:par>
                                <p:cTn id="143" presetID="1" presetClass="entr" presetSubtype="0" fill="hold" nodeType="clickEffect">
                                  <p:stCondLst>
                                    <p:cond delay="0"/>
                                  </p:stCondLst>
                                  <p:childTnLst>
                                    <p:set>
                                      <p:cBhvr>
                                        <p:cTn id="144" dur="1" fill="hold">
                                          <p:stCondLst>
                                            <p:cond delay="0"/>
                                          </p:stCondLst>
                                        </p:cTn>
                                        <p:tgtEl>
                                          <p:spTgt spid="1864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9986" name="Title 169985"/>
          <p:cNvSpPr>
            <a:spLocks noGrp="1"/>
          </p:cNvSpPr>
          <p:nvPr>
            <p:ph type="title"/>
          </p:nvPr>
        </p:nvSpPr>
        <p:spPr/>
        <p:txBody>
          <a:bodyPr anchor="ctr" anchorCtr="0"/>
          <a:p>
            <a:r>
              <a:rPr sz="4000"/>
              <a:t>Low mass stars</a:t>
            </a:r>
            <a:endParaRPr sz="4000"/>
          </a:p>
        </p:txBody>
      </p:sp>
      <p:sp>
        <p:nvSpPr>
          <p:cNvPr id="169987" name="Text Placeholder 169986"/>
          <p:cNvSpPr>
            <a:spLocks noGrp="1"/>
          </p:cNvSpPr>
          <p:nvPr>
            <p:ph type="body" sz="half" idx="4294967295"/>
          </p:nvPr>
        </p:nvSpPr>
        <p:spPr>
          <a:xfrm>
            <a:off x="0" y="1125855"/>
            <a:ext cx="4464050" cy="4535170"/>
          </a:xfrm>
        </p:spPr>
        <p:txBody>
          <a:bodyPr/>
          <a:p>
            <a:pPr marL="0" indent="0">
              <a:lnSpc>
                <a:spcPct val="80000"/>
              </a:lnSpc>
              <a:buNone/>
            </a:pPr>
            <a:r>
              <a:rPr sz="2400"/>
              <a:t>The Sun is an average star.</a:t>
            </a:r>
            <a:endParaRPr sz="2400"/>
          </a:p>
          <a:p>
            <a:pPr marL="0" indent="0">
              <a:lnSpc>
                <a:spcPct val="80000"/>
              </a:lnSpc>
              <a:buNone/>
            </a:pPr>
            <a:endParaRPr sz="2400"/>
          </a:p>
          <a:p>
            <a:pPr marL="0" indent="0">
              <a:lnSpc>
                <a:spcPct val="80000"/>
              </a:lnSpc>
              <a:buNone/>
            </a:pPr>
            <a:r>
              <a:rPr sz="2400"/>
              <a:t>There are many cooler stars of lower mass called </a:t>
            </a:r>
            <a:r>
              <a:rPr sz="2400" b="1">
                <a:solidFill>
                  <a:srgbClr val="FF0000"/>
                </a:solidFill>
              </a:rPr>
              <a:t>red dwarfs</a:t>
            </a:r>
            <a:r>
              <a:rPr sz="2400"/>
              <a:t>.</a:t>
            </a:r>
            <a:endParaRPr sz="2400"/>
          </a:p>
          <a:p>
            <a:pPr marL="0" indent="0">
              <a:lnSpc>
                <a:spcPct val="80000"/>
              </a:lnSpc>
              <a:buNone/>
            </a:pPr>
            <a:endParaRPr sz="2400"/>
          </a:p>
          <a:p>
            <a:pPr marL="0" indent="0">
              <a:lnSpc>
                <a:spcPct val="80000"/>
              </a:lnSpc>
              <a:buNone/>
            </a:pPr>
            <a:r>
              <a:rPr sz="2400"/>
              <a:t>These are very faint and can only be seen through telescopes.</a:t>
            </a:r>
            <a:endParaRPr sz="2400"/>
          </a:p>
          <a:p>
            <a:pPr marL="0" indent="0">
              <a:lnSpc>
                <a:spcPct val="80000"/>
              </a:lnSpc>
              <a:buNone/>
            </a:pPr>
            <a:endParaRPr sz="2400"/>
          </a:p>
          <a:p>
            <a:pPr marL="0" indent="0">
              <a:lnSpc>
                <a:spcPct val="80000"/>
              </a:lnSpc>
              <a:buNone/>
            </a:pPr>
            <a:r>
              <a:rPr sz="2400"/>
              <a:t>The nearest star to the Sun is a red dwarf called Proxima Centauri. It is just over 4 light years away.</a:t>
            </a:r>
            <a:endParaRPr sz="2400"/>
          </a:p>
        </p:txBody>
      </p:sp>
      <p:pic>
        <p:nvPicPr>
          <p:cNvPr id="169992" name="Content Placeholder 169991" descr="220px-RedDwarfNASA">
            <a:hlinkClick r:id="rId1"/>
          </p:cNvPr>
          <p:cNvPicPr>
            <a:picLocks noChangeAspect="1"/>
          </p:cNvPicPr>
          <p:nvPr>
            <p:ph idx="1"/>
          </p:nvPr>
        </p:nvPicPr>
        <p:blipFill>
          <a:blip r:embed="rId2"/>
          <a:stretch>
            <a:fillRect/>
          </a:stretch>
        </p:blipFill>
        <p:spPr>
          <a:xfrm>
            <a:off x="4899025" y="1548765"/>
            <a:ext cx="4027805" cy="311277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9987">
                                            <p:txEl>
                                              <p:charRg st="0" end="28"/>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9987">
                                            <p:txEl>
                                              <p:charRg st="29" end="9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999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69987">
                                            <p:txEl>
                                              <p:charRg st="91" end="15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69987">
                                            <p:txEl>
                                              <p:charRg st="154" end="25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2034" name="Title 172033"/>
          <p:cNvSpPr>
            <a:spLocks noGrp="1"/>
          </p:cNvSpPr>
          <p:nvPr>
            <p:ph type="title"/>
          </p:nvPr>
        </p:nvSpPr>
        <p:spPr/>
        <p:txBody>
          <a:bodyPr anchor="ctr" anchorCtr="0"/>
          <a:p>
            <a:r>
              <a:rPr sz="4000"/>
              <a:t>High mass stars</a:t>
            </a:r>
            <a:endParaRPr sz="4000"/>
          </a:p>
        </p:txBody>
      </p:sp>
      <p:sp>
        <p:nvSpPr>
          <p:cNvPr id="172035" name="Text Placeholder 172034"/>
          <p:cNvSpPr>
            <a:spLocks noGrp="1"/>
          </p:cNvSpPr>
          <p:nvPr>
            <p:ph type="body" sz="half" idx="4294967295"/>
          </p:nvPr>
        </p:nvSpPr>
        <p:spPr>
          <a:xfrm>
            <a:off x="0" y="1125855"/>
            <a:ext cx="5544185" cy="4535170"/>
          </a:xfrm>
        </p:spPr>
        <p:txBody>
          <a:bodyPr/>
          <a:p>
            <a:pPr marL="0" indent="0">
              <a:lnSpc>
                <a:spcPct val="90000"/>
              </a:lnSpc>
              <a:buNone/>
            </a:pPr>
            <a:r>
              <a:rPr sz="2400"/>
              <a:t>Most of the stars we can see in the sky are more massive than the Sun.</a:t>
            </a:r>
            <a:endParaRPr sz="2400"/>
          </a:p>
          <a:p>
            <a:pPr marL="0" indent="0">
              <a:lnSpc>
                <a:spcPct val="90000"/>
              </a:lnSpc>
              <a:buNone/>
            </a:pPr>
            <a:endParaRPr sz="2400"/>
          </a:p>
          <a:p>
            <a:pPr marL="0" indent="0">
              <a:lnSpc>
                <a:spcPct val="90000"/>
              </a:lnSpc>
              <a:buNone/>
            </a:pPr>
            <a:r>
              <a:rPr sz="2400"/>
              <a:t>Compared with the Sun they: </a:t>
            </a:r>
            <a:endParaRPr sz="2400"/>
          </a:p>
          <a:p>
            <a:pPr marL="0" indent="0">
              <a:lnSpc>
                <a:spcPct val="90000"/>
              </a:lnSpc>
              <a:buNone/>
            </a:pPr>
            <a:r>
              <a:rPr sz="2400" b="1">
                <a:solidFill>
                  <a:srgbClr val="FF0000"/>
                </a:solidFill>
              </a:rPr>
              <a:t>- are larger</a:t>
            </a:r>
            <a:endParaRPr sz="2400" b="1">
              <a:solidFill>
                <a:srgbClr val="FF0000"/>
              </a:solidFill>
            </a:endParaRPr>
          </a:p>
          <a:p>
            <a:pPr marL="0" indent="0">
              <a:lnSpc>
                <a:spcPct val="90000"/>
              </a:lnSpc>
              <a:buNone/>
            </a:pPr>
            <a:r>
              <a:rPr sz="2400" b="1">
                <a:solidFill>
                  <a:srgbClr val="FF9900"/>
                </a:solidFill>
              </a:rPr>
              <a:t>- are brighter</a:t>
            </a:r>
            <a:endParaRPr sz="2400" b="1">
              <a:solidFill>
                <a:srgbClr val="FF9900"/>
              </a:solidFill>
            </a:endParaRPr>
          </a:p>
          <a:p>
            <a:pPr marL="0" indent="0">
              <a:lnSpc>
                <a:spcPct val="90000"/>
              </a:lnSpc>
              <a:buNone/>
            </a:pPr>
            <a:r>
              <a:rPr sz="2400" b="1" dirty="0">
                <a:solidFill>
                  <a:schemeClr val="accent2"/>
                </a:solidFill>
              </a:rPr>
              <a:t>- are bluer when main   </a:t>
            </a:r>
            <a:endParaRPr sz="2400" b="1" dirty="0">
              <a:solidFill>
                <a:schemeClr val="accent2"/>
              </a:solidFill>
            </a:endParaRPr>
          </a:p>
          <a:p>
            <a:pPr marL="0" indent="0">
              <a:lnSpc>
                <a:spcPct val="90000"/>
              </a:lnSpc>
              <a:buNone/>
            </a:pPr>
            <a:r>
              <a:rPr sz="2400" b="1" dirty="0">
                <a:solidFill>
                  <a:schemeClr val="accent2"/>
                </a:solidFill>
              </a:rPr>
              <a:t>     sequence</a:t>
            </a:r>
            <a:endParaRPr sz="2400" b="1">
              <a:solidFill>
                <a:schemeClr val="accent2"/>
              </a:solidFill>
            </a:endParaRPr>
          </a:p>
          <a:p>
            <a:pPr marL="0" indent="0">
              <a:lnSpc>
                <a:spcPct val="90000"/>
              </a:lnSpc>
              <a:buNone/>
            </a:pPr>
            <a:r>
              <a:rPr sz="2400" b="1" dirty="0">
                <a:solidFill>
                  <a:schemeClr val="folHlink"/>
                </a:solidFill>
              </a:rPr>
              <a:t>- pass through their life cycles </a:t>
            </a:r>
            <a:endParaRPr sz="2400" b="1" dirty="0">
              <a:solidFill>
                <a:schemeClr val="folHlink"/>
              </a:solidFill>
            </a:endParaRPr>
          </a:p>
          <a:p>
            <a:pPr marL="0" indent="0">
              <a:lnSpc>
                <a:spcPct val="90000"/>
              </a:lnSpc>
              <a:buNone/>
            </a:pPr>
            <a:r>
              <a:rPr sz="2400" b="1" dirty="0">
                <a:solidFill>
                  <a:schemeClr val="folHlink"/>
                </a:solidFill>
              </a:rPr>
              <a:t>     more</a:t>
            </a:r>
            <a:r>
              <a:rPr sz="2400" b="1">
                <a:solidFill>
                  <a:schemeClr val="folHlink"/>
                </a:solidFill>
              </a:rPr>
              <a:t> quickly</a:t>
            </a:r>
            <a:endParaRPr sz="2400" b="1">
              <a:solidFill>
                <a:schemeClr val="folHlink"/>
              </a:solidFill>
            </a:endParaRPr>
          </a:p>
          <a:p>
            <a:pPr marL="0" indent="0">
              <a:lnSpc>
                <a:spcPct val="90000"/>
              </a:lnSpc>
              <a:buNone/>
            </a:pPr>
            <a:r>
              <a:rPr sz="2400" b="1" dirty="0">
                <a:solidFill>
                  <a:srgbClr val="FF00FF"/>
                </a:solidFill>
              </a:rPr>
              <a:t>- sometimes end their lives </a:t>
            </a:r>
            <a:endParaRPr sz="2400" b="1" dirty="0">
              <a:solidFill>
                <a:srgbClr val="FF00FF"/>
              </a:solidFill>
            </a:endParaRPr>
          </a:p>
          <a:p>
            <a:pPr marL="0" indent="0">
              <a:lnSpc>
                <a:spcPct val="90000"/>
              </a:lnSpc>
              <a:buNone/>
            </a:pPr>
            <a:r>
              <a:rPr sz="2400" b="1" dirty="0">
                <a:solidFill>
                  <a:srgbClr val="FF00FF"/>
                </a:solidFill>
              </a:rPr>
              <a:t>    differently</a:t>
            </a:r>
            <a:endParaRPr sz="2400" b="1" dirty="0">
              <a:solidFill>
                <a:srgbClr val="FF00FF"/>
              </a:solidFill>
            </a:endParaRPr>
          </a:p>
        </p:txBody>
      </p:sp>
      <p:graphicFrame>
        <p:nvGraphicFramePr>
          <p:cNvPr id="172041" name="Content Placeholder 172040"/>
          <p:cNvGraphicFramePr>
            <a:graphicFrameLocks noGrp="1"/>
          </p:cNvGraphicFramePr>
          <p:nvPr>
            <p:ph idx="1"/>
          </p:nvPr>
        </p:nvGraphicFramePr>
        <p:xfrm>
          <a:off x="5831364" y="1126014"/>
          <a:ext cx="2951163" cy="4105275"/>
        </p:xfrm>
        <a:graphic>
          <a:graphicData uri="http://schemas.openxmlformats.org/presentationml/2006/ole">
            <mc:AlternateContent xmlns:mc="http://schemas.openxmlformats.org/markup-compatibility/2006">
              <mc:Choice xmlns:v="urn:schemas-microsoft-com:vml" Requires="v">
                <p:oleObj spid="_x0000_s3083" name="" r:id="rId1" imgW="2752725" imgH="3829050" progId="Paint.Picture">
                  <p:embed/>
                </p:oleObj>
              </mc:Choice>
              <mc:Fallback>
                <p:oleObj name="" r:id="rId1" imgW="2752725" imgH="3829050" progId="Paint.Picture">
                  <p:embed/>
                  <p:pic>
                    <p:nvPicPr>
                      <p:cNvPr id="0" name="Picture 3082"/>
                      <p:cNvPicPr/>
                      <p:nvPr/>
                    </p:nvPicPr>
                    <p:blipFill>
                      <a:blip r:embed="rId2"/>
                      <a:stretch>
                        <a:fillRect/>
                      </a:stretch>
                    </p:blipFill>
                    <p:spPr>
                      <a:xfrm>
                        <a:off x="5831364" y="1126014"/>
                        <a:ext cx="2951163" cy="4105275"/>
                      </a:xfrm>
                      <a:prstGeom prst="rect">
                        <a:avLst/>
                      </a:prstGeom>
                      <a:noFill/>
                      <a:ln w="38100">
                        <a:noFill/>
                        <a:miter/>
                      </a:ln>
                    </p:spPr>
                  </p:pic>
                </p:oleObj>
              </mc:Fallback>
            </mc:AlternateContent>
          </a:graphicData>
        </a:graphic>
      </p:graphicFrame>
      <p:sp>
        <p:nvSpPr>
          <p:cNvPr id="172043" name="Text Box 172042"/>
          <p:cNvSpPr txBox="1"/>
          <p:nvPr/>
        </p:nvSpPr>
        <p:spPr>
          <a:xfrm>
            <a:off x="5686743" y="5440998"/>
            <a:ext cx="3240087" cy="922020"/>
          </a:xfrm>
          <a:prstGeom prst="rect">
            <a:avLst/>
          </a:prstGeom>
          <a:noFill/>
          <a:ln w="9525">
            <a:noFill/>
          </a:ln>
        </p:spPr>
        <p:txBody>
          <a:bodyPr>
            <a:spAutoFit/>
          </a:bodyPr>
          <a:p>
            <a:pPr>
              <a:spcBef>
                <a:spcPct val="50000"/>
              </a:spcBef>
            </a:pPr>
            <a:r>
              <a:rPr b="1"/>
              <a:t>All the main stars in the constellation of Orion are more massive than the Sun.</a:t>
            </a:r>
            <a:endParaRPr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2035">
                                            <p:txEl>
                                              <p:charRg st="0" end="7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204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204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72035">
                                            <p:txEl>
                                              <p:charRg st="72" end="10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72035">
                                            <p:txEl>
                                              <p:charRg st="101" end="11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72035">
                                            <p:txEl>
                                              <p:charRg st="114" end="12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72035">
                                            <p:txEl>
                                              <p:charRg st="129" end="154"/>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72035">
                                            <p:txEl>
                                              <p:charRg st="154" end="16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72035">
                                            <p:txEl>
                                              <p:charRg st="168" end="202"/>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72035">
                                            <p:txEl>
                                              <p:charRg st="202" end="22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72035">
                                            <p:txEl>
                                              <p:charRg st="220" end="249"/>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72035">
                                            <p:txEl>
                                              <p:charRg st="249" end="26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043" grpId="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3058" name="Title 173057"/>
          <p:cNvSpPr>
            <a:spLocks noGrp="1"/>
          </p:cNvSpPr>
          <p:nvPr>
            <p:ph type="title"/>
          </p:nvPr>
        </p:nvSpPr>
        <p:spPr/>
        <p:txBody>
          <a:bodyPr anchor="ctr" anchorCtr="0"/>
          <a:p>
            <a:r>
              <a:rPr sz="4000"/>
              <a:t>Red supergiants</a:t>
            </a:r>
            <a:endParaRPr sz="4000"/>
          </a:p>
        </p:txBody>
      </p:sp>
      <p:sp>
        <p:nvSpPr>
          <p:cNvPr id="173059" name="Content Placeholder 173058"/>
          <p:cNvSpPr>
            <a:spLocks noGrp="1"/>
          </p:cNvSpPr>
          <p:nvPr>
            <p:ph idx="1"/>
          </p:nvPr>
        </p:nvSpPr>
        <p:spPr>
          <a:xfrm>
            <a:off x="457200" y="969645"/>
            <a:ext cx="4022090" cy="4919345"/>
          </a:xfrm>
        </p:spPr>
        <p:txBody>
          <a:bodyPr/>
          <a:p>
            <a:pPr marL="0" indent="0">
              <a:lnSpc>
                <a:spcPct val="80000"/>
              </a:lnSpc>
              <a:buNone/>
            </a:pPr>
            <a:r>
              <a:rPr sz="2400"/>
              <a:t>Higher mass stars form larger red giants.</a:t>
            </a:r>
            <a:endParaRPr sz="2400"/>
          </a:p>
          <a:p>
            <a:pPr marL="0" indent="0">
              <a:lnSpc>
                <a:spcPct val="80000"/>
              </a:lnSpc>
              <a:buNone/>
            </a:pPr>
            <a:endParaRPr sz="2400"/>
          </a:p>
          <a:p>
            <a:pPr marL="0" indent="0">
              <a:lnSpc>
                <a:spcPct val="80000"/>
              </a:lnSpc>
              <a:buNone/>
            </a:pPr>
            <a:r>
              <a:rPr sz="2400"/>
              <a:t>The star Betelgeuse (top left in Orion) is larger than the orbit of Mars about the Sun.</a:t>
            </a:r>
            <a:endParaRPr sz="2400"/>
          </a:p>
          <a:p>
            <a:pPr marL="0" indent="0">
              <a:lnSpc>
                <a:spcPct val="80000"/>
              </a:lnSpc>
              <a:buNone/>
            </a:pPr>
            <a:endParaRPr sz="2400"/>
          </a:p>
          <a:p>
            <a:pPr marL="0" indent="0">
              <a:lnSpc>
                <a:spcPct val="80000"/>
              </a:lnSpc>
              <a:buNone/>
            </a:pPr>
            <a:r>
              <a:rPr sz="2400"/>
              <a:t>Supergiants will also cause elements such as carbon and oxygen to undergo nuclear fusion to form even heavier elements such as silicon and iron.</a:t>
            </a:r>
            <a:endParaRPr sz="2400"/>
          </a:p>
        </p:txBody>
      </p:sp>
      <p:grpSp>
        <p:nvGrpSpPr>
          <p:cNvPr id="173065" name="Group 173064"/>
          <p:cNvGrpSpPr/>
          <p:nvPr/>
        </p:nvGrpSpPr>
        <p:grpSpPr>
          <a:xfrm>
            <a:off x="5003800" y="1268413"/>
            <a:ext cx="3889375" cy="4241800"/>
            <a:chOff x="3152" y="799"/>
            <a:chExt cx="2450" cy="2672"/>
          </a:xfrm>
        </p:grpSpPr>
        <p:pic>
          <p:nvPicPr>
            <p:cNvPr id="173063" name="Content Placeholder 173062" descr="stardiagram1.jpg (46534 bytes)"/>
            <p:cNvPicPr>
              <a:picLocks noChangeAspect="1"/>
            </p:cNvPicPr>
            <p:nvPr>
              <p:ph sz="half" idx="2"/>
            </p:nvPr>
          </p:nvPicPr>
          <p:blipFill>
            <a:blip r:embed="rId1" r:link="rId2"/>
            <a:stretch>
              <a:fillRect/>
            </a:stretch>
          </p:blipFill>
          <p:spPr>
            <a:xfrm>
              <a:off x="3152" y="799"/>
              <a:ext cx="2450" cy="2156"/>
            </a:xfrm>
          </p:spPr>
        </p:pic>
        <p:sp>
          <p:nvSpPr>
            <p:cNvPr id="173064" name="Text Box 173063"/>
            <p:cNvSpPr txBox="1"/>
            <p:nvPr/>
          </p:nvSpPr>
          <p:spPr>
            <a:xfrm>
              <a:off x="3243" y="3067"/>
              <a:ext cx="2223" cy="404"/>
            </a:xfrm>
            <a:prstGeom prst="rect">
              <a:avLst/>
            </a:prstGeom>
            <a:noFill/>
            <a:ln w="9525">
              <a:noFill/>
            </a:ln>
          </p:spPr>
          <p:txBody>
            <a:bodyPr>
              <a:spAutoFit/>
            </a:bodyPr>
            <a:p>
              <a:pPr>
                <a:spcBef>
                  <a:spcPct val="50000"/>
                </a:spcBef>
              </a:pPr>
              <a:r>
                <a:rPr b="1"/>
                <a:t>The internal ‘onion’ structure of a red supergiant star</a:t>
              </a:r>
              <a:endParaRPr b="1"/>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3059">
                                            <p:txEl>
                                              <p:charRg st="0" end="4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3059">
                                            <p:txEl>
                                              <p:charRg st="43" end="13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3059">
                                            <p:txEl>
                                              <p:charRg st="132" end="27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30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fault 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Default 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52010</Words>
  <Application>WPS Presentation</Application>
  <PresentationFormat>On-screen Show</PresentationFormat>
  <Paragraphs>2184</Paragraphs>
  <Slides>168</Slides>
  <Notes>23</Notes>
  <HiddenSlides>0</HiddenSlides>
  <MMClips>0</MMClips>
  <ScaleCrop>false</ScaleCrop>
  <HeadingPairs>
    <vt:vector size="8" baseType="variant">
      <vt:variant>
        <vt:lpstr>已用的字体</vt:lpstr>
      </vt:variant>
      <vt:variant>
        <vt:i4>11</vt:i4>
      </vt:variant>
      <vt:variant>
        <vt:lpstr>主题</vt:lpstr>
      </vt:variant>
      <vt:variant>
        <vt:i4>2</vt:i4>
      </vt:variant>
      <vt:variant>
        <vt:lpstr>嵌入 OLE 服务器</vt:lpstr>
      </vt:variant>
      <vt:variant>
        <vt:i4>22</vt:i4>
      </vt:variant>
      <vt:variant>
        <vt:lpstr>幻灯片标题</vt:lpstr>
      </vt:variant>
      <vt:variant>
        <vt:i4>168</vt:i4>
      </vt:variant>
    </vt:vector>
  </HeadingPairs>
  <TitlesOfParts>
    <vt:vector size="203" baseType="lpstr">
      <vt:lpstr>Arial</vt:lpstr>
      <vt:lpstr>SimSun</vt:lpstr>
      <vt:lpstr>Wingdings</vt:lpstr>
      <vt:lpstr>Times New Roman</vt:lpstr>
      <vt:lpstr>宋体</vt:lpstr>
      <vt:lpstr>Trebuchet MS</vt:lpstr>
      <vt:lpstr>Comic Sans MS</vt:lpstr>
      <vt:lpstr>微软雅黑</vt:lpstr>
      <vt:lpstr>Arial Unicode MS</vt:lpstr>
      <vt:lpstr>Verdana</vt:lpstr>
      <vt:lpstr>Impact</vt:lpstr>
      <vt:lpstr>Default Design</vt:lpstr>
      <vt:lpstr>1_Default Design</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Paint.Picture</vt:lpstr>
      <vt:lpstr>CorelDRAW.Graphic.6</vt:lpstr>
      <vt:lpstr>CorelDRAW.Graphic.6</vt:lpstr>
      <vt:lpstr>CorelDRAW.Graphic.6</vt:lpstr>
      <vt:lpstr>CorelDRAW.Graphic.6</vt:lpstr>
      <vt:lpstr>Paint.Picture</vt:lpstr>
      <vt:lpstr>Circular Motion</vt:lpstr>
      <vt:lpstr>GCSE Specification</vt:lpstr>
      <vt:lpstr>GCSE Specification</vt:lpstr>
      <vt:lpstr>GCSE Specification</vt:lpstr>
      <vt:lpstr>Circular Motion</vt:lpstr>
      <vt:lpstr>Circular Motion</vt:lpstr>
      <vt:lpstr>Centripetal Force</vt:lpstr>
      <vt:lpstr>Centripetal Force</vt:lpstr>
      <vt:lpstr>PowerPoint 演示文稿</vt:lpstr>
      <vt:lpstr>Centripetal force</vt:lpstr>
      <vt:lpstr>Factors affecting centripetal force</vt:lpstr>
      <vt:lpstr>PowerPoint 演示文稿</vt:lpstr>
      <vt:lpstr>Circular motion</vt:lpstr>
      <vt:lpstr>Gravitational Attraction</vt:lpstr>
      <vt:lpstr>Gravitational attraction</vt:lpstr>
      <vt:lpstr>Gravitational field strength</vt:lpstr>
      <vt:lpstr>PowerPoint 演示文稿</vt:lpstr>
      <vt:lpstr>The Scale of the Solar System</vt:lpstr>
      <vt:lpstr>Complete</vt:lpstr>
      <vt:lpstr>Gravitational Force</vt:lpstr>
      <vt:lpstr>Distance and Gravity</vt:lpstr>
      <vt:lpstr>Example 1 – Two apples</vt:lpstr>
      <vt:lpstr>Example 2 – Two people</vt:lpstr>
      <vt:lpstr>The Cavendish experiment</vt:lpstr>
      <vt:lpstr>PowerPoint 演示文稿</vt:lpstr>
      <vt:lpstr>Gravitational attraction</vt:lpstr>
      <vt:lpstr>Cosmology</vt:lpstr>
      <vt:lpstr>Cosmology</vt:lpstr>
      <vt:lpstr>Planetary Motion</vt:lpstr>
      <vt:lpstr>Kepler's Laws</vt:lpstr>
      <vt:lpstr>Kepler’s Laws of Planetary Motion</vt:lpstr>
      <vt:lpstr>Planetary orbits</vt:lpstr>
      <vt:lpstr>Orbit Velocity</vt:lpstr>
      <vt:lpstr>Orbit Velocity</vt:lpstr>
      <vt:lpstr>Orbit Duration</vt:lpstr>
      <vt:lpstr>Definitions of Planets, Dwarf Planets, Asteroids and Moons</vt:lpstr>
      <vt:lpstr>The Solar System - Problems of Scale</vt:lpstr>
      <vt:lpstr>Dwarf Planets</vt:lpstr>
      <vt:lpstr>PowerPoint 演示文稿</vt:lpstr>
      <vt:lpstr>Asteroids</vt:lpstr>
      <vt:lpstr>Asteroids</vt:lpstr>
      <vt:lpstr>Moons</vt:lpstr>
      <vt:lpstr>PowerPoint 演示文稿</vt:lpstr>
      <vt:lpstr>Comets</vt:lpstr>
      <vt:lpstr>Halley’s Comet</vt:lpstr>
      <vt:lpstr>PowerPoint 演示文稿</vt:lpstr>
      <vt:lpstr>PowerPoint 演示文稿</vt:lpstr>
      <vt:lpstr>Planetary orbits </vt:lpstr>
      <vt:lpstr>Orbital Speed</vt:lpstr>
      <vt:lpstr>Orbital speed (v)</vt:lpstr>
      <vt:lpstr>Orbital speed (v)</vt:lpstr>
      <vt:lpstr>Question 1</vt:lpstr>
      <vt:lpstr>Question 2</vt:lpstr>
      <vt:lpstr>Question 3</vt:lpstr>
      <vt:lpstr>Question 4</vt:lpstr>
      <vt:lpstr>Satellites</vt:lpstr>
      <vt:lpstr>Satellites</vt:lpstr>
      <vt:lpstr>Natural Satellites - Moons</vt:lpstr>
      <vt:lpstr>Man-made Satellites</vt:lpstr>
      <vt:lpstr>Facts about Satellites</vt:lpstr>
      <vt:lpstr>How a satellite orbits</vt:lpstr>
      <vt:lpstr>Communication satellites</vt:lpstr>
      <vt:lpstr>Geostationary satellites</vt:lpstr>
      <vt:lpstr>Geostationary satellites</vt:lpstr>
      <vt:lpstr>Polar Orbiting (Monitoring) satellites</vt:lpstr>
      <vt:lpstr>Polar Orbiting (Monitoring) satellites</vt:lpstr>
      <vt:lpstr>Polar Orbiting (Monitoring) satellites</vt:lpstr>
      <vt:lpstr>Polar Orbiting (Monitoring) satellites</vt:lpstr>
      <vt:lpstr>PowerPoint 演示文稿</vt:lpstr>
      <vt:lpstr>GPS / SatNav</vt:lpstr>
      <vt:lpstr>Question</vt:lpstr>
      <vt:lpstr>PowerPoint 演示文稿</vt:lpstr>
      <vt:lpstr>Satellites</vt:lpstr>
      <vt:lpstr>Artificial Satellites</vt:lpstr>
      <vt:lpstr>Artificial Satellites</vt:lpstr>
      <vt:lpstr>Galaxies</vt:lpstr>
      <vt:lpstr>The Milky Way</vt:lpstr>
      <vt:lpstr>Galaxies</vt:lpstr>
      <vt:lpstr>Types of galaxy</vt:lpstr>
      <vt:lpstr>Classifying galaxies</vt:lpstr>
      <vt:lpstr>PowerPoint 演示文稿</vt:lpstr>
      <vt:lpstr>Astronomy</vt:lpstr>
      <vt:lpstr>Online Simulations</vt:lpstr>
      <vt:lpstr>Stars</vt:lpstr>
      <vt:lpstr>Stars</vt:lpstr>
      <vt:lpstr>Stars colours</vt:lpstr>
      <vt:lpstr>PowerPoint 演示文稿</vt:lpstr>
      <vt:lpstr>Nebula</vt:lpstr>
      <vt:lpstr>Protostar</vt:lpstr>
      <vt:lpstr>Nuclear fusion</vt:lpstr>
      <vt:lpstr>The birth of the solar system</vt:lpstr>
      <vt:lpstr>The future of the Sun  - Main sequence</vt:lpstr>
      <vt:lpstr>Red Giant</vt:lpstr>
      <vt:lpstr>Planetary Nebula and White Dwarf</vt:lpstr>
      <vt:lpstr>The life cycle of the Sun</vt:lpstr>
      <vt:lpstr>Star evolution summary</vt:lpstr>
      <vt:lpstr>Low mass stars</vt:lpstr>
      <vt:lpstr>High mass stars</vt:lpstr>
      <vt:lpstr>Red supergiants</vt:lpstr>
      <vt:lpstr>Supernovae</vt:lpstr>
      <vt:lpstr>Neutron stars</vt:lpstr>
      <vt:lpstr>Black holes</vt:lpstr>
      <vt:lpstr>PowerPoint 演示文稿</vt:lpstr>
      <vt:lpstr>The life history of a star</vt:lpstr>
      <vt:lpstr>The formation of Hydrogen and Helium</vt:lpstr>
      <vt:lpstr>Lighter elements</vt:lpstr>
      <vt:lpstr>Heavier elements</vt:lpstr>
      <vt:lpstr>PowerPoint 演示文稿</vt:lpstr>
      <vt:lpstr>How the chemical elements formed</vt:lpstr>
      <vt:lpstr>The light year</vt:lpstr>
      <vt:lpstr>Question</vt:lpstr>
      <vt:lpstr>The planets</vt:lpstr>
      <vt:lpstr>The universe</vt:lpstr>
      <vt:lpstr>Explosion</vt:lpstr>
      <vt:lpstr>Ending of the universe</vt:lpstr>
      <vt:lpstr>PowerPoint 演示文稿</vt:lpstr>
      <vt:lpstr>PowerPoint 演示文稿</vt:lpstr>
      <vt:lpstr>Eclipses</vt:lpstr>
      <vt:lpstr>Eclipses</vt:lpstr>
      <vt:lpstr>Breaking The Sound Barrier</vt:lpstr>
      <vt:lpstr>Mach numbers</vt:lpstr>
      <vt:lpstr>Jet Breaks Sound Barrier</vt:lpstr>
      <vt:lpstr>Sub-Sonic Bullet</vt:lpstr>
      <vt:lpstr>Super-Sonic Bullet</vt:lpstr>
      <vt:lpstr>Car Breaking Sound Barrier</vt:lpstr>
      <vt:lpstr>Doppler Effect and Redshift</vt:lpstr>
      <vt:lpstr>The Doppler Effect</vt:lpstr>
      <vt:lpstr>PowerPoint 演示文稿</vt:lpstr>
      <vt:lpstr>Radial and tangential velocity</vt:lpstr>
      <vt:lpstr>Doppler effect equations</vt:lpstr>
      <vt:lpstr>PowerPoint 演示文稿</vt:lpstr>
      <vt:lpstr>Question 1</vt:lpstr>
      <vt:lpstr>Question 2</vt:lpstr>
      <vt:lpstr>Question 3</vt:lpstr>
      <vt:lpstr>Doppler shift summary</vt:lpstr>
      <vt:lpstr>Doppler shift in spectra</vt:lpstr>
      <vt:lpstr>Question</vt:lpstr>
      <vt:lpstr>The Doppler effect with binary stars</vt:lpstr>
      <vt:lpstr>PowerPoint 演示文稿</vt:lpstr>
      <vt:lpstr>Question</vt:lpstr>
      <vt:lpstr>Hubble’s Law</vt:lpstr>
      <vt:lpstr>PowerPoint 演示文稿</vt:lpstr>
      <vt:lpstr>Question 1</vt:lpstr>
      <vt:lpstr>Question 2</vt:lpstr>
      <vt:lpstr>The expansion of the Universe</vt:lpstr>
      <vt:lpstr>Estimating the age of the Universe</vt:lpstr>
      <vt:lpstr>PowerPoint 演示文稿</vt:lpstr>
      <vt:lpstr>Question 1</vt:lpstr>
      <vt:lpstr>Question 2</vt:lpstr>
      <vt:lpstr>The Big Bang theory</vt:lpstr>
      <vt:lpstr>Evidence for the Big Bang theory</vt:lpstr>
      <vt:lpstr>PowerPoint 演示文稿</vt:lpstr>
      <vt:lpstr>PowerPoint 演示文稿</vt:lpstr>
      <vt:lpstr>Revision Question</vt:lpstr>
      <vt:lpstr>Revision of supernovae as standard candles</vt:lpstr>
      <vt:lpstr>Question</vt:lpstr>
      <vt:lpstr>Dark energy</vt:lpstr>
      <vt:lpstr>PowerPoint 演示文稿</vt:lpstr>
      <vt:lpstr>Dark energy controversy </vt:lpstr>
      <vt:lpstr>Quasars</vt:lpstr>
      <vt:lpstr>PowerPoint 演示文稿</vt:lpstr>
      <vt:lpstr>Question</vt:lpstr>
      <vt:lpstr>PowerPoint 演示文稿</vt:lpstr>
      <vt:lpstr>Internet Links</vt:lpstr>
      <vt:lpstr>Core Notes from Student Guide pages 54 to 65 </vt:lpstr>
      <vt:lpstr>Notes from the Student Guide pages 54 to 58 3.1 The Doppler Effect</vt:lpstr>
      <vt:lpstr>Notes from the Student Guide pages 59 to 63 3.2 Hubble’s Law &amp; Beyond</vt:lpstr>
      <vt:lpstr>Notes from the Student Guide pages 64 &amp; 65 3.3 Quasars</vt:lpstr>
    </vt:vector>
  </TitlesOfParts>
  <Company>St Georges College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 Georges College</dc:creator>
  <cp:lastModifiedBy>jonathan</cp:lastModifiedBy>
  <cp:revision>267</cp:revision>
  <dcterms:created xsi:type="dcterms:W3CDTF">2019-08-28T09:19:31Z</dcterms:created>
  <dcterms:modified xsi:type="dcterms:W3CDTF">2019-08-28T09:19:31Z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1033-11.1.0.8722</vt:lpwstr>
  </property>
</Properties>
</file>