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65"/>
  </p:handoutMasterIdLst>
  <p:sldIdLst>
    <p:sldId id="256" r:id="rId3"/>
    <p:sldId id="480" r:id="rId5"/>
    <p:sldId id="479" r:id="rId6"/>
    <p:sldId id="481" r:id="rId7"/>
    <p:sldId id="482" r:id="rId8"/>
    <p:sldId id="483" r:id="rId9"/>
    <p:sldId id="484" r:id="rId10"/>
    <p:sldId id="485" r:id="rId11"/>
    <p:sldId id="486" r:id="rId12"/>
    <p:sldId id="487" r:id="rId13"/>
    <p:sldId id="488" r:id="rId14"/>
    <p:sldId id="489" r:id="rId15"/>
    <p:sldId id="490" r:id="rId16"/>
    <p:sldId id="491" r:id="rId17"/>
    <p:sldId id="492" r:id="rId18"/>
    <p:sldId id="493" r:id="rId19"/>
    <p:sldId id="494" r:id="rId20"/>
    <p:sldId id="495" r:id="rId21"/>
    <p:sldId id="496" r:id="rId22"/>
    <p:sldId id="497" r:id="rId23"/>
    <p:sldId id="498" r:id="rId24"/>
    <p:sldId id="499" r:id="rId25"/>
    <p:sldId id="500" r:id="rId26"/>
    <p:sldId id="501" r:id="rId27"/>
    <p:sldId id="502" r:id="rId28"/>
    <p:sldId id="503" r:id="rId29"/>
    <p:sldId id="504" r:id="rId30"/>
    <p:sldId id="505" r:id="rId31"/>
    <p:sldId id="506" r:id="rId32"/>
    <p:sldId id="507" r:id="rId33"/>
    <p:sldId id="508" r:id="rId34"/>
    <p:sldId id="509" r:id="rId35"/>
    <p:sldId id="510" r:id="rId36"/>
    <p:sldId id="511" r:id="rId37"/>
    <p:sldId id="512" r:id="rId38"/>
    <p:sldId id="513" r:id="rId39"/>
    <p:sldId id="514" r:id="rId40"/>
    <p:sldId id="515" r:id="rId41"/>
    <p:sldId id="516" r:id="rId42"/>
    <p:sldId id="517" r:id="rId43"/>
    <p:sldId id="518" r:id="rId44"/>
    <p:sldId id="519" r:id="rId45"/>
    <p:sldId id="520" r:id="rId46"/>
    <p:sldId id="521" r:id="rId47"/>
    <p:sldId id="522" r:id="rId48"/>
    <p:sldId id="523" r:id="rId49"/>
    <p:sldId id="524" r:id="rId50"/>
    <p:sldId id="525" r:id="rId51"/>
    <p:sldId id="526" r:id="rId52"/>
    <p:sldId id="527" r:id="rId53"/>
    <p:sldId id="528" r:id="rId54"/>
    <p:sldId id="529" r:id="rId55"/>
    <p:sldId id="530" r:id="rId56"/>
    <p:sldId id="531" r:id="rId57"/>
    <p:sldId id="533" r:id="rId58"/>
    <p:sldId id="532" r:id="rId59"/>
    <p:sldId id="534" r:id="rId60"/>
    <p:sldId id="535" r:id="rId61"/>
    <p:sldId id="536" r:id="rId62"/>
    <p:sldId id="537" r:id="rId63"/>
    <p:sldId id="538" r:id="rId64"/>
  </p:sldIdLst>
  <p:sldSz cx="9144000" cy="6858000" type="screen4x3"/>
  <p:notesSz cx="9928225" cy="6797675"/>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DCD5"/>
    <a:srgbClr val="90C6EC"/>
    <a:srgbClr val="BDD5ED"/>
    <a:srgbClr val="D3E0F0"/>
    <a:srgbClr val="EBEC84"/>
    <a:srgbClr val="AAE2FB"/>
    <a:srgbClr val="ADE0FB"/>
    <a:srgbClr val="FFE8D4"/>
    <a:srgbClr val="8DD8F7"/>
    <a:srgbClr val="D9EA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82" autoAdjust="0"/>
    <p:restoredTop sz="95141" autoAdjust="0"/>
  </p:normalViewPr>
  <p:slideViewPr>
    <p:cSldViewPr>
      <p:cViewPr varScale="1">
        <p:scale>
          <a:sx n="82" d="100"/>
          <a:sy n="82" d="100"/>
        </p:scale>
        <p:origin x="1368" y="96"/>
      </p:cViewPr>
      <p:guideLst>
        <p:guide orient="horz" pos="2160"/>
        <p:guide pos="2880"/>
      </p:guideLst>
    </p:cSldViewPr>
  </p:slideViewPr>
  <p:outlineViewPr>
    <p:cViewPr>
      <p:scale>
        <a:sx n="33" d="100"/>
        <a:sy n="33" d="100"/>
      </p:scale>
      <p:origin x="30" y="5403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8" Type="http://schemas.openxmlformats.org/officeDocument/2006/relationships/tableStyles" Target="tableStyles.xml"/><Relationship Id="rId67" Type="http://schemas.openxmlformats.org/officeDocument/2006/relationships/viewProps" Target="viewProps.xml"/><Relationship Id="rId66" Type="http://schemas.openxmlformats.org/officeDocument/2006/relationships/presProps" Target="presProps.xml"/><Relationship Id="rId65" Type="http://schemas.openxmlformats.org/officeDocument/2006/relationships/handoutMaster" Target="handoutMasters/handoutMaster1.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331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2594" y="0"/>
            <a:ext cx="4303313" cy="339884"/>
          </a:xfrm>
          <a:prstGeom prst="rect">
            <a:avLst/>
          </a:prstGeom>
        </p:spPr>
        <p:txBody>
          <a:bodyPr vert="horz" lIns="91440" tIns="45720" rIns="91440" bIns="45720" rtlCol="0"/>
          <a:lstStyle>
            <a:lvl1pPr algn="r">
              <a:defRPr sz="1200"/>
            </a:lvl1pPr>
          </a:lstStyle>
          <a:p>
            <a:fld id="{1105C127-53EC-4625-8674-123C41A42ABE}" type="datetimeFigureOut">
              <a:rPr lang="en-GB" smtClean="0"/>
            </a:fld>
            <a:endParaRPr lang="en-GB"/>
          </a:p>
        </p:txBody>
      </p:sp>
      <p:sp>
        <p:nvSpPr>
          <p:cNvPr id="4" name="Footer Placeholder 3"/>
          <p:cNvSpPr>
            <a:spLocks noGrp="1"/>
          </p:cNvSpPr>
          <p:nvPr>
            <p:ph type="ftr" sz="quarter" idx="2"/>
          </p:nvPr>
        </p:nvSpPr>
        <p:spPr>
          <a:xfrm>
            <a:off x="0" y="6456699"/>
            <a:ext cx="4303313" cy="33988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2594" y="6456699"/>
            <a:ext cx="4303313" cy="339884"/>
          </a:xfrm>
          <a:prstGeom prst="rect">
            <a:avLst/>
          </a:prstGeom>
        </p:spPr>
        <p:txBody>
          <a:bodyPr vert="horz" lIns="91440" tIns="45720" rIns="91440" bIns="45720" rtlCol="0" anchor="b"/>
          <a:lstStyle>
            <a:lvl1pPr algn="r">
              <a:defRPr sz="1200"/>
            </a:lvl1pPr>
          </a:lstStyle>
          <a:p>
            <a:fld id="{2D7700F7-D8A8-45F0-BED4-A73ECE481743}" type="slidenum">
              <a:rPr lang="en-GB" smtClean="0"/>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2230" cy="339884"/>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dirty="0"/>
          </a:p>
        </p:txBody>
      </p:sp>
      <p:sp>
        <p:nvSpPr>
          <p:cNvPr id="3" name="Date Placeholder 2"/>
          <p:cNvSpPr>
            <a:spLocks noGrp="1"/>
          </p:cNvSpPr>
          <p:nvPr>
            <p:ph type="dt" idx="1"/>
          </p:nvPr>
        </p:nvSpPr>
        <p:spPr>
          <a:xfrm>
            <a:off x="5623699" y="0"/>
            <a:ext cx="4302230" cy="339884"/>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8D4DA8F5-F804-4FB2-8A6B-A884CF09C514}" type="datetimeFigureOut">
              <a:rPr lang="en-US"/>
            </a:fld>
            <a:endParaRPr lang="en-GB" dirty="0"/>
          </a:p>
        </p:txBody>
      </p:sp>
      <p:sp>
        <p:nvSpPr>
          <p:cNvPr id="4" name="Slide Image Placeholder 3"/>
          <p:cNvSpPr>
            <a:spLocks noGrp="1" noRot="1" noChangeAspect="1"/>
          </p:cNvSpPr>
          <p:nvPr>
            <p:ph type="sldImg" idx="2"/>
          </p:nvPr>
        </p:nvSpPr>
        <p:spPr>
          <a:xfrm>
            <a:off x="3263900" y="509588"/>
            <a:ext cx="3400425" cy="2549525"/>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992824" y="3228896"/>
            <a:ext cx="7942580" cy="3058954"/>
          </a:xfrm>
          <a:prstGeom prst="rect">
            <a:avLst/>
          </a:prstGeom>
        </p:spPr>
        <p:txBody>
          <a:bodyPr vert="horz" lIns="91440" tIns="45720" rIns="91440" bIns="45720" rtlCol="0">
            <a:normAutofit/>
          </a:bodyPr>
          <a:lstStyle/>
          <a:p>
            <a:pPr lvl="0"/>
            <a:r>
              <a:rPr lang="en-US" noProof="0" smtClean="0"/>
              <a:t>Click to edit Master text styles</a:t>
            </a:r>
            <a:endParaRPr lang="en-US" noProof="0" smtClean="0"/>
          </a:p>
          <a:p>
            <a:pPr lvl="1"/>
            <a:r>
              <a:rPr lang="en-US" noProof="0" smtClean="0"/>
              <a:t>Second level</a:t>
            </a:r>
            <a:endParaRPr lang="en-US" noProof="0" smtClean="0"/>
          </a:p>
          <a:p>
            <a:pPr lvl="2"/>
            <a:r>
              <a:rPr lang="en-US" noProof="0" smtClean="0"/>
              <a:t>Third level</a:t>
            </a:r>
            <a:endParaRPr lang="en-US" noProof="0" smtClean="0"/>
          </a:p>
          <a:p>
            <a:pPr lvl="3"/>
            <a:r>
              <a:rPr lang="en-US" noProof="0" smtClean="0"/>
              <a:t>Fourth level</a:t>
            </a:r>
            <a:endParaRPr lang="en-US" noProof="0" smtClean="0"/>
          </a:p>
          <a:p>
            <a:pPr lvl="4"/>
            <a:r>
              <a:rPr lang="en-US" noProof="0" smtClean="0"/>
              <a:t>Fifth level</a:t>
            </a:r>
            <a:endParaRPr lang="en-GB" noProof="0"/>
          </a:p>
        </p:txBody>
      </p:sp>
      <p:sp>
        <p:nvSpPr>
          <p:cNvPr id="6" name="Footer Placeholder 5"/>
          <p:cNvSpPr>
            <a:spLocks noGrp="1"/>
          </p:cNvSpPr>
          <p:nvPr>
            <p:ph type="ftr" sz="quarter" idx="4"/>
          </p:nvPr>
        </p:nvSpPr>
        <p:spPr>
          <a:xfrm>
            <a:off x="2" y="6456612"/>
            <a:ext cx="4302230" cy="339884"/>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dirty="0"/>
          </a:p>
        </p:txBody>
      </p:sp>
      <p:sp>
        <p:nvSpPr>
          <p:cNvPr id="7" name="Slide Number Placeholder 6"/>
          <p:cNvSpPr>
            <a:spLocks noGrp="1"/>
          </p:cNvSpPr>
          <p:nvPr>
            <p:ph type="sldNum" sz="quarter" idx="5"/>
          </p:nvPr>
        </p:nvSpPr>
        <p:spPr>
          <a:xfrm>
            <a:off x="5623699" y="6456612"/>
            <a:ext cx="4302230" cy="339884"/>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E6C00DB4-E585-43D3-9A29-E1C42556C769}" type="slidenum">
              <a:rPr lang="en-GB"/>
            </a:fld>
            <a:endParaRPr lang="en-GB"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ln>
        </p:spPr>
      </p:sp>
      <p:sp>
        <p:nvSpPr>
          <p:cNvPr id="13315"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3316"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080FBC8F-7200-45DD-A4E3-40F9EE471788}" type="slidenum">
              <a:rPr lang="en-GB"/>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ln>
        </p:spPr>
      </p:sp>
      <p:sp>
        <p:nvSpPr>
          <p:cNvPr id="14339" name="Notes Placeholder 2"/>
          <p:cNvSpPr>
            <a:spLocks noGrp="1"/>
          </p:cNvSpPr>
          <p:nvPr>
            <p:ph type="body" idx="1"/>
          </p:nvPr>
        </p:nvSpPr>
        <p:spPr bwMode="auto">
          <a:noFill/>
        </p:spPr>
        <p:txBody>
          <a:bodyPr wrap="square" numCol="1" anchor="t" anchorCtr="0" compatLnSpc="1"/>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7549850C-5779-4847-863F-3961D95C13CC}" type="slidenum">
              <a:rPr lang="en-GB"/>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rookeWeston">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latin typeface="Calibri" panose="020F0502020204030204" pitchFamily="34" charset="0"/>
              <a:cs typeface="Calibri" panose="020F0502020204030204" pitchFamily="34" charset="0"/>
            </a:endParaRPr>
          </a:p>
        </p:txBody>
      </p:sp>
      <p:sp>
        <p:nvSpPr>
          <p:cNvPr id="9" name="Title 8"/>
          <p:cNvSpPr>
            <a:spLocks noGrp="1"/>
          </p:cNvSpPr>
          <p:nvPr>
            <p:ph type="ctrTitle"/>
          </p:nvPr>
        </p:nvSpPr>
        <p:spPr>
          <a:xfrm>
            <a:off x="685800" y="214290"/>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latin typeface="Calibri" panose="020F0502020204030204" pitchFamily="34" charset="0"/>
                <a:cs typeface="Calibri" panose="020F0502020204030204" pitchFamily="34" charset="0"/>
              </a:defRPr>
            </a:lvl1pPr>
          </a:lstStyle>
          <a:p>
            <a:r>
              <a:rPr kumimoji="0" lang="en-US" smtClean="0"/>
              <a:t>Click to edit Master 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latin typeface="Calibri" panose="020F0502020204030204" pitchFamily="34" charset="0"/>
                <a:cs typeface="Calibri" panose="020F0502020204030204" pitchFamily="34" charset="0"/>
              </a:endParaRPr>
            </a:p>
          </p:txBody>
        </p:sp>
        <p:sp>
          <p:nvSpPr>
            <p:cNvPr id="8" name="Freeform 7"/>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latin typeface="Calibri" panose="020F0502020204030204" pitchFamily="34" charset="0"/>
                <a:cs typeface="Calibri" panose="020F0502020204030204" pitchFamily="34" charset="0"/>
              </a:endParaRPr>
            </a:p>
          </p:txBody>
        </p:sp>
        <p:sp>
          <p:nvSpPr>
            <p:cNvPr id="11" name="Freeform 10"/>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extLst>
                  <a:ext uri="{28A0092B-C50C-407E-A947-70E740481C1C}">
                    <a14:useLocalDpi xmlns:a14="http://schemas.microsoft.com/office/drawing/2010/main" val="0"/>
                  </a:ext>
                </a:extLst>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latin typeface="Calibri" panose="020F0502020204030204" pitchFamily="34" charset="0"/>
                <a:cs typeface="Calibri" panose="020F0502020204030204" pitchFamily="34" charset="0"/>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17" name="Subtitle 16"/>
          <p:cNvSpPr>
            <a:spLocks noGrp="1"/>
          </p:cNvSpPr>
          <p:nvPr>
            <p:ph type="subTitle" idx="1"/>
          </p:nvPr>
        </p:nvSpPr>
        <p:spPr>
          <a:xfrm>
            <a:off x="871566" y="5515444"/>
            <a:ext cx="7772400" cy="1199704"/>
          </a:xfrm>
        </p:spPr>
        <p:txBody>
          <a:bodyPr lIns="45720" rIns="45720"/>
          <a:lstStyle>
            <a:lvl1pPr marL="0" marR="64135" indent="0" algn="r">
              <a:buNone/>
              <a:defRPr b="1">
                <a:solidFill>
                  <a:schemeClr val="bg1"/>
                </a:solidFill>
                <a:latin typeface="Calibri" panose="020F0502020204030204" pitchFamily="34" charset="0"/>
                <a:cs typeface="Calibri" panose="020F050202020403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LO1 1-7">
    <p:spTree>
      <p:nvGrpSpPr>
        <p:cNvPr id="1" name=""/>
        <p:cNvGrpSpPr/>
        <p:nvPr/>
      </p:nvGrpSpPr>
      <p:grpSpPr>
        <a:xfrm>
          <a:off x="0" y="0"/>
          <a:ext cx="0" cy="0"/>
          <a:chOff x="0" y="0"/>
          <a:chExt cx="0" cy="0"/>
        </a:xfrm>
      </p:grpSpPr>
      <p:sp>
        <p:nvSpPr>
          <p:cNvPr id="6" name="Title 5"/>
          <p:cNvSpPr>
            <a:spLocks noGrp="1"/>
          </p:cNvSpPr>
          <p:nvPr>
            <p:ph type="title"/>
          </p:nvPr>
        </p:nvSpPr>
        <p:spPr>
          <a:xfrm>
            <a:off x="0" y="-6118"/>
            <a:ext cx="7688661" cy="646260"/>
          </a:xfrm>
        </p:spPr>
        <p:txBody>
          <a:bodyPr rtlCol="0"/>
          <a:lstStyle>
            <a:lvl1pPr>
              <a:defRPr>
                <a:latin typeface="Calibri" panose="020F0502020204030204" pitchFamily="34" charset="0"/>
                <a:cs typeface="Calibri" panose="020F0502020204030204" pitchFamily="34" charset="0"/>
              </a:defRPr>
            </a:lvl1pPr>
          </a:lstStyle>
          <a:p>
            <a:r>
              <a:rPr kumimoji="0" lang="en-US" dirty="0" smtClean="0"/>
              <a:t>Click to edit Master title style</a:t>
            </a:r>
            <a:endParaRPr kumimoji="0"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2360" y="44624"/>
            <a:ext cx="1300294" cy="963637"/>
          </a:xfrm>
          <a:prstGeom prst="rect">
            <a:avLst/>
          </a:prstGeom>
        </p:spPr>
      </p:pic>
      <p:sp>
        <p:nvSpPr>
          <p:cNvPr id="15" name="Content Placeholder 1"/>
          <p:cNvSpPr txBox="1"/>
          <p:nvPr/>
        </p:nvSpPr>
        <p:spPr>
          <a:xfrm>
            <a:off x="107504" y="1049886"/>
            <a:ext cx="8859391" cy="5691482"/>
          </a:xfrm>
          <a:prstGeom prst="rect">
            <a:avLst/>
          </a:prstGeom>
          <a:solidFill>
            <a:schemeClr val="bg1"/>
          </a:solidFill>
          <a:ln w="38100">
            <a:solidFill>
              <a:schemeClr val="accent3"/>
            </a:solidFill>
          </a:ln>
          <a:effectLst>
            <a:outerShdw blurRad="50800" dist="38100" dir="2700000" algn="tl" rotWithShape="0">
              <a:prstClr val="black">
                <a:alpha val="40000"/>
              </a:prstClr>
            </a:outerShdw>
          </a:effectLst>
        </p:spPr>
        <p:txBody>
          <a:bodyPr vert="horz">
            <a:noAutofit/>
          </a:bodyPr>
          <a:lstStyle/>
          <a:p>
            <a:pPr marL="109855" marR="0" lvl="0" indent="0" algn="l" defTabSz="914400" rtl="0" eaLnBrk="1" fontAlgn="auto" latinLnBrk="0" hangingPunct="1">
              <a:lnSpc>
                <a:spcPct val="100000"/>
              </a:lnSpc>
              <a:spcBef>
                <a:spcPts val="600"/>
              </a:spcBef>
              <a:spcAft>
                <a:spcPts val="600"/>
              </a:spcAft>
              <a:buClr>
                <a:schemeClr val="accent1"/>
              </a:buClr>
              <a:buSzPct val="68000"/>
              <a:buFont typeface="Wingdings 3" panose="05040102010807070707"/>
              <a:buNone/>
              <a:defRPr/>
            </a:pPr>
            <a:endPar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endParaRPr>
          </a:p>
          <a:p>
            <a:pPr marL="109855" marR="0" lvl="0" indent="0" algn="l" defTabSz="914400" rtl="0" eaLnBrk="1" fontAlgn="auto" latinLnBrk="0" hangingPunct="1">
              <a:lnSpc>
                <a:spcPct val="100000"/>
              </a:lnSpc>
              <a:spcBef>
                <a:spcPts val="600"/>
              </a:spcBef>
              <a:spcAft>
                <a:spcPts val="600"/>
              </a:spcAft>
              <a:buClr>
                <a:schemeClr val="accent1"/>
              </a:buClr>
              <a:buSzPct val="68000"/>
              <a:buFont typeface="Wingdings 3" panose="05040102010807070707"/>
              <a:buNone/>
              <a:defRPr/>
            </a:pPr>
            <a:br>
              <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rPr>
            </a:br>
            <a:br>
              <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rPr>
            </a:br>
            <a:endParaRPr kumimoji="0" lang="en-GB" sz="14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endParaRPr>
          </a:p>
        </p:txBody>
      </p:sp>
      <p:sp>
        <p:nvSpPr>
          <p:cNvPr id="18" name="Round Same Side Corner Rectangle 17">
            <a:hlinkClick r:id="rId3" action="ppaction://hlinksldjump"/>
          </p:cNvPr>
          <p:cNvSpPr/>
          <p:nvPr userDrawn="1"/>
        </p:nvSpPr>
        <p:spPr>
          <a:xfrm>
            <a:off x="128815" y="692696"/>
            <a:ext cx="681911"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6.01</a:t>
            </a:r>
            <a:endParaRPr lang="en-GB" sz="2000" b="1" dirty="0">
              <a:latin typeface="Arial" panose="020B0604020202020204" pitchFamily="34" charset="0"/>
              <a:cs typeface="Arial" panose="020B0604020202020204" pitchFamily="34" charset="0"/>
            </a:endParaRPr>
          </a:p>
        </p:txBody>
      </p:sp>
      <p:sp>
        <p:nvSpPr>
          <p:cNvPr id="19" name="Round Same Side Corner Rectangle 18">
            <a:hlinkClick r:id="" action="ppaction://noaction"/>
          </p:cNvPr>
          <p:cNvSpPr/>
          <p:nvPr userDrawn="1"/>
        </p:nvSpPr>
        <p:spPr>
          <a:xfrm>
            <a:off x="901836" y="692696"/>
            <a:ext cx="682831"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6.02</a:t>
            </a:r>
            <a:endParaRPr lang="en-GB" sz="2000" b="1" dirty="0">
              <a:latin typeface="Arial" panose="020B0604020202020204" pitchFamily="34" charset="0"/>
              <a:cs typeface="Arial" panose="020B0604020202020204" pitchFamily="34" charset="0"/>
            </a:endParaRPr>
          </a:p>
        </p:txBody>
      </p:sp>
      <p:sp>
        <p:nvSpPr>
          <p:cNvPr id="20" name="Round Same Side Corner Rectangle 19">
            <a:hlinkClick r:id="" action="ppaction://noaction"/>
          </p:cNvPr>
          <p:cNvSpPr/>
          <p:nvPr userDrawn="1"/>
        </p:nvSpPr>
        <p:spPr>
          <a:xfrm>
            <a:off x="1675777" y="692696"/>
            <a:ext cx="671570"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6.03</a:t>
            </a:r>
            <a:endParaRPr lang="en-GB" sz="2000" b="1" dirty="0">
              <a:latin typeface="Arial" panose="020B0604020202020204" pitchFamily="34" charset="0"/>
              <a:cs typeface="Arial" panose="020B0604020202020204" pitchFamily="34" charset="0"/>
            </a:endParaRPr>
          </a:p>
        </p:txBody>
      </p:sp>
      <p:sp>
        <p:nvSpPr>
          <p:cNvPr id="21" name="Round Same Side Corner Rectangle 20">
            <a:hlinkClick r:id="" action="ppaction://noaction"/>
          </p:cNvPr>
          <p:cNvSpPr/>
          <p:nvPr userDrawn="1"/>
        </p:nvSpPr>
        <p:spPr>
          <a:xfrm>
            <a:off x="2438457" y="692696"/>
            <a:ext cx="683017"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6.04</a:t>
            </a:r>
            <a:endParaRPr lang="en-GB" sz="2000" b="1" dirty="0">
              <a:latin typeface="Arial" panose="020B0604020202020204" pitchFamily="34" charset="0"/>
              <a:cs typeface="Arial" panose="020B0604020202020204" pitchFamily="34" charset="0"/>
            </a:endParaRPr>
          </a:p>
        </p:txBody>
      </p:sp>
      <p:sp>
        <p:nvSpPr>
          <p:cNvPr id="22" name="Round Same Side Corner Rectangle 21">
            <a:hlinkClick r:id="" action="ppaction://noaction"/>
          </p:cNvPr>
          <p:cNvSpPr/>
          <p:nvPr userDrawn="1"/>
        </p:nvSpPr>
        <p:spPr>
          <a:xfrm>
            <a:off x="3212584" y="692696"/>
            <a:ext cx="676256"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6.05</a:t>
            </a:r>
            <a:endParaRPr lang="en-GB" sz="2000" b="1" dirty="0">
              <a:latin typeface="Arial" panose="020B0604020202020204" pitchFamily="34" charset="0"/>
              <a:cs typeface="Arial" panose="020B0604020202020204" pitchFamily="34" charset="0"/>
            </a:endParaRPr>
          </a:p>
        </p:txBody>
      </p:sp>
      <p:sp>
        <p:nvSpPr>
          <p:cNvPr id="23" name="Round Same Side Corner Rectangle 22">
            <a:hlinkClick r:id="" action="ppaction://noaction"/>
          </p:cNvPr>
          <p:cNvSpPr/>
          <p:nvPr userDrawn="1"/>
        </p:nvSpPr>
        <p:spPr>
          <a:xfrm>
            <a:off x="3979950" y="692696"/>
            <a:ext cx="662928"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6.06</a:t>
            </a:r>
            <a:endParaRPr lang="en-GB" sz="2000" b="1" dirty="0">
              <a:latin typeface="Arial" panose="020B0604020202020204" pitchFamily="34" charset="0"/>
              <a:cs typeface="Arial" panose="020B0604020202020204" pitchFamily="34" charset="0"/>
            </a:endParaRPr>
          </a:p>
        </p:txBody>
      </p:sp>
      <p:sp>
        <p:nvSpPr>
          <p:cNvPr id="24" name="Round Same Side Corner Rectangle 23">
            <a:hlinkClick r:id="" action="ppaction://noaction"/>
          </p:cNvPr>
          <p:cNvSpPr/>
          <p:nvPr userDrawn="1"/>
        </p:nvSpPr>
        <p:spPr>
          <a:xfrm>
            <a:off x="4733989" y="692696"/>
            <a:ext cx="2051676" cy="357190"/>
          </a:xfrm>
          <a:prstGeom prst="round2SameRect">
            <a:avLst/>
          </a:prstGeom>
          <a:gradFill flip="none" rotWithShape="1">
            <a:gsLst>
              <a:gs pos="0">
                <a:srgbClr val="0070C0">
                  <a:shade val="30000"/>
                  <a:satMod val="115000"/>
                </a:srgbClr>
              </a:gs>
              <a:gs pos="47000">
                <a:srgbClr val="0070C0">
                  <a:shade val="67500"/>
                  <a:satMod val="115000"/>
                </a:srgbClr>
              </a:gs>
              <a:gs pos="100000">
                <a:srgbClr val="00B0F0"/>
              </a:gs>
            </a:gsLst>
            <a:lin ang="16200000" scaled="1"/>
            <a:tileRect/>
          </a:gradFill>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1600" b="1" dirty="0" smtClean="0">
                <a:latin typeface="Arial" panose="020B0604020202020204" pitchFamily="34" charset="0"/>
                <a:cs typeface="Arial" panose="020B0604020202020204" pitchFamily="34" charset="0"/>
              </a:rPr>
              <a:t>6 – Exam Questions</a:t>
            </a:r>
            <a:endParaRPr lang="en-GB" sz="16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1_LO1 1-7">
    <p:spTree>
      <p:nvGrpSpPr>
        <p:cNvPr id="1" name=""/>
        <p:cNvGrpSpPr/>
        <p:nvPr/>
      </p:nvGrpSpPr>
      <p:grpSpPr>
        <a:xfrm>
          <a:off x="0" y="0"/>
          <a:ext cx="0" cy="0"/>
          <a:chOff x="0" y="0"/>
          <a:chExt cx="0" cy="0"/>
        </a:xfrm>
      </p:grpSpPr>
      <p:sp>
        <p:nvSpPr>
          <p:cNvPr id="6" name="Title 5"/>
          <p:cNvSpPr>
            <a:spLocks noGrp="1"/>
          </p:cNvSpPr>
          <p:nvPr>
            <p:ph type="title"/>
          </p:nvPr>
        </p:nvSpPr>
        <p:spPr>
          <a:xfrm>
            <a:off x="35495" y="44624"/>
            <a:ext cx="7688661" cy="646260"/>
          </a:xfrm>
        </p:spPr>
        <p:txBody>
          <a:bodyPr rtlCol="0"/>
          <a:lstStyle>
            <a:lvl1pPr>
              <a:defRPr>
                <a:latin typeface="Calibri" panose="020F0502020204030204" pitchFamily="34" charset="0"/>
                <a:cs typeface="Calibri" panose="020F0502020204030204" pitchFamily="34" charset="0"/>
              </a:defRPr>
            </a:lvl1pPr>
          </a:lstStyle>
          <a:p>
            <a:r>
              <a:rPr kumimoji="0" lang="en-US" dirty="0" smtClean="0"/>
              <a:t>Click to edit Master title style</a:t>
            </a:r>
            <a:endParaRPr kumimoji="0"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2360" y="44624"/>
            <a:ext cx="1300294" cy="963637"/>
          </a:xfrm>
          <a:prstGeom prst="rect">
            <a:avLst/>
          </a:prstGeom>
        </p:spPr>
      </p:pic>
      <p:sp>
        <p:nvSpPr>
          <p:cNvPr id="16" name="Round Same Side Corner Rectangle 15">
            <a:hlinkClick r:id="rId3" action="ppaction://hlinksldjump"/>
          </p:cNvPr>
          <p:cNvSpPr/>
          <p:nvPr userDrawn="1"/>
        </p:nvSpPr>
        <p:spPr>
          <a:xfrm>
            <a:off x="128815" y="692696"/>
            <a:ext cx="681911"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6.01</a:t>
            </a:r>
            <a:endParaRPr lang="en-GB" sz="2000" b="1" dirty="0">
              <a:latin typeface="Arial" panose="020B0604020202020204" pitchFamily="34" charset="0"/>
              <a:cs typeface="Arial" panose="020B0604020202020204" pitchFamily="34" charset="0"/>
            </a:endParaRPr>
          </a:p>
        </p:txBody>
      </p:sp>
      <p:sp>
        <p:nvSpPr>
          <p:cNvPr id="17" name="Round Same Side Corner Rectangle 16">
            <a:hlinkClick r:id="" action="ppaction://noaction"/>
          </p:cNvPr>
          <p:cNvSpPr/>
          <p:nvPr userDrawn="1"/>
        </p:nvSpPr>
        <p:spPr>
          <a:xfrm>
            <a:off x="901836" y="692696"/>
            <a:ext cx="682831"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6.02</a:t>
            </a:r>
            <a:endParaRPr lang="en-GB" sz="2000" b="1" dirty="0">
              <a:latin typeface="Arial" panose="020B0604020202020204" pitchFamily="34" charset="0"/>
              <a:cs typeface="Arial" panose="020B0604020202020204" pitchFamily="34" charset="0"/>
            </a:endParaRPr>
          </a:p>
        </p:txBody>
      </p:sp>
      <p:sp>
        <p:nvSpPr>
          <p:cNvPr id="18" name="Round Same Side Corner Rectangle 17">
            <a:hlinkClick r:id="" action="ppaction://noaction"/>
          </p:cNvPr>
          <p:cNvSpPr/>
          <p:nvPr userDrawn="1"/>
        </p:nvSpPr>
        <p:spPr>
          <a:xfrm>
            <a:off x="1675777" y="692696"/>
            <a:ext cx="671570"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6.03</a:t>
            </a:r>
            <a:endParaRPr lang="en-GB" sz="2000" b="1" dirty="0">
              <a:latin typeface="Arial" panose="020B0604020202020204" pitchFamily="34" charset="0"/>
              <a:cs typeface="Arial" panose="020B0604020202020204" pitchFamily="34" charset="0"/>
            </a:endParaRPr>
          </a:p>
        </p:txBody>
      </p:sp>
      <p:sp>
        <p:nvSpPr>
          <p:cNvPr id="19" name="Round Same Side Corner Rectangle 18">
            <a:hlinkClick r:id="" action="ppaction://noaction"/>
          </p:cNvPr>
          <p:cNvSpPr/>
          <p:nvPr userDrawn="1"/>
        </p:nvSpPr>
        <p:spPr>
          <a:xfrm>
            <a:off x="2438457" y="692696"/>
            <a:ext cx="683017"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6.04</a:t>
            </a:r>
            <a:endParaRPr lang="en-GB" sz="2000" b="1" dirty="0">
              <a:latin typeface="Arial" panose="020B0604020202020204" pitchFamily="34" charset="0"/>
              <a:cs typeface="Arial" panose="020B0604020202020204" pitchFamily="34" charset="0"/>
            </a:endParaRPr>
          </a:p>
        </p:txBody>
      </p:sp>
      <p:sp>
        <p:nvSpPr>
          <p:cNvPr id="20" name="Round Same Side Corner Rectangle 19">
            <a:hlinkClick r:id="" action="ppaction://noaction"/>
          </p:cNvPr>
          <p:cNvSpPr/>
          <p:nvPr userDrawn="1"/>
        </p:nvSpPr>
        <p:spPr>
          <a:xfrm>
            <a:off x="3212584" y="692696"/>
            <a:ext cx="676256"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6.05</a:t>
            </a:r>
            <a:endParaRPr lang="en-GB" sz="2000" b="1" dirty="0">
              <a:latin typeface="Arial" panose="020B0604020202020204" pitchFamily="34" charset="0"/>
              <a:cs typeface="Arial" panose="020B0604020202020204" pitchFamily="34" charset="0"/>
            </a:endParaRPr>
          </a:p>
        </p:txBody>
      </p:sp>
      <p:sp>
        <p:nvSpPr>
          <p:cNvPr id="32" name="Round Same Side Corner Rectangle 31">
            <a:hlinkClick r:id="" action="ppaction://noaction"/>
          </p:cNvPr>
          <p:cNvSpPr/>
          <p:nvPr userDrawn="1"/>
        </p:nvSpPr>
        <p:spPr>
          <a:xfrm>
            <a:off x="3979950" y="692696"/>
            <a:ext cx="662928"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6.06</a:t>
            </a:r>
            <a:endParaRPr lang="en-GB" sz="2000" b="1" dirty="0">
              <a:latin typeface="Arial" panose="020B0604020202020204" pitchFamily="34" charset="0"/>
              <a:cs typeface="Arial" panose="020B0604020202020204" pitchFamily="34" charset="0"/>
            </a:endParaRPr>
          </a:p>
        </p:txBody>
      </p:sp>
      <p:sp>
        <p:nvSpPr>
          <p:cNvPr id="33" name="Round Same Side Corner Rectangle 32">
            <a:hlinkClick r:id="" action="ppaction://noaction"/>
          </p:cNvPr>
          <p:cNvSpPr/>
          <p:nvPr userDrawn="1"/>
        </p:nvSpPr>
        <p:spPr>
          <a:xfrm>
            <a:off x="4733989" y="692696"/>
            <a:ext cx="2051676" cy="357190"/>
          </a:xfrm>
          <a:prstGeom prst="round2SameRect">
            <a:avLst/>
          </a:prstGeom>
          <a:gradFill flip="none" rotWithShape="1">
            <a:gsLst>
              <a:gs pos="0">
                <a:srgbClr val="0070C0">
                  <a:shade val="30000"/>
                  <a:satMod val="115000"/>
                </a:srgbClr>
              </a:gs>
              <a:gs pos="47000">
                <a:srgbClr val="0070C0">
                  <a:shade val="67500"/>
                  <a:satMod val="115000"/>
                </a:srgbClr>
              </a:gs>
              <a:gs pos="100000">
                <a:srgbClr val="00B0F0"/>
              </a:gs>
            </a:gsLst>
            <a:lin ang="16200000" scaled="1"/>
            <a:tileRect/>
          </a:gradFill>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1600" b="1" dirty="0" smtClean="0">
                <a:latin typeface="Arial" panose="020B0604020202020204" pitchFamily="34" charset="0"/>
                <a:cs typeface="Arial" panose="020B0604020202020204" pitchFamily="34" charset="0"/>
              </a:rPr>
              <a:t>6 – Exam Questions</a:t>
            </a:r>
            <a:endParaRPr lang="en-GB" sz="1600" b="1" dirty="0">
              <a:latin typeface="Arial" panose="020B0604020202020204" pitchFamily="34" charset="0"/>
              <a:cs typeface="Arial" panose="020B0604020202020204" pitchFamily="34" charset="0"/>
            </a:endParaRPr>
          </a:p>
        </p:txBody>
      </p:sp>
      <p:sp>
        <p:nvSpPr>
          <p:cNvPr id="15" name="Content Placeholder 1"/>
          <p:cNvSpPr txBox="1"/>
          <p:nvPr/>
        </p:nvSpPr>
        <p:spPr>
          <a:xfrm>
            <a:off x="132808" y="1049886"/>
            <a:ext cx="8859391" cy="5691482"/>
          </a:xfrm>
          <a:prstGeom prst="rect">
            <a:avLst/>
          </a:prstGeom>
          <a:solidFill>
            <a:srgbClr val="D3E0F0"/>
          </a:solidFill>
          <a:ln w="38100">
            <a:solidFill>
              <a:schemeClr val="accent3"/>
            </a:solidFill>
          </a:ln>
          <a:effectLst>
            <a:outerShdw blurRad="50800" dist="38100" dir="2700000" algn="tl" rotWithShape="0">
              <a:prstClr val="black">
                <a:alpha val="40000"/>
              </a:prstClr>
            </a:outerShdw>
          </a:effectLst>
        </p:spPr>
        <p:txBody>
          <a:bodyPr vert="horz">
            <a:noAutofit/>
          </a:bodyPr>
          <a:lstStyle/>
          <a:p>
            <a:pPr marL="109855" marR="0" lvl="0" indent="0" algn="l" defTabSz="914400" rtl="0" eaLnBrk="1" fontAlgn="auto" latinLnBrk="0" hangingPunct="1">
              <a:lnSpc>
                <a:spcPct val="100000"/>
              </a:lnSpc>
              <a:spcBef>
                <a:spcPts val="600"/>
              </a:spcBef>
              <a:spcAft>
                <a:spcPts val="600"/>
              </a:spcAft>
              <a:buClr>
                <a:schemeClr val="accent1"/>
              </a:buClr>
              <a:buSzPct val="68000"/>
              <a:buFont typeface="Wingdings 3" panose="05040102010807070707"/>
              <a:buNone/>
              <a:defRPr/>
            </a:pPr>
            <a:endPar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endParaRPr>
          </a:p>
          <a:p>
            <a:pPr marL="109855" marR="0" lvl="0" indent="0" algn="l" defTabSz="914400" rtl="0" eaLnBrk="1" fontAlgn="auto" latinLnBrk="0" hangingPunct="1">
              <a:lnSpc>
                <a:spcPct val="100000"/>
              </a:lnSpc>
              <a:spcBef>
                <a:spcPts val="600"/>
              </a:spcBef>
              <a:spcAft>
                <a:spcPts val="600"/>
              </a:spcAft>
              <a:buClr>
                <a:schemeClr val="accent1"/>
              </a:buClr>
              <a:buSzPct val="68000"/>
              <a:buFont typeface="Wingdings 3" panose="05040102010807070707"/>
              <a:buNone/>
              <a:defRPr/>
            </a:pPr>
            <a:br>
              <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rPr>
            </a:br>
            <a:br>
              <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rPr>
            </a:br>
            <a:endParaRPr kumimoji="0" lang="en-GB" sz="14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3_LO1 1-7">
    <p:spTree>
      <p:nvGrpSpPr>
        <p:cNvPr id="1" name=""/>
        <p:cNvGrpSpPr/>
        <p:nvPr/>
      </p:nvGrpSpPr>
      <p:grpSpPr>
        <a:xfrm>
          <a:off x="0" y="0"/>
          <a:ext cx="0" cy="0"/>
          <a:chOff x="0" y="0"/>
          <a:chExt cx="0" cy="0"/>
        </a:xfrm>
      </p:grpSpPr>
      <p:sp>
        <p:nvSpPr>
          <p:cNvPr id="6" name="Title 5"/>
          <p:cNvSpPr>
            <a:spLocks noGrp="1"/>
          </p:cNvSpPr>
          <p:nvPr>
            <p:ph type="title"/>
          </p:nvPr>
        </p:nvSpPr>
        <p:spPr>
          <a:xfrm>
            <a:off x="35495" y="44624"/>
            <a:ext cx="7688661" cy="646260"/>
          </a:xfrm>
        </p:spPr>
        <p:txBody>
          <a:bodyPr rtlCol="0"/>
          <a:lstStyle>
            <a:lvl1pPr>
              <a:defRPr>
                <a:latin typeface="Calibri" panose="020F0502020204030204" pitchFamily="34" charset="0"/>
                <a:cs typeface="Calibri" panose="020F0502020204030204" pitchFamily="34" charset="0"/>
              </a:defRPr>
            </a:lvl1pPr>
          </a:lstStyle>
          <a:p>
            <a:r>
              <a:rPr kumimoji="0" lang="en-US" dirty="0" smtClean="0"/>
              <a:t>Click to edit Master title style</a:t>
            </a:r>
            <a:endParaRPr kumimoji="0"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2360" y="44624"/>
            <a:ext cx="1300294" cy="963637"/>
          </a:xfrm>
          <a:prstGeom prst="rect">
            <a:avLst/>
          </a:prstGeom>
        </p:spPr>
      </p:pic>
      <p:sp>
        <p:nvSpPr>
          <p:cNvPr id="16" name="Round Same Side Corner Rectangle 15">
            <a:hlinkClick r:id="rId3" action="ppaction://hlinksldjump"/>
          </p:cNvPr>
          <p:cNvSpPr/>
          <p:nvPr userDrawn="1"/>
        </p:nvSpPr>
        <p:spPr>
          <a:xfrm>
            <a:off x="128815" y="692696"/>
            <a:ext cx="681911"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6.01</a:t>
            </a:r>
            <a:endParaRPr lang="en-GB" sz="2000" b="1" dirty="0">
              <a:latin typeface="Arial" panose="020B0604020202020204" pitchFamily="34" charset="0"/>
              <a:cs typeface="Arial" panose="020B0604020202020204" pitchFamily="34" charset="0"/>
            </a:endParaRPr>
          </a:p>
        </p:txBody>
      </p:sp>
      <p:sp>
        <p:nvSpPr>
          <p:cNvPr id="17" name="Round Same Side Corner Rectangle 16">
            <a:hlinkClick r:id="" action="ppaction://noaction"/>
          </p:cNvPr>
          <p:cNvSpPr/>
          <p:nvPr userDrawn="1"/>
        </p:nvSpPr>
        <p:spPr>
          <a:xfrm>
            <a:off x="901836" y="692696"/>
            <a:ext cx="682831"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6.02</a:t>
            </a:r>
            <a:endParaRPr lang="en-GB" sz="2000" b="1" dirty="0">
              <a:latin typeface="Arial" panose="020B0604020202020204" pitchFamily="34" charset="0"/>
              <a:cs typeface="Arial" panose="020B0604020202020204" pitchFamily="34" charset="0"/>
            </a:endParaRPr>
          </a:p>
        </p:txBody>
      </p:sp>
      <p:sp>
        <p:nvSpPr>
          <p:cNvPr id="18" name="Round Same Side Corner Rectangle 17">
            <a:hlinkClick r:id="" action="ppaction://noaction"/>
          </p:cNvPr>
          <p:cNvSpPr/>
          <p:nvPr userDrawn="1"/>
        </p:nvSpPr>
        <p:spPr>
          <a:xfrm>
            <a:off x="1675777" y="692696"/>
            <a:ext cx="671570"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6.03</a:t>
            </a:r>
            <a:endParaRPr lang="en-GB" sz="2000" b="1" dirty="0">
              <a:latin typeface="Arial" panose="020B0604020202020204" pitchFamily="34" charset="0"/>
              <a:cs typeface="Arial" panose="020B0604020202020204" pitchFamily="34" charset="0"/>
            </a:endParaRPr>
          </a:p>
        </p:txBody>
      </p:sp>
      <p:sp>
        <p:nvSpPr>
          <p:cNvPr id="19" name="Round Same Side Corner Rectangle 18">
            <a:hlinkClick r:id="" action="ppaction://noaction"/>
          </p:cNvPr>
          <p:cNvSpPr/>
          <p:nvPr userDrawn="1"/>
        </p:nvSpPr>
        <p:spPr>
          <a:xfrm>
            <a:off x="2438457" y="692696"/>
            <a:ext cx="683017"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6.04</a:t>
            </a:r>
            <a:endParaRPr lang="en-GB" sz="2000" b="1" dirty="0">
              <a:latin typeface="Arial" panose="020B0604020202020204" pitchFamily="34" charset="0"/>
              <a:cs typeface="Arial" panose="020B0604020202020204" pitchFamily="34" charset="0"/>
            </a:endParaRPr>
          </a:p>
        </p:txBody>
      </p:sp>
      <p:sp>
        <p:nvSpPr>
          <p:cNvPr id="20" name="Round Same Side Corner Rectangle 19">
            <a:hlinkClick r:id="" action="ppaction://noaction"/>
          </p:cNvPr>
          <p:cNvSpPr/>
          <p:nvPr userDrawn="1"/>
        </p:nvSpPr>
        <p:spPr>
          <a:xfrm>
            <a:off x="3212584" y="692696"/>
            <a:ext cx="676256"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6.05</a:t>
            </a:r>
            <a:endParaRPr lang="en-GB" sz="2000" b="1" dirty="0">
              <a:latin typeface="Arial" panose="020B0604020202020204" pitchFamily="34" charset="0"/>
              <a:cs typeface="Arial" panose="020B0604020202020204" pitchFamily="34" charset="0"/>
            </a:endParaRPr>
          </a:p>
        </p:txBody>
      </p:sp>
      <p:sp>
        <p:nvSpPr>
          <p:cNvPr id="32" name="Round Same Side Corner Rectangle 31">
            <a:hlinkClick r:id="" action="ppaction://noaction"/>
          </p:cNvPr>
          <p:cNvSpPr/>
          <p:nvPr userDrawn="1"/>
        </p:nvSpPr>
        <p:spPr>
          <a:xfrm>
            <a:off x="3979950" y="692696"/>
            <a:ext cx="662928"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6.06</a:t>
            </a:r>
            <a:endParaRPr lang="en-GB" sz="2000" b="1" dirty="0">
              <a:latin typeface="Arial" panose="020B0604020202020204" pitchFamily="34" charset="0"/>
              <a:cs typeface="Arial" panose="020B0604020202020204" pitchFamily="34" charset="0"/>
            </a:endParaRPr>
          </a:p>
        </p:txBody>
      </p:sp>
      <p:sp>
        <p:nvSpPr>
          <p:cNvPr id="33" name="Round Same Side Corner Rectangle 32">
            <a:hlinkClick r:id="" action="ppaction://noaction"/>
          </p:cNvPr>
          <p:cNvSpPr/>
          <p:nvPr userDrawn="1"/>
        </p:nvSpPr>
        <p:spPr>
          <a:xfrm>
            <a:off x="4733989" y="692696"/>
            <a:ext cx="2051676" cy="357190"/>
          </a:xfrm>
          <a:prstGeom prst="round2SameRect">
            <a:avLst/>
          </a:prstGeom>
          <a:gradFill flip="none" rotWithShape="1">
            <a:gsLst>
              <a:gs pos="0">
                <a:srgbClr val="0070C0">
                  <a:shade val="30000"/>
                  <a:satMod val="115000"/>
                </a:srgbClr>
              </a:gs>
              <a:gs pos="47000">
                <a:srgbClr val="0070C0">
                  <a:shade val="67500"/>
                  <a:satMod val="115000"/>
                </a:srgbClr>
              </a:gs>
              <a:gs pos="100000">
                <a:srgbClr val="00B0F0"/>
              </a:gs>
            </a:gsLst>
            <a:lin ang="16200000" scaled="1"/>
            <a:tileRect/>
          </a:gradFill>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1600" b="1" dirty="0" smtClean="0">
                <a:latin typeface="Arial" panose="020B0604020202020204" pitchFamily="34" charset="0"/>
                <a:cs typeface="Arial" panose="020B0604020202020204" pitchFamily="34" charset="0"/>
              </a:rPr>
              <a:t>6 – Exam Questions</a:t>
            </a:r>
            <a:endParaRPr lang="en-GB" sz="1600" b="1" dirty="0">
              <a:latin typeface="Arial" panose="020B0604020202020204" pitchFamily="34" charset="0"/>
              <a:cs typeface="Arial" panose="020B0604020202020204" pitchFamily="34" charset="0"/>
            </a:endParaRPr>
          </a:p>
        </p:txBody>
      </p:sp>
      <p:sp>
        <p:nvSpPr>
          <p:cNvPr id="15" name="Content Placeholder 1"/>
          <p:cNvSpPr txBox="1"/>
          <p:nvPr/>
        </p:nvSpPr>
        <p:spPr>
          <a:xfrm>
            <a:off x="132808" y="1049886"/>
            <a:ext cx="8859391" cy="5691482"/>
          </a:xfrm>
          <a:prstGeom prst="rect">
            <a:avLst/>
          </a:prstGeom>
          <a:solidFill>
            <a:srgbClr val="90C6EC"/>
          </a:solidFill>
          <a:ln w="38100">
            <a:solidFill>
              <a:schemeClr val="accent3"/>
            </a:solidFill>
          </a:ln>
          <a:effectLst>
            <a:outerShdw blurRad="50800" dist="38100" dir="2700000" algn="tl" rotWithShape="0">
              <a:prstClr val="black">
                <a:alpha val="40000"/>
              </a:prstClr>
            </a:outerShdw>
          </a:effectLst>
        </p:spPr>
        <p:txBody>
          <a:bodyPr vert="horz">
            <a:noAutofit/>
          </a:bodyPr>
          <a:lstStyle/>
          <a:p>
            <a:pPr marL="109855" marR="0" lvl="0" indent="0" algn="l" defTabSz="914400" rtl="0" eaLnBrk="1" fontAlgn="auto" latinLnBrk="0" hangingPunct="1">
              <a:lnSpc>
                <a:spcPct val="100000"/>
              </a:lnSpc>
              <a:spcBef>
                <a:spcPts val="600"/>
              </a:spcBef>
              <a:spcAft>
                <a:spcPts val="600"/>
              </a:spcAft>
              <a:buClr>
                <a:schemeClr val="accent1"/>
              </a:buClr>
              <a:buSzPct val="68000"/>
              <a:buFont typeface="Wingdings 3" panose="05040102010807070707"/>
              <a:buNone/>
              <a:defRPr/>
            </a:pPr>
            <a:endPar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endParaRPr>
          </a:p>
          <a:p>
            <a:pPr marL="109855" marR="0" lvl="0" indent="0" algn="l" defTabSz="914400" rtl="0" eaLnBrk="1" fontAlgn="auto" latinLnBrk="0" hangingPunct="1">
              <a:lnSpc>
                <a:spcPct val="100000"/>
              </a:lnSpc>
              <a:spcBef>
                <a:spcPts val="600"/>
              </a:spcBef>
              <a:spcAft>
                <a:spcPts val="600"/>
              </a:spcAft>
              <a:buClr>
                <a:schemeClr val="accent1"/>
              </a:buClr>
              <a:buSzPct val="68000"/>
              <a:buFont typeface="Wingdings 3" panose="05040102010807070707"/>
              <a:buNone/>
              <a:defRPr/>
            </a:pPr>
            <a:br>
              <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rPr>
            </a:br>
            <a:br>
              <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rPr>
            </a:br>
            <a:endParaRPr kumimoji="0" lang="en-GB" sz="14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2_LO1 1-7">
    <p:spTree>
      <p:nvGrpSpPr>
        <p:cNvPr id="1" name=""/>
        <p:cNvGrpSpPr/>
        <p:nvPr/>
      </p:nvGrpSpPr>
      <p:grpSpPr>
        <a:xfrm>
          <a:off x="0" y="0"/>
          <a:ext cx="0" cy="0"/>
          <a:chOff x="0" y="0"/>
          <a:chExt cx="0" cy="0"/>
        </a:xfrm>
      </p:grpSpPr>
      <p:sp>
        <p:nvSpPr>
          <p:cNvPr id="6" name="Title 5"/>
          <p:cNvSpPr>
            <a:spLocks noGrp="1"/>
          </p:cNvSpPr>
          <p:nvPr>
            <p:ph type="title"/>
          </p:nvPr>
        </p:nvSpPr>
        <p:spPr>
          <a:xfrm>
            <a:off x="35495" y="44624"/>
            <a:ext cx="7688661" cy="646260"/>
          </a:xfrm>
        </p:spPr>
        <p:txBody>
          <a:bodyPr rtlCol="0"/>
          <a:lstStyle>
            <a:lvl1pPr>
              <a:defRPr>
                <a:latin typeface="Calibri" panose="020F0502020204030204" pitchFamily="34" charset="0"/>
                <a:cs typeface="Calibri" panose="020F0502020204030204" pitchFamily="34" charset="0"/>
              </a:defRPr>
            </a:lvl1pPr>
          </a:lstStyle>
          <a:p>
            <a:r>
              <a:rPr kumimoji="0" lang="en-US" dirty="0" smtClean="0"/>
              <a:t>Click to edit Master title style</a:t>
            </a:r>
            <a:endParaRPr kumimoji="0" lang="en-US" dirty="0"/>
          </a:p>
        </p:txBody>
      </p:sp>
      <p:sp>
        <p:nvSpPr>
          <p:cNvPr id="15" name="Content Placeholder 1"/>
          <p:cNvSpPr txBox="1"/>
          <p:nvPr/>
        </p:nvSpPr>
        <p:spPr>
          <a:xfrm>
            <a:off x="105097" y="1049886"/>
            <a:ext cx="8859391" cy="5691482"/>
          </a:xfrm>
          <a:prstGeom prst="rect">
            <a:avLst/>
          </a:prstGeom>
          <a:solidFill>
            <a:srgbClr val="F7DCD5"/>
          </a:solidFill>
          <a:ln w="38100">
            <a:solidFill>
              <a:schemeClr val="accent3"/>
            </a:solidFill>
          </a:ln>
          <a:effectLst>
            <a:outerShdw blurRad="50800" dist="38100" dir="2700000" algn="tl" rotWithShape="0">
              <a:prstClr val="black">
                <a:alpha val="40000"/>
              </a:prstClr>
            </a:outerShdw>
          </a:effectLst>
        </p:spPr>
        <p:txBody>
          <a:bodyPr vert="horz">
            <a:noAutofit/>
          </a:bodyPr>
          <a:lstStyle/>
          <a:p>
            <a:pPr marL="109855" marR="0" lvl="0" indent="0" algn="l" defTabSz="914400" rtl="0" eaLnBrk="1" fontAlgn="auto" latinLnBrk="0" hangingPunct="1">
              <a:lnSpc>
                <a:spcPct val="100000"/>
              </a:lnSpc>
              <a:spcBef>
                <a:spcPts val="600"/>
              </a:spcBef>
              <a:spcAft>
                <a:spcPts val="600"/>
              </a:spcAft>
              <a:buClr>
                <a:schemeClr val="accent1"/>
              </a:buClr>
              <a:buSzPct val="68000"/>
              <a:buFont typeface="Wingdings 3" panose="05040102010807070707"/>
              <a:buNone/>
              <a:defRPr/>
            </a:pPr>
            <a:endPar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endParaRPr>
          </a:p>
          <a:p>
            <a:pPr marL="109855" marR="0" lvl="0" indent="0" algn="l" defTabSz="914400" rtl="0" eaLnBrk="1" fontAlgn="auto" latinLnBrk="0" hangingPunct="1">
              <a:lnSpc>
                <a:spcPct val="100000"/>
              </a:lnSpc>
              <a:spcBef>
                <a:spcPts val="600"/>
              </a:spcBef>
              <a:spcAft>
                <a:spcPts val="600"/>
              </a:spcAft>
              <a:buClr>
                <a:schemeClr val="accent1"/>
              </a:buClr>
              <a:buSzPct val="68000"/>
              <a:buFont typeface="Wingdings 3" panose="05040102010807070707"/>
              <a:buNone/>
              <a:defRPr/>
            </a:pPr>
            <a:br>
              <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rPr>
            </a:br>
            <a:br>
              <a:rPr kumimoji="0" lang="en-GB" sz="14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Calibri" panose="020F0502020204030204" pitchFamily="34" charset="0"/>
              </a:rPr>
            </a:br>
            <a:endParaRPr kumimoji="0" lang="en-GB" sz="14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endParaRP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12360" y="44624"/>
            <a:ext cx="1300294" cy="963637"/>
          </a:xfrm>
          <a:prstGeom prst="rect">
            <a:avLst/>
          </a:prstGeom>
        </p:spPr>
      </p:pic>
      <p:sp>
        <p:nvSpPr>
          <p:cNvPr id="16" name="Round Same Side Corner Rectangle 15">
            <a:hlinkClick r:id="rId3" action="ppaction://hlinksldjump"/>
          </p:cNvPr>
          <p:cNvSpPr/>
          <p:nvPr userDrawn="1"/>
        </p:nvSpPr>
        <p:spPr>
          <a:xfrm>
            <a:off x="128815" y="692696"/>
            <a:ext cx="681911"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6.01</a:t>
            </a:r>
            <a:endParaRPr lang="en-GB" sz="2000" b="1" dirty="0">
              <a:latin typeface="Arial" panose="020B0604020202020204" pitchFamily="34" charset="0"/>
              <a:cs typeface="Arial" panose="020B0604020202020204" pitchFamily="34" charset="0"/>
            </a:endParaRPr>
          </a:p>
        </p:txBody>
      </p:sp>
      <p:sp>
        <p:nvSpPr>
          <p:cNvPr id="20" name="Round Same Side Corner Rectangle 19">
            <a:hlinkClick r:id="" action="ppaction://noaction"/>
          </p:cNvPr>
          <p:cNvSpPr/>
          <p:nvPr userDrawn="1"/>
        </p:nvSpPr>
        <p:spPr>
          <a:xfrm>
            <a:off x="901836" y="692696"/>
            <a:ext cx="682831"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6.02</a:t>
            </a:r>
            <a:endParaRPr lang="en-GB" sz="2000" b="1" dirty="0">
              <a:latin typeface="Arial" panose="020B0604020202020204" pitchFamily="34" charset="0"/>
              <a:cs typeface="Arial" panose="020B0604020202020204" pitchFamily="34" charset="0"/>
            </a:endParaRPr>
          </a:p>
        </p:txBody>
      </p:sp>
      <p:sp>
        <p:nvSpPr>
          <p:cNvPr id="21" name="Round Same Side Corner Rectangle 20">
            <a:hlinkClick r:id="" action="ppaction://noaction"/>
          </p:cNvPr>
          <p:cNvSpPr/>
          <p:nvPr userDrawn="1"/>
        </p:nvSpPr>
        <p:spPr>
          <a:xfrm>
            <a:off x="1675777" y="692696"/>
            <a:ext cx="671570"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6.03</a:t>
            </a:r>
            <a:endParaRPr lang="en-GB" sz="2000" b="1" dirty="0">
              <a:latin typeface="Arial" panose="020B0604020202020204" pitchFamily="34" charset="0"/>
              <a:cs typeface="Arial" panose="020B0604020202020204" pitchFamily="34" charset="0"/>
            </a:endParaRPr>
          </a:p>
        </p:txBody>
      </p:sp>
      <p:sp>
        <p:nvSpPr>
          <p:cNvPr id="22" name="Round Same Side Corner Rectangle 21">
            <a:hlinkClick r:id="" action="ppaction://noaction"/>
          </p:cNvPr>
          <p:cNvSpPr/>
          <p:nvPr userDrawn="1"/>
        </p:nvSpPr>
        <p:spPr>
          <a:xfrm>
            <a:off x="2438457" y="692696"/>
            <a:ext cx="683017"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6.04</a:t>
            </a:r>
            <a:endParaRPr lang="en-GB" sz="2000" b="1" dirty="0">
              <a:latin typeface="Arial" panose="020B0604020202020204" pitchFamily="34" charset="0"/>
              <a:cs typeface="Arial" panose="020B0604020202020204" pitchFamily="34" charset="0"/>
            </a:endParaRPr>
          </a:p>
        </p:txBody>
      </p:sp>
      <p:sp>
        <p:nvSpPr>
          <p:cNvPr id="23" name="Round Same Side Corner Rectangle 22">
            <a:hlinkClick r:id="" action="ppaction://noaction"/>
          </p:cNvPr>
          <p:cNvSpPr/>
          <p:nvPr userDrawn="1"/>
        </p:nvSpPr>
        <p:spPr>
          <a:xfrm>
            <a:off x="3212584" y="692696"/>
            <a:ext cx="676256"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6.05</a:t>
            </a:r>
            <a:endParaRPr lang="en-GB" sz="2000" b="1" dirty="0">
              <a:latin typeface="Arial" panose="020B0604020202020204" pitchFamily="34" charset="0"/>
              <a:cs typeface="Arial" panose="020B0604020202020204" pitchFamily="34" charset="0"/>
            </a:endParaRPr>
          </a:p>
        </p:txBody>
      </p:sp>
      <p:sp>
        <p:nvSpPr>
          <p:cNvPr id="24" name="Round Same Side Corner Rectangle 23">
            <a:hlinkClick r:id="" action="ppaction://noaction"/>
          </p:cNvPr>
          <p:cNvSpPr/>
          <p:nvPr userDrawn="1"/>
        </p:nvSpPr>
        <p:spPr>
          <a:xfrm>
            <a:off x="3979950" y="692696"/>
            <a:ext cx="662928" cy="357190"/>
          </a:xfrm>
          <a:prstGeom prst="round2SameRect">
            <a:avLst/>
          </a:prstGeom>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2000" b="1" dirty="0" smtClean="0">
                <a:latin typeface="Arial" panose="020B0604020202020204" pitchFamily="34" charset="0"/>
                <a:cs typeface="Arial" panose="020B0604020202020204" pitchFamily="34" charset="0"/>
              </a:rPr>
              <a:t>6.06</a:t>
            </a:r>
            <a:endParaRPr lang="en-GB" sz="2000" b="1" dirty="0">
              <a:latin typeface="Arial" panose="020B0604020202020204" pitchFamily="34" charset="0"/>
              <a:cs typeface="Arial" panose="020B0604020202020204" pitchFamily="34" charset="0"/>
            </a:endParaRPr>
          </a:p>
        </p:txBody>
      </p:sp>
      <p:sp>
        <p:nvSpPr>
          <p:cNvPr id="25" name="Round Same Side Corner Rectangle 24">
            <a:hlinkClick r:id="" action="ppaction://noaction"/>
          </p:cNvPr>
          <p:cNvSpPr/>
          <p:nvPr userDrawn="1"/>
        </p:nvSpPr>
        <p:spPr>
          <a:xfrm>
            <a:off x="4733989" y="692696"/>
            <a:ext cx="2051676" cy="357190"/>
          </a:xfrm>
          <a:prstGeom prst="round2SameRect">
            <a:avLst/>
          </a:prstGeom>
          <a:gradFill flip="none" rotWithShape="1">
            <a:gsLst>
              <a:gs pos="0">
                <a:srgbClr val="0070C0">
                  <a:shade val="30000"/>
                  <a:satMod val="115000"/>
                </a:srgbClr>
              </a:gs>
              <a:gs pos="47000">
                <a:srgbClr val="0070C0">
                  <a:shade val="67500"/>
                  <a:satMod val="115000"/>
                </a:srgbClr>
              </a:gs>
              <a:gs pos="100000">
                <a:srgbClr val="00B0F0"/>
              </a:gs>
            </a:gsLst>
            <a:lin ang="16200000" scaled="1"/>
            <a:tileRect/>
          </a:gradFill>
          <a:effectLst/>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GB" sz="1600" b="1" dirty="0" smtClean="0">
                <a:latin typeface="Arial" panose="020B0604020202020204" pitchFamily="34" charset="0"/>
                <a:cs typeface="Arial" panose="020B0604020202020204" pitchFamily="34" charset="0"/>
              </a:rPr>
              <a:t>6 – Exam Questions</a:t>
            </a:r>
            <a:endParaRPr lang="en-GB" sz="16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1.jpe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3" name="Freeform 12"/>
          <p:cNvSpPr/>
          <p:nvPr/>
        </p:nvSpPr>
        <p:spPr bwMode="auto">
          <a:xfrm>
            <a:off x="-13648" y="5937012"/>
            <a:ext cx="3203848"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latin typeface="Calibri" panose="020F0502020204030204" pitchFamily="34" charset="0"/>
              <a:cs typeface="Calibri" panose="020F0502020204030204" pitchFamily="34" charset="0"/>
            </a:endParaRPr>
          </a:p>
        </p:txBody>
      </p:sp>
      <p:sp>
        <p:nvSpPr>
          <p:cNvPr id="12" name="Freeform 11"/>
          <p:cNvSpPr/>
          <p:nvPr/>
        </p:nvSpPr>
        <p:spPr bwMode="auto">
          <a:xfrm>
            <a:off x="1" y="5924550"/>
            <a:ext cx="2339752"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latin typeface="Calibri" panose="020F0502020204030204" pitchFamily="34" charset="0"/>
              <a:cs typeface="Calibri" panose="020F0502020204030204" pitchFamily="34" charset="0"/>
            </a:endParaRPr>
          </a:p>
        </p:txBody>
      </p:sp>
      <p:sp>
        <p:nvSpPr>
          <p:cNvPr id="14" name="Right Triangle 13"/>
          <p:cNvSpPr/>
          <p:nvPr/>
        </p:nvSpPr>
        <p:spPr bwMode="auto">
          <a:xfrm>
            <a:off x="-6042" y="5949279"/>
            <a:ext cx="1913746" cy="922841"/>
          </a:xfrm>
          <a:prstGeom prst="rtTriangle">
            <a:avLst/>
          </a:prstGeom>
          <a:blipFill>
            <a:blip r:embed="rId6" cstate="print">
              <a:alphaModFix amt="50000"/>
              <a:extLst>
                <a:ext uri="{28A0092B-C50C-407E-A947-70E740481C1C}">
                  <a14:useLocalDpi xmlns:a14="http://schemas.microsoft.com/office/drawing/2010/main" val="0"/>
                </a:ext>
              </a:extLst>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latin typeface="Calibri" panose="020F0502020204030204" pitchFamily="34" charset="0"/>
              <a:cs typeface="Calibri" panose="020F0502020204030204" pitchFamily="34" charset="0"/>
            </a:endParaRPr>
          </a:p>
        </p:txBody>
      </p:sp>
      <p:cxnSp>
        <p:nvCxnSpPr>
          <p:cNvPr id="15" name="Straight Connector 14"/>
          <p:cNvCxnSpPr>
            <a:stCxn id="14" idx="0"/>
            <a:endCxn id="14" idx="4"/>
          </p:cNvCxnSpPr>
          <p:nvPr/>
        </p:nvCxnSpPr>
        <p:spPr>
          <a:xfrm rot="16200000" flipH="1">
            <a:off x="489410" y="5453826"/>
            <a:ext cx="922841" cy="1913746"/>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4"/>
            <a:ext cx="8229600" cy="857256"/>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457200" y="1000108"/>
            <a:ext cx="8229600" cy="4929222"/>
          </a:xfrm>
          <a:prstGeom prst="rect">
            <a:avLst/>
          </a:prstGeom>
        </p:spPr>
        <p:txBody>
          <a:bodyPr vert="horz">
            <a:normAutofit/>
          </a:bodyPr>
          <a:lstStyle/>
          <a:p>
            <a:pPr lvl="0" eaLnBrk="1" latinLnBrk="0" hangingPunct="1"/>
            <a:r>
              <a:rPr kumimoji="0" lang="en-US" smtClean="0"/>
              <a:t>Click to edit Master text styles</a:t>
            </a:r>
            <a:endParaRPr kumimoji="0" lang="en-US" smtClean="0"/>
          </a:p>
          <a:p>
            <a:pPr lvl="1" eaLnBrk="1" latinLnBrk="0" hangingPunct="1"/>
            <a:r>
              <a:rPr kumimoji="0" lang="en-US" smtClean="0"/>
              <a:t>Second level</a:t>
            </a:r>
            <a:endParaRPr kumimoji="0" lang="en-US" smtClean="0"/>
          </a:p>
          <a:p>
            <a:pPr lvl="2" eaLnBrk="1" latinLnBrk="0" hangingPunct="1"/>
            <a:r>
              <a:rPr kumimoji="0" lang="en-US" smtClean="0"/>
              <a:t>Third level</a:t>
            </a:r>
            <a:endParaRPr kumimoji="0" lang="en-US" smtClean="0"/>
          </a:p>
          <a:p>
            <a:pPr lvl="3" eaLnBrk="1" latinLnBrk="0" hangingPunct="1"/>
            <a:r>
              <a:rPr kumimoji="0" lang="en-US" smtClean="0"/>
              <a:t>Fourth level</a:t>
            </a:r>
            <a:endParaRPr kumimoji="0" lang="en-US" smtClean="0"/>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iming>
    <p:tnLst>
      <p:par>
        <p:cTn id="1" dur="indefinite" restart="never" nodeType="tmRoot"/>
      </p:par>
    </p:tnLst>
  </p:timing>
  <p:txStyles>
    <p:titleStyle>
      <a:lvl1pPr algn="l" rtl="0" eaLnBrk="1" latinLnBrk="0" hangingPunct="1">
        <a:spcBef>
          <a:spcPct val="0"/>
        </a:spcBef>
        <a:buNone/>
        <a:defRPr kumimoji="0" sz="4400" b="1" kern="1200">
          <a:solidFill>
            <a:schemeClr val="tx2"/>
          </a:solidFill>
          <a:effectLst>
            <a:outerShdw blurRad="31750" dist="25400" dir="5400000" algn="tl" rotWithShape="0">
              <a:srgbClr val="000000">
                <a:alpha val="25000"/>
              </a:srgbClr>
            </a:outerShdw>
          </a:effectLst>
          <a:latin typeface="Calibri" panose="020F0502020204030204" pitchFamily="34" charset="0"/>
          <a:ea typeface="+mj-ea"/>
          <a:cs typeface="Calibri" panose="020F0502020204030204" pitchFamily="34" charset="0"/>
        </a:defRPr>
      </a:lvl1pPr>
    </p:titleStyle>
    <p:bodyStyle>
      <a:lvl1pPr marL="365760" indent="-255905" algn="l" rtl="0" eaLnBrk="1" latinLnBrk="0" hangingPunct="1">
        <a:spcBef>
          <a:spcPts val="0"/>
        </a:spcBef>
        <a:spcAft>
          <a:spcPts val="600"/>
        </a:spcAft>
        <a:buClr>
          <a:schemeClr val="accent1"/>
        </a:buClr>
        <a:buSzPct val="68000"/>
        <a:buFont typeface="Wingdings 3" panose="05040102010807070707"/>
        <a:buChar char=""/>
        <a:defRPr kumimoji="0" sz="2700" kern="1200">
          <a:solidFill>
            <a:schemeClr val="tx1"/>
          </a:solidFill>
          <a:latin typeface="Calibri" panose="020F0502020204030204" pitchFamily="34" charset="0"/>
          <a:ea typeface="+mn-ea"/>
          <a:cs typeface="Calibri" panose="020F0502020204030204" pitchFamily="34" charset="0"/>
        </a:defRPr>
      </a:lvl1pPr>
      <a:lvl2pPr marL="621665" indent="-228600" algn="l" rtl="0" eaLnBrk="1" latinLnBrk="0" hangingPunct="1">
        <a:spcBef>
          <a:spcPts val="0"/>
        </a:spcBef>
        <a:spcAft>
          <a:spcPts val="600"/>
        </a:spcAft>
        <a:buClr>
          <a:schemeClr val="accent1"/>
        </a:buClr>
        <a:buFont typeface="Verdana" panose="020B0604030504040204"/>
        <a:buChar char="◦"/>
        <a:defRPr kumimoji="0" sz="2300" kern="1200">
          <a:solidFill>
            <a:schemeClr val="tx1"/>
          </a:solidFill>
          <a:latin typeface="Calibri" panose="020F0502020204030204" pitchFamily="34" charset="0"/>
          <a:ea typeface="+mn-ea"/>
          <a:cs typeface="Calibri" panose="020F0502020204030204" pitchFamily="34" charset="0"/>
        </a:defRPr>
      </a:lvl2pPr>
      <a:lvl3pPr marL="859790" indent="-228600" algn="l" rtl="0" eaLnBrk="1" latinLnBrk="0" hangingPunct="1">
        <a:spcBef>
          <a:spcPts val="0"/>
        </a:spcBef>
        <a:spcAft>
          <a:spcPts val="600"/>
        </a:spcAft>
        <a:buClr>
          <a:schemeClr val="accent2"/>
        </a:buClr>
        <a:buSzPct val="100000"/>
        <a:buFont typeface="Wingdings 2" panose="05020102010507070707"/>
        <a:buChar char=""/>
        <a:defRPr kumimoji="0" sz="2100" kern="1200">
          <a:solidFill>
            <a:schemeClr val="tx1"/>
          </a:solidFill>
          <a:latin typeface="Calibri" panose="020F0502020204030204" pitchFamily="34" charset="0"/>
          <a:ea typeface="+mn-ea"/>
          <a:cs typeface="Calibri" panose="020F0502020204030204" pitchFamily="34" charset="0"/>
        </a:defRPr>
      </a:lvl3pPr>
      <a:lvl4pPr marL="1143000" indent="-228600" algn="l" rtl="0" eaLnBrk="1" latinLnBrk="0" hangingPunct="1">
        <a:spcBef>
          <a:spcPts val="0"/>
        </a:spcBef>
        <a:spcAft>
          <a:spcPts val="600"/>
        </a:spcAft>
        <a:buClr>
          <a:schemeClr val="accent2"/>
        </a:buClr>
        <a:buFont typeface="Wingdings 2" panose="05020102010507070707"/>
        <a:buChar char=""/>
        <a:defRPr kumimoji="0" sz="1900" kern="1200">
          <a:solidFill>
            <a:schemeClr val="tx1"/>
          </a:solidFill>
          <a:latin typeface="Calibri" panose="020F0502020204030204" pitchFamily="34" charset="0"/>
          <a:ea typeface="+mn-ea"/>
          <a:cs typeface="Calibri" panose="020F0502020204030204" pitchFamily="34" charset="0"/>
        </a:defRPr>
      </a:lvl4pPr>
      <a:lvl5pPr marL="1371600" indent="-228600" algn="l" rtl="0" eaLnBrk="1" latinLnBrk="0" hangingPunct="1">
        <a:spcBef>
          <a:spcPts val="0"/>
        </a:spcBef>
        <a:spcAft>
          <a:spcPts val="600"/>
        </a:spcAft>
        <a:buClr>
          <a:schemeClr val="accent2"/>
        </a:buClr>
        <a:buFont typeface="Wingdings 2" panose="05020102010507070707"/>
        <a:buChar char=""/>
        <a:defRPr kumimoji="0" sz="1800" kern="1200">
          <a:solidFill>
            <a:schemeClr val="tx1"/>
          </a:solidFill>
          <a:latin typeface="Calibri" panose="020F0502020204030204" pitchFamily="34" charset="0"/>
          <a:ea typeface="+mn-ea"/>
          <a:cs typeface="Calibri" panose="020F0502020204030204" pitchFamily="34" charset="0"/>
        </a:defRPr>
      </a:lvl5pPr>
      <a:lvl6pPr marL="1600200" indent="-228600" algn="l" rtl="0" eaLnBrk="1" latinLnBrk="0" hangingPunct="1">
        <a:spcBef>
          <a:spcPts val="350"/>
        </a:spcBef>
        <a:buClr>
          <a:schemeClr val="accent3"/>
        </a:buClr>
        <a:buFont typeface="Wingdings 2" panose="05020102010507070707"/>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panose="05020102010507070707"/>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hyperlink" Target="Unit%2010/10.01%20&#8211;%20Electronic%20Essentials.docx"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hyperlink" Target="Unit%2010/10.02%20&#8211;%20More%20on%20Components.docx"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2.xml"/><Relationship Id="rId2" Type="http://schemas.openxmlformats.org/officeDocument/2006/relationships/image" Target="../media/image23.png"/><Relationship Id="rId1"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2.xml"/><Relationship Id="rId2" Type="http://schemas.openxmlformats.org/officeDocument/2006/relationships/hyperlink" Target="Unit%2008/8.2%20-%20Transpiration.mp4" TargetMode="External"/><Relationship Id="rId1" Type="http://schemas.openxmlformats.org/officeDocument/2006/relationships/image" Target="../media/image26.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2.xml"/><Relationship Id="rId2" Type="http://schemas.openxmlformats.org/officeDocument/2006/relationships/hyperlink" Target="Unit%2008/8.2%20-%20Transpiration.mp4" TargetMode="External"/><Relationship Id="rId1"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hyperlink" Target="Unit%2010/10.03%20&#8211;%20Electronic%20Switching.docx"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31.xml.rels><?xml version="1.0" encoding="UTF-8" standalone="yes"?>
<Relationships xmlns="http://schemas.openxmlformats.org/package/2006/relationships"><Relationship Id="rId6" Type="http://schemas.openxmlformats.org/officeDocument/2006/relationships/notesSlide" Target="../notesSlides/notesSlide31.xml"/><Relationship Id="rId5" Type="http://schemas.openxmlformats.org/officeDocument/2006/relationships/slideLayout" Target="../slideLayouts/slideLayout4.xml"/><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4.xml"/><Relationship Id="rId2" Type="http://schemas.openxmlformats.org/officeDocument/2006/relationships/image" Target="../media/image36.png"/><Relationship Id="rId1" Type="http://schemas.openxmlformats.org/officeDocument/2006/relationships/image" Target="../media/image35.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2.xml"/><Relationship Id="rId2" Type="http://schemas.openxmlformats.org/officeDocument/2006/relationships/hyperlink" Target="Unit%2010/10.04%20-%20Logic%20Gates.mp4" TargetMode="External"/><Relationship Id="rId1" Type="http://schemas.openxmlformats.org/officeDocument/2006/relationships/image" Target="../media/image37.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2.xml"/><Relationship Id="rId2" Type="http://schemas.openxmlformats.org/officeDocument/2006/relationships/image" Target="../media/image38.png"/><Relationship Id="rId1" Type="http://schemas.openxmlformats.org/officeDocument/2006/relationships/hyperlink" Target="Unit%2010/10.04%20&#8211;%20Logic%20Gates%201.docx" TargetMode="External"/></Relationships>
</file>

<file path=ppt/slides/_rels/slide35.xml.rels><?xml version="1.0" encoding="UTF-8" standalone="yes"?>
<Relationships xmlns="http://schemas.openxmlformats.org/package/2006/relationships"><Relationship Id="rId4" Type="http://schemas.openxmlformats.org/officeDocument/2006/relationships/notesSlide" Target="../notesSlides/notesSlide35.xml"/><Relationship Id="rId3" Type="http://schemas.openxmlformats.org/officeDocument/2006/relationships/slideLayout" Target="../slideLayouts/slideLayout2.xml"/><Relationship Id="rId2" Type="http://schemas.openxmlformats.org/officeDocument/2006/relationships/image" Target="../media/image40.emf"/><Relationship Id="rId1"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2.xml"/><Relationship Id="rId2" Type="http://schemas.openxmlformats.org/officeDocument/2006/relationships/image" Target="../media/image42.png"/><Relationship Id="rId1" Type="http://schemas.openxmlformats.org/officeDocument/2006/relationships/image" Target="../media/image41.pn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4.xml"/><Relationship Id="rId2" Type="http://schemas.openxmlformats.org/officeDocument/2006/relationships/image" Target="../media/image44.png"/><Relationship Id="rId1" Type="http://schemas.openxmlformats.org/officeDocument/2006/relationships/image" Target="../media/image43.png"/></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9.xml"/><Relationship Id="rId3" Type="http://schemas.openxmlformats.org/officeDocument/2006/relationships/slideLayout" Target="../slideLayouts/slideLayout4.xml"/><Relationship Id="rId2" Type="http://schemas.openxmlformats.org/officeDocument/2006/relationships/image" Target="../media/image46.png"/><Relationship Id="rId1"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image" Target="../media/image47.jpeg"/></Relationships>
</file>

<file path=ppt/slides/_rels/slide41.xml.rels><?xml version="1.0" encoding="UTF-8" standalone="yes"?>
<Relationships xmlns="http://schemas.openxmlformats.org/package/2006/relationships"><Relationship Id="rId5" Type="http://schemas.openxmlformats.org/officeDocument/2006/relationships/notesSlide" Target="../notesSlides/notesSlide41.xml"/><Relationship Id="rId4" Type="http://schemas.openxmlformats.org/officeDocument/2006/relationships/slideLayout" Target="../slideLayouts/slideLayout2.xml"/><Relationship Id="rId3" Type="http://schemas.openxmlformats.org/officeDocument/2006/relationships/image" Target="../media/image39.png"/><Relationship Id="rId2" Type="http://schemas.openxmlformats.org/officeDocument/2006/relationships/image" Target="../media/image48.png"/><Relationship Id="rId1" Type="http://schemas.openxmlformats.org/officeDocument/2006/relationships/hyperlink" Target="Unit%2010/10.05%20&#8211;%20Logic%20Gates%202.docx" TargetMode="Externa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image" Target="../media/image49.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image" Target="../media/image51.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image" Target="../media/image51.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image" Target="../media/image54.png"/></Relationships>
</file>

<file path=ppt/slides/_rels/slide49.xml.rels><?xml version="1.0" encoding="UTF-8" standalone="yes"?>
<Relationships xmlns="http://schemas.openxmlformats.org/package/2006/relationships"><Relationship Id="rId5" Type="http://schemas.openxmlformats.org/officeDocument/2006/relationships/notesSlide" Target="../notesSlides/notesSlide49.xml"/><Relationship Id="rId4" Type="http://schemas.openxmlformats.org/officeDocument/2006/relationships/slideLayout" Target="../slideLayouts/slideLayout2.xml"/><Relationship Id="rId3" Type="http://schemas.openxmlformats.org/officeDocument/2006/relationships/hyperlink" Target="Unit%2010/10.06%20&#8211;%20Electron%20Beams.docx" TargetMode="External"/><Relationship Id="rId2" Type="http://schemas.openxmlformats.org/officeDocument/2006/relationships/image" Target="../media/image55.png"/><Relationship Id="rId1"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50.xml.rels><?xml version="1.0" encoding="UTF-8" standalone="yes"?>
<Relationships xmlns="http://schemas.openxmlformats.org/package/2006/relationships"><Relationship Id="rId4" Type="http://schemas.openxmlformats.org/officeDocument/2006/relationships/notesSlide" Target="../notesSlides/notesSlide50.xml"/><Relationship Id="rId3" Type="http://schemas.openxmlformats.org/officeDocument/2006/relationships/slideLayout" Target="../slideLayouts/slideLayout5.xml"/><Relationship Id="rId2" Type="http://schemas.openxmlformats.org/officeDocument/2006/relationships/hyperlink" Target="Unit%2010/10%20-%20End%20of%20Unit%20Exam.docx" TargetMode="External"/><Relationship Id="rId1" Type="http://schemas.openxmlformats.org/officeDocument/2006/relationships/image" Target="../media/image56.png"/></Relationships>
</file>

<file path=ppt/slides/_rels/slide51.xml.rels><?xml version="1.0" encoding="UTF-8" standalone="yes"?>
<Relationships xmlns="http://schemas.openxmlformats.org/package/2006/relationships"><Relationship Id="rId4" Type="http://schemas.openxmlformats.org/officeDocument/2006/relationships/notesSlide" Target="../notesSlides/notesSlide51.xml"/><Relationship Id="rId3" Type="http://schemas.openxmlformats.org/officeDocument/2006/relationships/slideLayout" Target="../slideLayouts/slideLayout5.xml"/><Relationship Id="rId2" Type="http://schemas.openxmlformats.org/officeDocument/2006/relationships/hyperlink" Target="Unit%2010/10%20-%20End%20of%20Unit%20Exam.docx" TargetMode="External"/><Relationship Id="rId1" Type="http://schemas.openxmlformats.org/officeDocument/2006/relationships/image" Target="../media/image57.png"/></Relationships>
</file>

<file path=ppt/slides/_rels/slide52.xml.rels><?xml version="1.0" encoding="UTF-8" standalone="yes"?>
<Relationships xmlns="http://schemas.openxmlformats.org/package/2006/relationships"><Relationship Id="rId5" Type="http://schemas.openxmlformats.org/officeDocument/2006/relationships/notesSlide" Target="../notesSlides/notesSlide52.xml"/><Relationship Id="rId4" Type="http://schemas.openxmlformats.org/officeDocument/2006/relationships/slideLayout" Target="../slideLayouts/slideLayout5.xml"/><Relationship Id="rId3" Type="http://schemas.openxmlformats.org/officeDocument/2006/relationships/hyperlink" Target="Unit%2010/10%20-%20End%20of%20Unit%20Exam.docx" TargetMode="External"/><Relationship Id="rId2" Type="http://schemas.openxmlformats.org/officeDocument/2006/relationships/image" Target="../media/image59.png"/><Relationship Id="rId1" Type="http://schemas.openxmlformats.org/officeDocument/2006/relationships/image" Target="../media/image58.png"/></Relationships>
</file>

<file path=ppt/slides/_rels/slide53.xml.rels><?xml version="1.0" encoding="UTF-8" standalone="yes"?>
<Relationships xmlns="http://schemas.openxmlformats.org/package/2006/relationships"><Relationship Id="rId4" Type="http://schemas.openxmlformats.org/officeDocument/2006/relationships/notesSlide" Target="../notesSlides/notesSlide53.xml"/><Relationship Id="rId3" Type="http://schemas.openxmlformats.org/officeDocument/2006/relationships/slideLayout" Target="../slideLayouts/slideLayout5.xml"/><Relationship Id="rId2" Type="http://schemas.openxmlformats.org/officeDocument/2006/relationships/hyperlink" Target="Unit%2010/10%20-%20End%20of%20Unit%20Exam.docx" TargetMode="External"/><Relationship Id="rId1" Type="http://schemas.openxmlformats.org/officeDocument/2006/relationships/image" Target="../media/image60.png"/></Relationships>
</file>

<file path=ppt/slides/_rels/slide54.xml.rels><?xml version="1.0" encoding="UTF-8" standalone="yes"?>
<Relationships xmlns="http://schemas.openxmlformats.org/package/2006/relationships"><Relationship Id="rId4" Type="http://schemas.openxmlformats.org/officeDocument/2006/relationships/notesSlide" Target="../notesSlides/notesSlide54.xml"/><Relationship Id="rId3" Type="http://schemas.openxmlformats.org/officeDocument/2006/relationships/slideLayout" Target="../slideLayouts/slideLayout5.xml"/><Relationship Id="rId2" Type="http://schemas.openxmlformats.org/officeDocument/2006/relationships/hyperlink" Target="Unit%2010/10%20-%20End%20of%20Unit%20Exam.docx" TargetMode="External"/><Relationship Id="rId1" Type="http://schemas.openxmlformats.org/officeDocument/2006/relationships/image" Target="../media/image61.png"/></Relationships>
</file>

<file path=ppt/slides/_rels/slide55.xml.rels><?xml version="1.0" encoding="UTF-8" standalone="yes"?>
<Relationships xmlns="http://schemas.openxmlformats.org/package/2006/relationships"><Relationship Id="rId4" Type="http://schemas.openxmlformats.org/officeDocument/2006/relationships/notesSlide" Target="../notesSlides/notesSlide55.xml"/><Relationship Id="rId3" Type="http://schemas.openxmlformats.org/officeDocument/2006/relationships/slideLayout" Target="../slideLayouts/slideLayout5.xml"/><Relationship Id="rId2" Type="http://schemas.openxmlformats.org/officeDocument/2006/relationships/hyperlink" Target="Unit%2010/10%20-%20End%20of%20Unit%20Exam.docx" TargetMode="External"/><Relationship Id="rId1" Type="http://schemas.openxmlformats.org/officeDocument/2006/relationships/image" Target="../media/image62.png"/></Relationships>
</file>

<file path=ppt/slides/_rels/slide56.xml.rels><?xml version="1.0" encoding="UTF-8" standalone="yes"?>
<Relationships xmlns="http://schemas.openxmlformats.org/package/2006/relationships"><Relationship Id="rId4" Type="http://schemas.openxmlformats.org/officeDocument/2006/relationships/notesSlide" Target="../notesSlides/notesSlide56.xml"/><Relationship Id="rId3" Type="http://schemas.openxmlformats.org/officeDocument/2006/relationships/slideLayout" Target="../slideLayouts/slideLayout5.xml"/><Relationship Id="rId2" Type="http://schemas.openxmlformats.org/officeDocument/2006/relationships/hyperlink" Target="Unit%2010/10%20-%20End%20of%20Unit%20Exam.docx" TargetMode="External"/><Relationship Id="rId1" Type="http://schemas.openxmlformats.org/officeDocument/2006/relationships/image" Target="../media/image63.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5.xml"/><Relationship Id="rId1" Type="http://schemas.openxmlformats.org/officeDocument/2006/relationships/hyperlink" Target="Unit%2010/10%20-%20End%20of%20Unit%20Exam.docx" TargetMode="External"/></Relationships>
</file>

<file path=ppt/slides/_rels/slide58.xml.rels><?xml version="1.0" encoding="UTF-8" standalone="yes"?>
<Relationships xmlns="http://schemas.openxmlformats.org/package/2006/relationships"><Relationship Id="rId4" Type="http://schemas.openxmlformats.org/officeDocument/2006/relationships/notesSlide" Target="../notesSlides/notesSlide58.xml"/><Relationship Id="rId3" Type="http://schemas.openxmlformats.org/officeDocument/2006/relationships/slideLayout" Target="../slideLayouts/slideLayout5.xml"/><Relationship Id="rId2" Type="http://schemas.openxmlformats.org/officeDocument/2006/relationships/hyperlink" Target="Unit%2010/10%20-%20End%20of%20Unit%20Exam.docx" TargetMode="External"/><Relationship Id="rId1" Type="http://schemas.openxmlformats.org/officeDocument/2006/relationships/image" Target="../media/image64.png"/></Relationships>
</file>

<file path=ppt/slides/_rels/slide59.xml.rels><?xml version="1.0" encoding="UTF-8" standalone="yes"?>
<Relationships xmlns="http://schemas.openxmlformats.org/package/2006/relationships"><Relationship Id="rId4" Type="http://schemas.openxmlformats.org/officeDocument/2006/relationships/notesSlide" Target="../notesSlides/notesSlide59.xml"/><Relationship Id="rId3" Type="http://schemas.openxmlformats.org/officeDocument/2006/relationships/slideLayout" Target="../slideLayouts/slideLayout5.xml"/><Relationship Id="rId2" Type="http://schemas.openxmlformats.org/officeDocument/2006/relationships/hyperlink" Target="Unit%2010/10%20-%20End%20of%20Unit%20Exam.docx" TargetMode="External"/><Relationship Id="rId1" Type="http://schemas.openxmlformats.org/officeDocument/2006/relationships/image" Target="../media/image65.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6021288"/>
            <a:ext cx="8784976" cy="771076"/>
          </a:xfrm>
        </p:spPr>
        <p:txBody>
          <a:bodyPr rtlCol="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6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Unit 10 - Electrons and Electronics</a:t>
            </a:r>
            <a:endParaRPr lang="en-GB" sz="46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Rectangle 6"/>
          <p:cNvSpPr/>
          <p:nvPr/>
        </p:nvSpPr>
        <p:spPr>
          <a:xfrm>
            <a:off x="120605" y="116632"/>
            <a:ext cx="8902790" cy="170843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8" name="TextBox 7"/>
          <p:cNvSpPr txBox="1"/>
          <p:nvPr/>
        </p:nvSpPr>
        <p:spPr>
          <a:xfrm>
            <a:off x="2555776" y="188640"/>
            <a:ext cx="6264696" cy="1076325"/>
          </a:xfrm>
          <a:prstGeom prst="rect">
            <a:avLst/>
          </a:prstGeom>
          <a:noFill/>
        </p:spPr>
        <p:txBody>
          <a:bodyPr wrap="square" rtlCol="0">
            <a:spAutoFit/>
          </a:bodyPr>
          <a:lstStyle/>
          <a:p>
            <a:pPr algn="r"/>
            <a:r>
              <a:rPr lang="en-GB" sz="3200" b="1" dirty="0" smtClean="0">
                <a:solidFill>
                  <a:schemeClr val="tx1">
                    <a:lumMod val="50000"/>
                    <a:lumOff val="50000"/>
                  </a:schemeClr>
                </a:solidFill>
              </a:rPr>
              <a:t>Cambridge Physics - iGCSE</a:t>
            </a:r>
            <a:endParaRPr lang="en-GB" sz="3200" b="1" dirty="0">
              <a:solidFill>
                <a:schemeClr val="tx1">
                  <a:lumMod val="50000"/>
                  <a:lumOff val="50000"/>
                </a:schemeClr>
              </a:solidFill>
            </a:endParaRPr>
          </a:p>
          <a:p>
            <a:pPr algn="r"/>
            <a:r>
              <a:rPr lang="en-GB" sz="3200" b="1" dirty="0" smtClean="0">
                <a:solidFill>
                  <a:schemeClr val="tx1">
                    <a:lumMod val="50000"/>
                    <a:lumOff val="50000"/>
                  </a:schemeClr>
                </a:solidFill>
              </a:rPr>
              <a:t>2019-21</a:t>
            </a:r>
            <a:endParaRPr lang="en-GB" sz="3600" b="1" dirty="0">
              <a:solidFill>
                <a:schemeClr val="tx1">
                  <a:lumMod val="50000"/>
                  <a:lumOff val="50000"/>
                </a:schemeClr>
              </a:solidFill>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21600" y="188640"/>
            <a:ext cx="1658112" cy="1584960"/>
          </a:xfrm>
          <a:prstGeom prst="rect">
            <a:avLst/>
          </a:prstGeom>
        </p:spPr>
      </p:pic>
      <p:pic>
        <p:nvPicPr>
          <p:cNvPr id="2054" name="Picture 6" descr="Image result for Waves &amp; Currents physic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2555776" y="1912487"/>
            <a:ext cx="6480720" cy="3388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229</a:t>
            </a:r>
            <a:endParaRPr lang="en-GB" sz="1300" b="1" dirty="0">
              <a:latin typeface="Arial" panose="020B0604020202020204" pitchFamily="34" charset="0"/>
              <a:cs typeface="Arial" panose="020B0604020202020204" pitchFamily="34" charset="0"/>
            </a:endParaRPr>
          </a:p>
        </p:txBody>
      </p:sp>
      <p:sp>
        <p:nvSpPr>
          <p:cNvPr id="10" name="Rounded Rectangle 9"/>
          <p:cNvSpPr/>
          <p:nvPr/>
        </p:nvSpPr>
        <p:spPr>
          <a:xfrm>
            <a:off x="165110" y="1124744"/>
            <a:ext cx="8727370" cy="5509152"/>
          </a:xfrm>
          <a:prstGeom prst="roundRect">
            <a:avLst>
              <a:gd name="adj" fmla="val 5049"/>
            </a:avLst>
          </a:prstGeom>
          <a:solidFill>
            <a:srgbClr val="EBEC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8780" indent="-398780">
              <a:buFont typeface="+mj-lt"/>
              <a:buAutoNum type="arabicPeriod"/>
              <a:tabLst>
                <a:tab pos="795020" algn="l"/>
              </a:tabLst>
            </a:pPr>
            <a:r>
              <a:rPr lang="en-US" sz="1900" i="1" dirty="0" smtClean="0">
                <a:solidFill>
                  <a:schemeClr val="tx1"/>
                </a:solidFill>
                <a:latin typeface="Arial" panose="020B0604020202020204" pitchFamily="34" charset="0"/>
                <a:cs typeface="Arial" panose="020B0604020202020204" pitchFamily="34" charset="0"/>
              </a:rPr>
              <a:t>resistor    relay    diode    transducer    LED </a:t>
            </a:r>
            <a:br>
              <a:rPr lang="en-US" sz="1900" dirty="0" smtClean="0">
                <a:solidFill>
                  <a:schemeClr val="tx1"/>
                </a:solidFill>
                <a:latin typeface="Arial" panose="020B0604020202020204" pitchFamily="34" charset="0"/>
                <a:cs typeface="Arial" panose="020B0604020202020204" pitchFamily="34" charset="0"/>
              </a:rPr>
            </a:br>
            <a:r>
              <a:rPr lang="en-US" sz="1900" dirty="0" smtClean="0">
                <a:solidFill>
                  <a:schemeClr val="tx1"/>
                </a:solidFill>
                <a:latin typeface="Arial" panose="020B0604020202020204" pitchFamily="34" charset="0"/>
                <a:cs typeface="Arial" panose="020B0604020202020204" pitchFamily="34" charset="0"/>
              </a:rPr>
              <a:t>Which </a:t>
            </a:r>
            <a:r>
              <a:rPr lang="en-US" sz="1900" dirty="0">
                <a:solidFill>
                  <a:schemeClr val="tx1"/>
                </a:solidFill>
                <a:latin typeface="Arial" panose="020B0604020202020204" pitchFamily="34" charset="0"/>
                <a:cs typeface="Arial" panose="020B0604020202020204" pitchFamily="34" charset="0"/>
              </a:rPr>
              <a:t>of the above components</a:t>
            </a:r>
            <a:endParaRPr lang="en-US" sz="1900" dirty="0">
              <a:solidFill>
                <a:schemeClr val="tx1"/>
              </a:solidFill>
              <a:latin typeface="Arial" panose="020B0604020202020204" pitchFamily="34" charset="0"/>
              <a:cs typeface="Arial" panose="020B0604020202020204" pitchFamily="34" charset="0"/>
            </a:endParaRPr>
          </a:p>
          <a:p>
            <a:pPr marL="795655" lvl="1" indent="-389255">
              <a:buFont typeface="+mj-lt"/>
              <a:buAutoNum type="alphaLcPeriod"/>
            </a:pPr>
            <a:r>
              <a:rPr lang="en-US" sz="1900" dirty="0" smtClean="0">
                <a:solidFill>
                  <a:schemeClr val="tx1"/>
                </a:solidFill>
                <a:latin typeface="Arial" panose="020B0604020202020204" pitchFamily="34" charset="0"/>
                <a:cs typeface="Arial" panose="020B0604020202020204" pitchFamily="34" charset="0"/>
              </a:rPr>
              <a:t>uses </a:t>
            </a:r>
            <a:r>
              <a:rPr lang="en-US" sz="1900" dirty="0">
                <a:solidFill>
                  <a:schemeClr val="tx1"/>
                </a:solidFill>
                <a:latin typeface="Arial" panose="020B0604020202020204" pitchFamily="34" charset="0"/>
                <a:cs typeface="Arial" panose="020B0604020202020204" pitchFamily="34" charset="0"/>
              </a:rPr>
              <a:t>the small current from one circuit to switch a more powerful circuit </a:t>
            </a:r>
            <a:endParaRPr lang="en-US" sz="1900" dirty="0" smtClean="0">
              <a:solidFill>
                <a:schemeClr val="tx1"/>
              </a:solidFill>
              <a:latin typeface="Arial" panose="020B0604020202020204" pitchFamily="34" charset="0"/>
              <a:cs typeface="Arial" panose="020B0604020202020204" pitchFamily="34" charset="0"/>
            </a:endParaRPr>
          </a:p>
          <a:p>
            <a:pPr marL="795655" lvl="1" indent="-389255">
              <a:buFont typeface="+mj-lt"/>
              <a:buAutoNum type="alphaLcPeriod"/>
            </a:pPr>
            <a:r>
              <a:rPr lang="en-US" sz="1900" dirty="0" smtClean="0">
                <a:solidFill>
                  <a:schemeClr val="tx1"/>
                </a:solidFill>
                <a:latin typeface="Arial" panose="020B0604020202020204" pitchFamily="34" charset="0"/>
                <a:cs typeface="Arial" panose="020B0604020202020204" pitchFamily="34" charset="0"/>
              </a:rPr>
              <a:t>converts </a:t>
            </a:r>
            <a:r>
              <a:rPr lang="en-US" sz="1900" dirty="0">
                <a:solidFill>
                  <a:schemeClr val="tx1"/>
                </a:solidFill>
                <a:latin typeface="Arial" panose="020B0604020202020204" pitchFamily="34" charset="0"/>
                <a:cs typeface="Arial" panose="020B0604020202020204" pitchFamily="34" charset="0"/>
              </a:rPr>
              <a:t>signals into a different form </a:t>
            </a:r>
            <a:endParaRPr lang="en-US" sz="1900" dirty="0" smtClean="0">
              <a:solidFill>
                <a:schemeClr val="tx1"/>
              </a:solidFill>
              <a:latin typeface="Arial" panose="020B0604020202020204" pitchFamily="34" charset="0"/>
              <a:cs typeface="Arial" panose="020B0604020202020204" pitchFamily="34" charset="0"/>
            </a:endParaRPr>
          </a:p>
          <a:p>
            <a:pPr marL="795655" lvl="1" indent="-389255">
              <a:buFont typeface="+mj-lt"/>
              <a:buAutoNum type="alphaLcPeriod"/>
            </a:pPr>
            <a:r>
              <a:rPr lang="en-US" sz="1900" dirty="0" smtClean="0">
                <a:solidFill>
                  <a:schemeClr val="tx1"/>
                </a:solidFill>
                <a:latin typeface="Arial" panose="020B0604020202020204" pitchFamily="34" charset="0"/>
                <a:cs typeface="Arial" panose="020B0604020202020204" pitchFamily="34" charset="0"/>
              </a:rPr>
              <a:t>lets </a:t>
            </a:r>
            <a:r>
              <a:rPr lang="en-US" sz="1900" dirty="0">
                <a:solidFill>
                  <a:schemeClr val="tx1"/>
                </a:solidFill>
                <a:latin typeface="Arial" panose="020B0604020202020204" pitchFamily="34" charset="0"/>
                <a:cs typeface="Arial" panose="020B0604020202020204" pitchFamily="34" charset="0"/>
              </a:rPr>
              <a:t>current pass in one direction only </a:t>
            </a:r>
            <a:endParaRPr lang="en-US" sz="1900" dirty="0" smtClean="0">
              <a:solidFill>
                <a:schemeClr val="tx1"/>
              </a:solidFill>
              <a:latin typeface="Arial" panose="020B0604020202020204" pitchFamily="34" charset="0"/>
              <a:cs typeface="Arial" panose="020B0604020202020204" pitchFamily="34" charset="0"/>
            </a:endParaRPr>
          </a:p>
          <a:p>
            <a:pPr marL="795655" lvl="1" indent="-389255">
              <a:buFont typeface="+mj-lt"/>
              <a:buAutoNum type="alphaLcPeriod"/>
            </a:pPr>
            <a:r>
              <a:rPr lang="en-US" sz="1900" dirty="0" smtClean="0">
                <a:solidFill>
                  <a:schemeClr val="tx1"/>
                </a:solidFill>
                <a:latin typeface="Arial" panose="020B0604020202020204" pitchFamily="34" charset="0"/>
                <a:cs typeface="Arial" panose="020B0604020202020204" pitchFamily="34" charset="0"/>
              </a:rPr>
              <a:t>emits </a:t>
            </a:r>
            <a:r>
              <a:rPr lang="en-US" sz="1900" dirty="0">
                <a:solidFill>
                  <a:schemeClr val="tx1"/>
                </a:solidFill>
                <a:latin typeface="Arial" panose="020B0604020202020204" pitchFamily="34" charset="0"/>
                <a:cs typeface="Arial" panose="020B0604020202020204" pitchFamily="34" charset="0"/>
              </a:rPr>
              <a:t>light when a small current flows in it?</a:t>
            </a:r>
            <a:endParaRPr lang="en-US" sz="19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1900" dirty="0" smtClean="0">
                <a:solidFill>
                  <a:schemeClr val="tx1"/>
                </a:solidFill>
                <a:latin typeface="Arial" panose="020B0604020202020204" pitchFamily="34" charset="0"/>
                <a:cs typeface="Arial" panose="020B0604020202020204" pitchFamily="34" charset="0"/>
              </a:rPr>
              <a:t>Give </a:t>
            </a:r>
            <a:r>
              <a:rPr lang="en-US" sz="1900" dirty="0">
                <a:solidFill>
                  <a:schemeClr val="tx1"/>
                </a:solidFill>
                <a:latin typeface="Arial" panose="020B0604020202020204" pitchFamily="34" charset="0"/>
                <a:cs typeface="Arial" panose="020B0604020202020204" pitchFamily="34" charset="0"/>
              </a:rPr>
              <a:t>three examples of transducers.</a:t>
            </a:r>
            <a:endParaRPr lang="en-US" sz="19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1900" dirty="0" smtClean="0">
                <a:solidFill>
                  <a:schemeClr val="tx1"/>
                </a:solidFill>
                <a:latin typeface="Arial" panose="020B0604020202020204" pitchFamily="34" charset="0"/>
                <a:cs typeface="Arial" panose="020B0604020202020204" pitchFamily="34" charset="0"/>
              </a:rPr>
              <a:t>When </a:t>
            </a:r>
            <a:r>
              <a:rPr lang="en-US" sz="1900" dirty="0">
                <a:solidFill>
                  <a:schemeClr val="tx1"/>
                </a:solidFill>
                <a:latin typeface="Arial" panose="020B0604020202020204" pitchFamily="34" charset="0"/>
                <a:cs typeface="Arial" panose="020B0604020202020204" pitchFamily="34" charset="0"/>
              </a:rPr>
              <a:t>a door bell is rung, what is being used as </a:t>
            </a:r>
            <a:endParaRPr lang="en-US" sz="190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1900" dirty="0" smtClean="0">
                <a:solidFill>
                  <a:schemeClr val="tx1"/>
                </a:solidFill>
                <a:latin typeface="Arial" panose="020B0604020202020204" pitchFamily="34" charset="0"/>
                <a:cs typeface="Arial" panose="020B0604020202020204" pitchFamily="34" charset="0"/>
              </a:rPr>
              <a:t>the </a:t>
            </a:r>
            <a:r>
              <a:rPr lang="en-US" sz="1900" dirty="0">
                <a:solidFill>
                  <a:schemeClr val="tx1"/>
                </a:solidFill>
                <a:latin typeface="Arial" panose="020B0604020202020204" pitchFamily="34" charset="0"/>
                <a:cs typeface="Arial" panose="020B0604020202020204" pitchFamily="34" charset="0"/>
              </a:rPr>
              <a:t>input sensor </a:t>
            </a:r>
            <a:r>
              <a:rPr lang="en-US" sz="1900" dirty="0" smtClean="0">
                <a:solidFill>
                  <a:schemeClr val="tx1"/>
                </a:solidFill>
                <a:latin typeface="Arial" panose="020B0604020202020204" pitchFamily="34" charset="0"/>
                <a:cs typeface="Arial" panose="020B0604020202020204" pitchFamily="34" charset="0"/>
              </a:rPr>
              <a:t>	b.  </a:t>
            </a:r>
            <a:r>
              <a:rPr lang="en-US" sz="1900" dirty="0">
                <a:solidFill>
                  <a:schemeClr val="tx1"/>
                </a:solidFill>
                <a:latin typeface="Arial" panose="020B0604020202020204" pitchFamily="34" charset="0"/>
                <a:cs typeface="Arial" panose="020B0604020202020204" pitchFamily="34" charset="0"/>
              </a:rPr>
              <a:t>the output device?</a:t>
            </a:r>
            <a:endParaRPr lang="en-US" sz="19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1900" dirty="0" smtClean="0">
                <a:solidFill>
                  <a:schemeClr val="tx1"/>
                </a:solidFill>
                <a:latin typeface="Arial" panose="020B0604020202020204" pitchFamily="34" charset="0"/>
                <a:cs typeface="Arial" panose="020B0604020202020204" pitchFamily="34" charset="0"/>
              </a:rPr>
              <a:t>Electronic </a:t>
            </a:r>
            <a:r>
              <a:rPr lang="en-US" sz="1900" dirty="0">
                <a:solidFill>
                  <a:schemeClr val="tx1"/>
                </a:solidFill>
                <a:latin typeface="Arial" panose="020B0604020202020204" pitchFamily="34" charset="0"/>
                <a:cs typeface="Arial" panose="020B0604020202020204" pitchFamily="34" charset="0"/>
              </a:rPr>
              <a:t>systems handle either analogue signals or digital ones. Which type is used by each of these?</a:t>
            </a:r>
            <a:endParaRPr lang="en-US" sz="19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1900" dirty="0" smtClean="0">
                <a:solidFill>
                  <a:schemeClr val="tx1"/>
                </a:solidFill>
                <a:latin typeface="Arial" panose="020B0604020202020204" pitchFamily="34" charset="0"/>
                <a:cs typeface="Arial" panose="020B0604020202020204" pitchFamily="34" charset="0"/>
              </a:rPr>
              <a:t>a.	A </a:t>
            </a:r>
            <a:r>
              <a:rPr lang="en-US" sz="1900" dirty="0">
                <a:solidFill>
                  <a:schemeClr val="tx1"/>
                </a:solidFill>
                <a:latin typeface="Arial" panose="020B0604020202020204" pitchFamily="34" charset="0"/>
                <a:cs typeface="Arial" panose="020B0604020202020204" pitchFamily="34" charset="0"/>
              </a:rPr>
              <a:t>simple sound amplification system, where you speak into a </a:t>
            </a:r>
            <a:r>
              <a:rPr lang="en-US" sz="1900" dirty="0" smtClean="0">
                <a:solidFill>
                  <a:schemeClr val="tx1"/>
                </a:solidFill>
                <a:latin typeface="Arial" panose="020B0604020202020204" pitchFamily="34" charset="0"/>
                <a:cs typeface="Arial" panose="020B0604020202020204" pitchFamily="34" charset="0"/>
              </a:rPr>
              <a:t>	microphone </a:t>
            </a:r>
            <a:r>
              <a:rPr lang="en-US" sz="1900" dirty="0">
                <a:solidFill>
                  <a:schemeClr val="tx1"/>
                </a:solidFill>
                <a:latin typeface="Arial" panose="020B0604020202020204" pitchFamily="34" charset="0"/>
                <a:cs typeface="Arial" panose="020B0604020202020204" pitchFamily="34" charset="0"/>
              </a:rPr>
              <a:t>and a louder version of your voice comes out of a </a:t>
            </a:r>
            <a:r>
              <a:rPr lang="en-US" sz="1900" dirty="0" smtClean="0">
                <a:solidFill>
                  <a:schemeClr val="tx1"/>
                </a:solidFill>
                <a:latin typeface="Arial" panose="020B0604020202020204" pitchFamily="34" charset="0"/>
                <a:cs typeface="Arial" panose="020B0604020202020204" pitchFamily="34" charset="0"/>
              </a:rPr>
              <a:t>	speaker</a:t>
            </a:r>
            <a:r>
              <a:rPr lang="en-US" sz="1900" dirty="0">
                <a:solidFill>
                  <a:schemeClr val="tx1"/>
                </a:solidFill>
                <a:latin typeface="Arial" panose="020B0604020202020204" pitchFamily="34" charset="0"/>
                <a:cs typeface="Arial" panose="020B0604020202020204" pitchFamily="34" charset="0"/>
              </a:rPr>
              <a:t>, </a:t>
            </a:r>
            <a:endParaRPr lang="en-US" sz="1900" dirty="0" smtClean="0">
              <a:solidFill>
                <a:schemeClr val="tx1"/>
              </a:solidFill>
              <a:latin typeface="Arial" panose="020B0604020202020204" pitchFamily="34" charset="0"/>
              <a:cs typeface="Arial" panose="020B0604020202020204" pitchFamily="34" charset="0"/>
            </a:endParaRPr>
          </a:p>
          <a:p>
            <a:pPr marL="795655" lvl="1" indent="-338455">
              <a:buFont typeface="+mj-lt"/>
              <a:buAutoNum type="alphaLcPeriod" startAt="2"/>
              <a:tabLst>
                <a:tab pos="795020" algn="l"/>
              </a:tabLst>
            </a:pPr>
            <a:r>
              <a:rPr lang="en-US" sz="1900" dirty="0" smtClean="0">
                <a:solidFill>
                  <a:schemeClr val="tx1"/>
                </a:solidFill>
                <a:latin typeface="Arial" panose="020B0604020202020204" pitchFamily="34" charset="0"/>
                <a:cs typeface="Arial" panose="020B0604020202020204" pitchFamily="34" charset="0"/>
              </a:rPr>
              <a:t>A </a:t>
            </a:r>
            <a:r>
              <a:rPr lang="en-US" sz="1900" dirty="0">
                <a:solidFill>
                  <a:schemeClr val="tx1"/>
                </a:solidFill>
                <a:latin typeface="Arial" panose="020B0604020202020204" pitchFamily="34" charset="0"/>
                <a:cs typeface="Arial" panose="020B0604020202020204" pitchFamily="34" charset="0"/>
              </a:rPr>
              <a:t>system which automatically opens a shop door when someone approaches</a:t>
            </a:r>
            <a:r>
              <a:rPr lang="en-US" sz="1900" dirty="0" smtClean="0">
                <a:solidFill>
                  <a:schemeClr val="tx1"/>
                </a:solidFill>
                <a:latin typeface="Arial" panose="020B0604020202020204" pitchFamily="34" charset="0"/>
                <a:cs typeface="Arial" panose="020B0604020202020204" pitchFamily="34" charset="0"/>
              </a:rPr>
              <a:t>.</a:t>
            </a:r>
            <a:endParaRPr lang="en-US" sz="1900" dirty="0" smtClean="0">
              <a:solidFill>
                <a:schemeClr val="tx1"/>
              </a:solidFill>
              <a:latin typeface="Arial" panose="020B0604020202020204" pitchFamily="34" charset="0"/>
              <a:cs typeface="Arial" panose="020B0604020202020204" pitchFamily="34" charset="0"/>
            </a:endParaRPr>
          </a:p>
          <a:p>
            <a:pPr marL="795655" lvl="1" indent="-338455">
              <a:buFont typeface="+mj-lt"/>
              <a:buAutoNum type="alphaLcPeriod" startAt="2"/>
              <a:tabLst>
                <a:tab pos="795020" algn="l"/>
              </a:tabLst>
            </a:pPr>
            <a:endParaRPr lang="en-US" sz="4000" dirty="0" smtClean="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59812" y="908720"/>
            <a:ext cx="548692" cy="582432"/>
          </a:xfrm>
          <a:prstGeom prst="ellipse">
            <a:avLst/>
          </a:prstGeom>
          <a:solidFill>
            <a:srgbClr val="0070C0"/>
          </a:solidFill>
          <a:ln w="76200">
            <a:solidFill>
              <a:srgbClr val="F5F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Q</a:t>
            </a:r>
            <a:endParaRPr lang="en-GB" b="1" dirty="0">
              <a:latin typeface="Arial" panose="020B0604020202020204" pitchFamily="34" charset="0"/>
              <a:cs typeface="Arial" panose="020B0604020202020204" pitchFamily="34" charset="0"/>
            </a:endParaRPr>
          </a:p>
        </p:txBody>
      </p:sp>
      <p:sp>
        <p:nvSpPr>
          <p:cNvPr id="14" name="TextBox 13">
            <a:hlinkClick r:id="rId1" action="ppaction://hlinkfile"/>
          </p:cNvPr>
          <p:cNvSpPr txBox="1"/>
          <p:nvPr/>
        </p:nvSpPr>
        <p:spPr>
          <a:xfrm>
            <a:off x="8316416" y="1484784"/>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grpSp>
        <p:nvGrpSpPr>
          <p:cNvPr id="15" name="Group 14"/>
          <p:cNvGrpSpPr/>
          <p:nvPr/>
        </p:nvGrpSpPr>
        <p:grpSpPr>
          <a:xfrm>
            <a:off x="251520" y="4077072"/>
            <a:ext cx="432048" cy="1880366"/>
            <a:chOff x="323528" y="1556792"/>
            <a:chExt cx="288032" cy="1224136"/>
          </a:xfrm>
        </p:grpSpPr>
        <p:cxnSp>
          <p:nvCxnSpPr>
            <p:cNvPr id="16" name="Straight Connector 15"/>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8" name="Rounded Rectangle 17"/>
          <p:cNvSpPr/>
          <p:nvPr/>
        </p:nvSpPr>
        <p:spPr>
          <a:xfrm>
            <a:off x="136139" y="6038137"/>
            <a:ext cx="8761299" cy="703231"/>
          </a:xfrm>
          <a:prstGeom prst="roundRect">
            <a:avLst>
              <a:gd name="adj" fmla="val 11023"/>
            </a:avLst>
          </a:prstGeom>
          <a:solidFill>
            <a:srgbClr val="C1D6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1840" b="1" dirty="0" smtClean="0">
                <a:solidFill>
                  <a:schemeClr val="tx1"/>
                </a:solidFill>
                <a:latin typeface="Arial" panose="020B0604020202020204" pitchFamily="34" charset="0"/>
                <a:cs typeface="Arial" panose="020B0604020202020204" pitchFamily="34" charset="0"/>
              </a:rPr>
              <a:t>Related topics: </a:t>
            </a:r>
            <a:r>
              <a:rPr lang="en-US" sz="1840" dirty="0">
                <a:solidFill>
                  <a:schemeClr val="tx1"/>
                </a:solidFill>
                <a:latin typeface="Arial" panose="020B0604020202020204" pitchFamily="34" charset="0"/>
                <a:cs typeface="Arial" panose="020B0604020202020204" pitchFamily="34" charset="0"/>
              </a:rPr>
              <a:t>analogue and digital </a:t>
            </a:r>
            <a:r>
              <a:rPr lang="en-US" sz="1840" b="1" dirty="0">
                <a:solidFill>
                  <a:schemeClr val="tx1"/>
                </a:solidFill>
                <a:latin typeface="Arial" panose="020B0604020202020204" pitchFamily="34" charset="0"/>
                <a:cs typeface="Arial" panose="020B0604020202020204" pitchFamily="34" charset="0"/>
              </a:rPr>
              <a:t>7.12</a:t>
            </a:r>
            <a:r>
              <a:rPr lang="en-US" sz="1840" dirty="0">
                <a:solidFill>
                  <a:schemeClr val="tx1"/>
                </a:solidFill>
                <a:latin typeface="Arial" panose="020B0604020202020204" pitchFamily="34" charset="0"/>
                <a:cs typeface="Arial" panose="020B0604020202020204" pitchFamily="34" charset="0"/>
              </a:rPr>
              <a:t>; resistors </a:t>
            </a:r>
            <a:r>
              <a:rPr lang="en-US" sz="1840" b="1" dirty="0">
                <a:solidFill>
                  <a:schemeClr val="tx1"/>
                </a:solidFill>
                <a:latin typeface="Arial" panose="020B0604020202020204" pitchFamily="34" charset="0"/>
                <a:cs typeface="Arial" panose="020B0604020202020204" pitchFamily="34" charset="0"/>
              </a:rPr>
              <a:t>8.06</a:t>
            </a:r>
            <a:r>
              <a:rPr lang="en-US" sz="1840" dirty="0">
                <a:solidFill>
                  <a:schemeClr val="tx1"/>
                </a:solidFill>
                <a:latin typeface="Arial" panose="020B0604020202020204" pitchFamily="34" charset="0"/>
                <a:cs typeface="Arial" panose="020B0604020202020204" pitchFamily="34" charset="0"/>
              </a:rPr>
              <a:t>; resistor colour code page 321; diodes </a:t>
            </a:r>
            <a:r>
              <a:rPr lang="en-US" sz="1840" b="1" dirty="0">
                <a:solidFill>
                  <a:schemeClr val="tx1"/>
                </a:solidFill>
                <a:latin typeface="Arial" panose="020B0604020202020204" pitchFamily="34" charset="0"/>
                <a:cs typeface="Arial" panose="020B0604020202020204" pitchFamily="34" charset="0"/>
              </a:rPr>
              <a:t>8.07</a:t>
            </a:r>
            <a:r>
              <a:rPr lang="en-US" sz="1840" dirty="0">
                <a:solidFill>
                  <a:schemeClr val="tx1"/>
                </a:solidFill>
                <a:latin typeface="Arial" panose="020B0604020202020204" pitchFamily="34" charset="0"/>
                <a:cs typeface="Arial" panose="020B0604020202020204" pitchFamily="34" charset="0"/>
              </a:rPr>
              <a:t> and </a:t>
            </a:r>
            <a:r>
              <a:rPr lang="en-US" sz="1840" b="1" dirty="0">
                <a:solidFill>
                  <a:schemeClr val="tx1"/>
                </a:solidFill>
                <a:latin typeface="Arial" panose="020B0604020202020204" pitchFamily="34" charset="0"/>
                <a:cs typeface="Arial" panose="020B0604020202020204" pitchFamily="34" charset="0"/>
              </a:rPr>
              <a:t>10.02</a:t>
            </a:r>
            <a:r>
              <a:rPr lang="en-US" sz="1840" dirty="0">
                <a:solidFill>
                  <a:schemeClr val="tx1"/>
                </a:solidFill>
                <a:latin typeface="Arial" panose="020B0604020202020204" pitchFamily="34" charset="0"/>
                <a:cs typeface="Arial" panose="020B0604020202020204" pitchFamily="34" charset="0"/>
              </a:rPr>
              <a:t>; relay </a:t>
            </a:r>
            <a:r>
              <a:rPr lang="en-US" sz="1840" b="1" dirty="0">
                <a:solidFill>
                  <a:schemeClr val="tx1"/>
                </a:solidFill>
                <a:latin typeface="Arial" panose="020B0604020202020204" pitchFamily="34" charset="0"/>
                <a:cs typeface="Arial" panose="020B0604020202020204" pitchFamily="34" charset="0"/>
              </a:rPr>
              <a:t>9.04,10.02</a:t>
            </a:r>
            <a:r>
              <a:rPr lang="en-US" sz="1840" dirty="0">
                <a:solidFill>
                  <a:schemeClr val="tx1"/>
                </a:solidFill>
                <a:latin typeface="Arial" panose="020B0604020202020204" pitchFamily="34" charset="0"/>
                <a:cs typeface="Arial" panose="020B0604020202020204" pitchFamily="34" charset="0"/>
              </a:rPr>
              <a:t> and </a:t>
            </a:r>
            <a:r>
              <a:rPr lang="en-US" sz="1840" b="1" dirty="0" smtClean="0">
                <a:solidFill>
                  <a:schemeClr val="tx1"/>
                </a:solidFill>
                <a:latin typeface="Arial" panose="020B0604020202020204" pitchFamily="34" charset="0"/>
                <a:cs typeface="Arial" panose="020B0604020202020204" pitchFamily="34" charset="0"/>
              </a:rPr>
              <a:t>10.03</a:t>
            </a:r>
            <a:r>
              <a:rPr lang="en-US" sz="1840" dirty="0" smtClean="0">
                <a:solidFill>
                  <a:schemeClr val="tx1"/>
                </a:solidFill>
                <a:latin typeface="Arial" panose="020B0604020202020204" pitchFamily="34" charset="0"/>
                <a:cs typeface="Arial" panose="020B0604020202020204" pitchFamily="34" charset="0"/>
              </a:rPr>
              <a:t>; transistors </a:t>
            </a:r>
            <a:r>
              <a:rPr lang="en-US" sz="1840" b="1" dirty="0">
                <a:solidFill>
                  <a:schemeClr val="tx1"/>
                </a:solidFill>
                <a:latin typeface="Arial" panose="020B0604020202020204" pitchFamily="34" charset="0"/>
                <a:cs typeface="Arial" panose="020B0604020202020204" pitchFamily="34" charset="0"/>
              </a:rPr>
              <a:t>10.03</a:t>
            </a:r>
            <a:endParaRPr lang="en-US" sz="1840" b="1" dirty="0">
              <a:solidFill>
                <a:schemeClr val="tx1"/>
              </a:solidFill>
              <a:latin typeface="Arial" panose="020B0604020202020204" pitchFamily="34" charset="0"/>
              <a:cs typeface="Arial" panose="020B0604020202020204" pitchFamily="34" charset="0"/>
            </a:endParaRPr>
          </a:p>
        </p:txBody>
      </p:sp>
      <p:sp>
        <p:nvSpPr>
          <p:cNvPr id="19" name="Title 1"/>
          <p:cNvSpPr>
            <a:spLocks noGrp="1"/>
          </p:cNvSpPr>
          <p:nvPr>
            <p:ph type="title"/>
          </p:nvPr>
        </p:nvSpPr>
        <p:spPr>
          <a:xfrm>
            <a:off x="35496" y="44624"/>
            <a:ext cx="7560840" cy="625434"/>
          </a:xfrm>
        </p:spPr>
        <p:txBody>
          <a:bodyPr>
            <a:noAutofit/>
          </a:bodyPr>
          <a:lstStyle/>
          <a:p>
            <a:r>
              <a:rPr lang="en-GB" sz="4800" dirty="0"/>
              <a:t>10.01 – Electronic Essentials</a:t>
            </a:r>
            <a:endParaRPr lang="en-GB" sz="4800" b="1" dirty="0" smtClean="0"/>
          </a:p>
        </p:txBody>
      </p:sp>
      <p:grpSp>
        <p:nvGrpSpPr>
          <p:cNvPr id="12" name="Group 11"/>
          <p:cNvGrpSpPr/>
          <p:nvPr/>
        </p:nvGrpSpPr>
        <p:grpSpPr>
          <a:xfrm>
            <a:off x="251520" y="2612154"/>
            <a:ext cx="432048" cy="544676"/>
            <a:chOff x="323528" y="1556792"/>
            <a:chExt cx="288032" cy="1224136"/>
          </a:xfrm>
        </p:grpSpPr>
        <p:cxnSp>
          <p:nvCxnSpPr>
            <p:cNvPr id="20" name="Straight Connector 19"/>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sz="4600" dirty="0" smtClean="0"/>
              <a:t>10.02 – More on Components</a:t>
            </a:r>
            <a:endParaRPr lang="en-GB" sz="4600"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230</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179512" y="1126714"/>
            <a:ext cx="8712968" cy="2246769"/>
          </a:xfrm>
          <a:prstGeom prst="rect">
            <a:avLst/>
          </a:prstGeom>
        </p:spPr>
        <p:txBody>
          <a:bodyPr wrap="square">
            <a:spAutoFit/>
          </a:bodyPr>
          <a:lstStyle/>
          <a:p>
            <a:pPr>
              <a:buClr>
                <a:srgbClr val="C00000"/>
              </a:buClr>
              <a:buSzPct val="80000"/>
            </a:pPr>
            <a:r>
              <a:rPr lang="en-US" sz="2800" b="1" dirty="0" smtClean="0">
                <a:solidFill>
                  <a:srgbClr val="C00000"/>
                </a:solidFill>
              </a:rPr>
              <a:t>Diodes</a:t>
            </a:r>
            <a:endParaRPr lang="en-US" sz="2800" b="1" dirty="0">
              <a:solidFill>
                <a:srgbClr val="C00000"/>
              </a:solidFill>
            </a:endParaRPr>
          </a:p>
          <a:p>
            <a:pPr marL="406400" indent="-406400">
              <a:buClr>
                <a:srgbClr val="C00000"/>
              </a:buClr>
              <a:buSzPct val="80000"/>
              <a:buFont typeface="Arial" panose="020B0604020202020204" pitchFamily="34" charset="0"/>
              <a:buChar char="►"/>
            </a:pPr>
            <a:r>
              <a:rPr lang="en-US" sz="2800" dirty="0"/>
              <a:t>Diodes allow current to flow in them in one direction only. The circuits below show what happens when a diode is connected into a circuit one way round and then the other:</a:t>
            </a:r>
            <a:endParaRPr lang="en-US" sz="2800" dirty="0"/>
          </a:p>
        </p:txBody>
      </p:sp>
      <p:pic>
        <p:nvPicPr>
          <p:cNvPr id="8194" name="Picture 2" descr="Image result for diode"/>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5687" t="19004" r="5064" b="62330"/>
          <a:stretch>
            <a:fillRect/>
          </a:stretch>
        </p:blipFill>
        <p:spPr bwMode="auto">
          <a:xfrm>
            <a:off x="1588637" y="3212976"/>
            <a:ext cx="5628453" cy="66216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114469" y="3659121"/>
            <a:ext cx="1185723" cy="369332"/>
          </a:xfrm>
          <a:prstGeom prst="rect">
            <a:avLst/>
          </a:prstGeom>
        </p:spPr>
        <p:txBody>
          <a:bodyPr wrap="square" lIns="0" tIns="0" rIns="0" bIns="0">
            <a:spAutoFit/>
          </a:bodyPr>
          <a:lstStyle/>
          <a:p>
            <a:pPr indent="361950">
              <a:buClr>
                <a:srgbClr val="C00000"/>
              </a:buClr>
              <a:buSzPct val="80000"/>
              <a:buFont typeface="Arial" panose="020B0604020202020204" pitchFamily="34" charset="0"/>
              <a:buChar char="▲"/>
            </a:pPr>
            <a:r>
              <a:rPr lang="en-US" sz="2400" dirty="0" smtClean="0"/>
              <a:t>Diode</a:t>
            </a:r>
            <a:endParaRPr lang="en-GB" sz="2400" dirty="0"/>
          </a:p>
        </p:txBody>
      </p:sp>
      <p:grpSp>
        <p:nvGrpSpPr>
          <p:cNvPr id="11" name="Group 10"/>
          <p:cNvGrpSpPr/>
          <p:nvPr/>
        </p:nvGrpSpPr>
        <p:grpSpPr>
          <a:xfrm>
            <a:off x="179512" y="3955488"/>
            <a:ext cx="8777039" cy="2641864"/>
            <a:chOff x="-4251719" y="2655955"/>
            <a:chExt cx="8777039" cy="2641864"/>
          </a:xfrm>
        </p:grpSpPr>
        <p:sp>
          <p:nvSpPr>
            <p:cNvPr id="12" name="Rounded Rectangle 11"/>
            <p:cNvSpPr/>
            <p:nvPr/>
          </p:nvSpPr>
          <p:spPr>
            <a:xfrm>
              <a:off x="-4251719" y="2833225"/>
              <a:ext cx="8640960" cy="2464594"/>
            </a:xfrm>
            <a:prstGeom prst="roundRect">
              <a:avLst>
                <a:gd name="adj" fmla="val 11023"/>
              </a:avLst>
            </a:prstGeom>
            <a:solidFill>
              <a:srgbClr val="A7C4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400" b="1" dirty="0" smtClean="0">
                  <a:solidFill>
                    <a:srgbClr val="002060"/>
                  </a:solidFill>
                  <a:latin typeface="Arial" panose="020B0604020202020204" pitchFamily="34" charset="0"/>
                  <a:cs typeface="Arial" panose="020B0604020202020204" pitchFamily="34" charset="0"/>
                </a:rPr>
                <a:t>Circuit </a:t>
              </a:r>
              <a:r>
                <a:rPr lang="en-US" sz="2400" b="1" dirty="0">
                  <a:solidFill>
                    <a:srgbClr val="002060"/>
                  </a:solidFill>
                  <a:latin typeface="Arial" panose="020B0604020202020204" pitchFamily="34" charset="0"/>
                  <a:cs typeface="Arial" panose="020B0604020202020204" pitchFamily="34" charset="0"/>
                </a:rPr>
                <a:t>essentials</a:t>
              </a:r>
              <a:endParaRPr lang="en-US" sz="2400" b="1" dirty="0">
                <a:solidFill>
                  <a:srgbClr val="002060"/>
                </a:solidFill>
                <a:latin typeface="Arial" panose="020B0604020202020204" pitchFamily="34" charset="0"/>
                <a:cs typeface="Arial" panose="020B0604020202020204" pitchFamily="34" charset="0"/>
              </a:endParaRPr>
            </a:p>
            <a:p>
              <a:r>
                <a:rPr lang="en-US" sz="2400" dirty="0" err="1">
                  <a:solidFill>
                    <a:schemeClr val="tx1"/>
                  </a:solidFill>
                  <a:latin typeface="Arial" panose="020B0604020202020204" pitchFamily="34" charset="0"/>
                  <a:cs typeface="Arial" panose="020B0604020202020204" pitchFamily="34" charset="0"/>
                </a:rPr>
                <a:t>A.c</a:t>
              </a:r>
              <a:r>
                <a:rPr lang="en-US" sz="2400" dirty="0">
                  <a:solidFill>
                    <a:schemeClr val="tx1"/>
                  </a:solidFill>
                  <a:latin typeface="Arial" panose="020B0604020202020204" pitchFamily="34" charset="0"/>
                  <a:cs typeface="Arial" panose="020B0604020202020204" pitchFamily="34" charset="0"/>
                </a:rPr>
                <a:t>. (alternating current) flows alternately backwards and forwards. </a:t>
              </a:r>
              <a:r>
                <a:rPr lang="en-US" sz="2400" dirty="0" err="1">
                  <a:solidFill>
                    <a:schemeClr val="tx1"/>
                  </a:solidFill>
                  <a:latin typeface="Arial" panose="020B0604020202020204" pitchFamily="34" charset="0"/>
                  <a:cs typeface="Arial" panose="020B0604020202020204" pitchFamily="34" charset="0"/>
                </a:rPr>
                <a:t>D.c.</a:t>
              </a:r>
              <a:r>
                <a:rPr lang="en-US" sz="2400" dirty="0">
                  <a:solidFill>
                    <a:schemeClr val="tx1"/>
                  </a:solidFill>
                  <a:latin typeface="Arial" panose="020B0604020202020204" pitchFamily="34" charset="0"/>
                  <a:cs typeface="Arial" panose="020B0604020202020204" pitchFamily="34" charset="0"/>
                </a:rPr>
                <a:t> (direct current) flows one way only.</a:t>
              </a:r>
              <a:endParaRPr lang="en-US" sz="2400"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When resistors are in series, each has the same current in it. The resistor with the highest resistance has the greatest </a:t>
              </a:r>
              <a:r>
                <a:rPr lang="en-US" sz="2400" dirty="0" err="1">
                  <a:solidFill>
                    <a:schemeClr val="tx1"/>
                  </a:solidFill>
                  <a:latin typeface="Arial" panose="020B0604020202020204" pitchFamily="34" charset="0"/>
                  <a:cs typeface="Arial" panose="020B0604020202020204" pitchFamily="34" charset="0"/>
                </a:rPr>
                <a:t>p.d</a:t>
              </a:r>
              <a:r>
                <a:rPr lang="en-US" sz="2400" dirty="0">
                  <a:solidFill>
                    <a:schemeClr val="tx1"/>
                  </a:solidFill>
                  <a:latin typeface="Arial" panose="020B0604020202020204" pitchFamily="34" charset="0"/>
                  <a:cs typeface="Arial" panose="020B0604020202020204" pitchFamily="34" charset="0"/>
                </a:rPr>
                <a:t>. (voltage) across it.</a:t>
              </a:r>
              <a:endParaRPr lang="en-US" sz="24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rot="1769345">
              <a:off x="3918261" y="2655955"/>
              <a:ext cx="607059" cy="607355"/>
            </a:xfrm>
            <a:prstGeom prst="ellipse">
              <a:avLst/>
            </a:prstGeom>
            <a:solidFill>
              <a:srgbClr val="0070C0"/>
            </a:solidFill>
            <a:ln w="57150">
              <a:solidFill>
                <a:srgbClr val="C1D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a:t>
              </a:r>
              <a:endParaRPr lang="en-GB" b="1" dirty="0">
                <a:latin typeface="Arial" panose="020B0604020202020204" pitchFamily="34" charset="0"/>
                <a:cs typeface="Arial" panose="020B0604020202020204" pitchFamily="34" charset="0"/>
              </a:endParaRPr>
            </a:p>
          </p:txBody>
        </p:sp>
      </p:grpSp>
      <p:grpSp>
        <p:nvGrpSpPr>
          <p:cNvPr id="14" name="Group 13"/>
          <p:cNvGrpSpPr/>
          <p:nvPr/>
        </p:nvGrpSpPr>
        <p:grpSpPr>
          <a:xfrm>
            <a:off x="179512" y="1772816"/>
            <a:ext cx="432048" cy="1505622"/>
            <a:chOff x="323528" y="1556792"/>
            <a:chExt cx="288032" cy="1224136"/>
          </a:xfrm>
        </p:grpSpPr>
        <p:cxnSp>
          <p:nvCxnSpPr>
            <p:cNvPr id="15" name="Straight Connector 14"/>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sz="4600" dirty="0" smtClean="0"/>
              <a:t>10.02 – More on Components</a:t>
            </a:r>
            <a:endParaRPr lang="en-GB" sz="4600"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230</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179512" y="1126714"/>
            <a:ext cx="8712968" cy="523220"/>
          </a:xfrm>
          <a:prstGeom prst="rect">
            <a:avLst/>
          </a:prstGeom>
        </p:spPr>
        <p:txBody>
          <a:bodyPr wrap="square">
            <a:spAutoFit/>
          </a:bodyPr>
          <a:lstStyle/>
          <a:p>
            <a:pPr>
              <a:buClr>
                <a:srgbClr val="C00000"/>
              </a:buClr>
              <a:buSzPct val="80000"/>
            </a:pPr>
            <a:r>
              <a:rPr lang="en-US" sz="2800" b="1" dirty="0" smtClean="0">
                <a:solidFill>
                  <a:srgbClr val="C00000"/>
                </a:solidFill>
              </a:rPr>
              <a:t>Diodes</a:t>
            </a:r>
            <a:endParaRPr lang="en-US" sz="2800" b="1" dirty="0">
              <a:solidFill>
                <a:srgbClr val="C00000"/>
              </a:solidFill>
            </a:endParaRPr>
          </a:p>
        </p:txBody>
      </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84643" y="1700808"/>
            <a:ext cx="8690476" cy="2592288"/>
          </a:xfrm>
          <a:prstGeom prst="rect">
            <a:avLst/>
          </a:prstGeom>
        </p:spPr>
      </p:pic>
      <p:sp>
        <p:nvSpPr>
          <p:cNvPr id="3" name="Rectangle 2"/>
          <p:cNvSpPr/>
          <p:nvPr/>
        </p:nvSpPr>
        <p:spPr>
          <a:xfrm>
            <a:off x="179512" y="4343970"/>
            <a:ext cx="4680520" cy="2354491"/>
          </a:xfrm>
          <a:prstGeom prst="rect">
            <a:avLst/>
          </a:prstGeom>
        </p:spPr>
        <p:txBody>
          <a:bodyPr wrap="square">
            <a:spAutoFit/>
          </a:bodyPr>
          <a:lstStyle/>
          <a:p>
            <a:pPr marL="285750" indent="-285750">
              <a:buClr>
                <a:srgbClr val="C00000"/>
              </a:buClr>
              <a:buSzPct val="80000"/>
              <a:buFont typeface="Arial" panose="020B0604020202020204" pitchFamily="34" charset="0"/>
              <a:buChar char="▲"/>
            </a:pPr>
            <a:r>
              <a:rPr lang="en-US" sz="2100" dirty="0" smtClean="0"/>
              <a:t>When </a:t>
            </a:r>
            <a:r>
              <a:rPr lang="en-US" sz="2100" dirty="0"/>
              <a:t>the diode is </a:t>
            </a:r>
            <a:r>
              <a:rPr lang="en-US" sz="2100" b="1" dirty="0">
                <a:solidFill>
                  <a:srgbClr val="FF0000"/>
                </a:solidFill>
              </a:rPr>
              <a:t>forward biased</a:t>
            </a:r>
            <a:r>
              <a:rPr lang="en-US" sz="2100" dirty="0"/>
              <a:t>, it has an extremely low resistance, so a current flows in it and the lamp lights up. In this case, the arrowhead in the symbol points the same way as the conventional (plus-to-minus) current direction.</a:t>
            </a:r>
            <a:endParaRPr lang="en-US" sz="2100" dirty="0"/>
          </a:p>
        </p:txBody>
      </p:sp>
      <p:sp>
        <p:nvSpPr>
          <p:cNvPr id="17" name="Rectangle 16"/>
          <p:cNvSpPr/>
          <p:nvPr/>
        </p:nvSpPr>
        <p:spPr>
          <a:xfrm>
            <a:off x="5076056" y="4365104"/>
            <a:ext cx="3799063" cy="2031325"/>
          </a:xfrm>
          <a:prstGeom prst="rect">
            <a:avLst/>
          </a:prstGeom>
        </p:spPr>
        <p:txBody>
          <a:bodyPr wrap="square">
            <a:spAutoFit/>
          </a:bodyPr>
          <a:lstStyle/>
          <a:p>
            <a:pPr marL="285750" indent="-285750">
              <a:buClr>
                <a:srgbClr val="C00000"/>
              </a:buClr>
              <a:buSzPct val="80000"/>
              <a:buFont typeface="Arial" panose="020B0604020202020204" pitchFamily="34" charset="0"/>
              <a:buChar char="▲"/>
            </a:pPr>
            <a:r>
              <a:rPr lang="en-US" sz="2100" dirty="0"/>
              <a:t>When the diode is </a:t>
            </a:r>
            <a:r>
              <a:rPr lang="en-US" sz="2100" b="1" dirty="0">
                <a:solidFill>
                  <a:srgbClr val="FF0000"/>
                </a:solidFill>
              </a:rPr>
              <a:t>reverse biased</a:t>
            </a:r>
            <a:r>
              <a:rPr lang="en-US" sz="2100" dirty="0"/>
              <a:t>, it has an extremely high resistance and the lamp does not light. In effect, the diode blocks the current.</a:t>
            </a:r>
            <a:endParaRPr lang="en-US" sz="2100" dirty="0"/>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427984" y="4441984"/>
            <a:ext cx="4465157" cy="2227376"/>
          </a:xfrm>
          <a:prstGeom prst="rect">
            <a:avLst/>
          </a:prstGeom>
        </p:spPr>
      </p:pic>
      <p:sp>
        <p:nvSpPr>
          <p:cNvPr id="3074" name="Title 1"/>
          <p:cNvSpPr>
            <a:spLocks noGrp="1"/>
          </p:cNvSpPr>
          <p:nvPr>
            <p:ph type="title"/>
          </p:nvPr>
        </p:nvSpPr>
        <p:spPr>
          <a:xfrm>
            <a:off x="107504" y="44624"/>
            <a:ext cx="7560840" cy="625434"/>
          </a:xfrm>
        </p:spPr>
        <p:txBody>
          <a:bodyPr>
            <a:noAutofit/>
          </a:bodyPr>
          <a:lstStyle/>
          <a:p>
            <a:r>
              <a:rPr lang="en-GB" dirty="0" smtClean="0"/>
              <a:t>10.02 – More on Components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230</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4" y="1126714"/>
            <a:ext cx="8685876" cy="5262979"/>
          </a:xfrm>
          <a:prstGeom prst="rect">
            <a:avLst/>
          </a:prstGeom>
        </p:spPr>
        <p:txBody>
          <a:bodyPr wrap="square">
            <a:spAutoFit/>
          </a:bodyPr>
          <a:lstStyle/>
          <a:p>
            <a:pPr>
              <a:buClr>
                <a:srgbClr val="C00000"/>
              </a:buClr>
              <a:buSzPct val="80000"/>
            </a:pPr>
            <a:r>
              <a:rPr lang="en-US" sz="2400" b="1" dirty="0" smtClean="0">
                <a:solidFill>
                  <a:srgbClr val="C00000"/>
                </a:solidFill>
              </a:rPr>
              <a:t>Components</a:t>
            </a:r>
            <a:endParaRPr lang="en-US" sz="2400" b="1" dirty="0">
              <a:solidFill>
                <a:srgbClr val="C00000"/>
              </a:solidFill>
            </a:endParaRPr>
          </a:p>
          <a:p>
            <a:pPr marL="338455" indent="-338455">
              <a:buClr>
                <a:srgbClr val="C00000"/>
              </a:buClr>
              <a:buSzPct val="80000"/>
              <a:buFont typeface="Arial" panose="020B0604020202020204" pitchFamily="34" charset="0"/>
              <a:buChar char="►"/>
            </a:pPr>
            <a:r>
              <a:rPr lang="en-US" sz="2400" dirty="0" smtClean="0"/>
              <a:t>Diodes </a:t>
            </a:r>
            <a:r>
              <a:rPr lang="en-US" sz="2400" dirty="0"/>
              <a:t>can be used to change </a:t>
            </a:r>
            <a:r>
              <a:rPr lang="en-US" sz="2400" dirty="0" err="1"/>
              <a:t>a.c</a:t>
            </a:r>
            <a:r>
              <a:rPr lang="en-US" sz="2400" dirty="0"/>
              <a:t>. to </a:t>
            </a:r>
            <a:r>
              <a:rPr lang="en-US" sz="2400" dirty="0" err="1"/>
              <a:t>d.c.</a:t>
            </a:r>
            <a:r>
              <a:rPr lang="en-US" sz="2400" dirty="0"/>
              <a:t> This process is called </a:t>
            </a:r>
            <a:r>
              <a:rPr lang="en-US" sz="2400" b="1" dirty="0">
                <a:solidFill>
                  <a:srgbClr val="FF0000"/>
                </a:solidFill>
              </a:rPr>
              <a:t>rectification</a:t>
            </a:r>
            <a:r>
              <a:rPr lang="en-US" sz="2400" dirty="0"/>
              <a:t>. The diodes that do it are known as </a:t>
            </a:r>
            <a:r>
              <a:rPr lang="en-US" sz="2400" b="1" dirty="0">
                <a:solidFill>
                  <a:srgbClr val="FF0000"/>
                </a:solidFill>
              </a:rPr>
              <a:t>rectifiers</a:t>
            </a:r>
            <a:r>
              <a:rPr lang="en-US" sz="2400" dirty="0"/>
              <a:t>. A simple rectifier circuit is shown below. The diode lets the forward parts of the alternating current through, but blocks the backward parts. </a:t>
            </a:r>
            <a:endParaRPr lang="en-US" sz="2400" dirty="0" smtClean="0"/>
          </a:p>
          <a:p>
            <a:pPr marL="338455" indent="-338455">
              <a:buClr>
                <a:srgbClr val="C00000"/>
              </a:buClr>
              <a:buSzPct val="80000"/>
              <a:buFont typeface="Arial" panose="020B0604020202020204" pitchFamily="34" charset="0"/>
              <a:buChar char="►"/>
            </a:pPr>
            <a:r>
              <a:rPr lang="en-US" sz="2400" dirty="0" smtClean="0"/>
              <a:t>So </a:t>
            </a:r>
            <a:r>
              <a:rPr lang="en-US" sz="2400" dirty="0"/>
              <a:t>the current in the resistor flows one way only. It has become a rather jerky form of </a:t>
            </a:r>
            <a:r>
              <a:rPr lang="en-US" sz="2400" dirty="0" err="1"/>
              <a:t>d.c.</a:t>
            </a:r>
            <a:endParaRPr lang="en-US" sz="2400" dirty="0"/>
          </a:p>
          <a:p>
            <a:pPr marL="338455" indent="-338455">
              <a:buClr>
                <a:srgbClr val="C00000"/>
              </a:buClr>
              <a:buSzPct val="80000"/>
              <a:buFont typeface="Arial" panose="020B0604020202020204" pitchFamily="34" charset="0"/>
              <a:buChar char="►"/>
            </a:pPr>
            <a:r>
              <a:rPr lang="en-US" sz="2400" dirty="0"/>
              <a:t>An oscilloscope can be used to show how the circuit changes the </a:t>
            </a:r>
            <a:r>
              <a:rPr lang="en-US" sz="2400" dirty="0" err="1"/>
              <a:t>a.c</a:t>
            </a:r>
            <a:r>
              <a:rPr lang="en-US" sz="2400" dirty="0"/>
              <a:t>. input. The bottom </a:t>
            </a:r>
            <a:br>
              <a:rPr lang="en-US" sz="2400" dirty="0" smtClean="0"/>
            </a:br>
            <a:r>
              <a:rPr lang="en-US" sz="2400" dirty="0" smtClean="0"/>
              <a:t>half of </a:t>
            </a:r>
            <a:r>
              <a:rPr lang="en-US" sz="2400" dirty="0"/>
              <a:t>the output waveform </a:t>
            </a:r>
            <a:br>
              <a:rPr lang="en-US" sz="2400" dirty="0" smtClean="0"/>
            </a:br>
            <a:r>
              <a:rPr lang="en-US" sz="2400" dirty="0" smtClean="0"/>
              <a:t>is missing</a:t>
            </a:r>
            <a:r>
              <a:rPr lang="en-US" sz="2400" dirty="0"/>
              <a:t>. The current is </a:t>
            </a:r>
            <a:br>
              <a:rPr lang="en-US" sz="2400" dirty="0" smtClean="0"/>
            </a:br>
            <a:r>
              <a:rPr lang="en-US" sz="2400" dirty="0" smtClean="0"/>
              <a:t>flowing </a:t>
            </a:r>
            <a:r>
              <a:rPr lang="en-US" sz="2400" dirty="0"/>
              <a:t>in surges, with short </a:t>
            </a:r>
            <a:br>
              <a:rPr lang="en-US" sz="2400" dirty="0" smtClean="0"/>
            </a:br>
            <a:r>
              <a:rPr lang="en-US" sz="2400" dirty="0" smtClean="0"/>
              <a:t>periods </a:t>
            </a:r>
            <a:r>
              <a:rPr lang="en-US" sz="2400" dirty="0"/>
              <a:t>of no current between.</a:t>
            </a:r>
            <a:endParaRPr lang="en-US" sz="2400" dirty="0"/>
          </a:p>
        </p:txBody>
      </p:sp>
      <p:grpSp>
        <p:nvGrpSpPr>
          <p:cNvPr id="14" name="Group 13"/>
          <p:cNvGrpSpPr/>
          <p:nvPr/>
        </p:nvGrpSpPr>
        <p:grpSpPr>
          <a:xfrm>
            <a:off x="206789" y="1556792"/>
            <a:ext cx="432048" cy="5112568"/>
            <a:chOff x="323528" y="1556792"/>
            <a:chExt cx="288032" cy="1224136"/>
          </a:xfrm>
        </p:grpSpPr>
        <p:cxnSp>
          <p:nvCxnSpPr>
            <p:cNvPr id="15" name="Straight Connector 14"/>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dirty="0" smtClean="0"/>
              <a:t>10.02 – More on Components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230</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4" y="1126714"/>
            <a:ext cx="8685876" cy="2308324"/>
          </a:xfrm>
          <a:prstGeom prst="rect">
            <a:avLst/>
          </a:prstGeom>
        </p:spPr>
        <p:txBody>
          <a:bodyPr wrap="square">
            <a:spAutoFit/>
          </a:bodyPr>
          <a:lstStyle/>
          <a:p>
            <a:pPr>
              <a:buClr>
                <a:srgbClr val="C00000"/>
              </a:buClr>
              <a:buSzPct val="80000"/>
            </a:pPr>
            <a:r>
              <a:rPr lang="en-US" sz="2400" b="1" dirty="0" smtClean="0">
                <a:solidFill>
                  <a:srgbClr val="C00000"/>
                </a:solidFill>
              </a:rPr>
              <a:t>Components</a:t>
            </a:r>
            <a:endParaRPr lang="en-US" sz="2400" b="1" dirty="0">
              <a:solidFill>
                <a:srgbClr val="C00000"/>
              </a:solidFill>
            </a:endParaRPr>
          </a:p>
          <a:p>
            <a:pPr marL="338455" indent="-338455">
              <a:buClr>
                <a:srgbClr val="C00000"/>
              </a:buClr>
              <a:buSzPct val="80000"/>
              <a:buFont typeface="Arial" panose="020B0604020202020204" pitchFamily="34" charset="0"/>
              <a:buChar char="►"/>
            </a:pPr>
            <a:r>
              <a:rPr lang="en-US" sz="2400" b="1" dirty="0">
                <a:solidFill>
                  <a:srgbClr val="FF0000"/>
                </a:solidFill>
              </a:rPr>
              <a:t>Smoothing*</a:t>
            </a:r>
            <a:r>
              <a:rPr lang="en-US" sz="2400" dirty="0"/>
              <a:t> The pulsing current from a rectifier can be smoothed by connecting a capacitor across the output. The capacitor collects charge during the surges and releases it when the current from the rectifier falls. This makes the output more like the steady </a:t>
            </a:r>
            <a:r>
              <a:rPr lang="en-US" sz="2400" dirty="0" err="1"/>
              <a:t>d.c.</a:t>
            </a:r>
            <a:r>
              <a:rPr lang="en-US" sz="2400" dirty="0"/>
              <a:t> from a battery.</a:t>
            </a:r>
            <a:endParaRPr lang="en-US" sz="2400" dirty="0"/>
          </a:p>
        </p:txBody>
      </p:sp>
      <p:grpSp>
        <p:nvGrpSpPr>
          <p:cNvPr id="14" name="Group 13"/>
          <p:cNvGrpSpPr/>
          <p:nvPr/>
        </p:nvGrpSpPr>
        <p:grpSpPr>
          <a:xfrm>
            <a:off x="206789" y="1556792"/>
            <a:ext cx="432048" cy="1878246"/>
            <a:chOff x="323528" y="1556792"/>
            <a:chExt cx="288032" cy="1224136"/>
          </a:xfrm>
        </p:grpSpPr>
        <p:cxnSp>
          <p:nvCxnSpPr>
            <p:cNvPr id="15" name="Straight Connector 14"/>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79512" y="3692019"/>
            <a:ext cx="8690476" cy="2977341"/>
          </a:xfrm>
          <a:prstGeom prst="rect">
            <a:avLst/>
          </a:prstGeom>
        </p:spPr>
      </p:pic>
    </p:spTree>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dirty="0" smtClean="0"/>
              <a:t>10.02 – More on Components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231</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4" y="1126714"/>
            <a:ext cx="8685876" cy="1569660"/>
          </a:xfrm>
          <a:prstGeom prst="rect">
            <a:avLst/>
          </a:prstGeom>
        </p:spPr>
        <p:txBody>
          <a:bodyPr wrap="square">
            <a:spAutoFit/>
          </a:bodyPr>
          <a:lstStyle/>
          <a:p>
            <a:pPr>
              <a:buClr>
                <a:srgbClr val="C00000"/>
              </a:buClr>
              <a:buSzPct val="80000"/>
            </a:pPr>
            <a:r>
              <a:rPr lang="en-US" sz="2400" b="1" dirty="0" smtClean="0">
                <a:solidFill>
                  <a:srgbClr val="C00000"/>
                </a:solidFill>
              </a:rPr>
              <a:t>Potential </a:t>
            </a:r>
            <a:r>
              <a:rPr lang="en-US" sz="2400" b="1" dirty="0">
                <a:solidFill>
                  <a:srgbClr val="C00000"/>
                </a:solidFill>
              </a:rPr>
              <a:t>divider</a:t>
            </a:r>
            <a:endParaRPr lang="en-US" sz="2400" b="1" dirty="0">
              <a:solidFill>
                <a:srgbClr val="C00000"/>
              </a:solidFill>
            </a:endParaRPr>
          </a:p>
          <a:p>
            <a:pPr marL="338455" indent="-338455">
              <a:buClr>
                <a:srgbClr val="C00000"/>
              </a:buClr>
              <a:buSzPct val="80000"/>
              <a:buFont typeface="Arial" panose="020B0604020202020204" pitchFamily="34" charset="0"/>
              <a:buChar char="►"/>
            </a:pPr>
            <a:r>
              <a:rPr lang="en-US" sz="2400" dirty="0"/>
              <a:t>A potential divider is an arrangement that delivers only a proportion of the voltage from a battery (or other source). Circuit A shows the principle:</a:t>
            </a:r>
            <a:endParaRPr lang="en-US" sz="2400" dirty="0"/>
          </a:p>
        </p:txBody>
      </p:sp>
      <p:sp>
        <p:nvSpPr>
          <p:cNvPr id="3" name="Rectangle 2"/>
          <p:cNvSpPr/>
          <p:nvPr/>
        </p:nvSpPr>
        <p:spPr>
          <a:xfrm>
            <a:off x="179512" y="4869160"/>
            <a:ext cx="4077364" cy="1631216"/>
          </a:xfrm>
          <a:prstGeom prst="rect">
            <a:avLst/>
          </a:prstGeom>
        </p:spPr>
        <p:txBody>
          <a:bodyPr wrap="square">
            <a:spAutoFit/>
          </a:bodyPr>
          <a:lstStyle/>
          <a:p>
            <a:r>
              <a:rPr lang="en-US" sz="2000" b="1" dirty="0"/>
              <a:t>A</a:t>
            </a:r>
            <a:r>
              <a:rPr lang="en-US" sz="2000" dirty="0"/>
              <a:t> In this potential divider, the lower resistor has half the total resistance of the two resistors, so its share of the battery's voltage is also a half.</a:t>
            </a:r>
            <a:endParaRPr lang="en-US" sz="2000" dirty="0"/>
          </a:p>
        </p:txBody>
      </p:sp>
      <p:sp>
        <p:nvSpPr>
          <p:cNvPr id="5" name="Rectangle 4"/>
          <p:cNvSpPr/>
          <p:nvPr/>
        </p:nvSpPr>
        <p:spPr>
          <a:xfrm>
            <a:off x="4572000" y="4869160"/>
            <a:ext cx="4355976" cy="1477328"/>
          </a:xfrm>
          <a:prstGeom prst="rect">
            <a:avLst/>
          </a:prstGeom>
        </p:spPr>
        <p:txBody>
          <a:bodyPr wrap="square">
            <a:spAutoFit/>
          </a:bodyPr>
          <a:lstStyle/>
          <a:p>
            <a:r>
              <a:rPr lang="en-US" b="1" dirty="0"/>
              <a:t>B</a:t>
            </a:r>
            <a:r>
              <a:rPr lang="en-US" dirty="0"/>
              <a:t> If one of the resistors is replaced by a variable resistor, the output voltage can be varied. Here, it can range from 0 to 3 V, depending on the setting on the variable resistor.</a:t>
            </a:r>
            <a:endParaRPr lang="en-US" dirty="0"/>
          </a:p>
        </p:txBody>
      </p:sp>
      <p:pic>
        <p:nvPicPr>
          <p:cNvPr id="6" name="Picture 5"/>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683568" y="2677903"/>
            <a:ext cx="3299257" cy="2191257"/>
          </a:xfrm>
          <a:prstGeom prst="rect">
            <a:avLst/>
          </a:prstGeom>
        </p:spPr>
      </p:pic>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4860032" y="2677903"/>
            <a:ext cx="3456384" cy="2191257"/>
          </a:xfrm>
          <a:prstGeom prst="rect">
            <a:avLst/>
          </a:prstGeom>
        </p:spPr>
      </p:pic>
      <p:sp>
        <p:nvSpPr>
          <p:cNvPr id="7" name="Rectangle 6"/>
          <p:cNvSpPr/>
          <p:nvPr/>
        </p:nvSpPr>
        <p:spPr>
          <a:xfrm>
            <a:off x="3204552" y="6321253"/>
            <a:ext cx="5723423" cy="369332"/>
          </a:xfrm>
          <a:prstGeom prst="rect">
            <a:avLst/>
          </a:prstGeom>
        </p:spPr>
        <p:txBody>
          <a:bodyPr wrap="square">
            <a:spAutoFit/>
          </a:bodyPr>
          <a:lstStyle/>
          <a:p>
            <a:r>
              <a:rPr lang="en-US" dirty="0"/>
              <a:t>Circuit B could be used as a volume control in a radio.</a:t>
            </a:r>
            <a:endParaRPr lang="en-US" dirty="0"/>
          </a:p>
        </p:txBody>
      </p: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3131840" y="5202435"/>
            <a:ext cx="2640467" cy="1466926"/>
          </a:xfrm>
          <a:prstGeom prst="rect">
            <a:avLst/>
          </a:prstGeom>
        </p:spPr>
      </p:pic>
      <p:sp>
        <p:nvSpPr>
          <p:cNvPr id="3074" name="Title 1"/>
          <p:cNvSpPr>
            <a:spLocks noGrp="1"/>
          </p:cNvSpPr>
          <p:nvPr>
            <p:ph type="title"/>
          </p:nvPr>
        </p:nvSpPr>
        <p:spPr>
          <a:xfrm>
            <a:off x="107504" y="44624"/>
            <a:ext cx="7560840" cy="625434"/>
          </a:xfrm>
        </p:spPr>
        <p:txBody>
          <a:bodyPr>
            <a:noAutofit/>
          </a:bodyPr>
          <a:lstStyle/>
          <a:p>
            <a:r>
              <a:rPr lang="en-GB" dirty="0" smtClean="0"/>
              <a:t>10.02 – More on Components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231</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4" y="1126714"/>
            <a:ext cx="5589532" cy="5632311"/>
          </a:xfrm>
          <a:prstGeom prst="rect">
            <a:avLst/>
          </a:prstGeom>
        </p:spPr>
        <p:txBody>
          <a:bodyPr wrap="square">
            <a:spAutoFit/>
          </a:bodyPr>
          <a:lstStyle/>
          <a:p>
            <a:pPr>
              <a:buClr>
                <a:srgbClr val="C00000"/>
              </a:buClr>
              <a:buSzPct val="80000"/>
            </a:pPr>
            <a:r>
              <a:rPr lang="en-US" sz="2400" b="1" dirty="0" smtClean="0">
                <a:solidFill>
                  <a:srgbClr val="C00000"/>
                </a:solidFill>
              </a:rPr>
              <a:t>Potential </a:t>
            </a:r>
            <a:r>
              <a:rPr lang="en-US" sz="2400" b="1" dirty="0">
                <a:solidFill>
                  <a:srgbClr val="C00000"/>
                </a:solidFill>
              </a:rPr>
              <a:t>divider</a:t>
            </a:r>
            <a:endParaRPr lang="en-US" sz="2400" b="1" dirty="0">
              <a:solidFill>
                <a:srgbClr val="C00000"/>
              </a:solidFill>
            </a:endParaRPr>
          </a:p>
          <a:p>
            <a:pPr marL="457200" indent="-457200">
              <a:buClr>
                <a:srgbClr val="C00000"/>
              </a:buClr>
              <a:buSzPct val="80000"/>
              <a:buFont typeface="Arial" panose="020B0604020202020204" pitchFamily="34" charset="0"/>
              <a:buChar char="►"/>
            </a:pPr>
            <a:r>
              <a:rPr lang="en-US" sz="2400" dirty="0"/>
              <a:t>Some electronic circuits are designed to switch on when a voltage reaches a set value. If the variable resistor in circuit B were replaced by an </a:t>
            </a:r>
            <a:r>
              <a:rPr lang="en-US" sz="2400" b="1" dirty="0">
                <a:solidFill>
                  <a:srgbClr val="FF0000"/>
                </a:solidFill>
              </a:rPr>
              <a:t>LDR</a:t>
            </a:r>
            <a:r>
              <a:rPr lang="en-US" sz="2400" dirty="0">
                <a:solidFill>
                  <a:srgbClr val="FF0000"/>
                </a:solidFill>
              </a:rPr>
              <a:t> </a:t>
            </a:r>
            <a:r>
              <a:rPr lang="en-US" sz="2400" dirty="0"/>
              <a:t>(light- dependent resistor), then the circuit controlling a lamp could be switched on when it got dark. </a:t>
            </a:r>
            <a:endParaRPr lang="en-US" sz="2400" dirty="0" smtClean="0"/>
          </a:p>
          <a:p>
            <a:pPr marL="457200" indent="-457200">
              <a:buClr>
                <a:srgbClr val="C00000"/>
              </a:buClr>
              <a:buSzPct val="80000"/>
              <a:buFont typeface="Arial" panose="020B0604020202020204" pitchFamily="34" charset="0"/>
              <a:buChar char="►"/>
            </a:pPr>
            <a:r>
              <a:rPr lang="en-US" sz="2400" dirty="0" smtClean="0"/>
              <a:t>Similarly</a:t>
            </a:r>
            <a:r>
              <a:rPr lang="en-US" sz="2400" dirty="0"/>
              <a:t>, a fire alarm could be switched on by a potential divider containing a </a:t>
            </a:r>
            <a:br>
              <a:rPr lang="en-US" sz="2400" dirty="0" smtClean="0"/>
            </a:br>
            <a:r>
              <a:rPr lang="en-US" sz="2400" b="1" dirty="0" smtClean="0">
                <a:solidFill>
                  <a:srgbClr val="FF0000"/>
                </a:solidFill>
              </a:rPr>
              <a:t>thermistor</a:t>
            </a:r>
            <a:r>
              <a:rPr lang="en-US" sz="2400" dirty="0" smtClean="0">
                <a:solidFill>
                  <a:srgbClr val="FF0000"/>
                </a:solidFill>
              </a:rPr>
              <a:t> </a:t>
            </a:r>
            <a:br>
              <a:rPr lang="en-US" sz="2400" dirty="0" smtClean="0">
                <a:solidFill>
                  <a:srgbClr val="FF0000"/>
                </a:solidFill>
              </a:rPr>
            </a:br>
            <a:r>
              <a:rPr lang="en-US" sz="2400" dirty="0" smtClean="0"/>
              <a:t>(temperature-</a:t>
            </a:r>
            <a:br>
              <a:rPr lang="en-US" sz="2400" dirty="0" smtClean="0"/>
            </a:br>
            <a:r>
              <a:rPr lang="en-US" sz="2400" dirty="0" smtClean="0"/>
              <a:t>dependent </a:t>
            </a:r>
            <a:r>
              <a:rPr lang="en-US" sz="2400" dirty="0"/>
              <a:t>resistor).</a:t>
            </a:r>
            <a:endParaRPr lang="en-US" sz="2400" dirty="0"/>
          </a:p>
        </p:txBody>
      </p:sp>
      <p:grpSp>
        <p:nvGrpSpPr>
          <p:cNvPr id="10" name="Group 9"/>
          <p:cNvGrpSpPr/>
          <p:nvPr/>
        </p:nvGrpSpPr>
        <p:grpSpPr>
          <a:xfrm>
            <a:off x="5796136" y="980728"/>
            <a:ext cx="3187611" cy="5213630"/>
            <a:chOff x="1364905" y="2702552"/>
            <a:chExt cx="3187611" cy="5213630"/>
          </a:xfrm>
        </p:grpSpPr>
        <p:sp>
          <p:nvSpPr>
            <p:cNvPr id="11" name="Rounded Rectangle 10"/>
            <p:cNvSpPr/>
            <p:nvPr/>
          </p:nvSpPr>
          <p:spPr>
            <a:xfrm>
              <a:off x="1364905" y="2833225"/>
              <a:ext cx="3024336" cy="5082957"/>
            </a:xfrm>
            <a:prstGeom prst="roundRect">
              <a:avLst>
                <a:gd name="adj" fmla="val 11023"/>
              </a:avLst>
            </a:prstGeom>
            <a:solidFill>
              <a:srgbClr val="A7C4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400" b="1" dirty="0" err="1" smtClean="0">
                  <a:solidFill>
                    <a:srgbClr val="002060"/>
                  </a:solidFill>
                  <a:latin typeface="Arial" panose="020B0604020202020204" pitchFamily="34" charset="0"/>
                  <a:cs typeface="Arial" panose="020B0604020202020204" pitchFamily="34" charset="0"/>
                </a:rPr>
                <a:t>P.d</a:t>
              </a:r>
              <a:r>
                <a:rPr lang="en-US" sz="2400" b="1" dirty="0">
                  <a:solidFill>
                    <a:srgbClr val="002060"/>
                  </a:solidFill>
                  <a:latin typeface="Arial" panose="020B0604020202020204" pitchFamily="34" charset="0"/>
                  <a:cs typeface="Arial" panose="020B0604020202020204" pitchFamily="34" charset="0"/>
                </a:rPr>
                <a:t>. and voltage</a:t>
              </a:r>
              <a:endParaRPr lang="en-US" sz="2400" b="1" dirty="0">
                <a:solidFill>
                  <a:srgbClr val="002060"/>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Potential difference (</a:t>
              </a:r>
              <a:r>
                <a:rPr lang="en-US" sz="2400" dirty="0" err="1">
                  <a:solidFill>
                    <a:schemeClr val="tx1"/>
                  </a:solidFill>
                  <a:latin typeface="Arial" panose="020B0604020202020204" pitchFamily="34" charset="0"/>
                  <a:cs typeface="Arial" panose="020B0604020202020204" pitchFamily="34" charset="0"/>
                </a:rPr>
                <a:t>p.d</a:t>
              </a:r>
              <a:r>
                <a:rPr lang="en-US" sz="2400" dirty="0">
                  <a:solidFill>
                    <a:schemeClr val="tx1"/>
                  </a:solidFill>
                  <a:latin typeface="Arial" panose="020B0604020202020204" pitchFamily="34" charset="0"/>
                  <a:cs typeface="Arial" panose="020B0604020202020204" pitchFamily="34" charset="0"/>
                </a:rPr>
                <a:t>.) is the scientific name for voltage. It is measured in volts (V). However, for convenience, engineers dealing with electronic circuits tend to use the term voltage rather than </a:t>
              </a:r>
              <a:r>
                <a:rPr lang="en-US" sz="2400" dirty="0" err="1">
                  <a:solidFill>
                    <a:schemeClr val="tx1"/>
                  </a:solidFill>
                  <a:latin typeface="Arial" panose="020B0604020202020204" pitchFamily="34" charset="0"/>
                  <a:cs typeface="Arial" panose="020B0604020202020204" pitchFamily="34" charset="0"/>
                </a:rPr>
                <a:t>p.d</a:t>
              </a:r>
              <a:r>
                <a:rPr lang="en-US" sz="2400" dirty="0">
                  <a:solidFill>
                    <a:schemeClr val="tx1"/>
                  </a:solidFill>
                  <a:latin typeface="Arial" panose="020B0604020202020204" pitchFamily="34" charset="0"/>
                  <a:cs typeface="Arial" panose="020B0604020202020204" pitchFamily="34" charset="0"/>
                </a:rPr>
                <a:t>.</a:t>
              </a:r>
              <a:endParaRPr lang="en-US" sz="24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rot="1769345">
              <a:off x="4095316" y="2702552"/>
              <a:ext cx="457200" cy="457423"/>
            </a:xfrm>
            <a:prstGeom prst="ellipse">
              <a:avLst/>
            </a:prstGeom>
            <a:solidFill>
              <a:srgbClr val="0070C0"/>
            </a:solidFill>
            <a:ln w="57150">
              <a:solidFill>
                <a:srgbClr val="C1D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latin typeface="Arial" panose="020B0604020202020204" pitchFamily="34" charset="0"/>
                  <a:cs typeface="Arial" panose="020B0604020202020204" pitchFamily="34" charset="0"/>
                </a:rPr>
                <a:t>!</a:t>
              </a:r>
              <a:endParaRPr lang="en-GB" sz="1400" b="1" dirty="0">
                <a:latin typeface="Arial" panose="020B0604020202020204" pitchFamily="34" charset="0"/>
                <a:cs typeface="Arial" panose="020B0604020202020204" pitchFamily="34" charset="0"/>
              </a:endParaRPr>
            </a:p>
          </p:txBody>
        </p:sp>
      </p:grpSp>
    </p:spTree>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dirty="0" smtClean="0"/>
              <a:t>10.02 – More on Components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231</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4" y="1126714"/>
            <a:ext cx="8685876" cy="3416320"/>
          </a:xfrm>
          <a:prstGeom prst="rect">
            <a:avLst/>
          </a:prstGeom>
        </p:spPr>
        <p:txBody>
          <a:bodyPr wrap="square">
            <a:spAutoFit/>
          </a:bodyPr>
          <a:lstStyle/>
          <a:p>
            <a:pPr>
              <a:buClr>
                <a:srgbClr val="C00000"/>
              </a:buClr>
              <a:buSzPct val="80000"/>
            </a:pPr>
            <a:r>
              <a:rPr lang="en-US" sz="2400" b="1" dirty="0" smtClean="0">
                <a:solidFill>
                  <a:srgbClr val="C00000"/>
                </a:solidFill>
              </a:rPr>
              <a:t>Reed </a:t>
            </a:r>
            <a:r>
              <a:rPr lang="en-US" sz="2400" b="1" dirty="0">
                <a:solidFill>
                  <a:srgbClr val="C00000"/>
                </a:solidFill>
              </a:rPr>
              <a:t>switch</a:t>
            </a:r>
            <a:endParaRPr lang="en-US" sz="2400" b="1" dirty="0">
              <a:solidFill>
                <a:srgbClr val="C00000"/>
              </a:solidFill>
            </a:endParaRPr>
          </a:p>
          <a:p>
            <a:pPr marL="457200" indent="-457200">
              <a:buClr>
                <a:srgbClr val="C00000"/>
              </a:buClr>
              <a:buSzPct val="80000"/>
              <a:buFont typeface="Arial" panose="020B0604020202020204" pitchFamily="34" charset="0"/>
              <a:buChar char="►"/>
            </a:pPr>
            <a:r>
              <a:rPr lang="en-US" sz="2400" dirty="0"/>
              <a:t>A </a:t>
            </a:r>
            <a:r>
              <a:rPr lang="en-US" sz="2400" b="1" dirty="0">
                <a:solidFill>
                  <a:srgbClr val="FF0000"/>
                </a:solidFill>
              </a:rPr>
              <a:t>reed switch </a:t>
            </a:r>
            <a:r>
              <a:rPr lang="en-US" sz="2400" dirty="0"/>
              <a:t>is operated by a magnetic field. In the example on the right, the contacts close if a magnet is brought near, then open again if it is moved away. Burglar alarm circuits often contain reed switches. The magnets are attached to the moving parts of windows and doors.</a:t>
            </a:r>
            <a:endParaRPr lang="en-US" sz="2400" dirty="0"/>
          </a:p>
          <a:p>
            <a:pPr marL="457200" indent="-457200">
              <a:buClr>
                <a:srgbClr val="C00000"/>
              </a:buClr>
              <a:buSzPct val="80000"/>
              <a:buFont typeface="Arial" panose="020B0604020202020204" pitchFamily="34" charset="0"/>
              <a:buChar char="►"/>
            </a:pPr>
            <a:r>
              <a:rPr lang="en-US" sz="2400" dirty="0"/>
              <a:t>With a coil round it, a reed switch becomes a </a:t>
            </a:r>
            <a:r>
              <a:rPr lang="en-US" sz="2400" b="1" dirty="0">
                <a:solidFill>
                  <a:srgbClr val="FF0000"/>
                </a:solidFill>
              </a:rPr>
              <a:t>reed relay</a:t>
            </a:r>
            <a:r>
              <a:rPr lang="en-US" sz="2400" dirty="0"/>
              <a:t>. The current in one circuit (through the coil) switches on another circuit (through the contacts).</a:t>
            </a:r>
            <a:endParaRPr lang="en-US" sz="2400" dirty="0"/>
          </a:p>
        </p:txBody>
      </p:sp>
      <p:sp>
        <p:nvSpPr>
          <p:cNvPr id="3" name="Rectangle 2"/>
          <p:cNvSpPr/>
          <p:nvPr/>
        </p:nvSpPr>
        <p:spPr>
          <a:xfrm>
            <a:off x="4320480" y="5085184"/>
            <a:ext cx="4572000" cy="1569660"/>
          </a:xfrm>
          <a:prstGeom prst="rect">
            <a:avLst/>
          </a:prstGeom>
        </p:spPr>
        <p:txBody>
          <a:bodyPr>
            <a:spAutoFit/>
          </a:bodyPr>
          <a:lstStyle/>
          <a:p>
            <a:pPr marL="342900" indent="-342900">
              <a:buClr>
                <a:srgbClr val="C00000"/>
              </a:buClr>
              <a:buSzPct val="80000"/>
              <a:buFont typeface="Arial" panose="020B0604020202020204" pitchFamily="34" charset="0"/>
              <a:buChar char="◄"/>
            </a:pPr>
            <a:r>
              <a:rPr lang="en-US" sz="2400" dirty="0"/>
              <a:t>A reed switch. When the magnet is moved near, the reeds become magnetized and attract each other.</a:t>
            </a:r>
            <a:endParaRPr lang="en-US" sz="2400" dirty="0"/>
          </a:p>
        </p:txBody>
      </p:sp>
      <p:pic>
        <p:nvPicPr>
          <p:cNvPr id="5" name="Picture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97636" y="4487807"/>
            <a:ext cx="3817646" cy="2163333"/>
          </a:xfrm>
          <a:prstGeom prst="rect">
            <a:avLst/>
          </a:prstGeom>
        </p:spPr>
      </p:pic>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231</a:t>
            </a:r>
            <a:endParaRPr lang="en-GB" sz="1300" b="1" dirty="0">
              <a:latin typeface="Arial" panose="020B0604020202020204" pitchFamily="34" charset="0"/>
              <a:cs typeface="Arial" panose="020B0604020202020204" pitchFamily="34" charset="0"/>
            </a:endParaRPr>
          </a:p>
        </p:txBody>
      </p:sp>
      <p:sp>
        <p:nvSpPr>
          <p:cNvPr id="10" name="Rounded Rectangle 9"/>
          <p:cNvSpPr/>
          <p:nvPr/>
        </p:nvSpPr>
        <p:spPr>
          <a:xfrm>
            <a:off x="165110" y="1124744"/>
            <a:ext cx="8727370" cy="5509152"/>
          </a:xfrm>
          <a:prstGeom prst="roundRect">
            <a:avLst>
              <a:gd name="adj" fmla="val 5049"/>
            </a:avLst>
          </a:prstGeom>
          <a:solidFill>
            <a:srgbClr val="EBEC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8780" indent="-398780">
              <a:buFont typeface="+mj-lt"/>
              <a:buAutoNum type="arabicPeriod"/>
              <a:tabLst>
                <a:tab pos="795020" algn="l"/>
              </a:tabLst>
            </a:pPr>
            <a:r>
              <a:rPr lang="en-US" sz="2500" dirty="0">
                <a:solidFill>
                  <a:schemeClr val="tx1"/>
                </a:solidFill>
                <a:latin typeface="Arial" panose="020B0604020202020204" pitchFamily="34" charset="0"/>
                <a:cs typeface="Arial" panose="020B0604020202020204" pitchFamily="34" charset="0"/>
              </a:rPr>
              <a:t>What does a diode do?</a:t>
            </a:r>
            <a:endParaRPr lang="en-US" sz="25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500" dirty="0" smtClean="0">
                <a:solidFill>
                  <a:schemeClr val="tx1"/>
                </a:solidFill>
                <a:latin typeface="Arial" panose="020B0604020202020204" pitchFamily="34" charset="0"/>
                <a:cs typeface="Arial" panose="020B0604020202020204" pitchFamily="34" charset="0"/>
              </a:rPr>
              <a:t>What </a:t>
            </a:r>
            <a:r>
              <a:rPr lang="en-US" sz="2500" dirty="0">
                <a:solidFill>
                  <a:schemeClr val="tx1"/>
                </a:solidFill>
                <a:latin typeface="Arial" panose="020B0604020202020204" pitchFamily="34" charset="0"/>
                <a:cs typeface="Arial" panose="020B0604020202020204" pitchFamily="34" charset="0"/>
              </a:rPr>
              <a:t>is the purpose of a rectifier?</a:t>
            </a:r>
            <a:endParaRPr lang="en-US" sz="25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500" dirty="0" smtClean="0">
                <a:solidFill>
                  <a:schemeClr val="tx1"/>
                </a:solidFill>
                <a:latin typeface="Arial" panose="020B0604020202020204" pitchFamily="34" charset="0"/>
                <a:cs typeface="Arial" panose="020B0604020202020204" pitchFamily="34" charset="0"/>
              </a:rPr>
              <a:t>Look </a:t>
            </a:r>
            <a:r>
              <a:rPr lang="en-US" sz="2500" dirty="0">
                <a:solidFill>
                  <a:schemeClr val="tx1"/>
                </a:solidFill>
                <a:latin typeface="Arial" panose="020B0604020202020204" pitchFamily="34" charset="0"/>
                <a:cs typeface="Arial" panose="020B0604020202020204" pitchFamily="34" charset="0"/>
              </a:rPr>
              <a:t>at circuits X and Y on the right. In which one </a:t>
            </a:r>
            <a:endParaRPr lang="en-US" sz="250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500" dirty="0" smtClean="0">
                <a:solidFill>
                  <a:schemeClr val="tx1"/>
                </a:solidFill>
                <a:latin typeface="Arial" panose="020B0604020202020204" pitchFamily="34" charset="0"/>
                <a:cs typeface="Arial" panose="020B0604020202020204" pitchFamily="34" charset="0"/>
              </a:rPr>
              <a:t>does </a:t>
            </a:r>
            <a:r>
              <a:rPr lang="en-US" sz="2500" dirty="0">
                <a:solidFill>
                  <a:schemeClr val="tx1"/>
                </a:solidFill>
                <a:latin typeface="Arial" panose="020B0604020202020204" pitchFamily="34" charset="0"/>
                <a:cs typeface="Arial" panose="020B0604020202020204" pitchFamily="34" charset="0"/>
              </a:rPr>
              <a:t>the lamp light up</a:t>
            </a:r>
            <a:endParaRPr lang="en-US" sz="2500" dirty="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500" dirty="0" smtClean="0">
                <a:solidFill>
                  <a:schemeClr val="tx1"/>
                </a:solidFill>
                <a:latin typeface="Arial" panose="020B0604020202020204" pitchFamily="34" charset="0"/>
                <a:cs typeface="Arial" panose="020B0604020202020204" pitchFamily="34" charset="0"/>
              </a:rPr>
              <a:t>does </a:t>
            </a:r>
            <a:r>
              <a:rPr lang="en-US" sz="2500" dirty="0">
                <a:solidFill>
                  <a:schemeClr val="tx1"/>
                </a:solidFill>
                <a:latin typeface="Arial" panose="020B0604020202020204" pitchFamily="34" charset="0"/>
                <a:cs typeface="Arial" panose="020B0604020202020204" pitchFamily="34" charset="0"/>
              </a:rPr>
              <a:t>the diode have a very high resistance?</a:t>
            </a:r>
            <a:endParaRPr lang="en-US" sz="25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500" dirty="0" smtClean="0">
                <a:solidFill>
                  <a:schemeClr val="tx1"/>
                </a:solidFill>
                <a:latin typeface="Arial" panose="020B0604020202020204" pitchFamily="34" charset="0"/>
                <a:cs typeface="Arial" panose="020B0604020202020204" pitchFamily="34" charset="0"/>
              </a:rPr>
              <a:t>If</a:t>
            </a:r>
            <a:r>
              <a:rPr lang="en-US" sz="2500" dirty="0">
                <a:solidFill>
                  <a:schemeClr val="tx1"/>
                </a:solidFill>
                <a:latin typeface="Arial" panose="020B0604020202020204" pitchFamily="34" charset="0"/>
                <a:cs typeface="Arial" panose="020B0604020202020204" pitchFamily="34" charset="0"/>
              </a:rPr>
              <a:t>, in circuit A above, the lower resistor were replaced with one of 5 </a:t>
            </a:r>
            <a:r>
              <a:rPr lang="en-US" sz="2500" dirty="0" smtClean="0">
                <a:solidFill>
                  <a:schemeClr val="tx1"/>
                </a:solidFill>
                <a:latin typeface="Arial" panose="020B0604020202020204" pitchFamily="34" charset="0"/>
                <a:cs typeface="Arial" panose="020B0604020202020204" pitchFamily="34" charset="0"/>
              </a:rPr>
              <a:t>k</a:t>
            </a:r>
            <a:r>
              <a:rPr lang="el-GR" sz="2500" dirty="0">
                <a:solidFill>
                  <a:schemeClr val="tx1"/>
                </a:solidFill>
                <a:latin typeface="Arial" panose="020B0604020202020204" pitchFamily="34" charset="0"/>
                <a:cs typeface="Arial" panose="020B0604020202020204" pitchFamily="34" charset="0"/>
              </a:rPr>
              <a:t>Ω</a:t>
            </a:r>
            <a:r>
              <a:rPr lang="en-US" sz="2500" dirty="0" smtClean="0">
                <a:solidFill>
                  <a:schemeClr val="tx1"/>
                </a:solidFill>
                <a:latin typeface="Arial" panose="020B0604020202020204" pitchFamily="34" charset="0"/>
                <a:cs typeface="Arial" panose="020B0604020202020204" pitchFamily="34" charset="0"/>
              </a:rPr>
              <a:t>, </a:t>
            </a:r>
            <a:r>
              <a:rPr lang="en-US" sz="2500" dirty="0">
                <a:solidFill>
                  <a:schemeClr val="tx1"/>
                </a:solidFill>
                <a:latin typeface="Arial" panose="020B0604020202020204" pitchFamily="34" charset="0"/>
                <a:cs typeface="Arial" panose="020B0604020202020204" pitchFamily="34" charset="0"/>
              </a:rPr>
              <a:t>how would this affect the output voltage of </a:t>
            </a:r>
            <a:r>
              <a:rPr lang="en-US" sz="2500" dirty="0" smtClean="0">
                <a:solidFill>
                  <a:schemeClr val="tx1"/>
                </a:solidFill>
                <a:latin typeface="Arial" panose="020B0604020202020204" pitchFamily="34" charset="0"/>
                <a:cs typeface="Arial" panose="020B0604020202020204" pitchFamily="34" charset="0"/>
              </a:rPr>
              <a:t>the </a:t>
            </a:r>
            <a:br>
              <a:rPr lang="en-US" sz="2500" dirty="0" smtClean="0">
                <a:solidFill>
                  <a:schemeClr val="tx1"/>
                </a:solidFill>
                <a:latin typeface="Arial" panose="020B0604020202020204" pitchFamily="34" charset="0"/>
                <a:cs typeface="Arial" panose="020B0604020202020204" pitchFamily="34" charset="0"/>
              </a:rPr>
            </a:br>
            <a:r>
              <a:rPr lang="en-US" sz="2500" dirty="0" smtClean="0">
                <a:solidFill>
                  <a:schemeClr val="tx1"/>
                </a:solidFill>
                <a:latin typeface="Arial" panose="020B0604020202020204" pitchFamily="34" charset="0"/>
                <a:cs typeface="Arial" panose="020B0604020202020204" pitchFamily="34" charset="0"/>
              </a:rPr>
              <a:t>potential divider</a:t>
            </a:r>
            <a:r>
              <a:rPr lang="en-US" sz="2500" dirty="0">
                <a:solidFill>
                  <a:schemeClr val="tx1"/>
                </a:solidFill>
                <a:latin typeface="Arial" panose="020B0604020202020204" pitchFamily="34" charset="0"/>
                <a:cs typeface="Arial" panose="020B0604020202020204" pitchFamily="34" charset="0"/>
              </a:rPr>
              <a:t>?</a:t>
            </a:r>
            <a:endParaRPr lang="en-US" sz="25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500" b="1" dirty="0" smtClean="0">
                <a:solidFill>
                  <a:schemeClr val="tx1"/>
                </a:solidFill>
                <a:latin typeface="Arial" panose="020B0604020202020204" pitchFamily="34" charset="0"/>
                <a:cs typeface="Arial" panose="020B0604020202020204" pitchFamily="34" charset="0"/>
              </a:rPr>
              <a:t>*</a:t>
            </a:r>
            <a:r>
              <a:rPr lang="en-US" sz="2500" dirty="0" smtClean="0">
                <a:solidFill>
                  <a:schemeClr val="tx1"/>
                </a:solidFill>
                <a:latin typeface="Arial" panose="020B0604020202020204" pitchFamily="34" charset="0"/>
                <a:cs typeface="Arial" panose="020B0604020202020204" pitchFamily="34" charset="0"/>
              </a:rPr>
              <a:t> </a:t>
            </a:r>
            <a:r>
              <a:rPr lang="en-US" sz="2500" dirty="0">
                <a:solidFill>
                  <a:schemeClr val="tx1"/>
                </a:solidFill>
                <a:latin typeface="Arial" panose="020B0604020202020204" pitchFamily="34" charset="0"/>
                <a:cs typeface="Arial" panose="020B0604020202020204" pitchFamily="34" charset="0"/>
              </a:rPr>
              <a:t>How would you </a:t>
            </a:r>
            <a:br>
              <a:rPr lang="en-US" sz="2500" dirty="0" smtClean="0">
                <a:solidFill>
                  <a:schemeClr val="tx1"/>
                </a:solidFill>
                <a:latin typeface="Arial" panose="020B0604020202020204" pitchFamily="34" charset="0"/>
                <a:cs typeface="Arial" panose="020B0604020202020204" pitchFamily="34" charset="0"/>
              </a:rPr>
            </a:br>
            <a:r>
              <a:rPr lang="en-US" sz="2500" dirty="0" smtClean="0">
                <a:solidFill>
                  <a:schemeClr val="tx1"/>
                </a:solidFill>
                <a:latin typeface="Arial" panose="020B0604020202020204" pitchFamily="34" charset="0"/>
                <a:cs typeface="Arial" panose="020B0604020202020204" pitchFamily="34" charset="0"/>
              </a:rPr>
              <a:t>close the </a:t>
            </a:r>
            <a:r>
              <a:rPr lang="en-US" sz="2500" dirty="0">
                <a:solidFill>
                  <a:schemeClr val="tx1"/>
                </a:solidFill>
                <a:latin typeface="Arial" panose="020B0604020202020204" pitchFamily="34" charset="0"/>
                <a:cs typeface="Arial" panose="020B0604020202020204" pitchFamily="34" charset="0"/>
              </a:rPr>
              <a:t>contacts in </a:t>
            </a:r>
            <a:br>
              <a:rPr lang="en-US" sz="2500" dirty="0" smtClean="0">
                <a:solidFill>
                  <a:schemeClr val="tx1"/>
                </a:solidFill>
                <a:latin typeface="Arial" panose="020B0604020202020204" pitchFamily="34" charset="0"/>
                <a:cs typeface="Arial" panose="020B0604020202020204" pitchFamily="34" charset="0"/>
              </a:rPr>
            </a:br>
            <a:r>
              <a:rPr lang="en-US" sz="2500" dirty="0" smtClean="0">
                <a:solidFill>
                  <a:schemeClr val="tx1"/>
                </a:solidFill>
                <a:latin typeface="Arial" panose="020B0604020202020204" pitchFamily="34" charset="0"/>
                <a:cs typeface="Arial" panose="020B0604020202020204" pitchFamily="34" charset="0"/>
              </a:rPr>
              <a:t>a </a:t>
            </a:r>
            <a:r>
              <a:rPr lang="en-US" sz="2500" dirty="0">
                <a:solidFill>
                  <a:schemeClr val="tx1"/>
                </a:solidFill>
                <a:latin typeface="Arial" panose="020B0604020202020204" pitchFamily="34" charset="0"/>
                <a:cs typeface="Arial" panose="020B0604020202020204" pitchFamily="34" charset="0"/>
              </a:rPr>
              <a:t>reed </a:t>
            </a:r>
            <a:r>
              <a:rPr lang="en-US" sz="2500" dirty="0" smtClean="0">
                <a:solidFill>
                  <a:schemeClr val="tx1"/>
                </a:solidFill>
                <a:latin typeface="Arial" panose="020B0604020202020204" pitchFamily="34" charset="0"/>
                <a:cs typeface="Arial" panose="020B0604020202020204" pitchFamily="34" charset="0"/>
              </a:rPr>
              <a:t>switch?</a:t>
            </a:r>
            <a:br>
              <a:rPr lang="en-US" sz="2500" dirty="0" smtClean="0">
                <a:solidFill>
                  <a:schemeClr val="tx1"/>
                </a:solidFill>
                <a:latin typeface="Arial" panose="020B0604020202020204" pitchFamily="34" charset="0"/>
                <a:cs typeface="Arial" panose="020B0604020202020204" pitchFamily="34" charset="0"/>
              </a:rPr>
            </a:br>
            <a:br>
              <a:rPr lang="en-US" sz="2500" dirty="0" smtClean="0">
                <a:solidFill>
                  <a:schemeClr val="tx1"/>
                </a:solidFill>
                <a:latin typeface="Arial" panose="020B0604020202020204" pitchFamily="34" charset="0"/>
                <a:cs typeface="Arial" panose="020B0604020202020204" pitchFamily="34" charset="0"/>
              </a:rPr>
            </a:br>
            <a:endParaRPr lang="en-US" sz="2500" dirty="0" smtClean="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59812" y="908720"/>
            <a:ext cx="548692" cy="582432"/>
          </a:xfrm>
          <a:prstGeom prst="ellipse">
            <a:avLst/>
          </a:prstGeom>
          <a:solidFill>
            <a:srgbClr val="0070C0"/>
          </a:solidFill>
          <a:ln w="76200">
            <a:solidFill>
              <a:srgbClr val="F5F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Q</a:t>
            </a:r>
            <a:endParaRPr lang="en-GB" b="1" dirty="0">
              <a:latin typeface="Arial" panose="020B0604020202020204" pitchFamily="34" charset="0"/>
              <a:cs typeface="Arial" panose="020B0604020202020204" pitchFamily="34" charset="0"/>
            </a:endParaRPr>
          </a:p>
        </p:txBody>
      </p:sp>
      <p:sp>
        <p:nvSpPr>
          <p:cNvPr id="14" name="TextBox 13">
            <a:hlinkClick r:id="rId1" action="ppaction://hlinkfile"/>
          </p:cNvPr>
          <p:cNvSpPr txBox="1"/>
          <p:nvPr/>
        </p:nvSpPr>
        <p:spPr>
          <a:xfrm>
            <a:off x="8316416" y="1484784"/>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
        <p:nvSpPr>
          <p:cNvPr id="18" name="Rounded Rectangle 17"/>
          <p:cNvSpPr/>
          <p:nvPr/>
        </p:nvSpPr>
        <p:spPr>
          <a:xfrm>
            <a:off x="136139" y="5913551"/>
            <a:ext cx="8761299" cy="755809"/>
          </a:xfrm>
          <a:prstGeom prst="roundRect">
            <a:avLst>
              <a:gd name="adj" fmla="val 11023"/>
            </a:avLst>
          </a:prstGeom>
          <a:solidFill>
            <a:srgbClr val="C1D6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000" b="1" dirty="0" smtClean="0">
                <a:solidFill>
                  <a:schemeClr val="tx1"/>
                </a:solidFill>
                <a:latin typeface="Arial" panose="020B0604020202020204" pitchFamily="34" charset="0"/>
                <a:cs typeface="Arial" panose="020B0604020202020204" pitchFamily="34" charset="0"/>
              </a:rPr>
              <a:t>Related topics: </a:t>
            </a:r>
            <a:r>
              <a:rPr lang="en-US" sz="2000" dirty="0">
                <a:solidFill>
                  <a:schemeClr val="tx1"/>
                </a:solidFill>
                <a:latin typeface="Arial" panose="020B0604020202020204" pitchFamily="34" charset="0"/>
                <a:cs typeface="Arial" panose="020B0604020202020204" pitchFamily="34" charset="0"/>
              </a:rPr>
              <a:t>current direction </a:t>
            </a:r>
            <a:r>
              <a:rPr lang="en-US" sz="2000" b="1" dirty="0">
                <a:solidFill>
                  <a:schemeClr val="tx1"/>
                </a:solidFill>
                <a:latin typeface="Arial" panose="020B0604020202020204" pitchFamily="34" charset="0"/>
                <a:cs typeface="Arial" panose="020B0604020202020204" pitchFamily="34" charset="0"/>
              </a:rPr>
              <a:t>8.04</a:t>
            </a:r>
            <a:r>
              <a:rPr lang="en-US" sz="2000" dirty="0">
                <a:solidFill>
                  <a:schemeClr val="tx1"/>
                </a:solidFill>
                <a:latin typeface="Arial" panose="020B0604020202020204" pitchFamily="34" charset="0"/>
                <a:cs typeface="Arial" panose="020B0604020202020204" pitchFamily="34" charset="0"/>
              </a:rPr>
              <a:t>; resistance </a:t>
            </a:r>
            <a:r>
              <a:rPr lang="en-US" sz="2000" b="1" dirty="0">
                <a:solidFill>
                  <a:schemeClr val="tx1"/>
                </a:solidFill>
                <a:latin typeface="Arial" panose="020B0604020202020204" pitchFamily="34" charset="0"/>
                <a:cs typeface="Arial" panose="020B0604020202020204" pitchFamily="34" charset="0"/>
              </a:rPr>
              <a:t>8.06</a:t>
            </a:r>
            <a:r>
              <a:rPr lang="en-US" sz="2000" dirty="0">
                <a:solidFill>
                  <a:schemeClr val="tx1"/>
                </a:solidFill>
                <a:latin typeface="Arial" panose="020B0604020202020204" pitchFamily="34" charset="0"/>
                <a:cs typeface="Arial" panose="020B0604020202020204" pitchFamily="34" charset="0"/>
              </a:rPr>
              <a:t>; relay </a:t>
            </a:r>
            <a:r>
              <a:rPr lang="en-US" sz="2000" b="1" dirty="0">
                <a:solidFill>
                  <a:schemeClr val="tx1"/>
                </a:solidFill>
                <a:latin typeface="Arial" panose="020B0604020202020204" pitchFamily="34" charset="0"/>
                <a:cs typeface="Arial" panose="020B0604020202020204" pitchFamily="34" charset="0"/>
              </a:rPr>
              <a:t>9.04</a:t>
            </a:r>
            <a:r>
              <a:rPr lang="en-US" sz="2000" dirty="0">
                <a:solidFill>
                  <a:schemeClr val="tx1"/>
                </a:solidFill>
                <a:latin typeface="Arial" panose="020B0604020202020204" pitchFamily="34" charset="0"/>
                <a:cs typeface="Arial" panose="020B0604020202020204" pitchFamily="34" charset="0"/>
              </a:rPr>
              <a:t> and </a:t>
            </a:r>
            <a:r>
              <a:rPr lang="en-US" sz="2000" b="1" dirty="0">
                <a:solidFill>
                  <a:schemeClr val="tx1"/>
                </a:solidFill>
                <a:latin typeface="Arial" panose="020B0604020202020204" pitchFamily="34" charset="0"/>
                <a:cs typeface="Arial" panose="020B0604020202020204" pitchFamily="34" charset="0"/>
              </a:rPr>
              <a:t>10.03</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a.c</a:t>
            </a:r>
            <a:r>
              <a:rPr lang="en-US" sz="2000" dirty="0">
                <a:solidFill>
                  <a:schemeClr val="tx1"/>
                </a:solidFill>
                <a:latin typeface="Arial" panose="020B0604020202020204" pitchFamily="34" charset="0"/>
                <a:cs typeface="Arial" panose="020B0604020202020204" pitchFamily="34" charset="0"/>
              </a:rPr>
              <a:t>. and </a:t>
            </a:r>
            <a:r>
              <a:rPr lang="en-US" sz="2000" dirty="0" err="1">
                <a:solidFill>
                  <a:schemeClr val="tx1"/>
                </a:solidFill>
                <a:latin typeface="Arial" panose="020B0604020202020204" pitchFamily="34" charset="0"/>
                <a:cs typeface="Arial" panose="020B0604020202020204" pitchFamily="34" charset="0"/>
              </a:rPr>
              <a:t>d.c.</a:t>
            </a:r>
            <a:r>
              <a:rPr lang="en-US" sz="2000" dirty="0">
                <a:solidFill>
                  <a:schemeClr val="tx1"/>
                </a:solidFill>
                <a:latin typeface="Arial" panose="020B0604020202020204" pitchFamily="34" charset="0"/>
                <a:cs typeface="Arial" panose="020B0604020202020204" pitchFamily="34" charset="0"/>
              </a:rPr>
              <a:t> </a:t>
            </a:r>
            <a:r>
              <a:rPr lang="en-US" sz="2000" b="1" dirty="0">
                <a:solidFill>
                  <a:schemeClr val="tx1"/>
                </a:solidFill>
                <a:latin typeface="Arial" panose="020B0604020202020204" pitchFamily="34" charset="0"/>
                <a:cs typeface="Arial" panose="020B0604020202020204" pitchFamily="34" charset="0"/>
              </a:rPr>
              <a:t>9.09</a:t>
            </a:r>
            <a:r>
              <a:rPr lang="en-US" sz="2000" dirty="0">
                <a:solidFill>
                  <a:schemeClr val="tx1"/>
                </a:solidFill>
                <a:latin typeface="Arial" panose="020B0604020202020204" pitchFamily="34" charset="0"/>
                <a:cs typeface="Arial" panose="020B0604020202020204" pitchFamily="34" charset="0"/>
              </a:rPr>
              <a:t>; temperature-sensitive switches </a:t>
            </a:r>
            <a:r>
              <a:rPr lang="en-US" sz="2000" b="1" dirty="0">
                <a:solidFill>
                  <a:schemeClr val="tx1"/>
                </a:solidFill>
                <a:latin typeface="Arial" panose="020B0604020202020204" pitchFamily="34" charset="0"/>
                <a:cs typeface="Arial" panose="020B0604020202020204" pitchFamily="34" charset="0"/>
              </a:rPr>
              <a:t>10.04</a:t>
            </a:r>
            <a:endParaRPr lang="en-US" sz="2000" b="1" dirty="0">
              <a:solidFill>
                <a:schemeClr val="tx1"/>
              </a:solidFill>
              <a:latin typeface="Arial" panose="020B0604020202020204" pitchFamily="34" charset="0"/>
              <a:cs typeface="Arial" panose="020B0604020202020204" pitchFamily="34" charset="0"/>
            </a:endParaRPr>
          </a:p>
        </p:txBody>
      </p:sp>
      <p:sp>
        <p:nvSpPr>
          <p:cNvPr id="19" name="Title 1"/>
          <p:cNvSpPr>
            <a:spLocks noGrp="1"/>
          </p:cNvSpPr>
          <p:nvPr>
            <p:ph type="title"/>
          </p:nvPr>
        </p:nvSpPr>
        <p:spPr>
          <a:xfrm>
            <a:off x="35496" y="44624"/>
            <a:ext cx="7560840" cy="625434"/>
          </a:xfrm>
        </p:spPr>
        <p:txBody>
          <a:bodyPr>
            <a:noAutofit/>
          </a:bodyPr>
          <a:lstStyle/>
          <a:p>
            <a:r>
              <a:rPr lang="en-GB" dirty="0"/>
              <a:t>10.02 – More on Components</a:t>
            </a:r>
            <a:endParaRPr lang="en-GB" b="1" dirty="0" smtClean="0"/>
          </a:p>
        </p:txBody>
      </p:sp>
      <p:grpSp>
        <p:nvGrpSpPr>
          <p:cNvPr id="12" name="Group 11"/>
          <p:cNvGrpSpPr/>
          <p:nvPr/>
        </p:nvGrpSpPr>
        <p:grpSpPr>
          <a:xfrm>
            <a:off x="251520" y="1268760"/>
            <a:ext cx="432048" cy="1888070"/>
            <a:chOff x="323528" y="1556792"/>
            <a:chExt cx="288032" cy="1224136"/>
          </a:xfrm>
        </p:grpSpPr>
        <p:cxnSp>
          <p:nvCxnSpPr>
            <p:cNvPr id="20" name="Straight Connector 19"/>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3952733" y="3933056"/>
            <a:ext cx="4867739" cy="1872209"/>
          </a:xfrm>
          <a:prstGeom prst="rect">
            <a:avLst/>
          </a:prstGeom>
        </p:spPr>
      </p:pic>
    </p:spTree>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10.03 – Electronic Switching</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232</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4" y="1124744"/>
            <a:ext cx="8685876" cy="2677656"/>
          </a:xfrm>
          <a:prstGeom prst="rect">
            <a:avLst/>
          </a:prstGeom>
        </p:spPr>
        <p:txBody>
          <a:bodyPr wrap="square">
            <a:spAutoFit/>
          </a:bodyPr>
          <a:lstStyle/>
          <a:p>
            <a:pPr marL="457200" indent="-457200">
              <a:buClr>
                <a:srgbClr val="C00000"/>
              </a:buClr>
              <a:buSzPct val="80000"/>
              <a:buFont typeface="Arial" panose="020B0604020202020204" pitchFamily="34" charset="0"/>
              <a:buChar char="►"/>
            </a:pPr>
            <a:r>
              <a:rPr lang="en-US" sz="2400" dirty="0" smtClean="0"/>
              <a:t>When </a:t>
            </a:r>
            <a:r>
              <a:rPr lang="en-US" sz="2400" dirty="0"/>
              <a:t>you press a light switch, you close two contacts. This completes a circuit and bring on the lights. The diagrams below show another way of switching on a small lamp (or an LED), using a transistor. Normally, a transistor blocks current: it is like an open switch. But if a small voltage is applied across two of its terminals (B and E) as shown, it conducts and the lamp lights up.</a:t>
            </a:r>
            <a:endParaRPr lang="en-US" sz="2400" dirty="0"/>
          </a:p>
        </p:txBody>
      </p:sp>
      <p:grpSp>
        <p:nvGrpSpPr>
          <p:cNvPr id="7" name="Group 6"/>
          <p:cNvGrpSpPr/>
          <p:nvPr/>
        </p:nvGrpSpPr>
        <p:grpSpPr>
          <a:xfrm>
            <a:off x="5646227" y="3829299"/>
            <a:ext cx="3241612" cy="2624037"/>
            <a:chOff x="1281111" y="2729451"/>
            <a:chExt cx="3241612" cy="2624037"/>
          </a:xfrm>
        </p:grpSpPr>
        <p:sp>
          <p:nvSpPr>
            <p:cNvPr id="8" name="Rounded Rectangle 7"/>
            <p:cNvSpPr/>
            <p:nvPr/>
          </p:nvSpPr>
          <p:spPr>
            <a:xfrm>
              <a:off x="1281111" y="2888894"/>
              <a:ext cx="3174245" cy="2464594"/>
            </a:xfrm>
            <a:prstGeom prst="roundRect">
              <a:avLst>
                <a:gd name="adj" fmla="val 11023"/>
              </a:avLst>
            </a:prstGeom>
            <a:solidFill>
              <a:srgbClr val="A7C4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400" b="1" dirty="0" smtClean="0">
                  <a:solidFill>
                    <a:srgbClr val="002060"/>
                  </a:solidFill>
                  <a:latin typeface="Arial" panose="020B0604020202020204" pitchFamily="34" charset="0"/>
                  <a:cs typeface="Arial" panose="020B0604020202020204" pitchFamily="34" charset="0"/>
                </a:rPr>
                <a:t>Essential </a:t>
              </a:r>
              <a:r>
                <a:rPr lang="en-US" sz="2400" b="1" dirty="0">
                  <a:solidFill>
                    <a:srgbClr val="002060"/>
                  </a:solidFill>
                  <a:latin typeface="Arial" panose="020B0604020202020204" pitchFamily="34" charset="0"/>
                  <a:cs typeface="Arial" panose="020B0604020202020204" pitchFamily="34" charset="0"/>
                </a:rPr>
                <a:t>ideas</a:t>
              </a:r>
              <a:endParaRPr lang="en-US" sz="2400" b="1" dirty="0">
                <a:solidFill>
                  <a:srgbClr val="002060"/>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Before reading this spread, you need to understand how a potential divider works (see 10.02).</a:t>
              </a:r>
              <a:endParaRPr lang="en-US" sz="2400" dirty="0">
                <a:solidFill>
                  <a:schemeClr val="tx1"/>
                </a:solidFill>
                <a:latin typeface="Arial" panose="020B0604020202020204" pitchFamily="34" charset="0"/>
                <a:cs typeface="Arial" panose="020B0604020202020204" pitchFamily="34" charset="0"/>
              </a:endParaRPr>
            </a:p>
          </p:txBody>
        </p:sp>
        <p:sp>
          <p:nvSpPr>
            <p:cNvPr id="10" name="Oval 9"/>
            <p:cNvSpPr/>
            <p:nvPr/>
          </p:nvSpPr>
          <p:spPr>
            <a:xfrm rot="1769345">
              <a:off x="3917175" y="2729451"/>
              <a:ext cx="605548" cy="605843"/>
            </a:xfrm>
            <a:prstGeom prst="ellipse">
              <a:avLst/>
            </a:prstGeom>
            <a:solidFill>
              <a:srgbClr val="0070C0"/>
            </a:solidFill>
            <a:ln w="57150">
              <a:solidFill>
                <a:srgbClr val="C1D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a:t>
              </a:r>
              <a:endParaRPr lang="en-GB" b="1" dirty="0">
                <a:latin typeface="Arial" panose="020B0604020202020204" pitchFamily="34" charset="0"/>
                <a:cs typeface="Arial" panose="020B0604020202020204" pitchFamily="34" charset="0"/>
              </a:endParaRPr>
            </a:p>
          </p:txBody>
        </p:sp>
      </p:grpSp>
      <p:pic>
        <p:nvPicPr>
          <p:cNvPr id="12290" name="Picture 2" descr="Image result for Electronic Switchi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5536" y="3802399"/>
            <a:ext cx="4546861" cy="28842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A grain weevil emergin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133167" y="1124744"/>
            <a:ext cx="8791398" cy="5576544"/>
          </a:xfrm>
          <a:prstGeom prst="rect">
            <a:avLst/>
          </a:prstGeom>
          <a:noFill/>
          <a:extLst>
            <a:ext uri="{909E8E84-426E-40DD-AFC4-6F175D3DCCD1}">
              <a14:hiddenFill xmlns:a14="http://schemas.microsoft.com/office/drawing/2010/main">
                <a:solidFill>
                  <a:srgbClr val="FFFFFF"/>
                </a:solidFill>
              </a14:hiddenFill>
            </a:ext>
          </a:extLst>
        </p:spPr>
      </p:pic>
      <p:sp>
        <p:nvSpPr>
          <p:cNvPr id="3074" name="Title 1"/>
          <p:cNvSpPr>
            <a:spLocks noGrp="1"/>
          </p:cNvSpPr>
          <p:nvPr>
            <p:ph type="title"/>
          </p:nvPr>
        </p:nvSpPr>
        <p:spPr>
          <a:xfrm>
            <a:off x="35496" y="-4746"/>
            <a:ext cx="7560840" cy="625434"/>
          </a:xfrm>
        </p:spPr>
        <p:txBody>
          <a:bodyPr>
            <a:noAutofit/>
          </a:bodyPr>
          <a:lstStyle/>
          <a:p>
            <a:pPr>
              <a:buClr>
                <a:srgbClr val="C00000"/>
              </a:buClr>
              <a:buSzPct val="80000"/>
            </a:pPr>
            <a:r>
              <a:rPr lang="en-US" sz="4200" dirty="0" smtClean="0">
                <a:solidFill>
                  <a:srgbClr val="C00000"/>
                </a:solidFill>
              </a:rPr>
              <a:t>10 </a:t>
            </a:r>
            <a:r>
              <a:rPr lang="en-US" sz="4200" dirty="0">
                <a:solidFill>
                  <a:srgbClr val="C00000"/>
                </a:solidFill>
              </a:rPr>
              <a:t>– </a:t>
            </a:r>
            <a:r>
              <a:rPr lang="en-US" sz="4200" dirty="0" smtClean="0">
                <a:solidFill>
                  <a:srgbClr val="C00000"/>
                </a:solidFill>
              </a:rPr>
              <a:t>ELECTRONS &amp; ELECTRONICS</a:t>
            </a:r>
            <a:endParaRPr lang="en-US" sz="4200" dirty="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227</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179512" y="1126714"/>
            <a:ext cx="4032447" cy="5262979"/>
          </a:xfrm>
          <a:prstGeom prst="rect">
            <a:avLst/>
          </a:prstGeom>
        </p:spPr>
        <p:txBody>
          <a:bodyPr wrap="square">
            <a:spAutoFit/>
          </a:bodyPr>
          <a:lstStyle/>
          <a:p>
            <a:pPr>
              <a:buClr>
                <a:srgbClr val="C00000"/>
              </a:buClr>
              <a:buSzPct val="80000"/>
            </a:pPr>
            <a:r>
              <a:rPr lang="en-US" sz="2800" b="1" dirty="0">
                <a:solidFill>
                  <a:schemeClr val="bg1"/>
                </a:solidFill>
              </a:rPr>
              <a:t>10 – ELECTRONS &amp; ELECTRONICS</a:t>
            </a:r>
            <a:endParaRPr lang="en-US" sz="2800" b="1" dirty="0">
              <a:solidFill>
                <a:schemeClr val="bg1"/>
              </a:solidFill>
            </a:endParaRPr>
          </a:p>
          <a:p>
            <a:pPr marL="342900" indent="-342900">
              <a:buClr>
                <a:srgbClr val="FFFF00"/>
              </a:buClr>
              <a:buSzPct val="80000"/>
              <a:buFont typeface="Wingdings" panose="05000000000000000000" pitchFamily="2" charset="2"/>
              <a:buChar char="q"/>
            </a:pPr>
            <a:r>
              <a:rPr lang="en-US" sz="2800" dirty="0">
                <a:solidFill>
                  <a:schemeClr val="bg1"/>
                </a:solidFill>
              </a:rPr>
              <a:t>ELECTRONIC COMPONENTS</a:t>
            </a:r>
            <a:endParaRPr lang="en-US" sz="2800" dirty="0">
              <a:solidFill>
                <a:schemeClr val="bg1"/>
              </a:solidFill>
            </a:endParaRPr>
          </a:p>
          <a:p>
            <a:pPr marL="342900" indent="-342900">
              <a:buClr>
                <a:srgbClr val="FFFF00"/>
              </a:buClr>
              <a:buSzPct val="80000"/>
              <a:buFont typeface="Wingdings" panose="05000000000000000000" pitchFamily="2" charset="2"/>
              <a:buChar char="q"/>
            </a:pPr>
            <a:r>
              <a:rPr lang="en-US" sz="2800" dirty="0" smtClean="0">
                <a:solidFill>
                  <a:schemeClr val="bg1"/>
                </a:solidFill>
              </a:rPr>
              <a:t>TRANSDUCERS</a:t>
            </a:r>
            <a:endParaRPr lang="en-US" sz="2800" dirty="0">
              <a:solidFill>
                <a:schemeClr val="bg1"/>
              </a:solidFill>
            </a:endParaRPr>
          </a:p>
          <a:p>
            <a:pPr marL="342900" indent="-342900">
              <a:buClr>
                <a:srgbClr val="FFFF00"/>
              </a:buClr>
              <a:buSzPct val="80000"/>
              <a:buFont typeface="Wingdings" panose="05000000000000000000" pitchFamily="2" charset="2"/>
              <a:buChar char="q"/>
            </a:pPr>
            <a:r>
              <a:rPr lang="en-US" sz="2800" dirty="0">
                <a:solidFill>
                  <a:schemeClr val="bg1"/>
                </a:solidFill>
              </a:rPr>
              <a:t>DIODES AND RECTIFICATION</a:t>
            </a:r>
            <a:endParaRPr lang="en-US" sz="2800" dirty="0">
              <a:solidFill>
                <a:schemeClr val="bg1"/>
              </a:solidFill>
            </a:endParaRPr>
          </a:p>
          <a:p>
            <a:pPr marL="342900" indent="-342900">
              <a:buClr>
                <a:srgbClr val="FFFF00"/>
              </a:buClr>
              <a:buSzPct val="80000"/>
              <a:buFont typeface="Wingdings" panose="05000000000000000000" pitchFamily="2" charset="2"/>
              <a:buChar char="q"/>
            </a:pPr>
            <a:r>
              <a:rPr lang="en-US" sz="2800" dirty="0" smtClean="0">
                <a:solidFill>
                  <a:schemeClr val="bg1"/>
                </a:solidFill>
              </a:rPr>
              <a:t>POTENTIAL </a:t>
            </a:r>
            <a:r>
              <a:rPr lang="en-US" sz="2800" dirty="0">
                <a:solidFill>
                  <a:schemeClr val="bg1"/>
                </a:solidFill>
              </a:rPr>
              <a:t>DIVIDER</a:t>
            </a:r>
            <a:endParaRPr lang="en-US" sz="2800" dirty="0">
              <a:solidFill>
                <a:schemeClr val="bg1"/>
              </a:solidFill>
            </a:endParaRPr>
          </a:p>
          <a:p>
            <a:pPr marL="342900" indent="-342900">
              <a:buClr>
                <a:srgbClr val="FFFF00"/>
              </a:buClr>
              <a:buSzPct val="80000"/>
              <a:buFont typeface="Wingdings" panose="05000000000000000000" pitchFamily="2" charset="2"/>
              <a:buChar char="q"/>
            </a:pPr>
            <a:r>
              <a:rPr lang="en-US" sz="2800" dirty="0" smtClean="0">
                <a:solidFill>
                  <a:schemeClr val="bg1"/>
                </a:solidFill>
              </a:rPr>
              <a:t>ELECTRONIC SWITCHING</a:t>
            </a:r>
            <a:endParaRPr lang="en-US" sz="2800" dirty="0" smtClean="0">
              <a:solidFill>
                <a:schemeClr val="bg1"/>
              </a:solidFill>
            </a:endParaRPr>
          </a:p>
          <a:p>
            <a:pPr marL="342900" indent="-342900">
              <a:buClr>
                <a:srgbClr val="FFFF00"/>
              </a:buClr>
              <a:buSzPct val="80000"/>
              <a:buFont typeface="Wingdings" panose="05000000000000000000" pitchFamily="2" charset="2"/>
              <a:buChar char="q"/>
            </a:pPr>
            <a:r>
              <a:rPr lang="en-US" sz="2800" dirty="0" smtClean="0">
                <a:solidFill>
                  <a:schemeClr val="bg1"/>
                </a:solidFill>
              </a:rPr>
              <a:t>LOGIC </a:t>
            </a:r>
            <a:r>
              <a:rPr lang="en-US" sz="2800" dirty="0">
                <a:solidFill>
                  <a:schemeClr val="bg1"/>
                </a:solidFill>
              </a:rPr>
              <a:t>GATES </a:t>
            </a:r>
            <a:endParaRPr lang="en-US" sz="2800" dirty="0" smtClean="0">
              <a:solidFill>
                <a:schemeClr val="bg1"/>
              </a:solidFill>
            </a:endParaRPr>
          </a:p>
          <a:p>
            <a:pPr marL="342900" indent="-342900">
              <a:buClr>
                <a:srgbClr val="FFFF00"/>
              </a:buClr>
              <a:buSzPct val="80000"/>
              <a:buFont typeface="Wingdings" panose="05000000000000000000" pitchFamily="2" charset="2"/>
              <a:buChar char="q"/>
            </a:pPr>
            <a:r>
              <a:rPr lang="en-US" sz="2800" dirty="0" smtClean="0">
                <a:solidFill>
                  <a:schemeClr val="bg1"/>
                </a:solidFill>
              </a:rPr>
              <a:t>ELECTRON </a:t>
            </a:r>
            <a:r>
              <a:rPr lang="en-US" sz="2800" dirty="0">
                <a:solidFill>
                  <a:schemeClr val="bg1"/>
                </a:solidFill>
              </a:rPr>
              <a:t>BEAMS</a:t>
            </a:r>
            <a:endParaRPr lang="en-US" sz="2800" dirty="0">
              <a:solidFill>
                <a:schemeClr val="bg1"/>
              </a:solidFill>
            </a:endParaRPr>
          </a:p>
        </p:txBody>
      </p:sp>
      <p:sp>
        <p:nvSpPr>
          <p:cNvPr id="3" name="Rectangle 2"/>
          <p:cNvSpPr/>
          <p:nvPr/>
        </p:nvSpPr>
        <p:spPr>
          <a:xfrm>
            <a:off x="4211960" y="1117768"/>
            <a:ext cx="4712604" cy="5478423"/>
          </a:xfrm>
          <a:prstGeom prst="rect">
            <a:avLst/>
          </a:prstGeom>
        </p:spPr>
        <p:txBody>
          <a:bodyPr wrap="square">
            <a:spAutoFit/>
          </a:bodyPr>
          <a:lstStyle/>
          <a:p>
            <a:r>
              <a:rPr lang="en-US" sz="2500" dirty="0">
                <a:solidFill>
                  <a:schemeClr val="bg1"/>
                </a:solidFill>
                <a:latin typeface="Arial" panose="020B0604020202020204" pitchFamily="34" charset="0"/>
                <a:cs typeface="Arial" panose="020B0604020202020204" pitchFamily="34" charset="0"/>
              </a:rPr>
              <a:t>A grain weevil emerging from a grain of wheat. This picture, which is 50 times actual size, was produced by a scanning electron microscope. The instrument uses a narrow beam of electrons, rather than light, and the image is constructed by a computer. Unlike a light microscope, an electron microscope gives a three-dimensional image. However, the colours are false, and added by the computer.</a:t>
            </a:r>
            <a:endParaRPr lang="en-US" sz="25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10.03 – Electronic Switching</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232</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4" y="1124744"/>
            <a:ext cx="8685876" cy="2246769"/>
          </a:xfrm>
          <a:prstGeom prst="rect">
            <a:avLst/>
          </a:prstGeom>
        </p:spPr>
        <p:txBody>
          <a:bodyPr wrap="square">
            <a:spAutoFit/>
          </a:bodyPr>
          <a:lstStyle/>
          <a:p>
            <a:pPr marL="457200" indent="-457200">
              <a:buClr>
                <a:srgbClr val="C00000"/>
              </a:buClr>
              <a:buSzPct val="80000"/>
              <a:buFont typeface="Arial" panose="020B0604020202020204" pitchFamily="34" charset="0"/>
              <a:buChar char="►"/>
            </a:pPr>
            <a:r>
              <a:rPr lang="en-US" sz="2800" dirty="0"/>
              <a:t>Here are two examples of this idea in action. Each uses a potential divider (see previous spread) to put a proportion of the battery voltage across terminals B and E. If the proportion is large enough, the transistor will switch on.</a:t>
            </a:r>
            <a:endParaRPr lang="en-US" sz="2800" dirty="0"/>
          </a:p>
        </p:txBody>
      </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213741" y="3501008"/>
            <a:ext cx="3520104" cy="3130903"/>
          </a:xfrm>
          <a:prstGeom prst="rect">
            <a:avLst/>
          </a:prstGeom>
        </p:spPr>
      </p:pic>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3784809" y="3501008"/>
            <a:ext cx="5085768" cy="3130903"/>
          </a:xfrm>
          <a:prstGeom prst="rect">
            <a:avLst/>
          </a:prstGeom>
        </p:spPr>
      </p:pic>
    </p:spTree>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10.03 – Electronic Switching</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232</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4" y="1124744"/>
            <a:ext cx="8671392" cy="2492990"/>
          </a:xfrm>
          <a:prstGeom prst="rect">
            <a:avLst/>
          </a:prstGeom>
        </p:spPr>
        <p:txBody>
          <a:bodyPr wrap="square">
            <a:spAutoFit/>
          </a:bodyPr>
          <a:lstStyle/>
          <a:p>
            <a:pPr>
              <a:buClr>
                <a:srgbClr val="C00000"/>
              </a:buClr>
              <a:buSzPct val="80000"/>
            </a:pPr>
            <a:r>
              <a:rPr lang="en-US" sz="2600" b="1" dirty="0">
                <a:solidFill>
                  <a:srgbClr val="C00000"/>
                </a:solidFill>
              </a:rPr>
              <a:t>A light-sensitive switch</a:t>
            </a:r>
            <a:endParaRPr lang="en-US" sz="2600" b="1" dirty="0">
              <a:solidFill>
                <a:srgbClr val="C00000"/>
              </a:solidFill>
            </a:endParaRPr>
          </a:p>
          <a:p>
            <a:pPr marL="457200" indent="-457200">
              <a:buClr>
                <a:srgbClr val="C00000"/>
              </a:buClr>
              <a:buSzPct val="80000"/>
              <a:buFont typeface="Arial" panose="020B0604020202020204" pitchFamily="34" charset="0"/>
              <a:buChar char="►"/>
            </a:pPr>
            <a:r>
              <a:rPr lang="en-US" sz="2600" dirty="0"/>
              <a:t>The circuit below contains a </a:t>
            </a:r>
            <a:r>
              <a:rPr lang="en-US" sz="2600" b="1" dirty="0">
                <a:solidFill>
                  <a:srgbClr val="FF0000"/>
                </a:solidFill>
              </a:rPr>
              <a:t>light-dependent resistor (LDR), </a:t>
            </a:r>
            <a:r>
              <a:rPr lang="en-US" sz="2600" dirty="0"/>
              <a:t>a special type of resistor whose resistance falls when light shines on it. When the LDR is put in the dark, the lamp lights up. The principle is used in lamps which come on automatically at night:</a:t>
            </a:r>
            <a:endParaRPr lang="en-US" sz="2600" dirty="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79512" y="3681999"/>
            <a:ext cx="8698484" cy="2987361"/>
          </a:xfrm>
          <a:prstGeom prst="rect">
            <a:avLst/>
          </a:prstGeom>
        </p:spPr>
      </p:pic>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10.03 – Electronic Switching</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232</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24744"/>
            <a:ext cx="8643923" cy="4324261"/>
          </a:xfrm>
          <a:prstGeom prst="rect">
            <a:avLst/>
          </a:prstGeom>
        </p:spPr>
        <p:txBody>
          <a:bodyPr wrap="square">
            <a:spAutoFit/>
          </a:bodyPr>
          <a:lstStyle/>
          <a:p>
            <a:pPr>
              <a:buClr>
                <a:srgbClr val="C00000"/>
              </a:buClr>
              <a:buSzPct val="80000"/>
            </a:pPr>
            <a:r>
              <a:rPr lang="en-US" sz="2720" b="1" dirty="0">
                <a:solidFill>
                  <a:srgbClr val="C00000"/>
                </a:solidFill>
              </a:rPr>
              <a:t>A light-sensitive switch</a:t>
            </a:r>
            <a:endParaRPr lang="en-US" sz="2720" b="1" dirty="0">
              <a:solidFill>
                <a:srgbClr val="C00000"/>
              </a:solidFill>
            </a:endParaRPr>
          </a:p>
          <a:p>
            <a:pPr marL="457200" indent="-457200">
              <a:buClr>
                <a:srgbClr val="C00000"/>
              </a:buClr>
              <a:buSzPct val="80000"/>
              <a:buFont typeface="Arial" panose="020B0604020202020204" pitchFamily="34" charset="0"/>
              <a:buChar char="►"/>
            </a:pPr>
            <a:r>
              <a:rPr lang="en-US" sz="2720" dirty="0"/>
              <a:t>The LDR is part of a potential divider. In daylight, the LDR has a low resistance, and a low share of the battery voltage - too low to switch the transistor on. </a:t>
            </a:r>
            <a:endParaRPr lang="en-US" sz="2720" dirty="0" smtClean="0"/>
          </a:p>
          <a:p>
            <a:pPr marL="457200" indent="-457200">
              <a:buClr>
                <a:srgbClr val="C00000"/>
              </a:buClr>
              <a:buSzPct val="80000"/>
              <a:buFont typeface="Arial" panose="020B0604020202020204" pitchFamily="34" charset="0"/>
              <a:buChar char="►"/>
            </a:pPr>
            <a:r>
              <a:rPr lang="en-US" sz="2720" dirty="0" smtClean="0"/>
              <a:t>In </a:t>
            </a:r>
            <a:r>
              <a:rPr lang="en-US" sz="2720" dirty="0"/>
              <a:t>darkness, the resistance of the LDR rises considerably, and so does its share of the battery voltage. Now, the voltage across the LDR is high enough to switch the transistor on, so the lamp lights up.</a:t>
            </a:r>
            <a:endParaRPr lang="en-US" sz="2720" dirty="0"/>
          </a:p>
        </p:txBody>
      </p:sp>
      <p:grpSp>
        <p:nvGrpSpPr>
          <p:cNvPr id="8" name="Group 7"/>
          <p:cNvGrpSpPr/>
          <p:nvPr/>
        </p:nvGrpSpPr>
        <p:grpSpPr>
          <a:xfrm>
            <a:off x="206604" y="5229200"/>
            <a:ext cx="8730584" cy="1413077"/>
            <a:chOff x="-4254682" y="2701737"/>
            <a:chExt cx="8730584" cy="1413077"/>
          </a:xfrm>
        </p:grpSpPr>
        <p:sp>
          <p:nvSpPr>
            <p:cNvPr id="10" name="Rounded Rectangle 9"/>
            <p:cNvSpPr/>
            <p:nvPr/>
          </p:nvSpPr>
          <p:spPr>
            <a:xfrm>
              <a:off x="-4254682" y="2833225"/>
              <a:ext cx="8643923" cy="1281589"/>
            </a:xfrm>
            <a:prstGeom prst="roundRect">
              <a:avLst>
                <a:gd name="adj" fmla="val 11023"/>
              </a:avLst>
            </a:prstGeom>
            <a:solidFill>
              <a:srgbClr val="A7C4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400" dirty="0" smtClean="0">
                  <a:solidFill>
                    <a:schemeClr val="tx1"/>
                  </a:solidFill>
                  <a:latin typeface="Arial" panose="020B0604020202020204" pitchFamily="34" charset="0"/>
                  <a:cs typeface="Arial" panose="020B0604020202020204" pitchFamily="34" charset="0"/>
                </a:rPr>
                <a:t>Practical </a:t>
              </a:r>
              <a:r>
                <a:rPr lang="en-US" sz="2400" dirty="0">
                  <a:solidFill>
                    <a:schemeClr val="tx1"/>
                  </a:solidFill>
                  <a:latin typeface="Arial" panose="020B0604020202020204" pitchFamily="34" charset="0"/>
                  <a:cs typeface="Arial" panose="020B0604020202020204" pitchFamily="34" charset="0"/>
                </a:rPr>
                <a:t>switching circuits contain extra components, and often use an IC (integrated circuit) rather than a single transistor.</a:t>
              </a:r>
              <a:endParaRPr lang="en-US" sz="2400" dirty="0">
                <a:solidFill>
                  <a:schemeClr val="tx1"/>
                </a:solidFill>
                <a:latin typeface="Arial" panose="020B0604020202020204" pitchFamily="34" charset="0"/>
                <a:cs typeface="Arial" panose="020B0604020202020204" pitchFamily="34" charset="0"/>
              </a:endParaRPr>
            </a:p>
          </p:txBody>
        </p:sp>
        <p:sp>
          <p:nvSpPr>
            <p:cNvPr id="12" name="Oval 11"/>
            <p:cNvSpPr/>
            <p:nvPr/>
          </p:nvSpPr>
          <p:spPr>
            <a:xfrm rot="1769345">
              <a:off x="3828585" y="2701737"/>
              <a:ext cx="647317" cy="647632"/>
            </a:xfrm>
            <a:prstGeom prst="ellipse">
              <a:avLst/>
            </a:prstGeom>
            <a:solidFill>
              <a:srgbClr val="0070C0"/>
            </a:solidFill>
            <a:ln w="57150">
              <a:solidFill>
                <a:srgbClr val="C1D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latin typeface="Arial" panose="020B0604020202020204" pitchFamily="34" charset="0"/>
                  <a:cs typeface="Arial" panose="020B0604020202020204" pitchFamily="34" charset="0"/>
                </a:rPr>
                <a:t>!</a:t>
              </a:r>
              <a:endParaRPr lang="en-GB" sz="1600" b="1" dirty="0">
                <a:latin typeface="Arial" panose="020B0604020202020204" pitchFamily="34" charset="0"/>
                <a:cs typeface="Arial" panose="020B0604020202020204" pitchFamily="34" charset="0"/>
              </a:endParaRPr>
            </a:p>
          </p:txBody>
        </p:sp>
      </p:grpSp>
      <p:grpSp>
        <p:nvGrpSpPr>
          <p:cNvPr id="11" name="Group 10"/>
          <p:cNvGrpSpPr/>
          <p:nvPr/>
        </p:nvGrpSpPr>
        <p:grpSpPr>
          <a:xfrm>
            <a:off x="179512" y="1597152"/>
            <a:ext cx="432048" cy="3704056"/>
            <a:chOff x="323528" y="1556792"/>
            <a:chExt cx="288032" cy="1224136"/>
          </a:xfrm>
        </p:grpSpPr>
        <p:cxnSp>
          <p:nvCxnSpPr>
            <p:cNvPr id="13" name="Straight Connector 12"/>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10.03 – Electronic Switching</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233</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24744"/>
            <a:ext cx="5301501" cy="2923877"/>
          </a:xfrm>
          <a:prstGeom prst="rect">
            <a:avLst/>
          </a:prstGeom>
        </p:spPr>
        <p:txBody>
          <a:bodyPr wrap="square">
            <a:spAutoFit/>
          </a:bodyPr>
          <a:lstStyle/>
          <a:p>
            <a:pPr>
              <a:buClr>
                <a:srgbClr val="C00000"/>
              </a:buClr>
              <a:buSzPct val="80000"/>
            </a:pPr>
            <a:r>
              <a:rPr lang="en-US" sz="2300" b="1" dirty="0" smtClean="0">
                <a:solidFill>
                  <a:srgbClr val="C00000"/>
                </a:solidFill>
              </a:rPr>
              <a:t>A </a:t>
            </a:r>
            <a:r>
              <a:rPr lang="en-US" sz="2300" b="1" dirty="0">
                <a:solidFill>
                  <a:srgbClr val="C00000"/>
                </a:solidFill>
              </a:rPr>
              <a:t>temperature-sensitive switch</a:t>
            </a:r>
            <a:endParaRPr lang="en-US" sz="2300" b="1" dirty="0">
              <a:solidFill>
                <a:srgbClr val="C00000"/>
              </a:solidFill>
            </a:endParaRPr>
          </a:p>
          <a:p>
            <a:pPr marL="457200" indent="-457200">
              <a:buClr>
                <a:srgbClr val="C00000"/>
              </a:buClr>
              <a:buSzPct val="80000"/>
              <a:buFont typeface="Arial" panose="020B0604020202020204" pitchFamily="34" charset="0"/>
              <a:buChar char="►"/>
            </a:pPr>
            <a:r>
              <a:rPr lang="en-US" sz="2300" dirty="0"/>
              <a:t>The circuit below contains a </a:t>
            </a:r>
            <a:r>
              <a:rPr lang="en-US" sz="2300" b="1" dirty="0">
                <a:solidFill>
                  <a:srgbClr val="FF0000"/>
                </a:solidFill>
              </a:rPr>
              <a:t>thermistor</a:t>
            </a:r>
            <a:r>
              <a:rPr lang="en-US" sz="2300" dirty="0"/>
              <a:t>, a special type of resistor whose resistance falls considerably when its temperature rises. When the thermistor is heated, the bell rings. The principle is used in automatic fire alarms.</a:t>
            </a:r>
            <a:endParaRPr lang="en-US" sz="2300" dirty="0"/>
          </a:p>
        </p:txBody>
      </p:sp>
      <p:pic>
        <p:nvPicPr>
          <p:cNvPr id="5" name="Picture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06707" y="4095838"/>
            <a:ext cx="8341757" cy="2573522"/>
          </a:xfrm>
          <a:prstGeom prst="rect">
            <a:avLst/>
          </a:prstGeom>
        </p:spPr>
      </p:pic>
      <p:sp>
        <p:nvSpPr>
          <p:cNvPr id="2" name="Rectangular Callout 1"/>
          <p:cNvSpPr/>
          <p:nvPr/>
        </p:nvSpPr>
        <p:spPr>
          <a:xfrm>
            <a:off x="5364088" y="1124744"/>
            <a:ext cx="3456384" cy="2923877"/>
          </a:xfrm>
          <a:prstGeom prst="wedgeRectCallout">
            <a:avLst>
              <a:gd name="adj1" fmla="val -33991"/>
              <a:gd name="adj2" fmla="val 55578"/>
            </a:avLst>
          </a:prstGeom>
          <a:solidFill>
            <a:srgbClr val="BDD5ED"/>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950" dirty="0" smtClean="0">
                <a:solidFill>
                  <a:schemeClr val="tx1"/>
                </a:solidFill>
                <a:latin typeface="Arial" panose="020B0604020202020204" pitchFamily="34" charset="0"/>
                <a:cs typeface="Arial" panose="020B0604020202020204" pitchFamily="34" charset="0"/>
              </a:rPr>
              <a:t>The </a:t>
            </a:r>
            <a:r>
              <a:rPr lang="en-US" sz="1950" dirty="0">
                <a:solidFill>
                  <a:schemeClr val="tx1"/>
                </a:solidFill>
                <a:latin typeface="Arial" panose="020B0604020202020204" pitchFamily="34" charset="0"/>
                <a:cs typeface="Arial" panose="020B0604020202020204" pitchFamily="34" charset="0"/>
              </a:rPr>
              <a:t>extra resistor next to terminal B is to prevent too large a current flowing in or out of the transistor</a:t>
            </a:r>
            <a:r>
              <a:rPr lang="en-US" sz="1950" dirty="0" smtClean="0">
                <a:solidFill>
                  <a:schemeClr val="tx1"/>
                </a:solidFill>
                <a:latin typeface="Arial" panose="020B0604020202020204" pitchFamily="34" charset="0"/>
                <a:cs typeface="Arial" panose="020B0604020202020204" pitchFamily="34" charset="0"/>
              </a:rPr>
              <a:t>.</a:t>
            </a:r>
            <a:endParaRPr lang="en-US" sz="1950" dirty="0" smtClean="0">
              <a:solidFill>
                <a:schemeClr val="tx1"/>
              </a:solidFill>
              <a:latin typeface="Arial" panose="020B0604020202020204" pitchFamily="34" charset="0"/>
              <a:cs typeface="Arial" panose="020B0604020202020204" pitchFamily="34" charset="0"/>
            </a:endParaRPr>
          </a:p>
          <a:p>
            <a:r>
              <a:rPr lang="en-US" sz="1950" dirty="0">
                <a:solidFill>
                  <a:schemeClr val="tx1"/>
                </a:solidFill>
                <a:latin typeface="Arial" panose="020B0604020202020204" pitchFamily="34" charset="0"/>
                <a:cs typeface="Arial" panose="020B0604020202020204" pitchFamily="34" charset="0"/>
              </a:rPr>
              <a:t>The diode protects the transistor from currents generated (by electromagnetic induction) when the relay coil is switched on or off.</a:t>
            </a:r>
            <a:endParaRPr lang="en-US" sz="195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10.03 – Electronic Switching</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233</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24744"/>
            <a:ext cx="5733549" cy="5478423"/>
          </a:xfrm>
          <a:prstGeom prst="rect">
            <a:avLst/>
          </a:prstGeom>
        </p:spPr>
        <p:txBody>
          <a:bodyPr wrap="square">
            <a:spAutoFit/>
          </a:bodyPr>
          <a:lstStyle/>
          <a:p>
            <a:pPr>
              <a:buClr>
                <a:srgbClr val="C00000"/>
              </a:buClr>
              <a:buSzPct val="80000"/>
            </a:pPr>
            <a:r>
              <a:rPr lang="en-US" sz="2500" b="1" dirty="0" smtClean="0">
                <a:solidFill>
                  <a:srgbClr val="C00000"/>
                </a:solidFill>
              </a:rPr>
              <a:t>A </a:t>
            </a:r>
            <a:r>
              <a:rPr lang="en-US" sz="2500" b="1" dirty="0">
                <a:solidFill>
                  <a:srgbClr val="C00000"/>
                </a:solidFill>
              </a:rPr>
              <a:t>temperature-sensitive switch</a:t>
            </a:r>
            <a:endParaRPr lang="en-US" sz="2500" b="1" dirty="0">
              <a:solidFill>
                <a:srgbClr val="C00000"/>
              </a:solidFill>
            </a:endParaRPr>
          </a:p>
          <a:p>
            <a:pPr marL="396875" indent="-396875">
              <a:buClr>
                <a:srgbClr val="C00000"/>
              </a:buClr>
              <a:buSzPct val="80000"/>
              <a:buFont typeface="Arial" panose="020B0604020202020204" pitchFamily="34" charset="0"/>
              <a:buChar char="►"/>
            </a:pPr>
            <a:r>
              <a:rPr lang="en-US" sz="2500" dirty="0"/>
              <a:t>The thermistor is part of a potential divider. At room temperature, the thermistor has a high resistance and the major share of the battery voltage.</a:t>
            </a:r>
            <a:endParaRPr lang="en-US" sz="2500" dirty="0"/>
          </a:p>
          <a:p>
            <a:pPr marL="396875" indent="-396875">
              <a:buClr>
                <a:srgbClr val="C00000"/>
              </a:buClr>
              <a:buSzPct val="80000"/>
              <a:buFont typeface="Arial" panose="020B0604020202020204" pitchFamily="34" charset="0"/>
              <a:buChar char="►"/>
            </a:pPr>
            <a:r>
              <a:rPr lang="en-US" sz="2500" dirty="0"/>
              <a:t>As a result, the voltage across the lower resistor is not enough to switch the transistor on. When the thermistor is heated, its resistance falls, and the lower resistor gets a much larger share of the battery voltage. So the transistor is switched on and the bell starts to ring.</a:t>
            </a:r>
            <a:endParaRPr lang="en-US" sz="2500" dirty="0"/>
          </a:p>
        </p:txBody>
      </p:sp>
      <p:grpSp>
        <p:nvGrpSpPr>
          <p:cNvPr id="7" name="Group 6"/>
          <p:cNvGrpSpPr/>
          <p:nvPr/>
        </p:nvGrpSpPr>
        <p:grpSpPr>
          <a:xfrm>
            <a:off x="179512" y="1196752"/>
            <a:ext cx="432048" cy="5462953"/>
            <a:chOff x="323528" y="1556792"/>
            <a:chExt cx="288032" cy="1224136"/>
          </a:xfrm>
        </p:grpSpPr>
        <p:cxnSp>
          <p:nvCxnSpPr>
            <p:cNvPr id="8" name="Straight Connector 7"/>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6846898" y="4499828"/>
            <a:ext cx="1253494" cy="369332"/>
          </a:xfrm>
          <a:prstGeom prst="rect">
            <a:avLst/>
          </a:prstGeom>
        </p:spPr>
        <p:txBody>
          <a:bodyPr wrap="square" lIns="0" tIns="0" rIns="0" bIns="0">
            <a:spAutoFit/>
          </a:bodyPr>
          <a:lstStyle/>
          <a:p>
            <a:pPr indent="361950">
              <a:buClr>
                <a:srgbClr val="C00000"/>
              </a:buClr>
              <a:buSzPct val="80000"/>
              <a:buFont typeface="Arial" panose="020B0604020202020204" pitchFamily="34" charset="0"/>
              <a:buChar char="▲"/>
            </a:pPr>
            <a:r>
              <a:rPr lang="en-US" sz="2400" dirty="0" smtClean="0"/>
              <a:t>Relay</a:t>
            </a:r>
            <a:endParaRPr lang="en-GB" sz="2400" dirty="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5967242" y="1124743"/>
            <a:ext cx="2925238" cy="3262765"/>
          </a:xfrm>
          <a:prstGeom prst="rect">
            <a:avLst/>
          </a:prstGeom>
        </p:spPr>
      </p:pic>
      <p:sp>
        <p:nvSpPr>
          <p:cNvPr id="12" name="TextBox 11">
            <a:hlinkClick r:id="rId2" action="ppaction://hlinkfile"/>
          </p:cNvPr>
          <p:cNvSpPr txBox="1"/>
          <p:nvPr/>
        </p:nvSpPr>
        <p:spPr>
          <a:xfrm>
            <a:off x="6321184" y="5772170"/>
            <a:ext cx="2217353" cy="830997"/>
          </a:xfrm>
          <a:prstGeom prst="rect">
            <a:avLst/>
          </a:prstGeom>
          <a:solidFill>
            <a:srgbClr val="FFC000"/>
          </a:solidFill>
          <a:ln>
            <a:noFill/>
          </a:ln>
          <a:effectLst>
            <a:outerShdw blurRad="127000" dist="38100" dir="2700000" sx="102000" sy="102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2400" b="1" dirty="0" smtClean="0"/>
              <a:t>How a Relay Works</a:t>
            </a:r>
            <a:endParaRPr lang="en-GB" sz="2400" b="1" dirty="0"/>
          </a:p>
        </p:txBody>
      </p:sp>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10.03 – Electronic Switching</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233</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24744"/>
            <a:ext cx="5733549" cy="5493812"/>
          </a:xfrm>
          <a:prstGeom prst="rect">
            <a:avLst/>
          </a:prstGeom>
        </p:spPr>
        <p:txBody>
          <a:bodyPr wrap="square">
            <a:spAutoFit/>
          </a:bodyPr>
          <a:lstStyle/>
          <a:p>
            <a:pPr>
              <a:buClr>
                <a:srgbClr val="C00000"/>
              </a:buClr>
              <a:buSzPct val="80000"/>
            </a:pPr>
            <a:r>
              <a:rPr lang="en-US" sz="2700" b="1" dirty="0" smtClean="0">
                <a:solidFill>
                  <a:srgbClr val="C00000"/>
                </a:solidFill>
              </a:rPr>
              <a:t>A </a:t>
            </a:r>
            <a:r>
              <a:rPr lang="en-US" sz="2700" b="1" dirty="0">
                <a:solidFill>
                  <a:srgbClr val="C00000"/>
                </a:solidFill>
              </a:rPr>
              <a:t>temperature-sensitive switch</a:t>
            </a:r>
            <a:endParaRPr lang="en-US" sz="2700" b="1" dirty="0">
              <a:solidFill>
                <a:srgbClr val="C00000"/>
              </a:solidFill>
            </a:endParaRPr>
          </a:p>
          <a:p>
            <a:pPr marL="396875" indent="-396875">
              <a:buClr>
                <a:srgbClr val="C00000"/>
              </a:buClr>
              <a:buSzPct val="80000"/>
              <a:buFont typeface="Arial" panose="020B0604020202020204" pitchFamily="34" charset="0"/>
              <a:buChar char="►"/>
            </a:pPr>
            <a:r>
              <a:rPr lang="en-US" sz="2700" dirty="0"/>
              <a:t>In this circuit, the transistor does not switch on the bell directly. Instead it switches on a relay, and that switches on the bell. </a:t>
            </a:r>
            <a:endParaRPr lang="en-US" sz="2700" dirty="0" smtClean="0"/>
          </a:p>
          <a:p>
            <a:pPr marL="396875" indent="-396875">
              <a:buClr>
                <a:srgbClr val="C00000"/>
              </a:buClr>
              <a:buSzPct val="80000"/>
              <a:buFont typeface="Arial" panose="020B0604020202020204" pitchFamily="34" charset="0"/>
              <a:buChar char="►"/>
            </a:pPr>
            <a:r>
              <a:rPr lang="en-US" sz="2700" dirty="0" smtClean="0"/>
              <a:t>As </a:t>
            </a:r>
            <a:r>
              <a:rPr lang="en-US" sz="2700" dirty="0"/>
              <a:t>the current in the bell circuit does not have to flow through the transistor, a more powerful bell can be used - or even a mains-operated bell in a completely separate circuit. (A relay could also have been used in the light-sensitive switch circuit.)</a:t>
            </a:r>
            <a:endParaRPr lang="en-US" sz="2700" dirty="0"/>
          </a:p>
        </p:txBody>
      </p:sp>
      <p:sp>
        <p:nvSpPr>
          <p:cNvPr id="11" name="Rectangle 10"/>
          <p:cNvSpPr/>
          <p:nvPr/>
        </p:nvSpPr>
        <p:spPr>
          <a:xfrm>
            <a:off x="6846898" y="4499828"/>
            <a:ext cx="1253494" cy="369332"/>
          </a:xfrm>
          <a:prstGeom prst="rect">
            <a:avLst/>
          </a:prstGeom>
        </p:spPr>
        <p:txBody>
          <a:bodyPr wrap="square" lIns="0" tIns="0" rIns="0" bIns="0">
            <a:spAutoFit/>
          </a:bodyPr>
          <a:lstStyle/>
          <a:p>
            <a:pPr indent="361950">
              <a:buClr>
                <a:srgbClr val="C00000"/>
              </a:buClr>
              <a:buSzPct val="80000"/>
              <a:buFont typeface="Arial" panose="020B0604020202020204" pitchFamily="34" charset="0"/>
              <a:buChar char="▲"/>
            </a:pPr>
            <a:r>
              <a:rPr lang="en-US" sz="2400" dirty="0" smtClean="0"/>
              <a:t>Relay</a:t>
            </a:r>
            <a:endParaRPr lang="en-GB" sz="2400" dirty="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5967242" y="1124743"/>
            <a:ext cx="2925238" cy="3262765"/>
          </a:xfrm>
          <a:prstGeom prst="rect">
            <a:avLst/>
          </a:prstGeom>
        </p:spPr>
      </p:pic>
      <p:sp>
        <p:nvSpPr>
          <p:cNvPr id="12" name="TextBox 11">
            <a:hlinkClick r:id="rId2" action="ppaction://hlinkfile"/>
          </p:cNvPr>
          <p:cNvSpPr txBox="1"/>
          <p:nvPr/>
        </p:nvSpPr>
        <p:spPr>
          <a:xfrm>
            <a:off x="6321184" y="5772170"/>
            <a:ext cx="2217353" cy="830997"/>
          </a:xfrm>
          <a:prstGeom prst="rect">
            <a:avLst/>
          </a:prstGeom>
          <a:solidFill>
            <a:srgbClr val="FFC000"/>
          </a:solidFill>
          <a:ln>
            <a:noFill/>
          </a:ln>
          <a:effectLst>
            <a:outerShdw blurRad="127000" dist="38100" dir="2700000" sx="102000" sy="102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2400" b="1" dirty="0" smtClean="0"/>
              <a:t>How a Relay Works</a:t>
            </a:r>
            <a:endParaRPr lang="en-GB" sz="2400" b="1" dirty="0"/>
          </a:p>
        </p:txBody>
      </p:sp>
    </p:spTree>
  </p:cSld>
  <p:clrMapOvr>
    <a:masterClrMapping/>
  </p:clrMapOvr>
  <p:transition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233</a:t>
            </a:r>
            <a:endParaRPr lang="en-GB" sz="1300" b="1" dirty="0">
              <a:latin typeface="Arial" panose="020B0604020202020204" pitchFamily="34" charset="0"/>
              <a:cs typeface="Arial" panose="020B0604020202020204" pitchFamily="34" charset="0"/>
            </a:endParaRPr>
          </a:p>
        </p:txBody>
      </p:sp>
      <p:sp>
        <p:nvSpPr>
          <p:cNvPr id="10" name="Rounded Rectangle 9"/>
          <p:cNvSpPr/>
          <p:nvPr/>
        </p:nvSpPr>
        <p:spPr>
          <a:xfrm>
            <a:off x="165110" y="1124744"/>
            <a:ext cx="8727370" cy="5509152"/>
          </a:xfrm>
          <a:prstGeom prst="roundRect">
            <a:avLst>
              <a:gd name="adj" fmla="val 5049"/>
            </a:avLst>
          </a:prstGeom>
          <a:solidFill>
            <a:srgbClr val="EBEC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8780" indent="-398780">
              <a:buFont typeface="+mj-lt"/>
              <a:buAutoNum type="arabicPeriod"/>
              <a:tabLst>
                <a:tab pos="795020" algn="l"/>
              </a:tabLst>
            </a:pPr>
            <a:r>
              <a:rPr lang="en-US" sz="2400" dirty="0">
                <a:solidFill>
                  <a:schemeClr val="tx1"/>
                </a:solidFill>
                <a:latin typeface="Arial" panose="020B0604020202020204" pitchFamily="34" charset="0"/>
                <a:cs typeface="Arial" panose="020B0604020202020204" pitchFamily="34" charset="0"/>
              </a:rPr>
              <a:t>Give one practical use of</a:t>
            </a:r>
            <a:endParaRPr lang="en-US" sz="2400" dirty="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400" dirty="0" smtClean="0">
                <a:solidFill>
                  <a:schemeClr val="tx1"/>
                </a:solidFill>
                <a:latin typeface="Arial" panose="020B0604020202020204" pitchFamily="34" charset="0"/>
                <a:cs typeface="Arial" panose="020B0604020202020204" pitchFamily="34" charset="0"/>
              </a:rPr>
              <a:t>a </a:t>
            </a:r>
            <a:r>
              <a:rPr lang="en-US" sz="2400" dirty="0">
                <a:solidFill>
                  <a:schemeClr val="tx1"/>
                </a:solidFill>
                <a:latin typeface="Arial" panose="020B0604020202020204" pitchFamily="34" charset="0"/>
                <a:cs typeface="Arial" panose="020B0604020202020204" pitchFamily="34" charset="0"/>
              </a:rPr>
              <a:t>light-sensitive switch circuit </a:t>
            </a:r>
            <a:endParaRPr lang="en-US" sz="240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400" dirty="0" smtClean="0">
                <a:solidFill>
                  <a:schemeClr val="tx1"/>
                </a:solidFill>
                <a:latin typeface="Arial" panose="020B0604020202020204" pitchFamily="34" charset="0"/>
                <a:cs typeface="Arial" panose="020B0604020202020204" pitchFamily="34" charset="0"/>
              </a:rPr>
              <a:t>a </a:t>
            </a:r>
            <a:r>
              <a:rPr lang="en-US" sz="2400" dirty="0">
                <a:solidFill>
                  <a:schemeClr val="tx1"/>
                </a:solidFill>
                <a:latin typeface="Arial" panose="020B0604020202020204" pitchFamily="34" charset="0"/>
                <a:cs typeface="Arial" panose="020B0604020202020204" pitchFamily="34" charset="0"/>
              </a:rPr>
              <a:t>temperature-sensitive switch circuit.</a:t>
            </a:r>
            <a:endParaRPr lang="en-US" sz="24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400" dirty="0" smtClean="0">
                <a:solidFill>
                  <a:schemeClr val="tx1"/>
                </a:solidFill>
                <a:latin typeface="Arial" panose="020B0604020202020204" pitchFamily="34" charset="0"/>
                <a:cs typeface="Arial" panose="020B0604020202020204" pitchFamily="34" charset="0"/>
              </a:rPr>
              <a:t>Why </a:t>
            </a:r>
            <a:r>
              <a:rPr lang="en-US" sz="2400" dirty="0">
                <a:solidFill>
                  <a:schemeClr val="tx1"/>
                </a:solidFill>
                <a:latin typeface="Arial" panose="020B0604020202020204" pitchFamily="34" charset="0"/>
                <a:cs typeface="Arial" panose="020B0604020202020204" pitchFamily="34" charset="0"/>
              </a:rPr>
              <a:t>is a relay often used with an electronic switch?</a:t>
            </a:r>
            <a:endParaRPr lang="en-US" sz="24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400" dirty="0" smtClean="0">
                <a:solidFill>
                  <a:schemeClr val="tx1"/>
                </a:solidFill>
                <a:latin typeface="Arial" panose="020B0604020202020204" pitchFamily="34" charset="0"/>
                <a:cs typeface="Arial" panose="020B0604020202020204" pitchFamily="34" charset="0"/>
              </a:rPr>
              <a:t>In </a:t>
            </a:r>
            <a:r>
              <a:rPr lang="en-US" sz="2400" dirty="0">
                <a:solidFill>
                  <a:schemeClr val="tx1"/>
                </a:solidFill>
                <a:latin typeface="Arial" panose="020B0604020202020204" pitchFamily="34" charset="0"/>
                <a:cs typeface="Arial" panose="020B0604020202020204" pitchFamily="34" charset="0"/>
              </a:rPr>
              <a:t>the light-sensitive switch circuit on the opposite page, what would be the effect of interchanging the LDR and the 10 </a:t>
            </a:r>
            <a:r>
              <a:rPr lang="en-US" sz="2400" dirty="0" smtClean="0">
                <a:solidFill>
                  <a:schemeClr val="tx1"/>
                </a:solidFill>
                <a:latin typeface="Arial" panose="020B0604020202020204" pitchFamily="34" charset="0"/>
                <a:cs typeface="Arial" panose="020B0604020202020204" pitchFamily="34" charset="0"/>
              </a:rPr>
              <a:t>k</a:t>
            </a:r>
            <a:r>
              <a:rPr lang="el-GR" sz="2400" dirty="0">
                <a:solidFill>
                  <a:schemeClr val="tx1"/>
                </a:solidFill>
                <a:latin typeface="Arial" panose="020B0604020202020204" pitchFamily="34" charset="0"/>
                <a:cs typeface="Arial" panose="020B0604020202020204" pitchFamily="34" charset="0"/>
              </a:rPr>
              <a:t>Ω</a:t>
            </a:r>
            <a:r>
              <a:rPr lang="en-US" sz="2400" dirty="0" smtClean="0">
                <a:solidFill>
                  <a:schemeClr val="tx1"/>
                </a:solidFill>
                <a:latin typeface="Arial" panose="020B0604020202020204" pitchFamily="34" charset="0"/>
                <a:cs typeface="Arial" panose="020B0604020202020204" pitchFamily="34" charset="0"/>
              </a:rPr>
              <a:t> </a:t>
            </a:r>
            <a:r>
              <a:rPr lang="en-US" sz="2400" dirty="0">
                <a:solidFill>
                  <a:schemeClr val="tx1"/>
                </a:solidFill>
                <a:latin typeface="Arial" panose="020B0604020202020204" pitchFamily="34" charset="0"/>
                <a:cs typeface="Arial" panose="020B0604020202020204" pitchFamily="34" charset="0"/>
              </a:rPr>
              <a:t>resistor so that the LDR is at the bottom?</a:t>
            </a:r>
            <a:endParaRPr lang="en-US" sz="24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400" dirty="0" smtClean="0">
                <a:solidFill>
                  <a:schemeClr val="tx1"/>
                </a:solidFill>
                <a:latin typeface="Arial" panose="020B0604020202020204" pitchFamily="34" charset="0"/>
                <a:cs typeface="Arial" panose="020B0604020202020204" pitchFamily="34" charset="0"/>
              </a:rPr>
              <a:t>In </a:t>
            </a:r>
            <a:r>
              <a:rPr lang="en-US" sz="2400" dirty="0">
                <a:solidFill>
                  <a:schemeClr val="tx1"/>
                </a:solidFill>
                <a:latin typeface="Arial" panose="020B0604020202020204" pitchFamily="34" charset="0"/>
                <a:cs typeface="Arial" panose="020B0604020202020204" pitchFamily="34" charset="0"/>
              </a:rPr>
              <a:t>the temperature-sensitive switch circuit above: </a:t>
            </a:r>
            <a:endParaRPr lang="en-US" sz="240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400" dirty="0" smtClean="0">
                <a:solidFill>
                  <a:schemeClr val="tx1"/>
                </a:solidFill>
                <a:latin typeface="Arial" panose="020B0604020202020204" pitchFamily="34" charset="0"/>
                <a:cs typeface="Arial" panose="020B0604020202020204" pitchFamily="34" charset="0"/>
              </a:rPr>
              <a:t>What </a:t>
            </a:r>
            <a:r>
              <a:rPr lang="en-US" sz="2400" dirty="0">
                <a:solidFill>
                  <a:schemeClr val="tx1"/>
                </a:solidFill>
                <a:latin typeface="Arial" panose="020B0604020202020204" pitchFamily="34" charset="0"/>
                <a:cs typeface="Arial" panose="020B0604020202020204" pitchFamily="34" charset="0"/>
              </a:rPr>
              <a:t>would be the effect of replacing the 10 </a:t>
            </a:r>
            <a:r>
              <a:rPr lang="en-US" sz="2400" dirty="0" smtClean="0">
                <a:solidFill>
                  <a:schemeClr val="tx1"/>
                </a:solidFill>
                <a:latin typeface="Arial" panose="020B0604020202020204" pitchFamily="34" charset="0"/>
                <a:cs typeface="Arial" panose="020B0604020202020204" pitchFamily="34" charset="0"/>
              </a:rPr>
              <a:t>k</a:t>
            </a:r>
            <a:r>
              <a:rPr lang="el-GR" sz="2400" dirty="0">
                <a:solidFill>
                  <a:schemeClr val="tx1"/>
                </a:solidFill>
                <a:latin typeface="Arial" panose="020B0604020202020204" pitchFamily="34" charset="0"/>
                <a:cs typeface="Arial" panose="020B0604020202020204" pitchFamily="34" charset="0"/>
              </a:rPr>
              <a:t>Ω</a:t>
            </a:r>
            <a:r>
              <a:rPr lang="en-US" sz="2400" dirty="0" smtClean="0">
                <a:solidFill>
                  <a:schemeClr val="tx1"/>
                </a:solidFill>
                <a:latin typeface="Arial" panose="020B0604020202020204" pitchFamily="34" charset="0"/>
                <a:cs typeface="Arial" panose="020B0604020202020204" pitchFamily="34" charset="0"/>
              </a:rPr>
              <a:t> </a:t>
            </a:r>
            <a:r>
              <a:rPr lang="en-US" sz="2400" dirty="0">
                <a:solidFill>
                  <a:schemeClr val="tx1"/>
                </a:solidFill>
                <a:latin typeface="Arial" panose="020B0604020202020204" pitchFamily="34" charset="0"/>
                <a:cs typeface="Arial" panose="020B0604020202020204" pitchFamily="34" charset="0"/>
              </a:rPr>
              <a:t>resistor with one of lower value? </a:t>
            </a:r>
            <a:endParaRPr lang="en-US" sz="240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400" dirty="0" smtClean="0">
                <a:solidFill>
                  <a:schemeClr val="tx1"/>
                </a:solidFill>
                <a:latin typeface="Arial" panose="020B0604020202020204" pitchFamily="34" charset="0"/>
                <a:cs typeface="Arial" panose="020B0604020202020204" pitchFamily="34" charset="0"/>
              </a:rPr>
              <a:t>What </a:t>
            </a:r>
            <a:r>
              <a:rPr lang="en-US" sz="2400" dirty="0">
                <a:solidFill>
                  <a:schemeClr val="tx1"/>
                </a:solidFill>
                <a:latin typeface="Arial" panose="020B0604020202020204" pitchFamily="34" charset="0"/>
                <a:cs typeface="Arial" panose="020B0604020202020204" pitchFamily="34" charset="0"/>
              </a:rPr>
              <a:t>change(s) would you make to the circuit so that you could vary the temperature level at which the bell sounds</a:t>
            </a:r>
            <a:r>
              <a:rPr lang="en-US" sz="2400" dirty="0" smtClean="0">
                <a:solidFill>
                  <a:schemeClr val="tx1"/>
                </a:solidFill>
                <a:latin typeface="Arial" panose="020B0604020202020204" pitchFamily="34" charset="0"/>
                <a:cs typeface="Arial" panose="020B0604020202020204" pitchFamily="34" charset="0"/>
              </a:rPr>
              <a:t>?</a:t>
            </a:r>
            <a:endParaRPr lang="en-US" sz="240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endParaRPr lang="en-US" sz="4800" dirty="0" smtClean="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59812" y="908720"/>
            <a:ext cx="548692" cy="582432"/>
          </a:xfrm>
          <a:prstGeom prst="ellipse">
            <a:avLst/>
          </a:prstGeom>
          <a:solidFill>
            <a:srgbClr val="0070C0"/>
          </a:solidFill>
          <a:ln w="76200">
            <a:solidFill>
              <a:srgbClr val="F5F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Q</a:t>
            </a:r>
            <a:endParaRPr lang="en-GB" b="1" dirty="0">
              <a:latin typeface="Arial" panose="020B0604020202020204" pitchFamily="34" charset="0"/>
              <a:cs typeface="Arial" panose="020B0604020202020204" pitchFamily="34" charset="0"/>
            </a:endParaRPr>
          </a:p>
        </p:txBody>
      </p:sp>
      <p:sp>
        <p:nvSpPr>
          <p:cNvPr id="14" name="TextBox 13">
            <a:hlinkClick r:id="rId1" action="ppaction://hlinkfile"/>
          </p:cNvPr>
          <p:cNvSpPr txBox="1"/>
          <p:nvPr/>
        </p:nvSpPr>
        <p:spPr>
          <a:xfrm>
            <a:off x="8244408" y="1484784"/>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
        <p:nvSpPr>
          <p:cNvPr id="18" name="Rounded Rectangle 17"/>
          <p:cNvSpPr/>
          <p:nvPr/>
        </p:nvSpPr>
        <p:spPr>
          <a:xfrm>
            <a:off x="136139" y="5913551"/>
            <a:ext cx="8761299" cy="755809"/>
          </a:xfrm>
          <a:prstGeom prst="roundRect">
            <a:avLst>
              <a:gd name="adj" fmla="val 11023"/>
            </a:avLst>
          </a:prstGeom>
          <a:solidFill>
            <a:srgbClr val="C1D6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000" b="1" dirty="0" smtClean="0">
                <a:solidFill>
                  <a:schemeClr val="tx1"/>
                </a:solidFill>
                <a:latin typeface="Arial" panose="020B0604020202020204" pitchFamily="34" charset="0"/>
                <a:cs typeface="Arial" panose="020B0604020202020204" pitchFamily="34" charset="0"/>
              </a:rPr>
              <a:t>Related topics: </a:t>
            </a:r>
            <a:r>
              <a:rPr lang="en-US" sz="2000" dirty="0">
                <a:solidFill>
                  <a:schemeClr val="tx1"/>
                </a:solidFill>
                <a:latin typeface="Arial" panose="020B0604020202020204" pitchFamily="34" charset="0"/>
                <a:cs typeface="Arial" panose="020B0604020202020204" pitchFamily="34" charset="0"/>
              </a:rPr>
              <a:t>resistors </a:t>
            </a:r>
            <a:r>
              <a:rPr lang="en-US" sz="2000" b="1" dirty="0" smtClean="0">
                <a:solidFill>
                  <a:schemeClr val="tx1"/>
                </a:solidFill>
                <a:latin typeface="Arial" panose="020B0604020202020204" pitchFamily="34" charset="0"/>
                <a:cs typeface="Arial" panose="020B0604020202020204" pitchFamily="34" charset="0"/>
              </a:rPr>
              <a:t>8.06</a:t>
            </a:r>
            <a:r>
              <a:rPr lang="en-US" sz="2000" dirty="0">
                <a:solidFill>
                  <a:schemeClr val="tx1"/>
                </a:solidFill>
                <a:latin typeface="Arial" panose="020B0604020202020204" pitchFamily="34" charset="0"/>
                <a:cs typeface="Arial" panose="020B0604020202020204" pitchFamily="34" charset="0"/>
              </a:rPr>
              <a:t>; relay </a:t>
            </a:r>
            <a:r>
              <a:rPr lang="en-US" sz="2000" b="1" dirty="0">
                <a:solidFill>
                  <a:schemeClr val="tx1"/>
                </a:solidFill>
                <a:latin typeface="Arial" panose="020B0604020202020204" pitchFamily="34" charset="0"/>
                <a:cs typeface="Arial" panose="020B0604020202020204" pitchFamily="34" charset="0"/>
              </a:rPr>
              <a:t>9.04</a:t>
            </a:r>
            <a:r>
              <a:rPr lang="en-US" sz="2000" dirty="0">
                <a:solidFill>
                  <a:schemeClr val="tx1"/>
                </a:solidFill>
                <a:latin typeface="Arial" panose="020B0604020202020204" pitchFamily="34" charset="0"/>
                <a:cs typeface="Arial" panose="020B0604020202020204" pitchFamily="34" charset="0"/>
              </a:rPr>
              <a:t> and </a:t>
            </a:r>
            <a:r>
              <a:rPr lang="en-US" sz="2000" b="1" dirty="0">
                <a:solidFill>
                  <a:schemeClr val="tx1"/>
                </a:solidFill>
                <a:latin typeface="Arial" panose="020B0604020202020204" pitchFamily="34" charset="0"/>
                <a:cs typeface="Arial" panose="020B0604020202020204" pitchFamily="34" charset="0"/>
              </a:rPr>
              <a:t>10.02</a:t>
            </a:r>
            <a:r>
              <a:rPr lang="en-US" sz="2000" dirty="0">
                <a:solidFill>
                  <a:schemeClr val="tx1"/>
                </a:solidFill>
                <a:latin typeface="Arial" panose="020B0604020202020204" pitchFamily="34" charset="0"/>
                <a:cs typeface="Arial" panose="020B0604020202020204" pitchFamily="34" charset="0"/>
              </a:rPr>
              <a:t>; electromagnetic induction </a:t>
            </a:r>
            <a:r>
              <a:rPr lang="en-US" sz="2000" b="1" dirty="0">
                <a:solidFill>
                  <a:schemeClr val="tx1"/>
                </a:solidFill>
                <a:latin typeface="Arial" panose="020B0604020202020204" pitchFamily="34" charset="0"/>
                <a:cs typeface="Arial" panose="020B0604020202020204" pitchFamily="34" charset="0"/>
              </a:rPr>
              <a:t>9.07</a:t>
            </a:r>
            <a:r>
              <a:rPr lang="en-US" sz="2000" dirty="0">
                <a:solidFill>
                  <a:schemeClr val="tx1"/>
                </a:solidFill>
                <a:latin typeface="Arial" panose="020B0604020202020204" pitchFamily="34" charset="0"/>
                <a:cs typeface="Arial" panose="020B0604020202020204" pitchFamily="34" charset="0"/>
              </a:rPr>
              <a:t>; diodes </a:t>
            </a:r>
            <a:r>
              <a:rPr lang="en-US" sz="2000" b="1" dirty="0">
                <a:solidFill>
                  <a:schemeClr val="tx1"/>
                </a:solidFill>
                <a:latin typeface="Arial" panose="020B0604020202020204" pitchFamily="34" charset="0"/>
                <a:cs typeface="Arial" panose="020B0604020202020204" pitchFamily="34" charset="0"/>
              </a:rPr>
              <a:t>10.02</a:t>
            </a:r>
            <a:r>
              <a:rPr lang="en-US" sz="2000" dirty="0">
                <a:solidFill>
                  <a:schemeClr val="tx1"/>
                </a:solidFill>
                <a:latin typeface="Arial" panose="020B0604020202020204" pitchFamily="34" charset="0"/>
                <a:cs typeface="Arial" panose="020B0604020202020204" pitchFamily="34" charset="0"/>
              </a:rPr>
              <a:t>; potential divider </a:t>
            </a:r>
            <a:r>
              <a:rPr lang="en-US" sz="2000" b="1" dirty="0">
                <a:solidFill>
                  <a:schemeClr val="tx1"/>
                </a:solidFill>
                <a:latin typeface="Arial" panose="020B0604020202020204" pitchFamily="34" charset="0"/>
                <a:cs typeface="Arial" panose="020B0604020202020204" pitchFamily="34" charset="0"/>
              </a:rPr>
              <a:t>10.02</a:t>
            </a:r>
            <a:endParaRPr lang="en-US" sz="2000" b="1" dirty="0">
              <a:solidFill>
                <a:schemeClr val="tx1"/>
              </a:solidFill>
              <a:latin typeface="Arial" panose="020B0604020202020204" pitchFamily="34" charset="0"/>
              <a:cs typeface="Arial" panose="020B0604020202020204" pitchFamily="34" charset="0"/>
            </a:endParaRPr>
          </a:p>
        </p:txBody>
      </p:sp>
      <p:sp>
        <p:nvSpPr>
          <p:cNvPr id="19" name="Title 1"/>
          <p:cNvSpPr>
            <a:spLocks noGrp="1"/>
          </p:cNvSpPr>
          <p:nvPr>
            <p:ph type="title"/>
          </p:nvPr>
        </p:nvSpPr>
        <p:spPr>
          <a:xfrm>
            <a:off x="35496" y="44624"/>
            <a:ext cx="7560840" cy="625434"/>
          </a:xfrm>
        </p:spPr>
        <p:txBody>
          <a:bodyPr>
            <a:noAutofit/>
          </a:bodyPr>
          <a:lstStyle/>
          <a:p>
            <a:r>
              <a:rPr lang="en-GB" dirty="0"/>
              <a:t>10.03 – Electronic Switching</a:t>
            </a:r>
            <a:endParaRPr lang="en-GB" b="1" dirty="0" smtClean="0"/>
          </a:p>
        </p:txBody>
      </p:sp>
      <p:grpSp>
        <p:nvGrpSpPr>
          <p:cNvPr id="12" name="Group 11"/>
          <p:cNvGrpSpPr/>
          <p:nvPr/>
        </p:nvGrpSpPr>
        <p:grpSpPr>
          <a:xfrm>
            <a:off x="251520" y="3861048"/>
            <a:ext cx="432048" cy="2016224"/>
            <a:chOff x="323528" y="1556792"/>
            <a:chExt cx="288032" cy="1224136"/>
          </a:xfrm>
        </p:grpSpPr>
        <p:cxnSp>
          <p:nvCxnSpPr>
            <p:cNvPr id="20" name="Straight Connector 19"/>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advClick="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10.04 – Logic Gates (1)</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234</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24744"/>
            <a:ext cx="8685877" cy="2400657"/>
          </a:xfrm>
          <a:prstGeom prst="rect">
            <a:avLst/>
          </a:prstGeom>
        </p:spPr>
        <p:txBody>
          <a:bodyPr wrap="square">
            <a:spAutoFit/>
          </a:bodyPr>
          <a:lstStyle/>
          <a:p>
            <a:pPr marL="396875" indent="-396875">
              <a:buClr>
                <a:srgbClr val="C00000"/>
              </a:buClr>
              <a:buSzPct val="80000"/>
              <a:buFont typeface="Arial" panose="020B0604020202020204" pitchFamily="34" charset="0"/>
              <a:buChar char="►"/>
            </a:pPr>
            <a:r>
              <a:rPr lang="en-US" sz="2500" dirty="0" smtClean="0"/>
              <a:t>Video </a:t>
            </a:r>
            <a:r>
              <a:rPr lang="en-US" sz="2500" dirty="0"/>
              <a:t>recorders, security lamps, alarm systems, and washing machines are just some of the things controlled by electronic switches called </a:t>
            </a:r>
            <a:r>
              <a:rPr lang="en-US" sz="2500" b="1" dirty="0">
                <a:solidFill>
                  <a:srgbClr val="FF0000"/>
                </a:solidFill>
              </a:rPr>
              <a:t>logic gates</a:t>
            </a:r>
            <a:r>
              <a:rPr lang="en-US" sz="2500" dirty="0"/>
              <a:t>. </a:t>
            </a:r>
            <a:endParaRPr lang="en-US" sz="2500" dirty="0" smtClean="0"/>
          </a:p>
          <a:p>
            <a:pPr marL="396875" indent="-396875">
              <a:buClr>
                <a:srgbClr val="C00000"/>
              </a:buClr>
              <a:buSzPct val="80000"/>
              <a:buFont typeface="Arial" panose="020B0604020202020204" pitchFamily="34" charset="0"/>
              <a:buChar char="►"/>
            </a:pPr>
            <a:r>
              <a:rPr lang="en-US" sz="2500" dirty="0" smtClean="0"/>
              <a:t>The </a:t>
            </a:r>
            <a:r>
              <a:rPr lang="en-US" sz="2500" dirty="0"/>
              <a:t>diagram below shows a simple form of gate - although this one is not electronic. It is just two ordinary switches, A and B, in a box:</a:t>
            </a:r>
            <a:endParaRPr lang="en-US" sz="2500" dirty="0"/>
          </a:p>
        </p:txBody>
      </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340020" y="3511123"/>
            <a:ext cx="8419043" cy="3172395"/>
          </a:xfrm>
          <a:prstGeom prst="rect">
            <a:avLst/>
          </a:prstGeom>
        </p:spPr>
      </p:pic>
      <p:grpSp>
        <p:nvGrpSpPr>
          <p:cNvPr id="10" name="Group 9"/>
          <p:cNvGrpSpPr/>
          <p:nvPr/>
        </p:nvGrpSpPr>
        <p:grpSpPr>
          <a:xfrm>
            <a:off x="179512" y="1346905"/>
            <a:ext cx="432048" cy="2082095"/>
            <a:chOff x="323528" y="1556792"/>
            <a:chExt cx="288032" cy="1224136"/>
          </a:xfrm>
        </p:grpSpPr>
        <p:cxnSp>
          <p:nvCxnSpPr>
            <p:cNvPr id="13" name="Straight Connector 12"/>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10.04 – Logic Gates (1)</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234</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24744"/>
            <a:ext cx="8685877" cy="2015936"/>
          </a:xfrm>
          <a:prstGeom prst="rect">
            <a:avLst/>
          </a:prstGeom>
        </p:spPr>
        <p:txBody>
          <a:bodyPr wrap="square">
            <a:spAutoFit/>
          </a:bodyPr>
          <a:lstStyle/>
          <a:p>
            <a:pPr marL="396875" indent="-396875">
              <a:buClr>
                <a:srgbClr val="C00000"/>
              </a:buClr>
              <a:buSzPct val="80000"/>
              <a:buFont typeface="Arial" panose="020B0604020202020204" pitchFamily="34" charset="0"/>
              <a:buChar char="►"/>
            </a:pPr>
            <a:r>
              <a:rPr lang="en-US" sz="2500" dirty="0"/>
              <a:t>There has to be an unbroken circuit for the lamp to light up. So, if A and B are both on (closed), the lamp is on. But if either A or B is off (open), the lamp is off. The </a:t>
            </a:r>
            <a:r>
              <a:rPr lang="en-US" sz="2500" b="1" dirty="0">
                <a:solidFill>
                  <a:srgbClr val="FF0000"/>
                </a:solidFill>
              </a:rPr>
              <a:t>truth table</a:t>
            </a:r>
            <a:r>
              <a:rPr lang="en-US" sz="2500" dirty="0"/>
              <a:t> gives the results of all the possible switch settings. It uses two </a:t>
            </a:r>
            <a:r>
              <a:rPr lang="en-US" sz="2500" b="1" dirty="0">
                <a:solidFill>
                  <a:srgbClr val="FF0000"/>
                </a:solidFill>
              </a:rPr>
              <a:t>logic numbers</a:t>
            </a:r>
            <a:r>
              <a:rPr lang="en-US" sz="2500" dirty="0"/>
              <a:t>: 0 for off and 1 for on</a:t>
            </a:r>
            <a:r>
              <a:rPr lang="en-US" sz="2500" dirty="0" smtClean="0"/>
              <a:t>.</a:t>
            </a:r>
            <a:endParaRPr lang="en-US" sz="2500" dirty="0"/>
          </a:p>
        </p:txBody>
      </p:sp>
      <p:grpSp>
        <p:nvGrpSpPr>
          <p:cNvPr id="6" name="Group 5"/>
          <p:cNvGrpSpPr/>
          <p:nvPr/>
        </p:nvGrpSpPr>
        <p:grpSpPr>
          <a:xfrm>
            <a:off x="179512" y="1107084"/>
            <a:ext cx="432048" cy="5517583"/>
            <a:chOff x="323528" y="1556792"/>
            <a:chExt cx="288032" cy="1224136"/>
          </a:xfrm>
        </p:grpSpPr>
        <p:cxnSp>
          <p:nvCxnSpPr>
            <p:cNvPr id="7" name="Straight Connector 6"/>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 name="Rectangle 2"/>
          <p:cNvSpPr/>
          <p:nvPr/>
        </p:nvSpPr>
        <p:spPr>
          <a:xfrm>
            <a:off x="211142" y="3140680"/>
            <a:ext cx="5584994" cy="3554819"/>
          </a:xfrm>
          <a:prstGeom prst="rect">
            <a:avLst/>
          </a:prstGeom>
        </p:spPr>
        <p:txBody>
          <a:bodyPr wrap="square">
            <a:spAutoFit/>
          </a:bodyPr>
          <a:lstStyle/>
          <a:p>
            <a:pPr marL="396875" indent="-396875">
              <a:buClr>
                <a:srgbClr val="C00000"/>
              </a:buClr>
              <a:buSzPct val="80000"/>
              <a:buFont typeface="Arial" panose="020B0604020202020204" pitchFamily="34" charset="0"/>
              <a:buChar char="►"/>
            </a:pPr>
            <a:r>
              <a:rPr lang="en-US" sz="2500" dirty="0"/>
              <a:t>In practice, logic gates work electronically, using tiny transistors as switches. They are manufactured as integrated circuits (ICs), with each chip holding several gates. The chip also needs a </a:t>
            </a:r>
            <a:r>
              <a:rPr lang="en-US" sz="2500" dirty="0" err="1"/>
              <a:t>d.c.</a:t>
            </a:r>
            <a:r>
              <a:rPr lang="en-US" sz="2500" dirty="0"/>
              <a:t> power supply. Typically, this is a 5 volt supply, with one terminal marked +5 V and the other 0 V.</a:t>
            </a:r>
            <a:endParaRPr lang="en-US" sz="2500" dirty="0"/>
          </a:p>
        </p:txBody>
      </p:sp>
      <p:sp>
        <p:nvSpPr>
          <p:cNvPr id="5" name="Rectangle 4"/>
          <p:cNvSpPr/>
          <p:nvPr/>
        </p:nvSpPr>
        <p:spPr>
          <a:xfrm>
            <a:off x="5796136" y="5699864"/>
            <a:ext cx="3096344" cy="969496"/>
          </a:xfrm>
          <a:prstGeom prst="rect">
            <a:avLst/>
          </a:prstGeom>
        </p:spPr>
        <p:txBody>
          <a:bodyPr wrap="square">
            <a:spAutoFit/>
          </a:bodyPr>
          <a:lstStyle/>
          <a:p>
            <a:pPr indent="344805">
              <a:buClr>
                <a:srgbClr val="C00000"/>
              </a:buClr>
              <a:buSzPct val="80000"/>
              <a:buFont typeface="Arial" panose="020B0604020202020204" pitchFamily="34" charset="0"/>
              <a:buChar char="▲"/>
            </a:pPr>
            <a:r>
              <a:rPr lang="en-US" sz="1900" dirty="0"/>
              <a:t>You are using logic gates when you press the buttons on a DVD player.</a:t>
            </a:r>
            <a:endParaRPr lang="en-US" sz="1900" dirty="0"/>
          </a:p>
        </p:txBody>
      </p:sp>
      <p:pic>
        <p:nvPicPr>
          <p:cNvPr id="17410" name="Picture 2" descr="Image result for dvd player"/>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94"/>
          <a:stretch>
            <a:fillRect/>
          </a:stretch>
        </p:blipFill>
        <p:spPr bwMode="auto">
          <a:xfrm>
            <a:off x="5827764" y="3108719"/>
            <a:ext cx="3064716" cy="2624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10.04 – Logic Gates (1)</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234</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1938992"/>
          </a:xfrm>
          <a:prstGeom prst="rect">
            <a:avLst/>
          </a:prstGeom>
        </p:spPr>
        <p:txBody>
          <a:bodyPr wrap="square">
            <a:spAutoFit/>
          </a:bodyPr>
          <a:lstStyle/>
          <a:p>
            <a:pPr>
              <a:buClr>
                <a:srgbClr val="C00000"/>
              </a:buClr>
              <a:buSzPct val="80000"/>
            </a:pPr>
            <a:r>
              <a:rPr lang="en-US" sz="2400" b="1" dirty="0">
                <a:solidFill>
                  <a:srgbClr val="C00000"/>
                </a:solidFill>
              </a:rPr>
              <a:t>AND, OR, and NOT gates</a:t>
            </a:r>
            <a:endParaRPr lang="en-US" sz="2400" b="1" dirty="0">
              <a:solidFill>
                <a:srgbClr val="C00000"/>
              </a:solidFill>
            </a:endParaRPr>
          </a:p>
          <a:p>
            <a:pPr marL="396875" indent="-396875">
              <a:buClr>
                <a:srgbClr val="C00000"/>
              </a:buClr>
              <a:buSzPct val="80000"/>
              <a:buFont typeface="Arial" panose="020B0604020202020204" pitchFamily="34" charset="0"/>
              <a:buChar char="►"/>
            </a:pPr>
            <a:r>
              <a:rPr lang="en-US" sz="2400" dirty="0"/>
              <a:t>There are different types of logic gate. Three of them are shown in symbol form on the opposite page. To help you remember which is which, the words AND, OR, and NOT have been written inside the symbols. </a:t>
            </a:r>
            <a:endParaRPr lang="en-US" sz="2400" dirty="0" smtClean="0"/>
          </a:p>
        </p:txBody>
      </p:sp>
      <p:grpSp>
        <p:nvGrpSpPr>
          <p:cNvPr id="6" name="Group 5"/>
          <p:cNvGrpSpPr/>
          <p:nvPr/>
        </p:nvGrpSpPr>
        <p:grpSpPr>
          <a:xfrm>
            <a:off x="179512" y="1107084"/>
            <a:ext cx="432048" cy="5517583"/>
            <a:chOff x="323528" y="1556792"/>
            <a:chExt cx="288032" cy="1224136"/>
          </a:xfrm>
        </p:grpSpPr>
        <p:cxnSp>
          <p:nvCxnSpPr>
            <p:cNvPr id="7" name="Straight Connector 6"/>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 name="Rectangle 1"/>
          <p:cNvSpPr/>
          <p:nvPr/>
        </p:nvSpPr>
        <p:spPr>
          <a:xfrm>
            <a:off x="206603" y="2996952"/>
            <a:ext cx="5661541" cy="1938992"/>
          </a:xfrm>
          <a:prstGeom prst="rect">
            <a:avLst/>
          </a:prstGeom>
        </p:spPr>
        <p:txBody>
          <a:bodyPr wrap="square">
            <a:spAutoFit/>
          </a:bodyPr>
          <a:lstStyle/>
          <a:p>
            <a:pPr marL="396875" indent="-396875">
              <a:buClr>
                <a:srgbClr val="C00000"/>
              </a:buClr>
              <a:buSzPct val="80000"/>
              <a:buFont typeface="Arial" panose="020B0604020202020204" pitchFamily="34" charset="0"/>
              <a:buChar char="►"/>
            </a:pPr>
            <a:r>
              <a:rPr lang="en-US" sz="2400" dirty="0"/>
              <a:t>However, these words are not really part of the symbols. For simplicity, the input and output connections are shown as single wires rather than complete circuits.</a:t>
            </a:r>
            <a:endParaRPr lang="en-US" sz="2400" dirty="0"/>
          </a:p>
        </p:txBody>
      </p:sp>
      <p:sp>
        <p:nvSpPr>
          <p:cNvPr id="12" name="Rectangle 11"/>
          <p:cNvSpPr/>
          <p:nvPr/>
        </p:nvSpPr>
        <p:spPr>
          <a:xfrm>
            <a:off x="5868144" y="5070395"/>
            <a:ext cx="3025790" cy="1554272"/>
          </a:xfrm>
          <a:prstGeom prst="rect">
            <a:avLst/>
          </a:prstGeom>
        </p:spPr>
        <p:txBody>
          <a:bodyPr wrap="square">
            <a:spAutoFit/>
          </a:bodyPr>
          <a:lstStyle/>
          <a:p>
            <a:pPr indent="344805">
              <a:buClr>
                <a:srgbClr val="C00000"/>
              </a:buClr>
              <a:buSzPct val="80000"/>
              <a:buFont typeface="Arial" panose="020B0604020202020204" pitchFamily="34" charset="0"/>
              <a:buChar char="▲"/>
            </a:pPr>
            <a:r>
              <a:rPr lang="en-US" sz="1900" dirty="0"/>
              <a:t>A logic </a:t>
            </a:r>
            <a:r>
              <a:rPr lang="en-US" sz="1900" dirty="0" smtClean="0"/>
              <a:t>IC </a:t>
            </a:r>
            <a:r>
              <a:rPr lang="en-US" sz="1900" dirty="0"/>
              <a:t>package. Twelve of the 'pins' make connections to the gates on the chip. The other two are for the power supply.</a:t>
            </a:r>
            <a:endParaRPr lang="en-US" sz="1900" dirty="0"/>
          </a:p>
        </p:txBody>
      </p:sp>
      <p:pic>
        <p:nvPicPr>
          <p:cNvPr id="25602" name="Picture 2" descr="Image result for logic IC package"/>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6012159" y="2708920"/>
            <a:ext cx="2880321" cy="2448272"/>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323528" y="4744682"/>
            <a:ext cx="5392969" cy="1852670"/>
            <a:chOff x="-867343" y="2656479"/>
            <a:chExt cx="5392969" cy="1852670"/>
          </a:xfrm>
        </p:grpSpPr>
        <p:sp>
          <p:nvSpPr>
            <p:cNvPr id="15" name="Rounded Rectangle 14"/>
            <p:cNvSpPr/>
            <p:nvPr/>
          </p:nvSpPr>
          <p:spPr>
            <a:xfrm>
              <a:off x="-867343" y="2833225"/>
              <a:ext cx="5256584" cy="1675924"/>
            </a:xfrm>
            <a:prstGeom prst="roundRect">
              <a:avLst>
                <a:gd name="adj" fmla="val 11023"/>
              </a:avLst>
            </a:prstGeom>
            <a:solidFill>
              <a:srgbClr val="A7C4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400" b="1" dirty="0" smtClean="0">
                  <a:solidFill>
                    <a:srgbClr val="002060"/>
                  </a:solidFill>
                  <a:latin typeface="Arial" panose="020B0604020202020204" pitchFamily="34" charset="0"/>
                  <a:cs typeface="Arial" panose="020B0604020202020204" pitchFamily="34" charset="0"/>
                </a:rPr>
                <a:t>Digital </a:t>
              </a:r>
              <a:r>
                <a:rPr lang="en-US" sz="2400" b="1" dirty="0">
                  <a:solidFill>
                    <a:srgbClr val="002060"/>
                  </a:solidFill>
                  <a:latin typeface="Arial" panose="020B0604020202020204" pitchFamily="34" charset="0"/>
                  <a:cs typeface="Arial" panose="020B0604020202020204" pitchFamily="34" charset="0"/>
                </a:rPr>
                <a:t>gates</a:t>
              </a:r>
              <a:endParaRPr lang="en-US" sz="2400" b="1" dirty="0">
                <a:solidFill>
                  <a:srgbClr val="002060"/>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Logic gates operate in only two states, OFF (0) and ON (1). So they are </a:t>
              </a:r>
              <a:r>
                <a:rPr lang="en-US" sz="2400" b="1" dirty="0">
                  <a:solidFill>
                    <a:schemeClr val="tx1"/>
                  </a:solidFill>
                  <a:latin typeface="Arial" panose="020B0604020202020204" pitchFamily="34" charset="0"/>
                  <a:cs typeface="Arial" panose="020B0604020202020204" pitchFamily="34" charset="0"/>
                </a:rPr>
                <a:t>digital</a:t>
              </a:r>
              <a:r>
                <a:rPr lang="en-US" sz="2400" dirty="0">
                  <a:solidFill>
                    <a:schemeClr val="tx1"/>
                  </a:solidFill>
                  <a:latin typeface="Arial" panose="020B0604020202020204" pitchFamily="34" charset="0"/>
                  <a:cs typeface="Arial" panose="020B0604020202020204" pitchFamily="34" charset="0"/>
                </a:rPr>
                <a:t> devices (see 10.01).</a:t>
              </a:r>
              <a:endParaRPr lang="en-US" sz="2400" dirty="0">
                <a:solidFill>
                  <a:schemeClr val="tx1"/>
                </a:solidFill>
                <a:latin typeface="Arial" panose="020B0604020202020204" pitchFamily="34" charset="0"/>
                <a:cs typeface="Arial" panose="020B0604020202020204" pitchFamily="34" charset="0"/>
              </a:endParaRPr>
            </a:p>
          </p:txBody>
        </p:sp>
        <p:sp>
          <p:nvSpPr>
            <p:cNvPr id="16" name="Oval 15"/>
            <p:cNvSpPr/>
            <p:nvPr/>
          </p:nvSpPr>
          <p:spPr>
            <a:xfrm rot="1769345">
              <a:off x="3920250" y="2656479"/>
              <a:ext cx="605376" cy="605671"/>
            </a:xfrm>
            <a:prstGeom prst="ellipse">
              <a:avLst/>
            </a:prstGeom>
            <a:solidFill>
              <a:srgbClr val="0070C0"/>
            </a:solidFill>
            <a:ln w="57150">
              <a:solidFill>
                <a:srgbClr val="C1D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latin typeface="Arial" panose="020B0604020202020204" pitchFamily="34" charset="0"/>
                  <a:cs typeface="Arial" panose="020B0604020202020204" pitchFamily="34" charset="0"/>
                </a:rPr>
                <a:t>!</a:t>
              </a:r>
              <a:endParaRPr lang="en-GB" sz="1600" b="1" dirty="0">
                <a:latin typeface="Arial" panose="020B0604020202020204" pitchFamily="34" charset="0"/>
                <a:cs typeface="Arial" panose="020B0604020202020204" pitchFamily="34" charset="0"/>
              </a:endParaRPr>
            </a:p>
          </p:txBody>
        </p:sp>
      </p:grpSp>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sz="4800" dirty="0" smtClean="0"/>
              <a:t>10.01 – Electronic Essentials</a:t>
            </a:r>
            <a:endParaRPr lang="en-GB" sz="4800"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228</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179512" y="1126714"/>
            <a:ext cx="8712968" cy="2246769"/>
          </a:xfrm>
          <a:prstGeom prst="rect">
            <a:avLst/>
          </a:prstGeom>
        </p:spPr>
        <p:txBody>
          <a:bodyPr wrap="square">
            <a:spAutoFit/>
          </a:bodyPr>
          <a:lstStyle/>
          <a:p>
            <a:pPr marL="406400" indent="-406400">
              <a:buClr>
                <a:srgbClr val="C00000"/>
              </a:buClr>
              <a:buSzPct val="80000"/>
              <a:buFont typeface="Arial" panose="020B0604020202020204" pitchFamily="34" charset="0"/>
              <a:buChar char="►"/>
            </a:pPr>
            <a:r>
              <a:rPr lang="en-US" sz="2800" dirty="0" smtClean="0"/>
              <a:t>Circuits </a:t>
            </a:r>
            <a:r>
              <a:rPr lang="en-US" sz="2800" dirty="0"/>
              <a:t>with microchips and other semiconductor devices are called </a:t>
            </a:r>
            <a:r>
              <a:rPr lang="en-US" sz="2800" b="1" dirty="0">
                <a:solidFill>
                  <a:srgbClr val="FF0000"/>
                </a:solidFill>
              </a:rPr>
              <a:t>electronic</a:t>
            </a:r>
            <a:r>
              <a:rPr lang="en-US" sz="2800" dirty="0">
                <a:solidFill>
                  <a:srgbClr val="FF0000"/>
                </a:solidFill>
              </a:rPr>
              <a:t> </a:t>
            </a:r>
            <a:r>
              <a:rPr lang="en-US" sz="2800" dirty="0"/>
              <a:t>circuits</a:t>
            </a:r>
            <a:r>
              <a:rPr lang="en-US" sz="2800" dirty="0" smtClean="0"/>
              <a:t>. They </a:t>
            </a:r>
            <a:r>
              <a:rPr lang="en-US" sz="2800" dirty="0"/>
              <a:t>include the circuits in TV sets, computers, CD players, and amplifiers. Most handle very low currents, although they can control much more powerful circuits.</a:t>
            </a:r>
            <a:endParaRPr lang="en-US" sz="2800" dirty="0"/>
          </a:p>
        </p:txBody>
      </p:sp>
      <p:grpSp>
        <p:nvGrpSpPr>
          <p:cNvPr id="8" name="Group 7"/>
          <p:cNvGrpSpPr/>
          <p:nvPr/>
        </p:nvGrpSpPr>
        <p:grpSpPr>
          <a:xfrm>
            <a:off x="5436096" y="3189440"/>
            <a:ext cx="3489362" cy="3407912"/>
            <a:chOff x="1024124" y="2635679"/>
            <a:chExt cx="3489362" cy="3407912"/>
          </a:xfrm>
        </p:grpSpPr>
        <p:sp>
          <p:nvSpPr>
            <p:cNvPr id="11" name="Rounded Rectangle 10"/>
            <p:cNvSpPr/>
            <p:nvPr/>
          </p:nvSpPr>
          <p:spPr>
            <a:xfrm>
              <a:off x="1024124" y="2886006"/>
              <a:ext cx="3365117" cy="3157585"/>
            </a:xfrm>
            <a:prstGeom prst="roundRect">
              <a:avLst>
                <a:gd name="adj" fmla="val 11023"/>
              </a:avLst>
            </a:prstGeom>
            <a:solidFill>
              <a:srgbClr val="A7C4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400" b="1" dirty="0" smtClean="0">
                  <a:solidFill>
                    <a:srgbClr val="002060"/>
                  </a:solidFill>
                  <a:latin typeface="Arial" panose="020B0604020202020204" pitchFamily="34" charset="0"/>
                  <a:cs typeface="Arial" panose="020B0604020202020204" pitchFamily="34" charset="0"/>
                </a:rPr>
                <a:t>Essential </a:t>
              </a:r>
              <a:r>
                <a:rPr lang="en-US" sz="2400" b="1" dirty="0">
                  <a:solidFill>
                    <a:srgbClr val="002060"/>
                  </a:solidFill>
                  <a:latin typeface="Arial" panose="020B0604020202020204" pitchFamily="34" charset="0"/>
                  <a:cs typeface="Arial" panose="020B0604020202020204" pitchFamily="34" charset="0"/>
                </a:rPr>
                <a:t>ideas</a:t>
              </a:r>
              <a:endParaRPr lang="en-US" sz="2400" b="1" dirty="0">
                <a:solidFill>
                  <a:srgbClr val="002060"/>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Before working through this section, you need to understand the basic principles of circuits, covered in spreads 8.04-8.10.</a:t>
              </a:r>
              <a:endParaRPr lang="en-US" sz="2400" dirty="0">
                <a:solidFill>
                  <a:schemeClr val="tx1"/>
                </a:solidFill>
                <a:latin typeface="Arial" panose="020B0604020202020204" pitchFamily="34" charset="0"/>
                <a:cs typeface="Arial" panose="020B0604020202020204" pitchFamily="34" charset="0"/>
              </a:endParaRPr>
            </a:p>
          </p:txBody>
        </p:sp>
        <p:sp>
          <p:nvSpPr>
            <p:cNvPr id="12" name="Oval 11"/>
            <p:cNvSpPr/>
            <p:nvPr/>
          </p:nvSpPr>
          <p:spPr>
            <a:xfrm rot="1769345">
              <a:off x="3841217" y="2635679"/>
              <a:ext cx="672269" cy="672597"/>
            </a:xfrm>
            <a:prstGeom prst="ellipse">
              <a:avLst/>
            </a:prstGeom>
            <a:solidFill>
              <a:srgbClr val="0070C0"/>
            </a:solidFill>
            <a:ln w="57150">
              <a:solidFill>
                <a:srgbClr val="C1D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a:t>
              </a:r>
              <a:endParaRPr lang="en-GB" sz="1400" b="1" dirty="0">
                <a:latin typeface="Arial" panose="020B0604020202020204" pitchFamily="34" charset="0"/>
                <a:cs typeface="Arial" panose="020B0604020202020204" pitchFamily="34" charset="0"/>
              </a:endParaRPr>
            </a:p>
          </p:txBody>
        </p:sp>
      </p:grpSp>
      <p:pic>
        <p:nvPicPr>
          <p:cNvPr id="2050" name="Picture 2" descr="Image result for inside an electronic circuit"/>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23528" y="3439767"/>
            <a:ext cx="4876268" cy="32295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10.04 – Logic Gates (1)</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234</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3277820"/>
          </a:xfrm>
          <a:prstGeom prst="rect">
            <a:avLst/>
          </a:prstGeom>
        </p:spPr>
        <p:txBody>
          <a:bodyPr wrap="square">
            <a:spAutoFit/>
          </a:bodyPr>
          <a:lstStyle/>
          <a:p>
            <a:pPr>
              <a:buClr>
                <a:srgbClr val="C00000"/>
              </a:buClr>
              <a:buSzPct val="80000"/>
            </a:pPr>
            <a:r>
              <a:rPr lang="en-US" sz="2300" b="1" dirty="0">
                <a:solidFill>
                  <a:srgbClr val="C00000"/>
                </a:solidFill>
              </a:rPr>
              <a:t>AND, OR, and NOT gates</a:t>
            </a:r>
            <a:endParaRPr lang="en-US" sz="2300" b="1" dirty="0">
              <a:solidFill>
                <a:srgbClr val="C00000"/>
              </a:solidFill>
            </a:endParaRPr>
          </a:p>
          <a:p>
            <a:pPr marL="396875" indent="-396875">
              <a:buClr>
                <a:srgbClr val="C00000"/>
              </a:buClr>
              <a:buSzPct val="80000"/>
              <a:buFont typeface="Arial" panose="020B0604020202020204" pitchFamily="34" charset="0"/>
              <a:buChar char="►"/>
            </a:pPr>
            <a:r>
              <a:rPr lang="en-US" sz="2300" dirty="0"/>
              <a:t>Also, connections to the power supply have been omitted.</a:t>
            </a:r>
            <a:endParaRPr lang="en-US" sz="2300" dirty="0"/>
          </a:p>
          <a:p>
            <a:pPr marL="854075" lvl="1" indent="-396875">
              <a:buClr>
                <a:srgbClr val="C00000"/>
              </a:buClr>
              <a:buSzPct val="80000"/>
              <a:buFont typeface="Wingdings" panose="05000000000000000000" pitchFamily="2" charset="2"/>
              <a:buChar char="§"/>
            </a:pPr>
            <a:r>
              <a:rPr lang="en-US" sz="2300" dirty="0" smtClean="0"/>
              <a:t>Each </a:t>
            </a:r>
            <a:r>
              <a:rPr lang="en-US" sz="2300" dirty="0"/>
              <a:t>input is made either high (for example, +5 V) or low (0 V). As a result, the output is either high or low, depending on the input state(s).</a:t>
            </a:r>
            <a:endParaRPr lang="en-US" sz="2300" dirty="0"/>
          </a:p>
          <a:p>
            <a:pPr marL="854075" lvl="1" indent="-396875">
              <a:buClr>
                <a:srgbClr val="C00000"/>
              </a:buClr>
              <a:buSzPct val="80000"/>
              <a:buFont typeface="Wingdings" panose="05000000000000000000" pitchFamily="2" charset="2"/>
              <a:buChar char="§"/>
            </a:pPr>
            <a:r>
              <a:rPr lang="en-US" sz="2300" dirty="0" smtClean="0"/>
              <a:t>In </a:t>
            </a:r>
            <a:r>
              <a:rPr lang="en-US" sz="2300" dirty="0"/>
              <a:t>the truth tables, the output and input states are represented by the logic numbers 1 (high) and 0 (low).</a:t>
            </a:r>
            <a:endParaRPr lang="en-US" sz="2300" dirty="0"/>
          </a:p>
          <a:p>
            <a:pPr marL="396875" indent="-396875">
              <a:buClr>
                <a:srgbClr val="C00000"/>
              </a:buClr>
              <a:buSzPct val="80000"/>
              <a:buFont typeface="Arial" panose="020B0604020202020204" pitchFamily="34" charset="0"/>
              <a:buChar char="►"/>
            </a:pPr>
            <a:r>
              <a:rPr lang="en-US" sz="2300" dirty="0"/>
              <a:t>Gates can be combined so that the output of one becomes the input of another. The diagram below shows one example:</a:t>
            </a:r>
            <a:endParaRPr lang="en-US" sz="2300" dirty="0" smtClean="0"/>
          </a:p>
        </p:txBody>
      </p:sp>
      <p:pic>
        <p:nvPicPr>
          <p:cNvPr id="5" name="Picture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218004" y="4460144"/>
            <a:ext cx="8663074" cy="2196273"/>
          </a:xfrm>
          <a:prstGeom prst="rect">
            <a:avLst/>
          </a:prstGeom>
        </p:spPr>
      </p:pic>
      <p:grpSp>
        <p:nvGrpSpPr>
          <p:cNvPr id="6" name="Group 5"/>
          <p:cNvGrpSpPr/>
          <p:nvPr/>
        </p:nvGrpSpPr>
        <p:grpSpPr>
          <a:xfrm>
            <a:off x="179512" y="1107084"/>
            <a:ext cx="432048" cy="5517583"/>
            <a:chOff x="323528" y="1556792"/>
            <a:chExt cx="288032" cy="1224136"/>
          </a:xfrm>
        </p:grpSpPr>
        <p:cxnSp>
          <p:nvCxnSpPr>
            <p:cNvPr id="7" name="Straight Connector 6"/>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advClick="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10.04 – Logic Gates (1)</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235</a:t>
            </a:r>
            <a:endParaRPr lang="en-GB" sz="13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237131" y="4430851"/>
            <a:ext cx="3326757" cy="1590437"/>
          </a:xfrm>
          <a:prstGeom prst="rect">
            <a:avLst/>
          </a:prstGeom>
        </p:spPr>
      </p:pic>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6228184" y="4221088"/>
            <a:ext cx="2722360" cy="2447120"/>
          </a:xfrm>
          <a:prstGeom prst="rect">
            <a:avLst/>
          </a:prstGeom>
        </p:spPr>
      </p:pic>
      <p:sp>
        <p:nvSpPr>
          <p:cNvPr id="3" name="Rectangle 2"/>
          <p:cNvSpPr/>
          <p:nvPr/>
        </p:nvSpPr>
        <p:spPr>
          <a:xfrm>
            <a:off x="3563888" y="1124744"/>
            <a:ext cx="2664296" cy="2723823"/>
          </a:xfrm>
          <a:prstGeom prst="rect">
            <a:avLst/>
          </a:prstGeom>
        </p:spPr>
        <p:txBody>
          <a:bodyPr wrap="square">
            <a:spAutoFit/>
          </a:bodyPr>
          <a:lstStyle/>
          <a:p>
            <a:r>
              <a:rPr lang="en-US" sz="1900" dirty="0"/>
              <a:t>This has two inputs and one output.</a:t>
            </a:r>
            <a:endParaRPr lang="en-US" sz="1900" dirty="0"/>
          </a:p>
          <a:p>
            <a:r>
              <a:rPr lang="en-US" sz="1900" dirty="0"/>
              <a:t>For the output to be high, both inputs must be high.</a:t>
            </a:r>
            <a:endParaRPr lang="en-US" sz="1900" dirty="0"/>
          </a:p>
          <a:p>
            <a:r>
              <a:rPr lang="en-US" sz="1900" dirty="0"/>
              <a:t>In other words...</a:t>
            </a:r>
            <a:endParaRPr lang="en-US" sz="1900" dirty="0"/>
          </a:p>
          <a:p>
            <a:r>
              <a:rPr lang="en-US" sz="1900" dirty="0"/>
              <a:t>Output Q is high, if inputs A </a:t>
            </a:r>
            <a:r>
              <a:rPr lang="en-US" sz="1900" b="1" dirty="0"/>
              <a:t>AND</a:t>
            </a:r>
            <a:r>
              <a:rPr lang="en-US" sz="1900" dirty="0"/>
              <a:t> B are high.</a:t>
            </a:r>
            <a:endParaRPr lang="en-US" sz="1900" dirty="0"/>
          </a:p>
        </p:txBody>
      </p:sp>
      <p:sp>
        <p:nvSpPr>
          <p:cNvPr id="11" name="Rectangle 10"/>
          <p:cNvSpPr/>
          <p:nvPr/>
        </p:nvSpPr>
        <p:spPr>
          <a:xfrm>
            <a:off x="3563888" y="4012029"/>
            <a:ext cx="2664296" cy="2585323"/>
          </a:xfrm>
          <a:prstGeom prst="rect">
            <a:avLst/>
          </a:prstGeom>
        </p:spPr>
        <p:txBody>
          <a:bodyPr wrap="square">
            <a:spAutoFit/>
          </a:bodyPr>
          <a:lstStyle/>
          <a:p>
            <a:r>
              <a:rPr lang="en-US" dirty="0"/>
              <a:t>This has two inputs and one output.</a:t>
            </a:r>
            <a:endParaRPr lang="en-US" dirty="0"/>
          </a:p>
          <a:p>
            <a:r>
              <a:rPr lang="en-US" dirty="0"/>
              <a:t>For the output to be </a:t>
            </a:r>
            <a:r>
              <a:rPr lang="en-US" dirty="0" smtClean="0"/>
              <a:t>high, at </a:t>
            </a:r>
            <a:r>
              <a:rPr lang="en-US" dirty="0"/>
              <a:t>least one of the inputs must be high.</a:t>
            </a:r>
            <a:endParaRPr lang="en-US" dirty="0"/>
          </a:p>
          <a:p>
            <a:r>
              <a:rPr lang="en-US" dirty="0"/>
              <a:t>In other words...</a:t>
            </a:r>
            <a:endParaRPr lang="en-US" dirty="0"/>
          </a:p>
          <a:p>
            <a:r>
              <a:rPr lang="en-US" dirty="0"/>
              <a:t>Output Q is high if input A </a:t>
            </a:r>
            <a:r>
              <a:rPr lang="en-US" b="1" dirty="0"/>
              <a:t>OR</a:t>
            </a:r>
            <a:r>
              <a:rPr lang="en-US" dirty="0"/>
              <a:t> B (or both) is HIGH.</a:t>
            </a:r>
            <a:endParaRPr lang="en-US" dirty="0"/>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37130" y="1556792"/>
            <a:ext cx="3326757" cy="1743862"/>
          </a:xfrm>
          <a:prstGeom prst="rect">
            <a:avLst/>
          </a:prstGeom>
        </p:spPr>
      </p:pic>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6228183" y="1124744"/>
            <a:ext cx="2722360" cy="2376265"/>
          </a:xfrm>
          <a:prstGeom prst="rect">
            <a:avLst/>
          </a:prstGeom>
        </p:spPr>
      </p:pic>
    </p:spTree>
  </p:cSld>
  <p:clrMapOvr>
    <a:masterClrMapping/>
  </p:clrMapOvr>
  <p:transition advClick="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10.04 – Logic Gates (1)</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235</a:t>
            </a:r>
            <a:endParaRPr lang="en-GB" sz="1300" b="1" dirty="0">
              <a:latin typeface="Arial" panose="020B0604020202020204" pitchFamily="34" charset="0"/>
              <a:cs typeface="Arial" panose="020B0604020202020204" pitchFamily="34" charset="0"/>
            </a:endParaRPr>
          </a:p>
        </p:txBody>
      </p:sp>
      <p:sp>
        <p:nvSpPr>
          <p:cNvPr id="3" name="Rectangle 2"/>
          <p:cNvSpPr/>
          <p:nvPr/>
        </p:nvSpPr>
        <p:spPr>
          <a:xfrm>
            <a:off x="265779" y="4268703"/>
            <a:ext cx="8626701" cy="2400657"/>
          </a:xfrm>
          <a:prstGeom prst="rect">
            <a:avLst/>
          </a:prstGeom>
        </p:spPr>
        <p:txBody>
          <a:bodyPr wrap="square">
            <a:spAutoFit/>
          </a:bodyPr>
          <a:lstStyle/>
          <a:p>
            <a:r>
              <a:rPr lang="en-US" sz="3000" dirty="0"/>
              <a:t>This has one input and one output.</a:t>
            </a:r>
            <a:endParaRPr lang="en-US" sz="3000" dirty="0"/>
          </a:p>
          <a:p>
            <a:r>
              <a:rPr lang="en-US" sz="3000" dirty="0"/>
              <a:t>The output is high if</a:t>
            </a:r>
            <a:endParaRPr lang="en-US" sz="3000" dirty="0"/>
          </a:p>
          <a:p>
            <a:r>
              <a:rPr lang="en-US" sz="3000" dirty="0"/>
              <a:t>the input is low, and vice versa.</a:t>
            </a:r>
            <a:endParaRPr lang="en-US" sz="3000" dirty="0"/>
          </a:p>
          <a:p>
            <a:r>
              <a:rPr lang="en-US" sz="3000" dirty="0"/>
              <a:t>In other words...</a:t>
            </a:r>
            <a:endParaRPr lang="en-US" sz="3000" dirty="0"/>
          </a:p>
          <a:p>
            <a:r>
              <a:rPr lang="en-US" sz="3000" dirty="0"/>
              <a:t>Output Q is high if input A is </a:t>
            </a:r>
            <a:r>
              <a:rPr lang="en-US" sz="3000" b="1" dirty="0"/>
              <a:t>NOT</a:t>
            </a:r>
            <a:r>
              <a:rPr lang="en-US" sz="3000" dirty="0"/>
              <a:t> high</a:t>
            </a:r>
            <a:endParaRPr lang="en-US" sz="3000" dirty="0"/>
          </a:p>
        </p:txBody>
      </p:sp>
      <p:pic>
        <p:nvPicPr>
          <p:cNvPr id="4" name="Picture 3"/>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251519" y="1124744"/>
            <a:ext cx="5400601" cy="2961622"/>
          </a:xfrm>
          <a:prstGeom prst="rect">
            <a:avLst/>
          </a:prstGeom>
        </p:spPr>
      </p:pic>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5796136" y="1196752"/>
            <a:ext cx="3104728" cy="2961180"/>
          </a:xfrm>
          <a:prstGeom prst="rect">
            <a:avLst/>
          </a:prstGeom>
        </p:spPr>
      </p:pic>
    </p:spTree>
  </p:cSld>
  <p:clrMapOvr>
    <a:masterClrMapping/>
  </p:clrMapOvr>
  <p:transition advClick="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10.04 – Logic Gates (1)</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235</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4708981"/>
          </a:xfrm>
          <a:prstGeom prst="rect">
            <a:avLst/>
          </a:prstGeom>
        </p:spPr>
        <p:txBody>
          <a:bodyPr wrap="square">
            <a:spAutoFit/>
          </a:bodyPr>
          <a:lstStyle/>
          <a:p>
            <a:pPr>
              <a:buClr>
                <a:srgbClr val="C00000"/>
              </a:buClr>
              <a:buSzPct val="80000"/>
            </a:pPr>
            <a:r>
              <a:rPr lang="en-US" sz="2500" b="1" dirty="0" smtClean="0">
                <a:solidFill>
                  <a:srgbClr val="C00000"/>
                </a:solidFill>
              </a:rPr>
              <a:t>Using </a:t>
            </a:r>
            <a:r>
              <a:rPr lang="en-US" sz="2500" b="1" dirty="0">
                <a:solidFill>
                  <a:srgbClr val="C00000"/>
                </a:solidFill>
              </a:rPr>
              <a:t>a gate</a:t>
            </a:r>
            <a:endParaRPr lang="en-US" sz="2500" b="1" dirty="0">
              <a:solidFill>
                <a:srgbClr val="C00000"/>
              </a:solidFill>
            </a:endParaRPr>
          </a:p>
          <a:p>
            <a:pPr marL="396875" indent="-396875">
              <a:buClr>
                <a:srgbClr val="C00000"/>
              </a:buClr>
              <a:buSzPct val="80000"/>
              <a:buFont typeface="Arial" panose="020B0604020202020204" pitchFamily="34" charset="0"/>
              <a:buChar char="►"/>
            </a:pPr>
            <a:r>
              <a:rPr lang="en-US" sz="2500" dirty="0"/>
              <a:t>The diagram on the right shows one use for a logic gate. The recorder will only start recording if the record’ and play’ buttons are pressed together.</a:t>
            </a:r>
            <a:endParaRPr lang="en-US" sz="2500" dirty="0"/>
          </a:p>
          <a:p>
            <a:pPr marL="396875" indent="-396875">
              <a:buClr>
                <a:srgbClr val="C00000"/>
              </a:buClr>
              <a:buSzPct val="80000"/>
              <a:buFont typeface="Arial" panose="020B0604020202020204" pitchFamily="34" charset="0"/>
              <a:buChar char="►"/>
            </a:pPr>
            <a:r>
              <a:rPr lang="en-US" sz="2500" dirty="0"/>
              <a:t>For most practical applications, combinations of gates are needed (see the next spread). Often, each input sensor forms part of a potential divider, as in a transistor switch, and the small output </a:t>
            </a:r>
            <a:br>
              <a:rPr lang="en-US" sz="2500" dirty="0" smtClean="0"/>
            </a:br>
            <a:r>
              <a:rPr lang="en-US" sz="2500" dirty="0" smtClean="0"/>
              <a:t>current switches </a:t>
            </a:r>
            <a:r>
              <a:rPr lang="en-US" sz="2500" dirty="0"/>
              <a:t>on </a:t>
            </a:r>
            <a:br>
              <a:rPr lang="en-US" sz="2500" dirty="0" smtClean="0"/>
            </a:br>
            <a:r>
              <a:rPr lang="en-US" sz="2500" dirty="0" smtClean="0"/>
              <a:t>lamps</a:t>
            </a:r>
            <a:r>
              <a:rPr lang="en-US" sz="2500" dirty="0"/>
              <a:t>, </a:t>
            </a:r>
            <a:r>
              <a:rPr lang="en-US" sz="2500" dirty="0" smtClean="0"/>
              <a:t>motors</a:t>
            </a:r>
            <a:r>
              <a:rPr lang="en-US" sz="2500" dirty="0"/>
              <a:t>, and </a:t>
            </a:r>
            <a:br>
              <a:rPr lang="en-US" sz="2500" dirty="0" smtClean="0"/>
            </a:br>
            <a:r>
              <a:rPr lang="en-US" sz="2500" dirty="0" smtClean="0"/>
              <a:t>other devices </a:t>
            </a:r>
            <a:r>
              <a:rPr lang="en-US" sz="2500" dirty="0"/>
              <a:t>via a </a:t>
            </a:r>
            <a:br>
              <a:rPr lang="en-US" sz="2500" dirty="0" smtClean="0"/>
            </a:br>
            <a:r>
              <a:rPr lang="en-US" sz="2500" dirty="0" smtClean="0"/>
              <a:t>relay</a:t>
            </a:r>
            <a:r>
              <a:rPr lang="en-US" sz="2500" dirty="0"/>
              <a:t>.</a:t>
            </a:r>
            <a:endParaRPr lang="en-US" sz="2500" dirty="0" smtClean="0"/>
          </a:p>
        </p:txBody>
      </p:sp>
      <p:grpSp>
        <p:nvGrpSpPr>
          <p:cNvPr id="6" name="Group 5"/>
          <p:cNvGrpSpPr/>
          <p:nvPr/>
        </p:nvGrpSpPr>
        <p:grpSpPr>
          <a:xfrm>
            <a:off x="179512" y="1107084"/>
            <a:ext cx="432048" cy="5517583"/>
            <a:chOff x="323528" y="1556792"/>
            <a:chExt cx="288032" cy="1224136"/>
          </a:xfrm>
        </p:grpSpPr>
        <p:cxnSp>
          <p:nvCxnSpPr>
            <p:cNvPr id="7" name="Straight Connector 6"/>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067944" y="3861048"/>
            <a:ext cx="4824536" cy="2774109"/>
          </a:xfrm>
          <a:prstGeom prst="rect">
            <a:avLst/>
          </a:prstGeom>
        </p:spPr>
      </p:pic>
      <p:sp>
        <p:nvSpPr>
          <p:cNvPr id="10" name="TextBox 9">
            <a:hlinkClick r:id="rId2" action="ppaction://hlinkfile"/>
          </p:cNvPr>
          <p:cNvSpPr txBox="1"/>
          <p:nvPr/>
        </p:nvSpPr>
        <p:spPr>
          <a:xfrm>
            <a:off x="1125440" y="6162582"/>
            <a:ext cx="1960793" cy="461665"/>
          </a:xfrm>
          <a:prstGeom prst="rect">
            <a:avLst/>
          </a:prstGeom>
          <a:solidFill>
            <a:srgbClr val="FFC000"/>
          </a:solidFill>
          <a:ln>
            <a:noFill/>
          </a:ln>
          <a:effectLst>
            <a:outerShdw blurRad="127000" dist="38100" dir="2700000" sx="102000" sy="102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rtlCol="0">
            <a:spAutoFit/>
          </a:bodyPr>
          <a:lstStyle/>
          <a:p>
            <a:r>
              <a:rPr lang="en-GB" sz="2400" b="1" dirty="0" smtClean="0"/>
              <a:t>Login Gates</a:t>
            </a:r>
            <a:endParaRPr lang="en-GB" sz="2400" b="1" dirty="0"/>
          </a:p>
        </p:txBody>
      </p:sp>
    </p:spTree>
  </p:cSld>
  <p:clrMapOvr>
    <a:masterClrMapping/>
  </p:clrMapOvr>
  <p:transition advClick="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233</a:t>
            </a:r>
            <a:endParaRPr lang="en-GB" sz="1300" b="1" dirty="0">
              <a:latin typeface="Arial" panose="020B0604020202020204" pitchFamily="34" charset="0"/>
              <a:cs typeface="Arial" panose="020B0604020202020204" pitchFamily="34" charset="0"/>
            </a:endParaRPr>
          </a:p>
        </p:txBody>
      </p:sp>
      <p:sp>
        <p:nvSpPr>
          <p:cNvPr id="10" name="Rounded Rectangle 9"/>
          <p:cNvSpPr/>
          <p:nvPr/>
        </p:nvSpPr>
        <p:spPr>
          <a:xfrm>
            <a:off x="165110" y="1124744"/>
            <a:ext cx="8727370" cy="5509152"/>
          </a:xfrm>
          <a:prstGeom prst="roundRect">
            <a:avLst>
              <a:gd name="adj" fmla="val 5049"/>
            </a:avLst>
          </a:prstGeom>
          <a:solidFill>
            <a:srgbClr val="EBEC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8780" indent="-398780">
              <a:buFont typeface="+mj-lt"/>
              <a:buAutoNum type="arabicPeriod"/>
              <a:tabLst>
                <a:tab pos="795020" algn="l"/>
              </a:tabLst>
            </a:pPr>
            <a:r>
              <a:rPr lang="en-US" sz="2400" dirty="0" smtClean="0">
                <a:solidFill>
                  <a:schemeClr val="tx1"/>
                </a:solidFill>
                <a:latin typeface="Arial" panose="020B0604020202020204" pitchFamily="34" charset="0"/>
                <a:cs typeface="Arial" panose="020B0604020202020204" pitchFamily="34" charset="0"/>
              </a:rPr>
              <a:t>Look </a:t>
            </a:r>
            <a:r>
              <a:rPr lang="en-US" sz="2400" dirty="0">
                <a:solidFill>
                  <a:schemeClr val="tx1"/>
                </a:solidFill>
                <a:latin typeface="Arial" panose="020B0604020202020204" pitchFamily="34" charset="0"/>
                <a:cs typeface="Arial" panose="020B0604020202020204" pitchFamily="34" charset="0"/>
              </a:rPr>
              <a:t>at the simple two-switches-in-a-box gate on the opposite page. Decide what type of gate it is.</a:t>
            </a:r>
            <a:endParaRPr lang="en-US" sz="24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400" dirty="0" smtClean="0">
                <a:solidFill>
                  <a:schemeClr val="tx1"/>
                </a:solidFill>
                <a:latin typeface="Arial" panose="020B0604020202020204" pitchFamily="34" charset="0"/>
                <a:cs typeface="Arial" panose="020B0604020202020204" pitchFamily="34" charset="0"/>
              </a:rPr>
              <a:t>The </a:t>
            </a:r>
            <a:r>
              <a:rPr lang="en-US" sz="2400" dirty="0">
                <a:solidFill>
                  <a:schemeClr val="tx1"/>
                </a:solidFill>
                <a:latin typeface="Arial" panose="020B0604020202020204" pitchFamily="34" charset="0"/>
                <a:cs typeface="Arial" panose="020B0604020202020204" pitchFamily="34" charset="0"/>
              </a:rPr>
              <a:t>upper diagram on the right shows another two- switches-in-a-box gate. Write a truth table for this gate and decide what type of gate it is.</a:t>
            </a:r>
            <a:endParaRPr lang="en-US" sz="24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400" dirty="0" smtClean="0">
                <a:solidFill>
                  <a:schemeClr val="tx1"/>
                </a:solidFill>
                <a:latin typeface="Arial" panose="020B0604020202020204" pitchFamily="34" charset="0"/>
                <a:cs typeface="Arial" panose="020B0604020202020204" pitchFamily="34" charset="0"/>
              </a:rPr>
              <a:t>The </a:t>
            </a:r>
            <a:r>
              <a:rPr lang="en-US" sz="2400" dirty="0">
                <a:solidFill>
                  <a:schemeClr val="tx1"/>
                </a:solidFill>
                <a:latin typeface="Arial" panose="020B0604020202020204" pitchFamily="34" charset="0"/>
                <a:cs typeface="Arial" panose="020B0604020202020204" pitchFamily="34" charset="0"/>
              </a:rPr>
              <a:t>lower diagram shows a combination of gates.</a:t>
            </a:r>
            <a:endParaRPr lang="en-US" sz="2400" dirty="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400" dirty="0" smtClean="0">
                <a:solidFill>
                  <a:schemeClr val="tx1"/>
                </a:solidFill>
                <a:latin typeface="Arial" panose="020B0604020202020204" pitchFamily="34" charset="0"/>
                <a:cs typeface="Arial" panose="020B0604020202020204" pitchFamily="34" charset="0"/>
              </a:rPr>
              <a:t>Write </a:t>
            </a:r>
            <a:r>
              <a:rPr lang="en-US" sz="2400" dirty="0">
                <a:solidFill>
                  <a:schemeClr val="tx1"/>
                </a:solidFill>
                <a:latin typeface="Arial" panose="020B0604020202020204" pitchFamily="34" charset="0"/>
                <a:cs typeface="Arial" panose="020B0604020202020204" pitchFamily="34" charset="0"/>
              </a:rPr>
              <a:t>a truth table for </a:t>
            </a:r>
            <a:r>
              <a:rPr lang="en-US" sz="2400" dirty="0" smtClean="0">
                <a:solidFill>
                  <a:schemeClr val="tx1"/>
                </a:solidFill>
                <a:latin typeface="Arial" panose="020B0604020202020204" pitchFamily="34" charset="0"/>
                <a:cs typeface="Arial" panose="020B0604020202020204" pitchFamily="34" charset="0"/>
              </a:rPr>
              <a:t>this </a:t>
            </a:r>
            <a:br>
              <a:rPr lang="en-US" sz="2400" dirty="0" smtClean="0">
                <a:solidFill>
                  <a:schemeClr val="tx1"/>
                </a:solidFill>
                <a:latin typeface="Arial" panose="020B0604020202020204" pitchFamily="34" charset="0"/>
                <a:cs typeface="Arial" panose="020B0604020202020204" pitchFamily="34" charset="0"/>
              </a:rPr>
            </a:br>
            <a:r>
              <a:rPr lang="en-US" sz="2400" dirty="0" smtClean="0">
                <a:solidFill>
                  <a:schemeClr val="tx1"/>
                </a:solidFill>
                <a:latin typeface="Arial" panose="020B0604020202020204" pitchFamily="34" charset="0"/>
                <a:cs typeface="Arial" panose="020B0604020202020204" pitchFamily="34" charset="0"/>
              </a:rPr>
              <a:t>combination</a:t>
            </a:r>
            <a:r>
              <a:rPr lang="en-US" sz="2400" dirty="0">
                <a:solidFill>
                  <a:schemeClr val="tx1"/>
                </a:solidFill>
                <a:latin typeface="Arial" panose="020B0604020202020204" pitchFamily="34" charset="0"/>
                <a:cs typeface="Arial" panose="020B0604020202020204" pitchFamily="34" charset="0"/>
              </a:rPr>
              <a:t>, showing </a:t>
            </a:r>
            <a:r>
              <a:rPr lang="en-US" sz="2400" dirty="0" smtClean="0">
                <a:solidFill>
                  <a:schemeClr val="tx1"/>
                </a:solidFill>
                <a:latin typeface="Arial" panose="020B0604020202020204" pitchFamily="34" charset="0"/>
                <a:cs typeface="Arial" panose="020B0604020202020204" pitchFamily="34" charset="0"/>
              </a:rPr>
              <a:t>all </a:t>
            </a:r>
            <a:br>
              <a:rPr lang="en-US" sz="2400" dirty="0" smtClean="0">
                <a:solidFill>
                  <a:schemeClr val="tx1"/>
                </a:solidFill>
                <a:latin typeface="Arial" panose="020B0604020202020204" pitchFamily="34" charset="0"/>
                <a:cs typeface="Arial" panose="020B0604020202020204" pitchFamily="34" charset="0"/>
              </a:rPr>
            </a:br>
            <a:r>
              <a:rPr lang="en-US" sz="2400" dirty="0" smtClean="0">
                <a:solidFill>
                  <a:schemeClr val="tx1"/>
                </a:solidFill>
                <a:latin typeface="Arial" panose="020B0604020202020204" pitchFamily="34" charset="0"/>
                <a:cs typeface="Arial" panose="020B0604020202020204" pitchFamily="34" charset="0"/>
              </a:rPr>
              <a:t>the </a:t>
            </a:r>
            <a:r>
              <a:rPr lang="en-US" sz="2400" dirty="0">
                <a:solidFill>
                  <a:schemeClr val="tx1"/>
                </a:solidFill>
                <a:latin typeface="Arial" panose="020B0604020202020204" pitchFamily="34" charset="0"/>
                <a:cs typeface="Arial" panose="020B0604020202020204" pitchFamily="34" charset="0"/>
              </a:rPr>
              <a:t>possible states of </a:t>
            </a:r>
            <a:br>
              <a:rPr lang="en-US" sz="2400" dirty="0" smtClean="0">
                <a:solidFill>
                  <a:schemeClr val="tx1"/>
                </a:solidFill>
                <a:latin typeface="Arial" panose="020B0604020202020204" pitchFamily="34" charset="0"/>
                <a:cs typeface="Arial" panose="020B0604020202020204" pitchFamily="34" charset="0"/>
              </a:rPr>
            </a:br>
            <a:r>
              <a:rPr lang="en-US" sz="2400" dirty="0" smtClean="0">
                <a:solidFill>
                  <a:schemeClr val="tx1"/>
                </a:solidFill>
                <a:latin typeface="Arial" panose="020B0604020202020204" pitchFamily="34" charset="0"/>
                <a:cs typeface="Arial" panose="020B0604020202020204" pitchFamily="34" charset="0"/>
              </a:rPr>
              <a:t>A</a:t>
            </a:r>
            <a:r>
              <a:rPr lang="en-US" sz="2400" dirty="0">
                <a:solidFill>
                  <a:schemeClr val="tx1"/>
                </a:solidFill>
                <a:latin typeface="Arial" panose="020B0604020202020204" pitchFamily="34" charset="0"/>
                <a:cs typeface="Arial" panose="020B0604020202020204" pitchFamily="34" charset="0"/>
              </a:rPr>
              <a:t>, B, C, and Q. </a:t>
            </a:r>
            <a:endParaRPr lang="en-US" sz="240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400" dirty="0" smtClean="0">
                <a:solidFill>
                  <a:schemeClr val="tx1"/>
                </a:solidFill>
                <a:latin typeface="Arial" panose="020B0604020202020204" pitchFamily="34" charset="0"/>
                <a:cs typeface="Arial" panose="020B0604020202020204" pitchFamily="34" charset="0"/>
              </a:rPr>
              <a:t>What </a:t>
            </a:r>
            <a:r>
              <a:rPr lang="en-US" sz="2400" dirty="0">
                <a:solidFill>
                  <a:schemeClr val="tx1"/>
                </a:solidFill>
                <a:latin typeface="Arial" panose="020B0604020202020204" pitchFamily="34" charset="0"/>
                <a:cs typeface="Arial" panose="020B0604020202020204" pitchFamily="34" charset="0"/>
              </a:rPr>
              <a:t>must the states of </a:t>
            </a:r>
            <a:br>
              <a:rPr lang="en-US" sz="2400" dirty="0" smtClean="0">
                <a:solidFill>
                  <a:schemeClr val="tx1"/>
                </a:solidFill>
                <a:latin typeface="Arial" panose="020B0604020202020204" pitchFamily="34" charset="0"/>
                <a:cs typeface="Arial" panose="020B0604020202020204" pitchFamily="34" charset="0"/>
              </a:rPr>
            </a:br>
            <a:r>
              <a:rPr lang="en-US" sz="2400" dirty="0" smtClean="0">
                <a:solidFill>
                  <a:schemeClr val="tx1"/>
                </a:solidFill>
                <a:latin typeface="Arial" panose="020B0604020202020204" pitchFamily="34" charset="0"/>
                <a:cs typeface="Arial" panose="020B0604020202020204" pitchFamily="34" charset="0"/>
              </a:rPr>
              <a:t>inputs </a:t>
            </a:r>
            <a:r>
              <a:rPr lang="en-US" sz="2400" dirty="0">
                <a:solidFill>
                  <a:schemeClr val="tx1"/>
                </a:solidFill>
                <a:latin typeface="Arial" panose="020B0604020202020204" pitchFamily="34" charset="0"/>
                <a:cs typeface="Arial" panose="020B0604020202020204" pitchFamily="34" charset="0"/>
              </a:rPr>
              <a:t>A and B be for the </a:t>
            </a:r>
            <a:br>
              <a:rPr lang="en-US" sz="2400" dirty="0" smtClean="0">
                <a:solidFill>
                  <a:schemeClr val="tx1"/>
                </a:solidFill>
                <a:latin typeface="Arial" panose="020B0604020202020204" pitchFamily="34" charset="0"/>
                <a:cs typeface="Arial" panose="020B0604020202020204" pitchFamily="34" charset="0"/>
              </a:rPr>
            </a:br>
            <a:r>
              <a:rPr lang="en-US" sz="2400" dirty="0" smtClean="0">
                <a:solidFill>
                  <a:schemeClr val="tx1"/>
                </a:solidFill>
                <a:latin typeface="Arial" panose="020B0604020202020204" pitchFamily="34" charset="0"/>
                <a:cs typeface="Arial" panose="020B0604020202020204" pitchFamily="34" charset="0"/>
              </a:rPr>
              <a:t>output </a:t>
            </a:r>
            <a:r>
              <a:rPr lang="en-US" sz="2400" dirty="0">
                <a:solidFill>
                  <a:schemeClr val="tx1"/>
                </a:solidFill>
                <a:latin typeface="Arial" panose="020B0604020202020204" pitchFamily="34" charset="0"/>
                <a:cs typeface="Arial" panose="020B0604020202020204" pitchFamily="34" charset="0"/>
              </a:rPr>
              <a:t>to be high</a:t>
            </a:r>
            <a:r>
              <a:rPr lang="en-US" sz="2400" dirty="0" smtClean="0">
                <a:solidFill>
                  <a:schemeClr val="tx1"/>
                </a:solidFill>
                <a:latin typeface="Arial" panose="020B0604020202020204" pitchFamily="34" charset="0"/>
                <a:cs typeface="Arial" panose="020B0604020202020204" pitchFamily="34" charset="0"/>
              </a:rPr>
              <a:t>?</a:t>
            </a:r>
            <a:br>
              <a:rPr lang="en-US" sz="2400" dirty="0" smtClean="0">
                <a:solidFill>
                  <a:schemeClr val="tx1"/>
                </a:solidFill>
                <a:latin typeface="Arial" panose="020B0604020202020204" pitchFamily="34" charset="0"/>
                <a:cs typeface="Arial" panose="020B0604020202020204" pitchFamily="34" charset="0"/>
              </a:rPr>
            </a:br>
            <a:endParaRPr lang="en-US" sz="4800" dirty="0" smtClean="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59812" y="908720"/>
            <a:ext cx="548692" cy="582432"/>
          </a:xfrm>
          <a:prstGeom prst="ellipse">
            <a:avLst/>
          </a:prstGeom>
          <a:solidFill>
            <a:srgbClr val="0070C0"/>
          </a:solidFill>
          <a:ln w="76200">
            <a:solidFill>
              <a:srgbClr val="F5F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Q</a:t>
            </a:r>
            <a:endParaRPr lang="en-GB" b="1" dirty="0">
              <a:latin typeface="Arial" panose="020B0604020202020204" pitchFamily="34" charset="0"/>
              <a:cs typeface="Arial" panose="020B0604020202020204" pitchFamily="34" charset="0"/>
            </a:endParaRPr>
          </a:p>
        </p:txBody>
      </p:sp>
      <p:sp>
        <p:nvSpPr>
          <p:cNvPr id="14" name="TextBox 13">
            <a:hlinkClick r:id="rId1" action="ppaction://hlinkfile"/>
          </p:cNvPr>
          <p:cNvSpPr txBox="1"/>
          <p:nvPr/>
        </p:nvSpPr>
        <p:spPr>
          <a:xfrm>
            <a:off x="8316416" y="2629361"/>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
        <p:nvSpPr>
          <p:cNvPr id="18" name="Rounded Rectangle 17"/>
          <p:cNvSpPr/>
          <p:nvPr/>
        </p:nvSpPr>
        <p:spPr>
          <a:xfrm>
            <a:off x="136139" y="5913551"/>
            <a:ext cx="8761299" cy="755809"/>
          </a:xfrm>
          <a:prstGeom prst="roundRect">
            <a:avLst>
              <a:gd name="adj" fmla="val 11023"/>
            </a:avLst>
          </a:prstGeom>
          <a:solidFill>
            <a:srgbClr val="C1D6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000" b="1" dirty="0" smtClean="0">
                <a:solidFill>
                  <a:schemeClr val="tx1"/>
                </a:solidFill>
                <a:latin typeface="Arial" panose="020B0604020202020204" pitchFamily="34" charset="0"/>
                <a:cs typeface="Arial" panose="020B0604020202020204" pitchFamily="34" charset="0"/>
              </a:rPr>
              <a:t>Related topics: </a:t>
            </a:r>
            <a:r>
              <a:rPr lang="en-US" sz="2000" dirty="0">
                <a:solidFill>
                  <a:schemeClr val="tx1"/>
                </a:solidFill>
                <a:latin typeface="Arial" panose="020B0604020202020204" pitchFamily="34" charset="0"/>
                <a:cs typeface="Arial" panose="020B0604020202020204" pitchFamily="34" charset="0"/>
              </a:rPr>
              <a:t>voltage (</a:t>
            </a:r>
            <a:r>
              <a:rPr lang="en-US" sz="2000" dirty="0" err="1">
                <a:solidFill>
                  <a:schemeClr val="tx1"/>
                </a:solidFill>
                <a:latin typeface="Arial" panose="020B0604020202020204" pitchFamily="34" charset="0"/>
                <a:cs typeface="Arial" panose="020B0604020202020204" pitchFamily="34" charset="0"/>
              </a:rPr>
              <a:t>p.d</a:t>
            </a:r>
            <a:r>
              <a:rPr lang="en-US" sz="2000" dirty="0">
                <a:solidFill>
                  <a:schemeClr val="tx1"/>
                </a:solidFill>
                <a:latin typeface="Arial" panose="020B0604020202020204" pitchFamily="34" charset="0"/>
                <a:cs typeface="Arial" panose="020B0604020202020204" pitchFamily="34" charset="0"/>
              </a:rPr>
              <a:t>.) </a:t>
            </a:r>
            <a:r>
              <a:rPr lang="en-US" sz="2000" b="1" dirty="0">
                <a:solidFill>
                  <a:schemeClr val="tx1"/>
                </a:solidFill>
                <a:latin typeface="Arial" panose="020B0604020202020204" pitchFamily="34" charset="0"/>
                <a:cs typeface="Arial" panose="020B0604020202020204" pitchFamily="34" charset="0"/>
              </a:rPr>
              <a:t>8.05</a:t>
            </a:r>
            <a:r>
              <a:rPr lang="en-US" sz="2000" dirty="0">
                <a:solidFill>
                  <a:schemeClr val="tx1"/>
                </a:solidFill>
                <a:latin typeface="Arial" panose="020B0604020202020204" pitchFamily="34" charset="0"/>
                <a:cs typeface="Arial" panose="020B0604020202020204" pitchFamily="34" charset="0"/>
              </a:rPr>
              <a:t>; lamps and switches </a:t>
            </a:r>
            <a:r>
              <a:rPr lang="en-US" sz="2000" b="1" dirty="0">
                <a:solidFill>
                  <a:schemeClr val="tx1"/>
                </a:solidFill>
                <a:latin typeface="Arial" panose="020B0604020202020204" pitchFamily="34" charset="0"/>
                <a:cs typeface="Arial" panose="020B0604020202020204" pitchFamily="34" charset="0"/>
              </a:rPr>
              <a:t>8.09</a:t>
            </a:r>
            <a:r>
              <a:rPr lang="en-US" sz="2000" dirty="0">
                <a:solidFill>
                  <a:schemeClr val="tx1"/>
                </a:solidFill>
                <a:latin typeface="Arial" panose="020B0604020202020204" pitchFamily="34" charset="0"/>
                <a:cs typeface="Arial" panose="020B0604020202020204" pitchFamily="34" charset="0"/>
              </a:rPr>
              <a:t>; relay </a:t>
            </a:r>
            <a:r>
              <a:rPr lang="en-US" sz="2000" b="1" dirty="0">
                <a:solidFill>
                  <a:schemeClr val="tx1"/>
                </a:solidFill>
                <a:latin typeface="Arial" panose="020B0604020202020204" pitchFamily="34" charset="0"/>
                <a:cs typeface="Arial" panose="020B0604020202020204" pitchFamily="34" charset="0"/>
              </a:rPr>
              <a:t>9.04</a:t>
            </a:r>
            <a:r>
              <a:rPr lang="en-US" sz="2000" dirty="0">
                <a:solidFill>
                  <a:schemeClr val="tx1"/>
                </a:solidFill>
                <a:latin typeface="Arial" panose="020B0604020202020204" pitchFamily="34" charset="0"/>
                <a:cs typeface="Arial" panose="020B0604020202020204" pitchFamily="34" charset="0"/>
              </a:rPr>
              <a:t> and </a:t>
            </a:r>
            <a:r>
              <a:rPr lang="en-US" sz="2000" b="1" dirty="0">
                <a:solidFill>
                  <a:schemeClr val="tx1"/>
                </a:solidFill>
                <a:latin typeface="Arial" panose="020B0604020202020204" pitchFamily="34" charset="0"/>
                <a:cs typeface="Arial" panose="020B0604020202020204" pitchFamily="34" charset="0"/>
              </a:rPr>
              <a:t>10.02</a:t>
            </a:r>
            <a:r>
              <a:rPr lang="en-US" sz="2000" dirty="0">
                <a:solidFill>
                  <a:schemeClr val="tx1"/>
                </a:solidFill>
                <a:latin typeface="Arial" panose="020B0604020202020204" pitchFamily="34" charset="0"/>
                <a:cs typeface="Arial" panose="020B0604020202020204" pitchFamily="34" charset="0"/>
              </a:rPr>
              <a:t>; potential divider </a:t>
            </a:r>
            <a:r>
              <a:rPr lang="en-US" sz="2000" b="1" dirty="0">
                <a:solidFill>
                  <a:schemeClr val="tx1"/>
                </a:solidFill>
                <a:latin typeface="Arial" panose="020B0604020202020204" pitchFamily="34" charset="0"/>
                <a:cs typeface="Arial" panose="020B0604020202020204" pitchFamily="34" charset="0"/>
              </a:rPr>
              <a:t>10.02</a:t>
            </a:r>
            <a:r>
              <a:rPr lang="en-US" sz="2000" dirty="0">
                <a:solidFill>
                  <a:schemeClr val="tx1"/>
                </a:solidFill>
                <a:latin typeface="Arial" panose="020B0604020202020204" pitchFamily="34" charset="0"/>
                <a:cs typeface="Arial" panose="020B0604020202020204" pitchFamily="34" charset="0"/>
              </a:rPr>
              <a:t>; transistor switches </a:t>
            </a:r>
            <a:r>
              <a:rPr lang="en-US" sz="2000" b="1" dirty="0">
                <a:solidFill>
                  <a:schemeClr val="tx1"/>
                </a:solidFill>
                <a:latin typeface="Arial" panose="020B0604020202020204" pitchFamily="34" charset="0"/>
                <a:cs typeface="Arial" panose="020B0604020202020204" pitchFamily="34" charset="0"/>
              </a:rPr>
              <a:t>10.03-10.04</a:t>
            </a:r>
            <a:endParaRPr lang="en-US" sz="2000" b="1" dirty="0">
              <a:solidFill>
                <a:schemeClr val="tx1"/>
              </a:solidFill>
              <a:latin typeface="Arial" panose="020B0604020202020204" pitchFamily="34" charset="0"/>
              <a:cs typeface="Arial" panose="020B0604020202020204" pitchFamily="34" charset="0"/>
            </a:endParaRPr>
          </a:p>
        </p:txBody>
      </p:sp>
      <p:sp>
        <p:nvSpPr>
          <p:cNvPr id="19" name="Title 1"/>
          <p:cNvSpPr>
            <a:spLocks noGrp="1"/>
          </p:cNvSpPr>
          <p:nvPr>
            <p:ph type="title"/>
          </p:nvPr>
        </p:nvSpPr>
        <p:spPr>
          <a:xfrm>
            <a:off x="35496" y="44624"/>
            <a:ext cx="7560840" cy="625434"/>
          </a:xfrm>
        </p:spPr>
        <p:txBody>
          <a:bodyPr>
            <a:noAutofit/>
          </a:bodyPr>
          <a:lstStyle/>
          <a:p>
            <a:r>
              <a:rPr lang="en-GB" dirty="0"/>
              <a:t>10.04 – Logic Gates (1)</a:t>
            </a:r>
            <a:endParaRPr lang="en-GB" b="1" dirty="0" smtClean="0"/>
          </a:p>
        </p:txBody>
      </p:sp>
      <p:grpSp>
        <p:nvGrpSpPr>
          <p:cNvPr id="12" name="Group 11"/>
          <p:cNvGrpSpPr/>
          <p:nvPr/>
        </p:nvGrpSpPr>
        <p:grpSpPr>
          <a:xfrm>
            <a:off x="251520" y="1363226"/>
            <a:ext cx="432048" cy="4491588"/>
            <a:chOff x="323528" y="1556792"/>
            <a:chExt cx="288032" cy="1224136"/>
          </a:xfrm>
        </p:grpSpPr>
        <p:cxnSp>
          <p:nvCxnSpPr>
            <p:cNvPr id="20" name="Straight Connector 19"/>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4932040" y="3635652"/>
            <a:ext cx="3875938" cy="2186428"/>
          </a:xfrm>
          <a:prstGeom prst="rect">
            <a:avLst/>
          </a:prstGeom>
        </p:spPr>
      </p:pic>
    </p:spTree>
  </p:cSld>
  <p:clrMapOvr>
    <a:masterClrMapping/>
  </p:clrMapOvr>
  <p:transition advClick="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10.05 – Logic Gates (2)</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236</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632311"/>
          </a:xfrm>
          <a:prstGeom prst="rect">
            <a:avLst/>
          </a:prstGeom>
        </p:spPr>
        <p:txBody>
          <a:bodyPr wrap="square">
            <a:spAutoFit/>
          </a:bodyPr>
          <a:lstStyle/>
          <a:p>
            <a:pPr>
              <a:buClr>
                <a:srgbClr val="C00000"/>
              </a:buClr>
              <a:buSzPct val="80000"/>
            </a:pPr>
            <a:r>
              <a:rPr lang="en-US" sz="2400" b="1" dirty="0" smtClean="0">
                <a:solidFill>
                  <a:srgbClr val="C00000"/>
                </a:solidFill>
              </a:rPr>
              <a:t>Using </a:t>
            </a:r>
            <a:r>
              <a:rPr lang="en-US" sz="2400" b="1" dirty="0">
                <a:solidFill>
                  <a:srgbClr val="C00000"/>
                </a:solidFill>
              </a:rPr>
              <a:t>a </a:t>
            </a:r>
            <a:r>
              <a:rPr lang="en-US" sz="2400" b="1" dirty="0" smtClean="0">
                <a:solidFill>
                  <a:srgbClr val="C00000"/>
                </a:solidFill>
              </a:rPr>
              <a:t>Combination of Gates</a:t>
            </a:r>
            <a:br>
              <a:rPr lang="en-US" sz="2400" b="1" dirty="0" smtClean="0">
                <a:solidFill>
                  <a:srgbClr val="C00000"/>
                </a:solidFill>
              </a:rPr>
            </a:br>
            <a:br>
              <a:rPr lang="en-US" sz="2400" b="1" dirty="0" smtClean="0">
                <a:solidFill>
                  <a:srgbClr val="C00000"/>
                </a:solidFill>
              </a:rPr>
            </a:br>
            <a:br>
              <a:rPr lang="en-US" sz="2400" b="1" dirty="0" smtClean="0">
                <a:solidFill>
                  <a:srgbClr val="C00000"/>
                </a:solidFill>
              </a:rPr>
            </a:br>
            <a:endParaRPr lang="en-US" sz="2400" b="1" dirty="0" smtClean="0">
              <a:solidFill>
                <a:srgbClr val="C00000"/>
              </a:solidFill>
            </a:endParaRPr>
          </a:p>
          <a:p>
            <a:pPr>
              <a:buClr>
                <a:srgbClr val="C00000"/>
              </a:buClr>
              <a:buSzPct val="80000"/>
            </a:pPr>
            <a:br>
              <a:rPr lang="en-US" sz="2400" b="1" dirty="0" smtClean="0">
                <a:solidFill>
                  <a:srgbClr val="C00000"/>
                </a:solidFill>
              </a:rPr>
            </a:br>
            <a:br>
              <a:rPr lang="en-US" sz="2400" b="1" dirty="0" smtClean="0">
                <a:solidFill>
                  <a:srgbClr val="C00000"/>
                </a:solidFill>
              </a:rPr>
            </a:br>
            <a:br>
              <a:rPr lang="en-US" sz="2400" b="1" dirty="0" smtClean="0">
                <a:solidFill>
                  <a:srgbClr val="C00000"/>
                </a:solidFill>
              </a:rPr>
            </a:br>
            <a:endParaRPr lang="en-US" sz="2400" b="1" dirty="0">
              <a:solidFill>
                <a:srgbClr val="C00000"/>
              </a:solidFill>
            </a:endParaRPr>
          </a:p>
          <a:p>
            <a:pPr marL="396875" indent="-396875">
              <a:buClr>
                <a:srgbClr val="C00000"/>
              </a:buClr>
              <a:buSzPct val="80000"/>
              <a:buFont typeface="Arial" panose="020B0604020202020204" pitchFamily="34" charset="0"/>
              <a:buChar char="►"/>
            </a:pPr>
            <a:r>
              <a:rPr lang="en-US" sz="2400" dirty="0"/>
              <a:t>The diagram above shows how sensors and logic gates can be used to control a security lamp. The sensors and gates have been connected so that, if it is dark and someone approaches, the lamp comes on automatically. </a:t>
            </a:r>
            <a:endParaRPr lang="en-US" sz="2400" dirty="0" smtClean="0"/>
          </a:p>
          <a:p>
            <a:pPr marL="396875" indent="-396875">
              <a:buClr>
                <a:srgbClr val="C00000"/>
              </a:buClr>
              <a:buSzPct val="80000"/>
              <a:buFont typeface="Arial" panose="020B0604020202020204" pitchFamily="34" charset="0"/>
              <a:buChar char="►"/>
            </a:pPr>
            <a:r>
              <a:rPr lang="en-US" sz="2400" dirty="0" smtClean="0"/>
              <a:t>The </a:t>
            </a:r>
            <a:r>
              <a:rPr lang="en-US" sz="2400" dirty="0"/>
              <a:t>last gate cannot provide enough power for the lamp, so it switches on a relay instead. This switches on a separate circuit with the lamp in it.</a:t>
            </a:r>
            <a:endParaRPr lang="en-US" sz="2400" dirty="0" smtClean="0"/>
          </a:p>
        </p:txBody>
      </p:sp>
      <p:grpSp>
        <p:nvGrpSpPr>
          <p:cNvPr id="11" name="Group 10"/>
          <p:cNvGrpSpPr/>
          <p:nvPr/>
        </p:nvGrpSpPr>
        <p:grpSpPr>
          <a:xfrm>
            <a:off x="179512" y="1113711"/>
            <a:ext cx="432048" cy="5555649"/>
            <a:chOff x="323528" y="1556792"/>
            <a:chExt cx="288032" cy="1224136"/>
          </a:xfrm>
        </p:grpSpPr>
        <p:cxnSp>
          <p:nvCxnSpPr>
            <p:cNvPr id="12" name="Straight Connector 11"/>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2544999" y="1611750"/>
            <a:ext cx="6347481" cy="2393314"/>
          </a:xfrm>
          <a:prstGeom prst="rect">
            <a:avLst/>
          </a:prstGeom>
        </p:spPr>
      </p:pic>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r="11418"/>
          <a:stretch>
            <a:fillRect/>
          </a:stretch>
        </p:blipFill>
        <p:spPr>
          <a:xfrm>
            <a:off x="236569" y="1579739"/>
            <a:ext cx="2247199" cy="2425325"/>
          </a:xfrm>
          <a:prstGeom prst="rect">
            <a:avLst/>
          </a:prstGeom>
        </p:spPr>
      </p:pic>
    </p:spTree>
  </p:cSld>
  <p:clrMapOvr>
    <a:masterClrMapping/>
  </p:clrMapOvr>
  <p:transition advClick="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10.05 – Logic Gates (2)</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236</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632311"/>
          </a:xfrm>
          <a:prstGeom prst="rect">
            <a:avLst/>
          </a:prstGeom>
        </p:spPr>
        <p:txBody>
          <a:bodyPr wrap="square">
            <a:spAutoFit/>
          </a:bodyPr>
          <a:lstStyle/>
          <a:p>
            <a:pPr>
              <a:buClr>
                <a:srgbClr val="C00000"/>
              </a:buClr>
              <a:buSzPct val="80000"/>
            </a:pPr>
            <a:r>
              <a:rPr lang="en-US" sz="2400" b="1" dirty="0" smtClean="0">
                <a:solidFill>
                  <a:srgbClr val="C00000"/>
                </a:solidFill>
              </a:rPr>
              <a:t>Using </a:t>
            </a:r>
            <a:r>
              <a:rPr lang="en-US" sz="2400" b="1" dirty="0">
                <a:solidFill>
                  <a:srgbClr val="C00000"/>
                </a:solidFill>
              </a:rPr>
              <a:t>a </a:t>
            </a:r>
            <a:r>
              <a:rPr lang="en-US" sz="2400" b="1" dirty="0" smtClean="0">
                <a:solidFill>
                  <a:srgbClr val="C00000"/>
                </a:solidFill>
              </a:rPr>
              <a:t>Combination of Gates</a:t>
            </a:r>
            <a:br>
              <a:rPr lang="en-US" sz="2400" b="1" dirty="0" smtClean="0">
                <a:solidFill>
                  <a:srgbClr val="C00000"/>
                </a:solidFill>
              </a:rPr>
            </a:br>
            <a:br>
              <a:rPr lang="en-US" sz="2400" b="1" dirty="0" smtClean="0">
                <a:solidFill>
                  <a:srgbClr val="C00000"/>
                </a:solidFill>
              </a:rPr>
            </a:br>
            <a:br>
              <a:rPr lang="en-US" sz="2400" b="1" dirty="0" smtClean="0">
                <a:solidFill>
                  <a:srgbClr val="C00000"/>
                </a:solidFill>
              </a:rPr>
            </a:br>
            <a:endParaRPr lang="en-US" sz="2400" b="1" dirty="0" smtClean="0">
              <a:solidFill>
                <a:srgbClr val="C00000"/>
              </a:solidFill>
            </a:endParaRPr>
          </a:p>
          <a:p>
            <a:pPr>
              <a:buClr>
                <a:srgbClr val="C00000"/>
              </a:buClr>
              <a:buSzPct val="80000"/>
            </a:pPr>
            <a:br>
              <a:rPr lang="en-US" sz="2400" b="1" dirty="0" smtClean="0">
                <a:solidFill>
                  <a:srgbClr val="C00000"/>
                </a:solidFill>
              </a:rPr>
            </a:br>
            <a:br>
              <a:rPr lang="en-US" sz="2400" b="1" dirty="0" smtClean="0">
                <a:solidFill>
                  <a:srgbClr val="C00000"/>
                </a:solidFill>
              </a:rPr>
            </a:br>
            <a:br>
              <a:rPr lang="en-US" sz="2400" b="1" dirty="0" smtClean="0">
                <a:solidFill>
                  <a:srgbClr val="C00000"/>
                </a:solidFill>
              </a:rPr>
            </a:br>
            <a:endParaRPr lang="en-US" sz="2400" b="1" dirty="0" smtClean="0">
              <a:solidFill>
                <a:srgbClr val="C00000"/>
              </a:solidFill>
            </a:endParaRPr>
          </a:p>
          <a:p>
            <a:pPr>
              <a:buClr>
                <a:srgbClr val="C00000"/>
              </a:buClr>
              <a:buSzPct val="80000"/>
            </a:pPr>
            <a:endParaRPr lang="en-US" sz="2400" b="1" dirty="0">
              <a:solidFill>
                <a:srgbClr val="C00000"/>
              </a:solidFill>
            </a:endParaRPr>
          </a:p>
          <a:p>
            <a:pPr marL="396875" indent="-396875">
              <a:buClr>
                <a:srgbClr val="C00000"/>
              </a:buClr>
              <a:buSzPct val="80000"/>
              <a:buFont typeface="Arial" panose="020B0604020202020204" pitchFamily="34" charset="0"/>
              <a:buChar char="►"/>
            </a:pPr>
            <a:r>
              <a:rPr lang="en-US" sz="2400" dirty="0"/>
              <a:t>To check that the combination behaves as intended, you can write a truth table for it (see question 1). </a:t>
            </a:r>
            <a:endParaRPr lang="en-US" sz="2400" dirty="0" smtClean="0"/>
          </a:p>
          <a:p>
            <a:pPr marL="396875" indent="-396875">
              <a:buClr>
                <a:srgbClr val="C00000"/>
              </a:buClr>
              <a:buSzPct val="80000"/>
              <a:buFont typeface="Arial" panose="020B0604020202020204" pitchFamily="34" charset="0"/>
              <a:buChar char="►"/>
            </a:pPr>
            <a:r>
              <a:rPr lang="en-US" sz="2400" dirty="0" smtClean="0"/>
              <a:t>In </a:t>
            </a:r>
            <a:r>
              <a:rPr lang="en-US" sz="2400" dirty="0"/>
              <a:t>this case, the light sensor’s output is low (0) in the dark; the body heat sensor’s output is high (1) if someone approaches; the final output Q must be high for the lamp to come on.</a:t>
            </a:r>
            <a:endParaRPr lang="en-US" sz="2400" dirty="0" smtClean="0"/>
          </a:p>
        </p:txBody>
      </p:sp>
      <p:grpSp>
        <p:nvGrpSpPr>
          <p:cNvPr id="11" name="Group 10"/>
          <p:cNvGrpSpPr/>
          <p:nvPr/>
        </p:nvGrpSpPr>
        <p:grpSpPr>
          <a:xfrm>
            <a:off x="179512" y="1113711"/>
            <a:ext cx="432048" cy="5555649"/>
            <a:chOff x="323528" y="1556792"/>
            <a:chExt cx="288032" cy="1224136"/>
          </a:xfrm>
        </p:grpSpPr>
        <p:cxnSp>
          <p:nvCxnSpPr>
            <p:cNvPr id="12" name="Straight Connector 11"/>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937528" y="1601966"/>
            <a:ext cx="7224027" cy="2723813"/>
          </a:xfrm>
          <a:prstGeom prst="rect">
            <a:avLst/>
          </a:prstGeom>
        </p:spPr>
      </p:pic>
    </p:spTree>
  </p:cSld>
  <p:clrMapOvr>
    <a:masterClrMapping/>
  </p:clrMapOvr>
  <p:transition advClick="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51520" y="4005064"/>
            <a:ext cx="8626529" cy="2622612"/>
          </a:xfrm>
          <a:prstGeom prst="rect">
            <a:avLst/>
          </a:prstGeom>
          <a:solidFill>
            <a:srgbClr val="90C6EC"/>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4" name="Title 1"/>
          <p:cNvSpPr>
            <a:spLocks noGrp="1"/>
          </p:cNvSpPr>
          <p:nvPr>
            <p:ph type="title"/>
          </p:nvPr>
        </p:nvSpPr>
        <p:spPr>
          <a:xfrm>
            <a:off x="35496" y="-4746"/>
            <a:ext cx="7560840" cy="625434"/>
          </a:xfrm>
        </p:spPr>
        <p:txBody>
          <a:bodyPr>
            <a:noAutofit/>
          </a:bodyPr>
          <a:lstStyle/>
          <a:p>
            <a:r>
              <a:rPr lang="en-GB" dirty="0" smtClean="0"/>
              <a:t>10.05 – Logic Gates (2)</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236</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2246769"/>
          </a:xfrm>
          <a:prstGeom prst="rect">
            <a:avLst/>
          </a:prstGeom>
        </p:spPr>
        <p:txBody>
          <a:bodyPr wrap="square">
            <a:spAutoFit/>
          </a:bodyPr>
          <a:lstStyle/>
          <a:p>
            <a:pPr>
              <a:buClr>
                <a:srgbClr val="C00000"/>
              </a:buClr>
              <a:buSzPct val="80000"/>
            </a:pPr>
            <a:r>
              <a:rPr lang="en-US" sz="2800" b="1" dirty="0" smtClean="0">
                <a:solidFill>
                  <a:srgbClr val="C00000"/>
                </a:solidFill>
              </a:rPr>
              <a:t>NAND </a:t>
            </a:r>
            <a:r>
              <a:rPr lang="en-US" sz="2800" b="1" dirty="0">
                <a:solidFill>
                  <a:srgbClr val="C00000"/>
                </a:solidFill>
              </a:rPr>
              <a:t>and NOR gates</a:t>
            </a:r>
            <a:endParaRPr lang="en-US" sz="2800" b="1" dirty="0">
              <a:solidFill>
                <a:srgbClr val="C00000"/>
              </a:solidFill>
            </a:endParaRPr>
          </a:p>
          <a:p>
            <a:pPr marL="396875" indent="-396875">
              <a:buClr>
                <a:srgbClr val="C00000"/>
              </a:buClr>
              <a:buSzPct val="80000"/>
              <a:buFont typeface="Arial" panose="020B0604020202020204" pitchFamily="34" charset="0"/>
              <a:buChar char="►"/>
            </a:pPr>
            <a:r>
              <a:rPr lang="en-US" sz="2800" dirty="0"/>
              <a:t>Two more gates are shown below. These are especially useful because all the other gates can be made by connecting or combining NAND gates (or alternatively NOR gates) in different ways.</a:t>
            </a:r>
            <a:endParaRPr lang="en-US" sz="2800" dirty="0" smtClean="0"/>
          </a:p>
        </p:txBody>
      </p:sp>
      <p:grpSp>
        <p:nvGrpSpPr>
          <p:cNvPr id="11" name="Group 10"/>
          <p:cNvGrpSpPr/>
          <p:nvPr/>
        </p:nvGrpSpPr>
        <p:grpSpPr>
          <a:xfrm>
            <a:off x="179512" y="1113711"/>
            <a:ext cx="432048" cy="2246769"/>
            <a:chOff x="323528" y="1556792"/>
            <a:chExt cx="288032" cy="1224136"/>
          </a:xfrm>
        </p:grpSpPr>
        <p:cxnSp>
          <p:nvCxnSpPr>
            <p:cNvPr id="12" name="Straight Connector 11"/>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329897" y="4293096"/>
            <a:ext cx="3450015" cy="2099265"/>
          </a:xfrm>
          <a:prstGeom prst="rect">
            <a:avLst/>
          </a:prstGeom>
        </p:spPr>
      </p:pic>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6542383" y="4077072"/>
            <a:ext cx="2315023" cy="2448271"/>
          </a:xfrm>
          <a:prstGeom prst="rect">
            <a:avLst/>
          </a:prstGeom>
        </p:spPr>
      </p:pic>
      <p:sp>
        <p:nvSpPr>
          <p:cNvPr id="6" name="Rectangle 5"/>
          <p:cNvSpPr/>
          <p:nvPr/>
        </p:nvSpPr>
        <p:spPr>
          <a:xfrm>
            <a:off x="4321998" y="3532946"/>
            <a:ext cx="4570482" cy="400110"/>
          </a:xfrm>
          <a:prstGeom prst="rect">
            <a:avLst/>
          </a:prstGeom>
        </p:spPr>
        <p:txBody>
          <a:bodyPr wrap="none">
            <a:spAutoFit/>
          </a:bodyPr>
          <a:lstStyle/>
          <a:p>
            <a:r>
              <a:rPr lang="en-US" sz="2000" dirty="0"/>
              <a:t>logic 0 = low (OFF) logic 1 = high (ON)</a:t>
            </a:r>
            <a:endParaRPr lang="en-US" sz="2000" dirty="0"/>
          </a:p>
        </p:txBody>
      </p:sp>
      <p:sp>
        <p:nvSpPr>
          <p:cNvPr id="7" name="Rectangle 6"/>
          <p:cNvSpPr/>
          <p:nvPr/>
        </p:nvSpPr>
        <p:spPr>
          <a:xfrm>
            <a:off x="3779912" y="4077072"/>
            <a:ext cx="2684094" cy="2308324"/>
          </a:xfrm>
          <a:prstGeom prst="rect">
            <a:avLst/>
          </a:prstGeom>
        </p:spPr>
        <p:txBody>
          <a:bodyPr wrap="square">
            <a:spAutoFit/>
          </a:bodyPr>
          <a:lstStyle/>
          <a:p>
            <a:r>
              <a:rPr lang="en-US" dirty="0"/>
              <a:t>This has two inputs and one output.</a:t>
            </a:r>
            <a:endParaRPr lang="en-US" dirty="0"/>
          </a:p>
          <a:p>
            <a:r>
              <a:rPr lang="en-US" dirty="0"/>
              <a:t>It is equivalent to an AND gate with its output inverted by a NOT gate.</a:t>
            </a:r>
            <a:endParaRPr lang="en-US" dirty="0"/>
          </a:p>
          <a:p>
            <a:r>
              <a:rPr lang="en-US" dirty="0"/>
              <a:t>In other words...</a:t>
            </a:r>
            <a:endParaRPr lang="en-US" dirty="0"/>
          </a:p>
          <a:p>
            <a:r>
              <a:rPr lang="en-US" dirty="0"/>
              <a:t>Output Q is high if inputs A </a:t>
            </a:r>
            <a:r>
              <a:rPr lang="en-US" b="1" dirty="0"/>
              <a:t>AND</a:t>
            </a:r>
            <a:r>
              <a:rPr lang="en-US" dirty="0"/>
              <a:t> B are </a:t>
            </a:r>
            <a:r>
              <a:rPr lang="en-US" b="1" dirty="0"/>
              <a:t>NOT</a:t>
            </a:r>
            <a:r>
              <a:rPr lang="en-US" dirty="0"/>
              <a:t> both high.</a:t>
            </a:r>
            <a:endParaRPr lang="en-US" dirty="0"/>
          </a:p>
        </p:txBody>
      </p:sp>
    </p:spTree>
  </p:cSld>
  <p:clrMapOvr>
    <a:masterClrMapping/>
  </p:clrMapOvr>
  <p:transition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10.05 – Logic Gates (2)</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236</a:t>
            </a:r>
            <a:endParaRPr lang="en-GB" sz="1300" b="1" dirty="0">
              <a:latin typeface="Arial" panose="020B0604020202020204" pitchFamily="34" charset="0"/>
              <a:cs typeface="Arial" panose="020B0604020202020204" pitchFamily="34" charset="0"/>
            </a:endParaRPr>
          </a:p>
        </p:txBody>
      </p:sp>
      <p:sp>
        <p:nvSpPr>
          <p:cNvPr id="7" name="Rectangle 6"/>
          <p:cNvSpPr/>
          <p:nvPr/>
        </p:nvSpPr>
        <p:spPr>
          <a:xfrm>
            <a:off x="237307" y="4365104"/>
            <a:ext cx="8655173" cy="2308324"/>
          </a:xfrm>
          <a:prstGeom prst="rect">
            <a:avLst/>
          </a:prstGeom>
        </p:spPr>
        <p:txBody>
          <a:bodyPr wrap="square">
            <a:spAutoFit/>
          </a:bodyPr>
          <a:lstStyle/>
          <a:p>
            <a:r>
              <a:rPr lang="en-US" sz="2400" dirty="0"/>
              <a:t>This has two inputs and one output.</a:t>
            </a:r>
            <a:endParaRPr lang="en-US" sz="2400" dirty="0"/>
          </a:p>
          <a:p>
            <a:r>
              <a:rPr lang="en-US" sz="2400" dirty="0" smtClean="0"/>
              <a:t>It </a:t>
            </a:r>
            <a:r>
              <a:rPr lang="en-US" sz="2400" dirty="0"/>
              <a:t>is equivalent to an OR gate </a:t>
            </a:r>
            <a:r>
              <a:rPr lang="en-US" sz="2400" dirty="0" smtClean="0"/>
              <a:t>with its </a:t>
            </a:r>
            <a:r>
              <a:rPr lang="en-US" sz="2400" dirty="0"/>
              <a:t>output inverted by a NOT gate.</a:t>
            </a:r>
            <a:endParaRPr lang="en-US" sz="2400" dirty="0"/>
          </a:p>
          <a:p>
            <a:r>
              <a:rPr lang="en-US" sz="2400" dirty="0" smtClean="0"/>
              <a:t>In </a:t>
            </a:r>
            <a:r>
              <a:rPr lang="en-US" sz="2400" dirty="0"/>
              <a:t>other words...</a:t>
            </a:r>
            <a:endParaRPr lang="en-US" sz="2400" dirty="0"/>
          </a:p>
          <a:p>
            <a:r>
              <a:rPr lang="en-US" sz="2400" dirty="0" smtClean="0"/>
              <a:t>Output </a:t>
            </a:r>
            <a:r>
              <a:rPr lang="en-US" sz="2400" dirty="0"/>
              <a:t>Q is high if neither input A </a:t>
            </a:r>
            <a:r>
              <a:rPr lang="en-US" sz="2400" b="1" dirty="0"/>
              <a:t>NOR </a:t>
            </a:r>
            <a:r>
              <a:rPr lang="en-US" sz="2400" dirty="0"/>
              <a:t>input</a:t>
            </a:r>
            <a:endParaRPr lang="en-US" sz="2400" dirty="0"/>
          </a:p>
          <a:p>
            <a:r>
              <a:rPr lang="en-US" sz="2400" dirty="0" smtClean="0"/>
              <a:t>B </a:t>
            </a:r>
            <a:r>
              <a:rPr lang="en-US" sz="2400" dirty="0"/>
              <a:t>is high.</a:t>
            </a:r>
            <a:endParaRPr lang="en-US" sz="2400" dirty="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251520" y="1124744"/>
            <a:ext cx="4901040" cy="2376264"/>
          </a:xfrm>
          <a:prstGeom prst="rect">
            <a:avLst/>
          </a:prstGeom>
        </p:spPr>
      </p:pic>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5358397" y="1146195"/>
            <a:ext cx="3548296" cy="3218910"/>
          </a:xfrm>
          <a:prstGeom prst="rect">
            <a:avLst/>
          </a:prstGeom>
        </p:spPr>
      </p:pic>
    </p:spTree>
  </p:cSld>
  <p:clrMapOvr>
    <a:masterClrMapping/>
  </p:clrMapOvr>
  <p:transition advClick="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10.05 – Logic Gates (2)</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237</a:t>
            </a:r>
            <a:endParaRPr lang="en-GB" sz="1300" b="1" dirty="0">
              <a:latin typeface="Arial" panose="020B0604020202020204" pitchFamily="34" charset="0"/>
              <a:cs typeface="Arial" panose="020B0604020202020204" pitchFamily="34" charset="0"/>
            </a:endParaRPr>
          </a:p>
        </p:txBody>
      </p:sp>
      <p:sp>
        <p:nvSpPr>
          <p:cNvPr id="7" name="Rectangle 6"/>
          <p:cNvSpPr/>
          <p:nvPr/>
        </p:nvSpPr>
        <p:spPr>
          <a:xfrm>
            <a:off x="237307" y="4379620"/>
            <a:ext cx="8655173" cy="1569660"/>
          </a:xfrm>
          <a:prstGeom prst="rect">
            <a:avLst/>
          </a:prstGeom>
        </p:spPr>
        <p:txBody>
          <a:bodyPr wrap="square">
            <a:spAutoFit/>
          </a:bodyPr>
          <a:lstStyle/>
          <a:p>
            <a:r>
              <a:rPr lang="en-US" sz="2400" dirty="0"/>
              <a:t>Every type of logic gate can be formed by connecting NAND (or NOR) gates in different combinations (see also question 2). The combination of three NAND gates above left is equivalent to an OR gate.</a:t>
            </a:r>
            <a:endParaRPr lang="en-US" sz="2400" dirty="0"/>
          </a:p>
        </p:txBody>
      </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251519" y="1124744"/>
            <a:ext cx="5639767" cy="3096344"/>
          </a:xfrm>
          <a:prstGeom prst="rect">
            <a:avLst/>
          </a:prstGeom>
        </p:spPr>
      </p:pic>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6025128" y="1116360"/>
            <a:ext cx="2875736" cy="3104728"/>
          </a:xfrm>
          <a:prstGeom prst="rect">
            <a:avLst/>
          </a:prstGeom>
        </p:spPr>
      </p:pic>
      <p:sp>
        <p:nvSpPr>
          <p:cNvPr id="4" name="Rectangle 3"/>
          <p:cNvSpPr/>
          <p:nvPr/>
        </p:nvSpPr>
        <p:spPr>
          <a:xfrm>
            <a:off x="236536" y="5913831"/>
            <a:ext cx="8655944" cy="830997"/>
          </a:xfrm>
          <a:prstGeom prst="rect">
            <a:avLst/>
          </a:prstGeom>
        </p:spPr>
        <p:txBody>
          <a:bodyPr wrap="square">
            <a:spAutoFit/>
          </a:bodyPr>
          <a:lstStyle/>
          <a:p>
            <a:pPr marL="342900" indent="-342900">
              <a:buClr>
                <a:srgbClr val="C00000"/>
              </a:buClr>
              <a:buSzPct val="80000"/>
              <a:buFont typeface="Arial" panose="020B0604020202020204" pitchFamily="34" charset="0"/>
              <a:buChar char="►"/>
            </a:pPr>
            <a:r>
              <a:rPr lang="en-US" sz="2400" dirty="0"/>
              <a:t>The diagram above shows how thee NAND gates can be connected to produce an OR gate. </a:t>
            </a:r>
            <a:endParaRPr lang="en-US" sz="2400" dirty="0"/>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sz="4800" dirty="0" smtClean="0"/>
              <a:t>10.01 – Electronic Essentials</a:t>
            </a:r>
            <a:endParaRPr lang="en-GB" sz="4800"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228</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179512" y="1126714"/>
            <a:ext cx="8712968" cy="3046988"/>
          </a:xfrm>
          <a:prstGeom prst="rect">
            <a:avLst/>
          </a:prstGeom>
        </p:spPr>
        <p:txBody>
          <a:bodyPr wrap="square">
            <a:spAutoFit/>
          </a:bodyPr>
          <a:lstStyle/>
          <a:p>
            <a:pPr>
              <a:buClr>
                <a:srgbClr val="C00000"/>
              </a:buClr>
              <a:buSzPct val="80000"/>
            </a:pPr>
            <a:r>
              <a:rPr lang="en-US" sz="2420" b="1" dirty="0">
                <a:solidFill>
                  <a:srgbClr val="C00000"/>
                </a:solidFill>
              </a:rPr>
              <a:t>An electronic system</a:t>
            </a:r>
            <a:endParaRPr lang="en-US" sz="2420" b="1" dirty="0">
              <a:solidFill>
                <a:srgbClr val="C00000"/>
              </a:solidFill>
            </a:endParaRPr>
          </a:p>
          <a:p>
            <a:pPr marL="406400" indent="-406400">
              <a:buClr>
                <a:srgbClr val="C00000"/>
              </a:buClr>
              <a:buSzPct val="80000"/>
              <a:buFont typeface="Arial" panose="020B0604020202020204" pitchFamily="34" charset="0"/>
              <a:buChar char="►"/>
            </a:pPr>
            <a:r>
              <a:rPr lang="en-US" sz="2420" dirty="0"/>
              <a:t>The sound amplification system below is electronic. When you speak into </a:t>
            </a:r>
            <a:r>
              <a:rPr lang="en-US" sz="2420" dirty="0" smtClean="0"/>
              <a:t>the </a:t>
            </a:r>
            <a:r>
              <a:rPr lang="en-US" sz="2420" dirty="0"/>
              <a:t>microphone, the sound waves cause tiny changes in the current in it. These changes are called </a:t>
            </a:r>
            <a:r>
              <a:rPr lang="en-US" sz="2420" b="1" dirty="0">
                <a:solidFill>
                  <a:srgbClr val="FF0000"/>
                </a:solidFill>
              </a:rPr>
              <a:t>signals</a:t>
            </a:r>
            <a:r>
              <a:rPr lang="en-US" sz="2420" dirty="0"/>
              <a:t>. They are amplified (magnified) by the amplifier so that the loudspeaker gives out a louder version of the original sound. The extra power needed comes from the power supply.</a:t>
            </a:r>
            <a:endParaRPr lang="en-US" sz="2420" dirty="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86322" y="4225312"/>
            <a:ext cx="8699349" cy="2444048"/>
          </a:xfrm>
          <a:prstGeom prst="rect">
            <a:avLst/>
          </a:prstGeom>
        </p:spPr>
      </p:pic>
    </p:spTree>
  </p:cSld>
  <p:clrMapOvr>
    <a:masterClrMapping/>
  </p:clrMapOvr>
  <p:transition advClick="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10.05 – Logic Gates (2)</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237</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3083921"/>
          </a:xfrm>
          <a:prstGeom prst="rect">
            <a:avLst/>
          </a:prstGeom>
        </p:spPr>
        <p:txBody>
          <a:bodyPr wrap="square">
            <a:spAutoFit/>
          </a:bodyPr>
          <a:lstStyle/>
          <a:p>
            <a:pPr>
              <a:buClr>
                <a:srgbClr val="C00000"/>
              </a:buClr>
              <a:buSzPct val="80000"/>
            </a:pPr>
            <a:r>
              <a:rPr lang="en-US" sz="2400" b="1" dirty="0" smtClean="0">
                <a:solidFill>
                  <a:srgbClr val="C00000"/>
                </a:solidFill>
              </a:rPr>
              <a:t>Gates</a:t>
            </a:r>
            <a:r>
              <a:rPr lang="en-US" sz="2400" b="1" dirty="0">
                <a:solidFill>
                  <a:srgbClr val="C00000"/>
                </a:solidFill>
              </a:rPr>
              <a:t>, more gates, and computers</a:t>
            </a:r>
            <a:endParaRPr lang="en-US" sz="2400" b="1" dirty="0">
              <a:solidFill>
                <a:srgbClr val="C00000"/>
              </a:solidFill>
            </a:endParaRPr>
          </a:p>
          <a:p>
            <a:pPr marL="396875" indent="-396875">
              <a:buClr>
                <a:srgbClr val="C00000"/>
              </a:buClr>
              <a:buSzPct val="80000"/>
              <a:buFont typeface="Arial" panose="020B0604020202020204" pitchFamily="34" charset="0"/>
              <a:buChar char="►"/>
            </a:pPr>
            <a:r>
              <a:rPr lang="en-US" sz="2400" dirty="0"/>
              <a:t>To process data and images a computer must first convert them into binary form - long strings of 0's and </a:t>
            </a:r>
            <a:r>
              <a:rPr lang="en-US" sz="2400" dirty="0" smtClean="0"/>
              <a:t>1's</a:t>
            </a:r>
            <a:r>
              <a:rPr lang="en-US" sz="2400" dirty="0"/>
              <a:t>. To hold this data, a typical microprocessor might contain more than 100 million microscopic logic </a:t>
            </a:r>
            <a:br>
              <a:rPr lang="en-US" sz="2400" dirty="0" smtClean="0"/>
            </a:br>
            <a:r>
              <a:rPr lang="en-US" sz="2400" dirty="0" smtClean="0"/>
              <a:t>gates</a:t>
            </a:r>
            <a:r>
              <a:rPr lang="en-US" sz="2400" dirty="0"/>
              <a:t>, all formed with other </a:t>
            </a:r>
            <a:br>
              <a:rPr lang="en-US" sz="2400" dirty="0" smtClean="0"/>
            </a:br>
            <a:r>
              <a:rPr lang="en-US" sz="2400" dirty="0" smtClean="0"/>
              <a:t>components </a:t>
            </a:r>
            <a:r>
              <a:rPr lang="en-US" sz="2400" dirty="0"/>
              <a:t>on a tiny chip of </a:t>
            </a:r>
            <a:br>
              <a:rPr lang="en-US" sz="2400" dirty="0" smtClean="0"/>
            </a:br>
            <a:r>
              <a:rPr lang="en-US" sz="2400" dirty="0" smtClean="0"/>
              <a:t>silicon</a:t>
            </a:r>
            <a:r>
              <a:rPr lang="en-US" sz="2400" dirty="0"/>
              <a:t>. </a:t>
            </a:r>
            <a:endParaRPr lang="en-US" sz="2400" dirty="0" smtClean="0"/>
          </a:p>
        </p:txBody>
      </p:sp>
      <p:sp>
        <p:nvSpPr>
          <p:cNvPr id="2" name="Rectangle 1"/>
          <p:cNvSpPr/>
          <p:nvPr/>
        </p:nvSpPr>
        <p:spPr>
          <a:xfrm>
            <a:off x="179513" y="4077072"/>
            <a:ext cx="4392488" cy="2677656"/>
          </a:xfrm>
          <a:prstGeom prst="rect">
            <a:avLst/>
          </a:prstGeom>
        </p:spPr>
        <p:txBody>
          <a:bodyPr wrap="square">
            <a:spAutoFit/>
          </a:bodyPr>
          <a:lstStyle/>
          <a:p>
            <a:pPr marL="396875" indent="-396875">
              <a:buClr>
                <a:srgbClr val="C00000"/>
              </a:buClr>
              <a:buSzPct val="80000"/>
              <a:buFont typeface="Arial" panose="020B0604020202020204" pitchFamily="34" charset="0"/>
              <a:buChar char="►"/>
            </a:pPr>
            <a:r>
              <a:rPr lang="en-US" sz="2400" dirty="0"/>
              <a:t>The gates are formed from different combinations of NAND or NOR gates. And those gates are themselves formed by linking microscopic transistors in different combinations.</a:t>
            </a:r>
            <a:endParaRPr lang="en-US" sz="2400" dirty="0"/>
          </a:p>
        </p:txBody>
      </p:sp>
      <p:sp>
        <p:nvSpPr>
          <p:cNvPr id="10" name="Rectangle 9"/>
          <p:cNvSpPr/>
          <p:nvPr/>
        </p:nvSpPr>
        <p:spPr>
          <a:xfrm>
            <a:off x="4716016" y="6053807"/>
            <a:ext cx="4176464" cy="615553"/>
          </a:xfrm>
          <a:prstGeom prst="rect">
            <a:avLst/>
          </a:prstGeom>
        </p:spPr>
        <p:txBody>
          <a:bodyPr wrap="square" lIns="0" tIns="0" rIns="0" bIns="0">
            <a:spAutoFit/>
          </a:bodyPr>
          <a:lstStyle/>
          <a:p>
            <a:pPr indent="361950">
              <a:buClr>
                <a:srgbClr val="C00000"/>
              </a:buClr>
              <a:buSzPct val="80000"/>
              <a:buFont typeface="Arial" panose="020B0604020202020204" pitchFamily="34" charset="0"/>
              <a:buChar char="▲"/>
            </a:pPr>
            <a:r>
              <a:rPr lang="en-US" sz="2000" dirty="0"/>
              <a:t>A microprocessor like this contains over 100 million logic gates.</a:t>
            </a:r>
            <a:endParaRPr lang="en-GB" sz="2000" dirty="0"/>
          </a:p>
        </p:txBody>
      </p:sp>
      <p:pic>
        <p:nvPicPr>
          <p:cNvPr id="26626" name="Picture 2" descr="Image result for microprocesso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rot="5400000">
            <a:off x="5325830" y="2405195"/>
            <a:ext cx="3150295" cy="39378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237</a:t>
            </a:r>
            <a:endParaRPr lang="en-GB" sz="1300" b="1" dirty="0">
              <a:latin typeface="Arial" panose="020B0604020202020204" pitchFamily="34" charset="0"/>
              <a:cs typeface="Arial" panose="020B0604020202020204" pitchFamily="34" charset="0"/>
            </a:endParaRPr>
          </a:p>
        </p:txBody>
      </p:sp>
      <p:sp>
        <p:nvSpPr>
          <p:cNvPr id="10" name="Rounded Rectangle 9"/>
          <p:cNvSpPr/>
          <p:nvPr/>
        </p:nvSpPr>
        <p:spPr>
          <a:xfrm>
            <a:off x="165110" y="1124744"/>
            <a:ext cx="8727370" cy="5509152"/>
          </a:xfrm>
          <a:prstGeom prst="roundRect">
            <a:avLst>
              <a:gd name="adj" fmla="val 5049"/>
            </a:avLst>
          </a:prstGeom>
          <a:solidFill>
            <a:srgbClr val="EBEC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8780" indent="-398780">
              <a:buFont typeface="+mj-lt"/>
              <a:buAutoNum type="arabicPeriod"/>
              <a:tabLst>
                <a:tab pos="795020" algn="l"/>
              </a:tabLst>
            </a:pPr>
            <a:r>
              <a:rPr lang="en-US" sz="2180" dirty="0">
                <a:solidFill>
                  <a:schemeClr val="tx1"/>
                </a:solidFill>
                <a:latin typeface="Arial" panose="020B0604020202020204" pitchFamily="34" charset="0"/>
                <a:cs typeface="Arial" panose="020B0604020202020204" pitchFamily="34" charset="0"/>
              </a:rPr>
              <a:t>Look at the security lamp </a:t>
            </a:r>
            <a:br>
              <a:rPr lang="en-US" sz="2180" dirty="0" smtClean="0">
                <a:solidFill>
                  <a:schemeClr val="tx1"/>
                </a:solidFill>
                <a:latin typeface="Arial" panose="020B0604020202020204" pitchFamily="34" charset="0"/>
                <a:cs typeface="Arial" panose="020B0604020202020204" pitchFamily="34" charset="0"/>
              </a:rPr>
            </a:br>
            <a:r>
              <a:rPr lang="en-US" sz="2180" dirty="0" smtClean="0">
                <a:solidFill>
                  <a:schemeClr val="tx1"/>
                </a:solidFill>
                <a:latin typeface="Arial" panose="020B0604020202020204" pitchFamily="34" charset="0"/>
                <a:cs typeface="Arial" panose="020B0604020202020204" pitchFamily="34" charset="0"/>
              </a:rPr>
              <a:t>system </a:t>
            </a:r>
            <a:r>
              <a:rPr lang="en-US" sz="2180" dirty="0">
                <a:solidFill>
                  <a:schemeClr val="tx1"/>
                </a:solidFill>
                <a:latin typeface="Arial" panose="020B0604020202020204" pitchFamily="34" charset="0"/>
                <a:cs typeface="Arial" panose="020B0604020202020204" pitchFamily="34" charset="0"/>
              </a:rPr>
              <a:t>on </a:t>
            </a:r>
            <a:r>
              <a:rPr lang="en-US" sz="2180" dirty="0" smtClean="0">
                <a:solidFill>
                  <a:schemeClr val="tx1"/>
                </a:solidFill>
                <a:latin typeface="Arial" panose="020B0604020202020204" pitchFamily="34" charset="0"/>
                <a:cs typeface="Arial" panose="020B0604020202020204" pitchFamily="34" charset="0"/>
              </a:rPr>
              <a:t>the right, </a:t>
            </a:r>
            <a:endParaRPr lang="en-US" sz="218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180" dirty="0" smtClean="0">
                <a:solidFill>
                  <a:schemeClr val="tx1"/>
                </a:solidFill>
                <a:latin typeface="Arial" panose="020B0604020202020204" pitchFamily="34" charset="0"/>
                <a:cs typeface="Arial" panose="020B0604020202020204" pitchFamily="34" charset="0"/>
              </a:rPr>
              <a:t>Write </a:t>
            </a:r>
            <a:r>
              <a:rPr lang="en-US" sz="2180" dirty="0">
                <a:solidFill>
                  <a:schemeClr val="tx1"/>
                </a:solidFill>
                <a:latin typeface="Arial" panose="020B0604020202020204" pitchFamily="34" charset="0"/>
                <a:cs typeface="Arial" panose="020B0604020202020204" pitchFamily="34" charset="0"/>
              </a:rPr>
              <a:t>a truth table </a:t>
            </a:r>
            <a:br>
              <a:rPr lang="en-US" sz="2180" dirty="0" smtClean="0">
                <a:solidFill>
                  <a:schemeClr val="tx1"/>
                </a:solidFill>
                <a:latin typeface="Arial" panose="020B0604020202020204" pitchFamily="34" charset="0"/>
                <a:cs typeface="Arial" panose="020B0604020202020204" pitchFamily="34" charset="0"/>
              </a:rPr>
            </a:br>
            <a:r>
              <a:rPr lang="en-US" sz="2180" dirty="0" smtClean="0">
                <a:solidFill>
                  <a:schemeClr val="tx1"/>
                </a:solidFill>
                <a:latin typeface="Arial" panose="020B0604020202020204" pitchFamily="34" charset="0"/>
                <a:cs typeface="Arial" panose="020B0604020202020204" pitchFamily="34" charset="0"/>
              </a:rPr>
              <a:t>for </a:t>
            </a:r>
            <a:r>
              <a:rPr lang="en-US" sz="2180" dirty="0">
                <a:solidFill>
                  <a:schemeClr val="tx1"/>
                </a:solidFill>
                <a:latin typeface="Arial" panose="020B0604020202020204" pitchFamily="34" charset="0"/>
                <a:cs typeface="Arial" panose="020B0604020202020204" pitchFamily="34" charset="0"/>
              </a:rPr>
              <a:t>the system, showing </a:t>
            </a:r>
            <a:br>
              <a:rPr lang="en-US" sz="2180" dirty="0" smtClean="0">
                <a:solidFill>
                  <a:schemeClr val="tx1"/>
                </a:solidFill>
                <a:latin typeface="Arial" panose="020B0604020202020204" pitchFamily="34" charset="0"/>
                <a:cs typeface="Arial" panose="020B0604020202020204" pitchFamily="34" charset="0"/>
              </a:rPr>
            </a:br>
            <a:r>
              <a:rPr lang="en-US" sz="2180" dirty="0" smtClean="0">
                <a:solidFill>
                  <a:schemeClr val="tx1"/>
                </a:solidFill>
                <a:latin typeface="Arial" panose="020B0604020202020204" pitchFamily="34" charset="0"/>
                <a:cs typeface="Arial" panose="020B0604020202020204" pitchFamily="34" charset="0"/>
              </a:rPr>
              <a:t>all the possible </a:t>
            </a:r>
            <a:r>
              <a:rPr lang="en-US" sz="2180" dirty="0">
                <a:solidFill>
                  <a:schemeClr val="tx1"/>
                </a:solidFill>
                <a:latin typeface="Arial" panose="020B0604020202020204" pitchFamily="34" charset="0"/>
                <a:cs typeface="Arial" panose="020B0604020202020204" pitchFamily="34" charset="0"/>
              </a:rPr>
              <a:t>states </a:t>
            </a:r>
            <a:br>
              <a:rPr lang="en-US" sz="2180" dirty="0" smtClean="0">
                <a:solidFill>
                  <a:schemeClr val="tx1"/>
                </a:solidFill>
                <a:latin typeface="Arial" panose="020B0604020202020204" pitchFamily="34" charset="0"/>
                <a:cs typeface="Arial" panose="020B0604020202020204" pitchFamily="34" charset="0"/>
              </a:rPr>
            </a:br>
            <a:r>
              <a:rPr lang="en-US" sz="2180" dirty="0" smtClean="0">
                <a:solidFill>
                  <a:schemeClr val="tx1"/>
                </a:solidFill>
                <a:latin typeface="Arial" panose="020B0604020202020204" pitchFamily="34" charset="0"/>
                <a:cs typeface="Arial" panose="020B0604020202020204" pitchFamily="34" charset="0"/>
              </a:rPr>
              <a:t>of A, B</a:t>
            </a:r>
            <a:r>
              <a:rPr lang="en-US" sz="2180" dirty="0">
                <a:solidFill>
                  <a:schemeClr val="tx1"/>
                </a:solidFill>
                <a:latin typeface="Arial" panose="020B0604020202020204" pitchFamily="34" charset="0"/>
                <a:cs typeface="Arial" panose="020B0604020202020204" pitchFamily="34" charset="0"/>
              </a:rPr>
              <a:t>, C, and Q. </a:t>
            </a:r>
            <a:endParaRPr lang="en-US" sz="218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180" dirty="0" smtClean="0">
                <a:solidFill>
                  <a:schemeClr val="tx1"/>
                </a:solidFill>
                <a:latin typeface="Arial" panose="020B0604020202020204" pitchFamily="34" charset="0"/>
                <a:cs typeface="Arial" panose="020B0604020202020204" pitchFamily="34" charset="0"/>
              </a:rPr>
              <a:t>From </a:t>
            </a:r>
            <a:r>
              <a:rPr lang="en-US" sz="2180" dirty="0">
                <a:solidFill>
                  <a:schemeClr val="tx1"/>
                </a:solidFill>
                <a:latin typeface="Arial" panose="020B0604020202020204" pitchFamily="34" charset="0"/>
                <a:cs typeface="Arial" panose="020B0604020202020204" pitchFamily="34" charset="0"/>
              </a:rPr>
              <a:t>your </a:t>
            </a:r>
            <a:r>
              <a:rPr lang="en-US" sz="2180" dirty="0" smtClean="0">
                <a:solidFill>
                  <a:schemeClr val="tx1"/>
                </a:solidFill>
                <a:latin typeface="Arial" panose="020B0604020202020204" pitchFamily="34" charset="0"/>
                <a:cs typeface="Arial" panose="020B0604020202020204" pitchFamily="34" charset="0"/>
              </a:rPr>
              <a:t>table</a:t>
            </a:r>
            <a:r>
              <a:rPr lang="en-US" sz="2180" dirty="0">
                <a:solidFill>
                  <a:schemeClr val="tx1"/>
                </a:solidFill>
                <a:latin typeface="Arial" panose="020B0604020202020204" pitchFamily="34" charset="0"/>
                <a:cs typeface="Arial" panose="020B0604020202020204" pitchFamily="34" charset="0"/>
              </a:rPr>
              <a:t>, work out the state of Q when it is dark </a:t>
            </a:r>
            <a:br>
              <a:rPr lang="en-US" sz="2180" dirty="0" smtClean="0">
                <a:solidFill>
                  <a:schemeClr val="tx1"/>
                </a:solidFill>
                <a:latin typeface="Arial" panose="020B0604020202020204" pitchFamily="34" charset="0"/>
                <a:cs typeface="Arial" panose="020B0604020202020204" pitchFamily="34" charset="0"/>
              </a:rPr>
            </a:br>
            <a:r>
              <a:rPr lang="en-US" sz="2180" dirty="0" smtClean="0">
                <a:solidFill>
                  <a:schemeClr val="tx1"/>
                </a:solidFill>
                <a:latin typeface="Arial" panose="020B0604020202020204" pitchFamily="34" charset="0"/>
                <a:cs typeface="Arial" panose="020B0604020202020204" pitchFamily="34" charset="0"/>
              </a:rPr>
              <a:t>and </a:t>
            </a:r>
            <a:r>
              <a:rPr lang="en-US" sz="2180" dirty="0">
                <a:solidFill>
                  <a:schemeClr val="tx1"/>
                </a:solidFill>
                <a:latin typeface="Arial" panose="020B0604020202020204" pitchFamily="34" charset="0"/>
                <a:cs typeface="Arial" panose="020B0604020202020204" pitchFamily="34" charset="0"/>
              </a:rPr>
              <a:t>someone is approaching the sensors.</a:t>
            </a:r>
            <a:endParaRPr lang="en-US" sz="218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180" dirty="0" smtClean="0">
                <a:solidFill>
                  <a:schemeClr val="tx1"/>
                </a:solidFill>
                <a:latin typeface="Arial" panose="020B0604020202020204" pitchFamily="34" charset="0"/>
                <a:cs typeface="Arial" panose="020B0604020202020204" pitchFamily="34" charset="0"/>
              </a:rPr>
              <a:t>NAND </a:t>
            </a:r>
            <a:r>
              <a:rPr lang="en-US" sz="2180" dirty="0">
                <a:solidFill>
                  <a:schemeClr val="tx1"/>
                </a:solidFill>
                <a:latin typeface="Arial" panose="020B0604020202020204" pitchFamily="34" charset="0"/>
                <a:cs typeface="Arial" panose="020B0604020202020204" pitchFamily="34" charset="0"/>
              </a:rPr>
              <a:t>gates can be used to make </a:t>
            </a:r>
            <a:r>
              <a:rPr lang="en-US" sz="2180" dirty="0" smtClean="0">
                <a:solidFill>
                  <a:schemeClr val="tx1"/>
                </a:solidFill>
                <a:latin typeface="Arial" panose="020B0604020202020204" pitchFamily="34" charset="0"/>
                <a:cs typeface="Arial" panose="020B0604020202020204" pitchFamily="34" charset="0"/>
              </a:rPr>
              <a:t>other </a:t>
            </a:r>
            <a:r>
              <a:rPr lang="en-US" sz="2180" dirty="0">
                <a:solidFill>
                  <a:schemeClr val="tx1"/>
                </a:solidFill>
                <a:latin typeface="Arial" panose="020B0604020202020204" pitchFamily="34" charset="0"/>
                <a:cs typeface="Arial" panose="020B0604020202020204" pitchFamily="34" charset="0"/>
              </a:rPr>
              <a:t>types of gate. There </a:t>
            </a:r>
            <a:br>
              <a:rPr lang="en-US" sz="2180" dirty="0" smtClean="0">
                <a:solidFill>
                  <a:schemeClr val="tx1"/>
                </a:solidFill>
                <a:latin typeface="Arial" panose="020B0604020202020204" pitchFamily="34" charset="0"/>
                <a:cs typeface="Arial" panose="020B0604020202020204" pitchFamily="34" charset="0"/>
              </a:rPr>
            </a:br>
            <a:r>
              <a:rPr lang="en-US" sz="2180" dirty="0" smtClean="0">
                <a:solidFill>
                  <a:schemeClr val="tx1"/>
                </a:solidFill>
                <a:latin typeface="Arial" panose="020B0604020202020204" pitchFamily="34" charset="0"/>
                <a:cs typeface="Arial" panose="020B0604020202020204" pitchFamily="34" charset="0"/>
              </a:rPr>
              <a:t>are </a:t>
            </a:r>
            <a:r>
              <a:rPr lang="en-US" sz="2180" dirty="0">
                <a:solidFill>
                  <a:schemeClr val="tx1"/>
                </a:solidFill>
                <a:latin typeface="Arial" panose="020B0604020202020204" pitchFamily="34" charset="0"/>
                <a:cs typeface="Arial" panose="020B0604020202020204" pitchFamily="34" charset="0"/>
              </a:rPr>
              <a:t>two </a:t>
            </a:r>
            <a:r>
              <a:rPr lang="en-US" sz="2180" dirty="0" smtClean="0">
                <a:solidFill>
                  <a:schemeClr val="tx1"/>
                </a:solidFill>
                <a:latin typeface="Arial" panose="020B0604020202020204" pitchFamily="34" charset="0"/>
                <a:cs typeface="Arial" panose="020B0604020202020204" pitchFamily="34" charset="0"/>
              </a:rPr>
              <a:t>examples </a:t>
            </a:r>
            <a:r>
              <a:rPr lang="en-US" sz="2180" dirty="0">
                <a:solidFill>
                  <a:schemeClr val="tx1"/>
                </a:solidFill>
                <a:latin typeface="Arial" panose="020B0604020202020204" pitchFamily="34" charset="0"/>
                <a:cs typeface="Arial" panose="020B0604020202020204" pitchFamily="34" charset="0"/>
              </a:rPr>
              <a:t>on the right.</a:t>
            </a:r>
            <a:endParaRPr lang="en-US" sz="2180" dirty="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180" dirty="0" smtClean="0">
                <a:solidFill>
                  <a:schemeClr val="tx1"/>
                </a:solidFill>
                <a:latin typeface="Arial" panose="020B0604020202020204" pitchFamily="34" charset="0"/>
                <a:cs typeface="Arial" panose="020B0604020202020204" pitchFamily="34" charset="0"/>
              </a:rPr>
              <a:t>Write </a:t>
            </a:r>
            <a:r>
              <a:rPr lang="en-US" sz="2180" dirty="0">
                <a:solidFill>
                  <a:schemeClr val="tx1"/>
                </a:solidFill>
                <a:latin typeface="Arial" panose="020B0604020202020204" pitchFamily="34" charset="0"/>
                <a:cs typeface="Arial" panose="020B0604020202020204" pitchFamily="34" charset="0"/>
              </a:rPr>
              <a:t>a truth table for each </a:t>
            </a:r>
            <a:br>
              <a:rPr lang="en-US" sz="2180" dirty="0" smtClean="0">
                <a:solidFill>
                  <a:schemeClr val="tx1"/>
                </a:solidFill>
                <a:latin typeface="Arial" panose="020B0604020202020204" pitchFamily="34" charset="0"/>
                <a:cs typeface="Arial" panose="020B0604020202020204" pitchFamily="34" charset="0"/>
              </a:rPr>
            </a:br>
            <a:r>
              <a:rPr lang="en-US" sz="2180" dirty="0" smtClean="0">
                <a:solidFill>
                  <a:schemeClr val="tx1"/>
                </a:solidFill>
                <a:latin typeface="Arial" panose="020B0604020202020204" pitchFamily="34" charset="0"/>
                <a:cs typeface="Arial" panose="020B0604020202020204" pitchFamily="34" charset="0"/>
              </a:rPr>
              <a:t>arrangement</a:t>
            </a:r>
            <a:r>
              <a:rPr lang="en-US" sz="2180" dirty="0">
                <a:solidFill>
                  <a:schemeClr val="tx1"/>
                </a:solidFill>
                <a:latin typeface="Arial" panose="020B0604020202020204" pitchFamily="34" charset="0"/>
                <a:cs typeface="Arial" panose="020B0604020202020204" pitchFamily="34" charset="0"/>
              </a:rPr>
              <a:t>, showing all the </a:t>
            </a:r>
            <a:br>
              <a:rPr lang="en-US" sz="2180" dirty="0" smtClean="0">
                <a:solidFill>
                  <a:schemeClr val="tx1"/>
                </a:solidFill>
                <a:latin typeface="Arial" panose="020B0604020202020204" pitchFamily="34" charset="0"/>
                <a:cs typeface="Arial" panose="020B0604020202020204" pitchFamily="34" charset="0"/>
              </a:rPr>
            </a:br>
            <a:r>
              <a:rPr lang="en-US" sz="2180" dirty="0" smtClean="0">
                <a:solidFill>
                  <a:schemeClr val="tx1"/>
                </a:solidFill>
                <a:latin typeface="Arial" panose="020B0604020202020204" pitchFamily="34" charset="0"/>
                <a:cs typeface="Arial" panose="020B0604020202020204" pitchFamily="34" charset="0"/>
              </a:rPr>
              <a:t>possible </a:t>
            </a:r>
            <a:r>
              <a:rPr lang="en-US" sz="2180" dirty="0">
                <a:solidFill>
                  <a:schemeClr val="tx1"/>
                </a:solidFill>
                <a:latin typeface="Arial" panose="020B0604020202020204" pitchFamily="34" charset="0"/>
                <a:cs typeface="Arial" panose="020B0604020202020204" pitchFamily="34" charset="0"/>
              </a:rPr>
              <a:t>states of A, (B, C), and Q. </a:t>
            </a:r>
            <a:endParaRPr lang="en-US" sz="218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180" dirty="0" smtClean="0">
                <a:solidFill>
                  <a:schemeClr val="tx1"/>
                </a:solidFill>
                <a:latin typeface="Arial" panose="020B0604020202020204" pitchFamily="34" charset="0"/>
                <a:cs typeface="Arial" panose="020B0604020202020204" pitchFamily="34" charset="0"/>
              </a:rPr>
              <a:t>Decide </a:t>
            </a:r>
            <a:r>
              <a:rPr lang="en-US" sz="2180" dirty="0">
                <a:solidFill>
                  <a:schemeClr val="tx1"/>
                </a:solidFill>
                <a:latin typeface="Arial" panose="020B0604020202020204" pitchFamily="34" charset="0"/>
                <a:cs typeface="Arial" panose="020B0604020202020204" pitchFamily="34" charset="0"/>
              </a:rPr>
              <a:t>what type of gate each is </a:t>
            </a:r>
            <a:br>
              <a:rPr lang="en-US" sz="2180" dirty="0" smtClean="0">
                <a:solidFill>
                  <a:schemeClr val="tx1"/>
                </a:solidFill>
                <a:latin typeface="Arial" panose="020B0604020202020204" pitchFamily="34" charset="0"/>
                <a:cs typeface="Arial" panose="020B0604020202020204" pitchFamily="34" charset="0"/>
              </a:rPr>
            </a:br>
            <a:r>
              <a:rPr lang="en-US" sz="2180" dirty="0" smtClean="0">
                <a:solidFill>
                  <a:schemeClr val="tx1"/>
                </a:solidFill>
                <a:latin typeface="Arial" panose="020B0604020202020204" pitchFamily="34" charset="0"/>
                <a:cs typeface="Arial" panose="020B0604020202020204" pitchFamily="34" charset="0"/>
              </a:rPr>
              <a:t>equivalent </a:t>
            </a:r>
            <a:r>
              <a:rPr lang="en-US" sz="2180" dirty="0">
                <a:solidFill>
                  <a:schemeClr val="tx1"/>
                </a:solidFill>
                <a:latin typeface="Arial" panose="020B0604020202020204" pitchFamily="34" charset="0"/>
                <a:cs typeface="Arial" panose="020B0604020202020204" pitchFamily="34" charset="0"/>
              </a:rPr>
              <a:t>to</a:t>
            </a:r>
            <a:r>
              <a:rPr lang="en-US" sz="2180" dirty="0" smtClean="0">
                <a:solidFill>
                  <a:schemeClr val="tx1"/>
                </a:solidFill>
                <a:latin typeface="Arial" panose="020B0604020202020204" pitchFamily="34" charset="0"/>
                <a:cs typeface="Arial" panose="020B0604020202020204" pitchFamily="34" charset="0"/>
              </a:rPr>
              <a:t>.</a:t>
            </a:r>
            <a:br>
              <a:rPr lang="en-US" sz="2180" dirty="0" smtClean="0">
                <a:solidFill>
                  <a:schemeClr val="tx1"/>
                </a:solidFill>
                <a:latin typeface="Arial" panose="020B0604020202020204" pitchFamily="34" charset="0"/>
                <a:cs typeface="Arial" panose="020B0604020202020204" pitchFamily="34" charset="0"/>
              </a:rPr>
            </a:br>
            <a:endParaRPr lang="en-US" sz="2180" dirty="0" smtClean="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59812" y="908720"/>
            <a:ext cx="548692" cy="582432"/>
          </a:xfrm>
          <a:prstGeom prst="ellipse">
            <a:avLst/>
          </a:prstGeom>
          <a:solidFill>
            <a:srgbClr val="0070C0"/>
          </a:solidFill>
          <a:ln w="76200">
            <a:solidFill>
              <a:srgbClr val="F5F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Q</a:t>
            </a:r>
            <a:endParaRPr lang="en-GB" b="1" dirty="0">
              <a:latin typeface="Arial" panose="020B0604020202020204" pitchFamily="34" charset="0"/>
              <a:cs typeface="Arial" panose="020B0604020202020204" pitchFamily="34" charset="0"/>
            </a:endParaRPr>
          </a:p>
        </p:txBody>
      </p:sp>
      <p:sp>
        <p:nvSpPr>
          <p:cNvPr id="14" name="TextBox 13">
            <a:hlinkClick r:id="rId1" action="ppaction://hlinkfile"/>
          </p:cNvPr>
          <p:cNvSpPr txBox="1"/>
          <p:nvPr/>
        </p:nvSpPr>
        <p:spPr>
          <a:xfrm>
            <a:off x="8267957" y="3140968"/>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
        <p:nvSpPr>
          <p:cNvPr id="18" name="Rounded Rectangle 17"/>
          <p:cNvSpPr/>
          <p:nvPr/>
        </p:nvSpPr>
        <p:spPr>
          <a:xfrm>
            <a:off x="136139" y="6309320"/>
            <a:ext cx="8761299" cy="377904"/>
          </a:xfrm>
          <a:prstGeom prst="roundRect">
            <a:avLst>
              <a:gd name="adj" fmla="val 11023"/>
            </a:avLst>
          </a:prstGeom>
          <a:solidFill>
            <a:schemeClr val="accent6">
              <a:lumMod val="60000"/>
              <a:lumOff val="40000"/>
            </a:schemeClr>
          </a:solidFill>
          <a:ln>
            <a:solidFill>
              <a:schemeClr val="accent6">
                <a:lumMod val="75000"/>
              </a:schemeClr>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1700" b="1" dirty="0" smtClean="0">
                <a:solidFill>
                  <a:schemeClr val="tx1"/>
                </a:solidFill>
                <a:latin typeface="Arial" panose="020B0604020202020204" pitchFamily="34" charset="0"/>
                <a:cs typeface="Arial" panose="020B0604020202020204" pitchFamily="34" charset="0"/>
              </a:rPr>
              <a:t>Related topics: </a:t>
            </a:r>
            <a:r>
              <a:rPr lang="en-US" sz="1700" dirty="0" smtClean="0">
                <a:solidFill>
                  <a:schemeClr val="tx1"/>
                </a:solidFill>
                <a:latin typeface="Arial" panose="020B0604020202020204" pitchFamily="34" charset="0"/>
                <a:cs typeface="Arial" panose="020B0604020202020204" pitchFamily="34" charset="0"/>
              </a:rPr>
              <a:t>binary numbers </a:t>
            </a:r>
            <a:r>
              <a:rPr lang="en-US" sz="1700" b="1" dirty="0" smtClean="0">
                <a:solidFill>
                  <a:schemeClr val="tx1"/>
                </a:solidFill>
                <a:latin typeface="Arial" panose="020B0604020202020204" pitchFamily="34" charset="0"/>
                <a:cs typeface="Arial" panose="020B0604020202020204" pitchFamily="34" charset="0"/>
              </a:rPr>
              <a:t>7.12</a:t>
            </a:r>
            <a:r>
              <a:rPr lang="en-US" sz="1700" dirty="0" smtClean="0">
                <a:solidFill>
                  <a:schemeClr val="tx1"/>
                </a:solidFill>
                <a:latin typeface="Arial" panose="020B0604020202020204" pitchFamily="34" charset="0"/>
                <a:cs typeface="Arial" panose="020B0604020202020204" pitchFamily="34" charset="0"/>
              </a:rPr>
              <a:t> sensors </a:t>
            </a:r>
            <a:r>
              <a:rPr lang="en-US" sz="1700" b="1" dirty="0" smtClean="0">
                <a:solidFill>
                  <a:schemeClr val="tx1"/>
                </a:solidFill>
                <a:latin typeface="Arial" panose="020B0604020202020204" pitchFamily="34" charset="0"/>
                <a:cs typeface="Arial" panose="020B0604020202020204" pitchFamily="34" charset="0"/>
              </a:rPr>
              <a:t>10.01</a:t>
            </a:r>
            <a:r>
              <a:rPr lang="en-US" sz="1700" dirty="0" smtClean="0">
                <a:solidFill>
                  <a:schemeClr val="tx1"/>
                </a:solidFill>
                <a:latin typeface="Arial" panose="020B0604020202020204" pitchFamily="34" charset="0"/>
                <a:cs typeface="Arial" panose="020B0604020202020204" pitchFamily="34" charset="0"/>
              </a:rPr>
              <a:t>; use of relay </a:t>
            </a:r>
            <a:r>
              <a:rPr lang="en-US" sz="1700" b="1" dirty="0" smtClean="0">
                <a:solidFill>
                  <a:schemeClr val="tx1"/>
                </a:solidFill>
                <a:latin typeface="Arial" panose="020B0604020202020204" pitchFamily="34" charset="0"/>
                <a:cs typeface="Arial" panose="020B0604020202020204" pitchFamily="34" charset="0"/>
              </a:rPr>
              <a:t>9-04,10.02</a:t>
            </a:r>
            <a:r>
              <a:rPr lang="en-US" sz="1700" dirty="0" smtClean="0">
                <a:solidFill>
                  <a:schemeClr val="tx1"/>
                </a:solidFill>
                <a:latin typeface="Arial" panose="020B0604020202020204" pitchFamily="34" charset="0"/>
                <a:cs typeface="Arial" panose="020B0604020202020204" pitchFamily="34" charset="0"/>
              </a:rPr>
              <a:t>, and </a:t>
            </a:r>
            <a:r>
              <a:rPr lang="en-US" sz="1700" b="1" dirty="0" smtClean="0">
                <a:solidFill>
                  <a:schemeClr val="tx1"/>
                </a:solidFill>
                <a:latin typeface="Arial" panose="020B0604020202020204" pitchFamily="34" charset="0"/>
                <a:cs typeface="Arial" panose="020B0604020202020204" pitchFamily="34" charset="0"/>
              </a:rPr>
              <a:t>10.03</a:t>
            </a:r>
            <a:endParaRPr lang="en-US" sz="1700" b="1" dirty="0">
              <a:solidFill>
                <a:schemeClr val="tx1"/>
              </a:solidFill>
              <a:latin typeface="Arial" panose="020B0604020202020204" pitchFamily="34" charset="0"/>
              <a:cs typeface="Arial" panose="020B0604020202020204" pitchFamily="34" charset="0"/>
            </a:endParaRPr>
          </a:p>
        </p:txBody>
      </p:sp>
      <p:sp>
        <p:nvSpPr>
          <p:cNvPr id="19" name="Title 1"/>
          <p:cNvSpPr>
            <a:spLocks noGrp="1"/>
          </p:cNvSpPr>
          <p:nvPr>
            <p:ph type="title"/>
          </p:nvPr>
        </p:nvSpPr>
        <p:spPr>
          <a:xfrm>
            <a:off x="35496" y="44624"/>
            <a:ext cx="7560840" cy="625434"/>
          </a:xfrm>
        </p:spPr>
        <p:txBody>
          <a:bodyPr>
            <a:noAutofit/>
          </a:bodyPr>
          <a:lstStyle/>
          <a:p>
            <a:r>
              <a:rPr lang="en-GB" dirty="0"/>
              <a:t>10.05 – Logic Gates (2)</a:t>
            </a:r>
            <a:endParaRPr lang="en-GB" b="1" dirty="0" smtClean="0"/>
          </a:p>
        </p:txBody>
      </p:sp>
      <p:grpSp>
        <p:nvGrpSpPr>
          <p:cNvPr id="12" name="Group 11"/>
          <p:cNvGrpSpPr/>
          <p:nvPr/>
        </p:nvGrpSpPr>
        <p:grpSpPr>
          <a:xfrm>
            <a:off x="251520" y="1363226"/>
            <a:ext cx="432048" cy="4874086"/>
            <a:chOff x="323528" y="1556792"/>
            <a:chExt cx="288032" cy="1224136"/>
          </a:xfrm>
        </p:grpSpPr>
        <p:cxnSp>
          <p:nvCxnSpPr>
            <p:cNvPr id="20" name="Straight Connector 19"/>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5730240" y="4260192"/>
            <a:ext cx="3084307" cy="1977120"/>
          </a:xfrm>
          <a:prstGeom prst="rect">
            <a:avLst/>
          </a:prstGeom>
        </p:spPr>
      </p:pic>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4283968" y="1196752"/>
            <a:ext cx="4550190" cy="1885648"/>
          </a:xfrm>
          <a:prstGeom prst="rect">
            <a:avLst/>
          </a:prstGeom>
        </p:spPr>
      </p:pic>
      <p:sp>
        <p:nvSpPr>
          <p:cNvPr id="16" name="Oval 15"/>
          <p:cNvSpPr/>
          <p:nvPr/>
        </p:nvSpPr>
        <p:spPr>
          <a:xfrm>
            <a:off x="8532440" y="902352"/>
            <a:ext cx="548692" cy="582432"/>
          </a:xfrm>
          <a:prstGeom prst="ellipse">
            <a:avLst/>
          </a:prstGeom>
          <a:solidFill>
            <a:srgbClr val="0070C0"/>
          </a:solidFill>
          <a:ln w="76200">
            <a:solidFill>
              <a:srgbClr val="F5F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Q</a:t>
            </a:r>
            <a:endParaRPr lang="en-GB" b="1" dirty="0">
              <a:latin typeface="Arial" panose="020B0604020202020204" pitchFamily="34" charset="0"/>
              <a:cs typeface="Arial" panose="020B0604020202020204" pitchFamily="34" charset="0"/>
            </a:endParaRPr>
          </a:p>
        </p:txBody>
      </p:sp>
    </p:spTree>
  </p:cSld>
  <p:clrMapOvr>
    <a:masterClrMapping/>
  </p:clrMapOvr>
  <p:transition advClick="0"/>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238</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1384995"/>
          </a:xfrm>
          <a:prstGeom prst="rect">
            <a:avLst/>
          </a:prstGeom>
        </p:spPr>
        <p:txBody>
          <a:bodyPr wrap="square">
            <a:spAutoFit/>
          </a:bodyPr>
          <a:lstStyle/>
          <a:p>
            <a:pPr marL="396875" indent="-396875">
              <a:buClr>
                <a:srgbClr val="C00000"/>
              </a:buClr>
              <a:buSzPct val="80000"/>
              <a:buFont typeface="Arial" panose="020B0604020202020204" pitchFamily="34" charset="0"/>
              <a:buChar char="►"/>
            </a:pPr>
            <a:r>
              <a:rPr lang="en-US" sz="2800" dirty="0" smtClean="0"/>
              <a:t>Given </a:t>
            </a:r>
            <a:r>
              <a:rPr lang="en-US" sz="2800" dirty="0"/>
              <a:t>enough energy, electrons can escape from a conductor and move through a vacuum (empty space) or through a gas at low pressure.</a:t>
            </a:r>
            <a:endParaRPr lang="en-US" sz="2800" dirty="0" smtClean="0"/>
          </a:p>
        </p:txBody>
      </p:sp>
      <p:grpSp>
        <p:nvGrpSpPr>
          <p:cNvPr id="8" name="Group 7"/>
          <p:cNvGrpSpPr/>
          <p:nvPr/>
        </p:nvGrpSpPr>
        <p:grpSpPr>
          <a:xfrm>
            <a:off x="206603" y="2404697"/>
            <a:ext cx="8706408" cy="2880633"/>
            <a:chOff x="-4205369" y="2614353"/>
            <a:chExt cx="8706408" cy="2880633"/>
          </a:xfrm>
        </p:grpSpPr>
        <p:sp>
          <p:nvSpPr>
            <p:cNvPr id="11" name="Rounded Rectangle 10"/>
            <p:cNvSpPr/>
            <p:nvPr/>
          </p:nvSpPr>
          <p:spPr>
            <a:xfrm>
              <a:off x="-4205369" y="2833225"/>
              <a:ext cx="8594610" cy="2661761"/>
            </a:xfrm>
            <a:prstGeom prst="roundRect">
              <a:avLst>
                <a:gd name="adj" fmla="val 11023"/>
              </a:avLst>
            </a:prstGeom>
            <a:solidFill>
              <a:srgbClr val="A7C4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600" b="1" dirty="0" smtClean="0">
                  <a:solidFill>
                    <a:srgbClr val="002060"/>
                  </a:solidFill>
                  <a:latin typeface="Arial" panose="020B0604020202020204" pitchFamily="34" charset="0"/>
                  <a:cs typeface="Arial" panose="020B0604020202020204" pitchFamily="34" charset="0"/>
                </a:rPr>
                <a:t>Charge </a:t>
              </a:r>
              <a:r>
                <a:rPr lang="en-US" sz="2600" b="1" dirty="0">
                  <a:solidFill>
                    <a:srgbClr val="002060"/>
                  </a:solidFill>
                  <a:latin typeface="Arial" panose="020B0604020202020204" pitchFamily="34" charset="0"/>
                  <a:cs typeface="Arial" panose="020B0604020202020204" pitchFamily="34" charset="0"/>
                </a:rPr>
                <a:t>and current essentials</a:t>
              </a:r>
              <a:endParaRPr lang="en-US" sz="2600" b="1" dirty="0">
                <a:solidFill>
                  <a:srgbClr val="002060"/>
                </a:solidFill>
                <a:latin typeface="Arial" panose="020B0604020202020204" pitchFamily="34" charset="0"/>
                <a:cs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In a circuit, the current is a flow of tiny, charged particles called electrons, which come from atoms.</a:t>
              </a:r>
              <a:endParaRPr lang="en-US" sz="2600" dirty="0">
                <a:solidFill>
                  <a:schemeClr val="tx1"/>
                </a:solidFill>
                <a:latin typeface="Arial" panose="020B0604020202020204" pitchFamily="34" charset="0"/>
                <a:cs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Electrons have a negative (-) charge. If a material loses electrons, it is left with a positive (+) charge.</a:t>
              </a:r>
              <a:endParaRPr lang="en-US" sz="2600" dirty="0">
                <a:solidFill>
                  <a:schemeClr val="tx1"/>
                </a:solidFill>
                <a:latin typeface="Arial" panose="020B0604020202020204" pitchFamily="34" charset="0"/>
                <a:cs typeface="Arial" panose="020B0604020202020204" pitchFamily="34" charset="0"/>
              </a:endParaRPr>
            </a:p>
            <a:p>
              <a:r>
                <a:rPr lang="en-US" sz="2600" dirty="0">
                  <a:solidFill>
                    <a:schemeClr val="tx1"/>
                  </a:solidFill>
                  <a:latin typeface="Arial" panose="020B0604020202020204" pitchFamily="34" charset="0"/>
                  <a:cs typeface="Arial" panose="020B0604020202020204" pitchFamily="34" charset="0"/>
                </a:rPr>
                <a:t>Like charges repel, unlike charges attract.</a:t>
              </a:r>
              <a:endParaRPr lang="en-US" sz="2600" dirty="0">
                <a:solidFill>
                  <a:schemeClr val="tx1"/>
                </a:solidFill>
                <a:latin typeface="Arial" panose="020B0604020202020204" pitchFamily="34" charset="0"/>
                <a:cs typeface="Arial" panose="020B0604020202020204" pitchFamily="34" charset="0"/>
              </a:endParaRPr>
            </a:p>
          </p:txBody>
        </p:sp>
        <p:sp>
          <p:nvSpPr>
            <p:cNvPr id="12" name="Oval 11"/>
            <p:cNvSpPr/>
            <p:nvPr/>
          </p:nvSpPr>
          <p:spPr>
            <a:xfrm rot="1769345">
              <a:off x="3760180" y="2614353"/>
              <a:ext cx="740859" cy="741220"/>
            </a:xfrm>
            <a:prstGeom prst="ellipse">
              <a:avLst/>
            </a:prstGeom>
            <a:solidFill>
              <a:srgbClr val="0070C0"/>
            </a:solidFill>
            <a:ln w="57150">
              <a:solidFill>
                <a:srgbClr val="C1D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smtClean="0">
                  <a:latin typeface="Arial" panose="020B0604020202020204" pitchFamily="34" charset="0"/>
                  <a:cs typeface="Arial" panose="020B0604020202020204" pitchFamily="34" charset="0"/>
                </a:rPr>
                <a:t>!</a:t>
              </a:r>
              <a:endParaRPr lang="en-GB" sz="2000" b="1" dirty="0">
                <a:latin typeface="Arial" panose="020B0604020202020204" pitchFamily="34" charset="0"/>
                <a:cs typeface="Arial" panose="020B0604020202020204" pitchFamily="34" charset="0"/>
              </a:endParaRPr>
            </a:p>
          </p:txBody>
        </p:sp>
      </p:grpSp>
      <p:pic>
        <p:nvPicPr>
          <p:cNvPr id="37890" name="Picture 2" descr="Image result for electron beams"/>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203374" y="5492525"/>
            <a:ext cx="8692332" cy="11768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238</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2215991"/>
          </a:xfrm>
          <a:prstGeom prst="rect">
            <a:avLst/>
          </a:prstGeom>
        </p:spPr>
        <p:txBody>
          <a:bodyPr wrap="square">
            <a:spAutoFit/>
          </a:bodyPr>
          <a:lstStyle/>
          <a:p>
            <a:pPr>
              <a:buClr>
                <a:srgbClr val="C00000"/>
              </a:buClr>
              <a:buSzPct val="80000"/>
            </a:pPr>
            <a:r>
              <a:rPr lang="en-US" sz="2300" b="1" dirty="0">
                <a:solidFill>
                  <a:srgbClr val="C00000"/>
                </a:solidFill>
              </a:rPr>
              <a:t>Thermionic emission*</a:t>
            </a:r>
            <a:endParaRPr lang="en-US" sz="2300" b="1" dirty="0">
              <a:solidFill>
                <a:srgbClr val="C00000"/>
              </a:solidFill>
            </a:endParaRPr>
          </a:p>
          <a:p>
            <a:pPr marL="396875" indent="-396875">
              <a:buClr>
                <a:srgbClr val="C00000"/>
              </a:buClr>
              <a:buSzPct val="80000"/>
              <a:buFont typeface="Arial" panose="020B0604020202020204" pitchFamily="34" charset="0"/>
              <a:buChar char="►"/>
            </a:pPr>
            <a:r>
              <a:rPr lang="en-US" sz="2300" dirty="0"/>
              <a:t>If a tungsten filament is heated to about 2000 °C, some of the electrons in the white hot metal gain enough energy to escape from its surface. The effect is called thermionic emission and it occurs in other metals and metal oxides as well. The diagram below shows an experiment to demonstrate the effect.</a:t>
            </a:r>
            <a:endParaRPr lang="en-US" sz="2300" dirty="0" smtClean="0"/>
          </a:p>
        </p:txBody>
      </p:sp>
      <p:pic>
        <p:nvPicPr>
          <p:cNvPr id="5" name="Picture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17874" y="3325542"/>
            <a:ext cx="8274635" cy="2955227"/>
          </a:xfrm>
          <a:prstGeom prst="rect">
            <a:avLst/>
          </a:prstGeom>
        </p:spPr>
      </p:pic>
      <p:sp>
        <p:nvSpPr>
          <p:cNvPr id="6" name="Rectangle 5"/>
          <p:cNvSpPr/>
          <p:nvPr/>
        </p:nvSpPr>
        <p:spPr>
          <a:xfrm>
            <a:off x="179512" y="5681856"/>
            <a:ext cx="4176464" cy="1015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79512" y="5589240"/>
            <a:ext cx="8712968" cy="1200329"/>
          </a:xfrm>
          <a:prstGeom prst="rect">
            <a:avLst/>
          </a:prstGeom>
        </p:spPr>
        <p:txBody>
          <a:bodyPr wrap="square">
            <a:spAutoFit/>
          </a:bodyPr>
          <a:lstStyle/>
          <a:p>
            <a:r>
              <a:rPr lang="en-US" dirty="0"/>
              <a:t>The vacuum tube shown on the right is </a:t>
            </a:r>
            <a:br>
              <a:rPr lang="en-US" dirty="0" smtClean="0"/>
            </a:br>
            <a:r>
              <a:rPr lang="en-US" dirty="0" smtClean="0"/>
              <a:t>called </a:t>
            </a:r>
            <a:r>
              <a:rPr lang="en-US" dirty="0"/>
              <a:t>a thermionic diode</a:t>
            </a:r>
            <a:endParaRPr lang="en-US" dirty="0"/>
          </a:p>
          <a:p>
            <a:r>
              <a:rPr lang="en-US" dirty="0"/>
              <a:t>Electrons can pass from the hot cathode </a:t>
            </a:r>
            <a:br>
              <a:rPr lang="en-US" dirty="0" smtClean="0"/>
            </a:br>
            <a:r>
              <a:rPr lang="en-US" dirty="0" smtClean="0"/>
              <a:t>to the </a:t>
            </a:r>
            <a:r>
              <a:rPr lang="en-US" dirty="0"/>
              <a:t>anode, but not the other way, so the tube acts as a one-way valve for current.</a:t>
            </a:r>
            <a:endParaRPr lang="en-US" dirty="0"/>
          </a:p>
        </p:txBody>
      </p:sp>
    </p:spTree>
  </p:cSld>
  <p:clrMapOvr>
    <a:masterClrMapping/>
  </p:clrMapOvr>
  <p:transition advClick="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238</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2800767"/>
          </a:xfrm>
          <a:prstGeom prst="rect">
            <a:avLst/>
          </a:prstGeom>
        </p:spPr>
        <p:txBody>
          <a:bodyPr wrap="square">
            <a:spAutoFit/>
          </a:bodyPr>
          <a:lstStyle/>
          <a:p>
            <a:pPr>
              <a:buClr>
                <a:srgbClr val="C00000"/>
              </a:buClr>
              <a:buSzPct val="80000"/>
            </a:pPr>
            <a:r>
              <a:rPr lang="en-US" sz="2200" b="1" dirty="0" smtClean="0">
                <a:solidFill>
                  <a:srgbClr val="C00000"/>
                </a:solidFill>
              </a:rPr>
              <a:t>Low </a:t>
            </a:r>
            <a:r>
              <a:rPr lang="en-US" sz="2200" b="1" dirty="0">
                <a:solidFill>
                  <a:srgbClr val="C00000"/>
                </a:solidFill>
              </a:rPr>
              <a:t>energy lamps*</a:t>
            </a:r>
            <a:endParaRPr lang="en-US" sz="2200" b="1" dirty="0">
              <a:solidFill>
                <a:srgbClr val="C00000"/>
              </a:solidFill>
            </a:endParaRPr>
          </a:p>
          <a:p>
            <a:pPr marL="396875" indent="-396875">
              <a:buClr>
                <a:srgbClr val="C00000"/>
              </a:buClr>
              <a:buSzPct val="80000"/>
              <a:buFont typeface="Arial" panose="020B0604020202020204" pitchFamily="34" charset="0"/>
              <a:buChar char="►"/>
            </a:pPr>
            <a:r>
              <a:rPr lang="en-US" sz="2200" dirty="0"/>
              <a:t>With these changes, the tube in the above experiment behaves like a lamp:</a:t>
            </a:r>
            <a:endParaRPr lang="en-US" sz="2200" dirty="0"/>
          </a:p>
          <a:p>
            <a:pPr marL="690880" lvl="1" indent="-346075">
              <a:buClr>
                <a:srgbClr val="C00000"/>
              </a:buClr>
              <a:buSzPct val="80000"/>
              <a:buFont typeface="Wingdings" panose="05000000000000000000" pitchFamily="2" charset="2"/>
              <a:buChar char="§"/>
            </a:pPr>
            <a:r>
              <a:rPr lang="en-US" sz="2200" dirty="0" smtClean="0"/>
              <a:t>Putting </a:t>
            </a:r>
            <a:r>
              <a:rPr lang="en-US" sz="2200" dirty="0"/>
              <a:t>a small amount of gas (mercury </a:t>
            </a:r>
            <a:r>
              <a:rPr lang="en-US" sz="2200" dirty="0" err="1"/>
              <a:t>vapour</a:t>
            </a:r>
            <a:r>
              <a:rPr lang="en-US" sz="2200" dirty="0"/>
              <a:t>) in the tube.</a:t>
            </a:r>
            <a:endParaRPr lang="en-US" sz="2200" dirty="0"/>
          </a:p>
          <a:p>
            <a:pPr marL="690880" lvl="1" indent="-346075">
              <a:buClr>
                <a:srgbClr val="C00000"/>
              </a:buClr>
              <a:buSzPct val="80000"/>
              <a:buFont typeface="Wingdings" panose="05000000000000000000" pitchFamily="2" charset="2"/>
              <a:buChar char="§"/>
            </a:pPr>
            <a:r>
              <a:rPr lang="en-US" sz="2200" dirty="0" smtClean="0"/>
              <a:t>Increasing </a:t>
            </a:r>
            <a:r>
              <a:rPr lang="en-US" sz="2200" dirty="0"/>
              <a:t>the voltage. This makes the electrons move faster. When they collide with mercury atoms, ultraviolet radiation is emitted. (Also, more electrons are freed, so </a:t>
            </a:r>
            <a:br>
              <a:rPr lang="en-US" sz="2200" dirty="0" smtClean="0"/>
            </a:br>
            <a:r>
              <a:rPr lang="en-US" sz="2200" dirty="0" smtClean="0"/>
              <a:t>the </a:t>
            </a:r>
            <a:r>
              <a:rPr lang="en-US" sz="2200" dirty="0"/>
              <a:t>filament doesn’t then need to be heated</a:t>
            </a:r>
            <a:r>
              <a:rPr lang="en-US" sz="2200" dirty="0" smtClean="0"/>
              <a:t>.)</a:t>
            </a:r>
            <a:endParaRPr lang="en-US" sz="2200" dirty="0"/>
          </a:p>
        </p:txBody>
      </p:sp>
      <p:sp>
        <p:nvSpPr>
          <p:cNvPr id="2" name="Rectangle 1"/>
          <p:cNvSpPr/>
          <p:nvPr/>
        </p:nvSpPr>
        <p:spPr>
          <a:xfrm>
            <a:off x="206602" y="3868593"/>
            <a:ext cx="6644533" cy="2800767"/>
          </a:xfrm>
          <a:prstGeom prst="rect">
            <a:avLst/>
          </a:prstGeom>
        </p:spPr>
        <p:txBody>
          <a:bodyPr wrap="square">
            <a:spAutoFit/>
          </a:bodyPr>
          <a:lstStyle/>
          <a:p>
            <a:pPr marL="690880" lvl="1" indent="-346075">
              <a:buClr>
                <a:srgbClr val="C00000"/>
              </a:buClr>
              <a:buSzPct val="80000"/>
              <a:buFont typeface="Wingdings" panose="05000000000000000000" pitchFamily="2" charset="2"/>
              <a:buChar char="§"/>
            </a:pPr>
            <a:r>
              <a:rPr lang="en-US" sz="2200" dirty="0"/>
              <a:t>Coating the inside of the tube with suitable phosphors. Although ultraviolet is invisible, it makes the phosphors fluoresce (see spread 7.11): they give off visible light - the tube glows white.</a:t>
            </a:r>
            <a:endParaRPr lang="en-US" sz="2200" dirty="0"/>
          </a:p>
          <a:p>
            <a:pPr marL="396875" indent="-396875">
              <a:buClr>
                <a:srgbClr val="C00000"/>
              </a:buClr>
              <a:buSzPct val="80000"/>
              <a:buFont typeface="Arial" panose="020B0604020202020204" pitchFamily="34" charset="0"/>
              <a:buChar char="►"/>
            </a:pPr>
            <a:r>
              <a:rPr lang="en-US" sz="2200" dirty="0"/>
              <a:t>The features above are used in fluorescent tubes and in </a:t>
            </a:r>
            <a:r>
              <a:rPr lang="en-US" sz="2200" b="1" dirty="0">
                <a:solidFill>
                  <a:srgbClr val="FF0000"/>
                </a:solidFill>
              </a:rPr>
              <a:t>compact fluorescent lamps (CFLs) </a:t>
            </a:r>
            <a:r>
              <a:rPr lang="en-US" sz="2200" dirty="0"/>
              <a:t>- commonly known as low energy lamps.</a:t>
            </a:r>
            <a:endParaRPr lang="en-US" sz="2200" dirty="0"/>
          </a:p>
        </p:txBody>
      </p:sp>
      <p:sp>
        <p:nvSpPr>
          <p:cNvPr id="7" name="Rectangle 6"/>
          <p:cNvSpPr/>
          <p:nvPr/>
        </p:nvSpPr>
        <p:spPr>
          <a:xfrm>
            <a:off x="6851134" y="5818038"/>
            <a:ext cx="2041345" cy="923330"/>
          </a:xfrm>
          <a:prstGeom prst="rect">
            <a:avLst/>
          </a:prstGeom>
        </p:spPr>
        <p:txBody>
          <a:bodyPr wrap="square">
            <a:spAutoFit/>
          </a:bodyPr>
          <a:lstStyle/>
          <a:p>
            <a:pPr marL="285750" indent="-285750">
              <a:buClr>
                <a:srgbClr val="C00000"/>
              </a:buClr>
              <a:buSzPct val="80000"/>
              <a:buFont typeface="Arial" panose="020B0604020202020204" pitchFamily="34" charset="0"/>
              <a:buChar char="▲"/>
            </a:pPr>
            <a:r>
              <a:rPr lang="en-US" dirty="0"/>
              <a:t>Compact fluorescent lamp (CFL)</a:t>
            </a:r>
            <a:endParaRPr lang="en-US" dirty="0"/>
          </a:p>
        </p:txBody>
      </p:sp>
      <p:pic>
        <p:nvPicPr>
          <p:cNvPr id="39938" name="Picture 2" descr="Image result for compact fluorescent lamp"/>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7273524" y="3212976"/>
            <a:ext cx="1330924" cy="2591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238</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5085477" cy="5693866"/>
          </a:xfrm>
          <a:prstGeom prst="rect">
            <a:avLst/>
          </a:prstGeom>
        </p:spPr>
        <p:txBody>
          <a:bodyPr wrap="square">
            <a:spAutoFit/>
          </a:bodyPr>
          <a:lstStyle/>
          <a:p>
            <a:pPr>
              <a:buClr>
                <a:srgbClr val="C00000"/>
              </a:buClr>
              <a:buSzPct val="80000"/>
            </a:pPr>
            <a:r>
              <a:rPr lang="en-US" sz="2800" b="1" dirty="0" smtClean="0">
                <a:solidFill>
                  <a:srgbClr val="C00000"/>
                </a:solidFill>
              </a:rPr>
              <a:t>Low </a:t>
            </a:r>
            <a:r>
              <a:rPr lang="en-US" sz="2800" b="1" dirty="0">
                <a:solidFill>
                  <a:srgbClr val="C00000"/>
                </a:solidFill>
              </a:rPr>
              <a:t>energy lamps*</a:t>
            </a:r>
            <a:endParaRPr lang="en-US" sz="2800" b="1" dirty="0">
              <a:solidFill>
                <a:srgbClr val="C00000"/>
              </a:solidFill>
            </a:endParaRPr>
          </a:p>
          <a:p>
            <a:pPr marL="396875" indent="-396875">
              <a:buClr>
                <a:srgbClr val="C00000"/>
              </a:buClr>
              <a:buSzPct val="80000"/>
              <a:buFont typeface="Arial" panose="020B0604020202020204" pitchFamily="34" charset="0"/>
              <a:buChar char="►"/>
            </a:pPr>
            <a:r>
              <a:rPr lang="en-US" sz="2800" dirty="0"/>
              <a:t>A typical CFL is shown on the left. The tube has a spiral shape to keep it compact. </a:t>
            </a:r>
            <a:endParaRPr lang="en-US" sz="2800" dirty="0" smtClean="0"/>
          </a:p>
          <a:p>
            <a:pPr marL="396875" indent="-396875">
              <a:buClr>
                <a:srgbClr val="C00000"/>
              </a:buClr>
              <a:buSzPct val="80000"/>
              <a:buFont typeface="Arial" panose="020B0604020202020204" pitchFamily="34" charset="0"/>
              <a:buChar char="►"/>
            </a:pPr>
            <a:r>
              <a:rPr lang="en-US" sz="2800" dirty="0" smtClean="0"/>
              <a:t>In </a:t>
            </a:r>
            <a:r>
              <a:rPr lang="en-US" sz="2800" dirty="0"/>
              <a:t>the base of the lamp, there are electronic circuits to start and maintain the flow of electrons, produce the required voltage, and provide ‘ballast’ - rather like resistance - to restrict the current in the gas.</a:t>
            </a:r>
            <a:endParaRPr lang="en-US" sz="2800" dirty="0"/>
          </a:p>
        </p:txBody>
      </p:sp>
      <p:sp>
        <p:nvSpPr>
          <p:cNvPr id="7" name="Rectangle 6"/>
          <p:cNvSpPr/>
          <p:nvPr/>
        </p:nvSpPr>
        <p:spPr>
          <a:xfrm>
            <a:off x="5292080" y="5818038"/>
            <a:ext cx="3600399" cy="830997"/>
          </a:xfrm>
          <a:prstGeom prst="rect">
            <a:avLst/>
          </a:prstGeom>
        </p:spPr>
        <p:txBody>
          <a:bodyPr wrap="square">
            <a:spAutoFit/>
          </a:bodyPr>
          <a:lstStyle/>
          <a:p>
            <a:pPr marL="396875" indent="-396875">
              <a:buClr>
                <a:srgbClr val="C00000"/>
              </a:buClr>
              <a:buSzPct val="80000"/>
              <a:buFont typeface="Arial" panose="020B0604020202020204" pitchFamily="34" charset="0"/>
              <a:buChar char="▲"/>
            </a:pPr>
            <a:r>
              <a:rPr lang="en-US" sz="2400" dirty="0"/>
              <a:t>Compact fluorescent lamp (CFL)</a:t>
            </a:r>
            <a:endParaRPr lang="en-US" sz="2400" dirty="0"/>
          </a:p>
        </p:txBody>
      </p:sp>
      <p:pic>
        <p:nvPicPr>
          <p:cNvPr id="39938" name="Picture 2" descr="Image result for compact fluorescent lamp"/>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6012160" y="1113710"/>
            <a:ext cx="2376263" cy="46274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239</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632311"/>
          </a:xfrm>
          <a:prstGeom prst="rect">
            <a:avLst/>
          </a:prstGeom>
        </p:spPr>
        <p:txBody>
          <a:bodyPr wrap="square">
            <a:spAutoFit/>
          </a:bodyPr>
          <a:lstStyle/>
          <a:p>
            <a:pPr>
              <a:buClr>
                <a:srgbClr val="C00000"/>
              </a:buClr>
              <a:buSzPct val="80000"/>
            </a:pPr>
            <a:r>
              <a:rPr lang="en-US" sz="2400" b="1" dirty="0" smtClean="0">
                <a:solidFill>
                  <a:srgbClr val="C00000"/>
                </a:solidFill>
              </a:rPr>
              <a:t>X-ray </a:t>
            </a:r>
            <a:r>
              <a:rPr lang="en-US" sz="2400" b="1" dirty="0">
                <a:solidFill>
                  <a:srgbClr val="C00000"/>
                </a:solidFill>
              </a:rPr>
              <a:t>tube*</a:t>
            </a:r>
            <a:endParaRPr lang="en-US" sz="2400" b="1" dirty="0">
              <a:solidFill>
                <a:srgbClr val="C00000"/>
              </a:solidFill>
            </a:endParaRPr>
          </a:p>
          <a:p>
            <a:pPr marL="396875" indent="-396875">
              <a:buClr>
                <a:srgbClr val="C00000"/>
              </a:buClr>
              <a:buSzPct val="80000"/>
              <a:buFont typeface="Arial" panose="020B0604020202020204" pitchFamily="34" charset="0"/>
              <a:buChar char="►"/>
            </a:pPr>
            <a:r>
              <a:rPr lang="en-US" sz="2400" dirty="0"/>
              <a:t>When very fast electrons are suddenly stopped, most of their kinetic energy is changed into thermal energy (heat). However, X-rays are also produced. </a:t>
            </a:r>
            <a:endParaRPr lang="en-US" sz="2400" dirty="0" smtClean="0"/>
          </a:p>
          <a:p>
            <a:pPr marL="396875" indent="-396875">
              <a:buClr>
                <a:srgbClr val="C00000"/>
              </a:buClr>
              <a:buSzPct val="80000"/>
              <a:buFont typeface="Arial" panose="020B0604020202020204" pitchFamily="34" charset="0"/>
              <a:buChar char="►"/>
            </a:pPr>
            <a:r>
              <a:rPr lang="en-US" sz="2400" dirty="0" smtClean="0"/>
              <a:t>This </a:t>
            </a:r>
            <a:r>
              <a:rPr lang="en-US" sz="2400" dirty="0"/>
              <a:t>principle is used in the X-ray tube shown on the right, where X-rays are emitted from a tungsten target when electrons strike it. (Tungsten </a:t>
            </a:r>
            <a:br>
              <a:rPr lang="en-US" sz="2400" dirty="0" smtClean="0"/>
            </a:br>
            <a:r>
              <a:rPr lang="en-US" sz="2400" dirty="0" smtClean="0"/>
              <a:t>is </a:t>
            </a:r>
            <a:r>
              <a:rPr lang="en-US" sz="2400" dirty="0"/>
              <a:t>used because of its high </a:t>
            </a:r>
            <a:br>
              <a:rPr lang="en-US" sz="2400" dirty="0" smtClean="0"/>
            </a:br>
            <a:r>
              <a:rPr lang="en-US" sz="2400" dirty="0" smtClean="0"/>
              <a:t>melting </a:t>
            </a:r>
            <a:r>
              <a:rPr lang="en-US" sz="2400" dirty="0"/>
              <a:t>point.) </a:t>
            </a:r>
            <a:endParaRPr lang="en-US" sz="2400" dirty="0" smtClean="0"/>
          </a:p>
          <a:p>
            <a:pPr marL="396875" indent="-396875">
              <a:buClr>
                <a:srgbClr val="C00000"/>
              </a:buClr>
              <a:buSzPct val="80000"/>
              <a:buFont typeface="Arial" panose="020B0604020202020204" pitchFamily="34" charset="0"/>
              <a:buChar char="►"/>
            </a:pPr>
            <a:r>
              <a:rPr lang="en-US" sz="2400" dirty="0" smtClean="0"/>
              <a:t>The </a:t>
            </a:r>
            <a:r>
              <a:rPr lang="en-US" sz="2400" dirty="0"/>
              <a:t>higher the accelerating </a:t>
            </a:r>
            <a:br>
              <a:rPr lang="en-US" sz="2400" dirty="0" smtClean="0"/>
            </a:br>
            <a:r>
              <a:rPr lang="en-US" sz="2400" dirty="0" smtClean="0"/>
              <a:t>voltage </a:t>
            </a:r>
            <a:r>
              <a:rPr lang="en-US" sz="2400" dirty="0"/>
              <a:t>between cathode </a:t>
            </a:r>
            <a:br>
              <a:rPr lang="en-US" sz="2400" dirty="0" smtClean="0"/>
            </a:br>
            <a:r>
              <a:rPr lang="en-US" sz="2400" dirty="0" smtClean="0"/>
              <a:t>and </a:t>
            </a:r>
            <a:r>
              <a:rPr lang="en-US" sz="2400" dirty="0"/>
              <a:t>anode, the shorter the </a:t>
            </a:r>
            <a:br>
              <a:rPr lang="en-US" sz="2400" dirty="0" smtClean="0"/>
            </a:br>
            <a:r>
              <a:rPr lang="en-US" sz="2400" dirty="0" smtClean="0"/>
              <a:t>wavelength </a:t>
            </a:r>
            <a:r>
              <a:rPr lang="en-US" sz="2400" dirty="0"/>
              <a:t>of the X-rays </a:t>
            </a:r>
            <a:br>
              <a:rPr lang="en-US" sz="2400" dirty="0" smtClean="0"/>
            </a:br>
            <a:r>
              <a:rPr lang="en-US" sz="2400" dirty="0" smtClean="0"/>
              <a:t>and the </a:t>
            </a:r>
            <a:r>
              <a:rPr lang="en-US" sz="2400" dirty="0"/>
              <a:t>more penetrating </a:t>
            </a:r>
            <a:br>
              <a:rPr lang="en-US" sz="2400" dirty="0" smtClean="0"/>
            </a:br>
            <a:r>
              <a:rPr lang="en-US" sz="2400" dirty="0" smtClean="0"/>
              <a:t>they are.</a:t>
            </a:r>
            <a:endParaRPr lang="en-US" sz="2400" dirty="0"/>
          </a:p>
        </p:txBody>
      </p:sp>
      <p:sp>
        <p:nvSpPr>
          <p:cNvPr id="7" name="Rectangle 6"/>
          <p:cNvSpPr/>
          <p:nvPr/>
        </p:nvSpPr>
        <p:spPr>
          <a:xfrm>
            <a:off x="5508104" y="6237312"/>
            <a:ext cx="2041343" cy="461665"/>
          </a:xfrm>
          <a:prstGeom prst="rect">
            <a:avLst/>
          </a:prstGeom>
        </p:spPr>
        <p:txBody>
          <a:bodyPr wrap="square">
            <a:spAutoFit/>
          </a:bodyPr>
          <a:lstStyle/>
          <a:p>
            <a:pPr marL="396875" indent="-396875">
              <a:buClr>
                <a:srgbClr val="C00000"/>
              </a:buClr>
              <a:buSzPct val="80000"/>
              <a:buFont typeface="Arial" panose="020B0604020202020204" pitchFamily="34" charset="0"/>
              <a:buChar char="▲"/>
            </a:pPr>
            <a:r>
              <a:rPr lang="en-US" sz="2400" dirty="0" smtClean="0"/>
              <a:t>X-ray tube</a:t>
            </a:r>
            <a:endParaRPr lang="en-US" sz="2400" dirty="0"/>
          </a:p>
        </p:txBody>
      </p:sp>
      <p:pic>
        <p:nvPicPr>
          <p:cNvPr id="41986" name="Picture 2" descr="Image result for x-ray tube"/>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4644007" y="3429000"/>
            <a:ext cx="4248473" cy="28803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239</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478423"/>
          </a:xfrm>
          <a:prstGeom prst="rect">
            <a:avLst/>
          </a:prstGeom>
        </p:spPr>
        <p:txBody>
          <a:bodyPr wrap="square">
            <a:spAutoFit/>
          </a:bodyPr>
          <a:lstStyle/>
          <a:p>
            <a:pPr>
              <a:buClr>
                <a:srgbClr val="C00000"/>
              </a:buClr>
              <a:buSzPct val="80000"/>
            </a:pPr>
            <a:r>
              <a:rPr lang="en-US" sz="2500" b="1" dirty="0" smtClean="0">
                <a:solidFill>
                  <a:srgbClr val="C00000"/>
                </a:solidFill>
              </a:rPr>
              <a:t>Deflection </a:t>
            </a:r>
            <a:r>
              <a:rPr lang="en-US" sz="2500" b="1" dirty="0">
                <a:solidFill>
                  <a:srgbClr val="C00000"/>
                </a:solidFill>
              </a:rPr>
              <a:t>tube</a:t>
            </a:r>
            <a:r>
              <a:rPr lang="en-US" sz="2500" b="1" dirty="0" smtClean="0">
                <a:solidFill>
                  <a:srgbClr val="C00000"/>
                </a:solidFill>
              </a:rPr>
              <a:t>*</a:t>
            </a:r>
            <a:br>
              <a:rPr lang="en-US" sz="2500" b="1" dirty="0" smtClean="0">
                <a:solidFill>
                  <a:srgbClr val="C00000"/>
                </a:solidFill>
              </a:rPr>
            </a:br>
            <a:br>
              <a:rPr lang="en-US" sz="2500" b="1" dirty="0" smtClean="0">
                <a:solidFill>
                  <a:srgbClr val="C00000"/>
                </a:solidFill>
              </a:rPr>
            </a:br>
            <a:br>
              <a:rPr lang="en-US" sz="2500" b="1" dirty="0" smtClean="0">
                <a:solidFill>
                  <a:srgbClr val="C00000"/>
                </a:solidFill>
              </a:rPr>
            </a:br>
            <a:br>
              <a:rPr lang="en-US" sz="2500" b="1" dirty="0" smtClean="0">
                <a:solidFill>
                  <a:srgbClr val="C00000"/>
                </a:solidFill>
              </a:rPr>
            </a:br>
            <a:br>
              <a:rPr lang="en-US" sz="2500" b="1" dirty="0" smtClean="0">
                <a:solidFill>
                  <a:srgbClr val="C00000"/>
                </a:solidFill>
              </a:rPr>
            </a:br>
            <a:br>
              <a:rPr lang="en-US" sz="2500" b="1" dirty="0" smtClean="0">
                <a:solidFill>
                  <a:srgbClr val="C00000"/>
                </a:solidFill>
              </a:rPr>
            </a:br>
            <a:br>
              <a:rPr lang="en-US" sz="2500" b="1" dirty="0" smtClean="0">
                <a:solidFill>
                  <a:srgbClr val="C00000"/>
                </a:solidFill>
              </a:rPr>
            </a:br>
            <a:br>
              <a:rPr lang="en-US" sz="2500" b="1" dirty="0" smtClean="0">
                <a:solidFill>
                  <a:srgbClr val="C00000"/>
                </a:solidFill>
              </a:rPr>
            </a:br>
            <a:endParaRPr lang="en-US" sz="2500" b="1" dirty="0">
              <a:solidFill>
                <a:srgbClr val="C00000"/>
              </a:solidFill>
            </a:endParaRPr>
          </a:p>
          <a:p>
            <a:pPr marL="396875" indent="-396875">
              <a:buClr>
                <a:srgbClr val="C00000"/>
              </a:buClr>
              <a:buSzPct val="80000"/>
              <a:buFont typeface="Arial" panose="020B0604020202020204" pitchFamily="34" charset="0"/>
              <a:buChar char="►"/>
            </a:pPr>
            <a:r>
              <a:rPr lang="en-US" sz="2500" dirty="0"/>
              <a:t>The properties of a beam of electrons can be investigated using the </a:t>
            </a:r>
            <a:r>
              <a:rPr lang="en-US" sz="2500" b="1" dirty="0">
                <a:solidFill>
                  <a:srgbClr val="FF0000"/>
                </a:solidFill>
              </a:rPr>
              <a:t>deflection tube </a:t>
            </a:r>
            <a:r>
              <a:rPr lang="en-US" sz="2500" dirty="0"/>
              <a:t>above. The </a:t>
            </a:r>
            <a:r>
              <a:rPr lang="en-US" sz="2500" b="1" dirty="0">
                <a:solidFill>
                  <a:srgbClr val="FF0000"/>
                </a:solidFill>
              </a:rPr>
              <a:t>electron gun </a:t>
            </a:r>
            <a:r>
              <a:rPr lang="en-US" sz="2500" dirty="0"/>
              <a:t>produces a narrow beam of electrons. The screen is coated with a </a:t>
            </a:r>
            <a:r>
              <a:rPr lang="en-US" sz="2500" b="1" dirty="0">
                <a:solidFill>
                  <a:srgbClr val="FF0000"/>
                </a:solidFill>
              </a:rPr>
              <a:t>fluorescent</a:t>
            </a:r>
            <a:r>
              <a:rPr lang="en-US" sz="2500" dirty="0"/>
              <a:t> material which glows when electrons strike it. It shows the path of the beam</a:t>
            </a:r>
            <a:r>
              <a:rPr lang="en-US" sz="2500" dirty="0" smtClean="0"/>
              <a:t>.</a:t>
            </a:r>
            <a:endParaRPr lang="en-US" sz="2500" dirty="0"/>
          </a:p>
        </p:txBody>
      </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2748395" y="1116118"/>
            <a:ext cx="6144085" cy="3393002"/>
          </a:xfrm>
          <a:prstGeom prst="rect">
            <a:avLst/>
          </a:prstGeom>
        </p:spPr>
      </p:pic>
    </p:spTree>
  </p:cSld>
  <p:clrMapOvr>
    <a:masterClrMapping/>
  </p:clrMapOvr>
  <p:transition advClick="0"/>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35496" y="-4746"/>
            <a:ext cx="7560840" cy="625434"/>
          </a:xfrm>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239</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1569660"/>
          </a:xfrm>
          <a:prstGeom prst="rect">
            <a:avLst/>
          </a:prstGeom>
        </p:spPr>
        <p:txBody>
          <a:bodyPr wrap="square">
            <a:spAutoFit/>
          </a:bodyPr>
          <a:lstStyle/>
          <a:p>
            <a:pPr>
              <a:buClr>
                <a:srgbClr val="C00000"/>
              </a:buClr>
              <a:buSzPct val="80000"/>
            </a:pPr>
            <a:r>
              <a:rPr lang="en-US" sz="2400" b="1" dirty="0" smtClean="0">
                <a:solidFill>
                  <a:srgbClr val="C00000"/>
                </a:solidFill>
              </a:rPr>
              <a:t>Deflection </a:t>
            </a:r>
            <a:r>
              <a:rPr lang="en-US" sz="2400" b="1" dirty="0">
                <a:solidFill>
                  <a:srgbClr val="C00000"/>
                </a:solidFill>
              </a:rPr>
              <a:t>tube*</a:t>
            </a:r>
            <a:endParaRPr lang="en-US" sz="2400" b="1" dirty="0">
              <a:solidFill>
                <a:srgbClr val="C00000"/>
              </a:solidFill>
            </a:endParaRPr>
          </a:p>
          <a:p>
            <a:pPr marL="396875" indent="-396875">
              <a:buClr>
                <a:srgbClr val="C00000"/>
              </a:buClr>
              <a:buSzPct val="80000"/>
              <a:buFont typeface="Arial" panose="020B0604020202020204" pitchFamily="34" charset="0"/>
              <a:buChar char="►"/>
            </a:pPr>
            <a:r>
              <a:rPr lang="en-US" sz="2400" b="1" dirty="0" smtClean="0">
                <a:solidFill>
                  <a:srgbClr val="FF0000"/>
                </a:solidFill>
              </a:rPr>
              <a:t>Electric </a:t>
            </a:r>
            <a:r>
              <a:rPr lang="en-US" sz="2400" b="1" dirty="0">
                <a:solidFill>
                  <a:srgbClr val="FF0000"/>
                </a:solidFill>
              </a:rPr>
              <a:t>deflection* </a:t>
            </a:r>
            <a:r>
              <a:rPr lang="en-US" sz="2400" dirty="0"/>
              <a:t>Above and below the beam, there are two metal plates. When a voltage is applied across these, the beam is deflected (bent) towards the positive (+) plate</a:t>
            </a:r>
            <a:r>
              <a:rPr lang="en-US" sz="2400" dirty="0" smtClean="0"/>
              <a:t>.</a:t>
            </a:r>
            <a:endParaRPr lang="en-US" sz="2400" dirty="0" smtClean="0"/>
          </a:p>
        </p:txBody>
      </p:sp>
      <p:sp>
        <p:nvSpPr>
          <p:cNvPr id="7" name="Rectangle 6"/>
          <p:cNvSpPr/>
          <p:nvPr/>
        </p:nvSpPr>
        <p:spPr>
          <a:xfrm>
            <a:off x="5724128" y="6237312"/>
            <a:ext cx="3210393" cy="461665"/>
          </a:xfrm>
          <a:prstGeom prst="rect">
            <a:avLst/>
          </a:prstGeom>
        </p:spPr>
        <p:txBody>
          <a:bodyPr wrap="square">
            <a:spAutoFit/>
          </a:bodyPr>
          <a:lstStyle/>
          <a:p>
            <a:pPr marL="396875" indent="-396875">
              <a:buClr>
                <a:srgbClr val="C00000"/>
              </a:buClr>
              <a:buSzPct val="80000"/>
              <a:buFont typeface="Arial" panose="020B0604020202020204" pitchFamily="34" charset="0"/>
              <a:buChar char="▲"/>
            </a:pPr>
            <a:r>
              <a:rPr lang="en-US" sz="2400" dirty="0"/>
              <a:t>Magnetic </a:t>
            </a:r>
            <a:r>
              <a:rPr lang="en-US" sz="2400" dirty="0" smtClean="0"/>
              <a:t>deflection</a:t>
            </a:r>
            <a:endParaRPr lang="en-US" sz="2400" dirty="0"/>
          </a:p>
        </p:txBody>
      </p:sp>
      <p:sp>
        <p:nvSpPr>
          <p:cNvPr id="2" name="Rectangle 1"/>
          <p:cNvSpPr/>
          <p:nvPr/>
        </p:nvSpPr>
        <p:spPr>
          <a:xfrm>
            <a:off x="206602" y="2683371"/>
            <a:ext cx="5589533" cy="4154984"/>
          </a:xfrm>
          <a:prstGeom prst="rect">
            <a:avLst/>
          </a:prstGeom>
        </p:spPr>
        <p:txBody>
          <a:bodyPr wrap="square">
            <a:spAutoFit/>
          </a:bodyPr>
          <a:lstStyle/>
          <a:p>
            <a:pPr marL="396875" indent="-396875">
              <a:buClr>
                <a:srgbClr val="C00000"/>
              </a:buClr>
              <a:buSzPct val="80000"/>
              <a:buFont typeface="Arial" panose="020B0604020202020204" pitchFamily="34" charset="0"/>
              <a:buChar char="►"/>
            </a:pPr>
            <a:r>
              <a:rPr lang="en-US" sz="2400" b="1" dirty="0">
                <a:solidFill>
                  <a:srgbClr val="FF0000"/>
                </a:solidFill>
              </a:rPr>
              <a:t>Magnetic deflection </a:t>
            </a:r>
            <a:r>
              <a:rPr lang="en-US" sz="2400" dirty="0"/>
              <a:t>The beam can also be deflected by a magnetic field, produced by passing a current in a pair of coils as on the right. The direction of the force is given by Fleming’s left-hand rule (remembering that the conventional current direction is opposite to that of the electron flow). </a:t>
            </a:r>
            <a:endParaRPr lang="en-US" sz="2400" dirty="0" smtClean="0"/>
          </a:p>
          <a:p>
            <a:pPr marL="396875" indent="-396875">
              <a:buClr>
                <a:srgbClr val="C00000"/>
              </a:buClr>
              <a:buSzPct val="80000"/>
              <a:buFont typeface="Arial" panose="020B0604020202020204" pitchFamily="34" charset="0"/>
              <a:buChar char="►"/>
            </a:pPr>
            <a:r>
              <a:rPr lang="en-US" sz="2400" dirty="0" smtClean="0"/>
              <a:t>If </a:t>
            </a:r>
            <a:r>
              <a:rPr lang="en-US" sz="2400" dirty="0"/>
              <a:t>the field direction is reversed, the force direction is also reversed.</a:t>
            </a:r>
            <a:endParaRPr lang="en-US" sz="2400" dirty="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5903943" y="3198181"/>
            <a:ext cx="2988537" cy="2988540"/>
          </a:xfrm>
          <a:prstGeom prst="rect">
            <a:avLst/>
          </a:prstGeom>
        </p:spPr>
      </p:pic>
    </p:spTree>
  </p:cSld>
  <p:clrMapOvr>
    <a:masterClrMapping/>
  </p:clrMapOvr>
  <p:transition advClick="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237</a:t>
            </a:r>
            <a:endParaRPr lang="en-GB" sz="1300" b="1" dirty="0">
              <a:latin typeface="Arial" panose="020B0604020202020204" pitchFamily="34" charset="0"/>
              <a:cs typeface="Arial" panose="020B0604020202020204" pitchFamily="34" charset="0"/>
            </a:endParaRPr>
          </a:p>
        </p:txBody>
      </p:sp>
      <p:sp>
        <p:nvSpPr>
          <p:cNvPr id="10" name="Rounded Rectangle 9"/>
          <p:cNvSpPr/>
          <p:nvPr/>
        </p:nvSpPr>
        <p:spPr>
          <a:xfrm>
            <a:off x="165110" y="1124744"/>
            <a:ext cx="8727370" cy="5509152"/>
          </a:xfrm>
          <a:prstGeom prst="roundRect">
            <a:avLst>
              <a:gd name="adj" fmla="val 5049"/>
            </a:avLst>
          </a:prstGeom>
          <a:solidFill>
            <a:srgbClr val="EBEC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8780" indent="-398780">
              <a:buFont typeface="+mj-lt"/>
              <a:buAutoNum type="arabicPeriod"/>
              <a:tabLst>
                <a:tab pos="795020" algn="l"/>
              </a:tabLst>
            </a:pPr>
            <a:r>
              <a:rPr lang="en-US" sz="2000" dirty="0" smtClean="0">
                <a:solidFill>
                  <a:schemeClr val="tx1"/>
                </a:solidFill>
                <a:latin typeface="Arial" panose="020B0604020202020204" pitchFamily="34" charset="0"/>
                <a:cs typeface="Arial" panose="020B0604020202020204" pitchFamily="34" charset="0"/>
              </a:rPr>
              <a:t>Look </a:t>
            </a:r>
            <a:r>
              <a:rPr lang="en-US" sz="2000" dirty="0">
                <a:solidFill>
                  <a:schemeClr val="tx1"/>
                </a:solidFill>
                <a:latin typeface="Arial" panose="020B0604020202020204" pitchFamily="34" charset="0"/>
                <a:cs typeface="Arial" panose="020B0604020202020204" pitchFamily="34" charset="0"/>
              </a:rPr>
              <a:t>at the experiment </a:t>
            </a:r>
            <a:r>
              <a:rPr lang="en-US" sz="2000" dirty="0" smtClean="0">
                <a:solidFill>
                  <a:schemeClr val="tx1"/>
                </a:solidFill>
                <a:latin typeface="Arial" panose="020B0604020202020204" pitchFamily="34" charset="0"/>
                <a:cs typeface="Arial" panose="020B0604020202020204" pitchFamily="34" charset="0"/>
              </a:rPr>
              <a:t>with </a:t>
            </a:r>
            <a:br>
              <a:rPr lang="en-US" sz="2000" dirty="0" smtClean="0">
                <a:solidFill>
                  <a:schemeClr val="tx1"/>
                </a:solidFill>
                <a:latin typeface="Arial" panose="020B0604020202020204" pitchFamily="34" charset="0"/>
                <a:cs typeface="Arial" panose="020B0604020202020204" pitchFamily="34" charset="0"/>
              </a:rPr>
            </a:br>
            <a:r>
              <a:rPr lang="en-US" sz="2000" dirty="0" smtClean="0">
                <a:solidFill>
                  <a:schemeClr val="tx1"/>
                </a:solidFill>
                <a:latin typeface="Arial" panose="020B0604020202020204" pitchFamily="34" charset="0"/>
                <a:cs typeface="Arial" panose="020B0604020202020204" pitchFamily="34" charset="0"/>
              </a:rPr>
              <a:t>the </a:t>
            </a:r>
            <a:r>
              <a:rPr lang="en-US" sz="2000" dirty="0">
                <a:solidFill>
                  <a:schemeClr val="tx1"/>
                </a:solidFill>
                <a:latin typeface="Arial" panose="020B0604020202020204" pitchFamily="34" charset="0"/>
                <a:cs typeface="Arial" panose="020B0604020202020204" pitchFamily="34" charset="0"/>
              </a:rPr>
              <a:t>deflection </a:t>
            </a:r>
            <a:r>
              <a:rPr lang="en-US" sz="2000" dirty="0" smtClean="0">
                <a:solidFill>
                  <a:schemeClr val="tx1"/>
                </a:solidFill>
                <a:latin typeface="Arial" panose="020B0604020202020204" pitchFamily="34" charset="0"/>
                <a:cs typeface="Arial" panose="020B0604020202020204" pitchFamily="34" charset="0"/>
              </a:rPr>
              <a:t>tube right: </a:t>
            </a:r>
            <a:endParaRPr lang="en-US" sz="2000" dirty="0" smtClean="0">
              <a:solidFill>
                <a:schemeClr val="tx1"/>
              </a:solidFill>
              <a:latin typeface="Arial" panose="020B0604020202020204" pitchFamily="34" charset="0"/>
              <a:cs typeface="Arial" panose="020B0604020202020204" pitchFamily="34" charset="0"/>
            </a:endParaRPr>
          </a:p>
          <a:p>
            <a:pPr marL="862330" lvl="1" indent="-405130">
              <a:buFont typeface="+mj-lt"/>
              <a:buAutoNum type="alphaLcPeriod"/>
            </a:pPr>
            <a:r>
              <a:rPr lang="en-US" sz="2000" dirty="0" smtClean="0">
                <a:solidFill>
                  <a:schemeClr val="tx1"/>
                </a:solidFill>
                <a:latin typeface="Arial" panose="020B0604020202020204" pitchFamily="34" charset="0"/>
                <a:cs typeface="Arial" panose="020B0604020202020204" pitchFamily="34" charset="0"/>
              </a:rPr>
              <a:t>Why </a:t>
            </a:r>
            <a:r>
              <a:rPr lang="en-US" sz="2000" dirty="0">
                <a:solidFill>
                  <a:schemeClr val="tx1"/>
                </a:solidFill>
                <a:latin typeface="Arial" panose="020B0604020202020204" pitchFamily="34" charset="0"/>
                <a:cs typeface="Arial" panose="020B0604020202020204" pitchFamily="34" charset="0"/>
              </a:rPr>
              <a:t>is the screen </a:t>
            </a:r>
            <a:r>
              <a:rPr lang="en-US" sz="2000" dirty="0" smtClean="0">
                <a:solidFill>
                  <a:schemeClr val="tx1"/>
                </a:solidFill>
                <a:latin typeface="Arial" panose="020B0604020202020204" pitchFamily="34" charset="0"/>
                <a:cs typeface="Arial" panose="020B0604020202020204" pitchFamily="34" charset="0"/>
              </a:rPr>
              <a:t>coated </a:t>
            </a:r>
            <a:br>
              <a:rPr lang="en-US" sz="2000" dirty="0" smtClean="0">
                <a:solidFill>
                  <a:schemeClr val="tx1"/>
                </a:solidFill>
                <a:latin typeface="Arial" panose="020B0604020202020204" pitchFamily="34" charset="0"/>
                <a:cs typeface="Arial" panose="020B0604020202020204" pitchFamily="34" charset="0"/>
              </a:rPr>
            </a:br>
            <a:r>
              <a:rPr lang="en-US" sz="2000" dirty="0" smtClean="0">
                <a:solidFill>
                  <a:schemeClr val="tx1"/>
                </a:solidFill>
                <a:latin typeface="Arial" panose="020B0604020202020204" pitchFamily="34" charset="0"/>
                <a:cs typeface="Arial" panose="020B0604020202020204" pitchFamily="34" charset="0"/>
              </a:rPr>
              <a:t>with </a:t>
            </a:r>
            <a:r>
              <a:rPr lang="en-US" sz="2000" dirty="0">
                <a:solidFill>
                  <a:schemeClr val="tx1"/>
                </a:solidFill>
                <a:latin typeface="Arial" panose="020B0604020202020204" pitchFamily="34" charset="0"/>
                <a:cs typeface="Arial" panose="020B0604020202020204" pitchFamily="34" charset="0"/>
              </a:rPr>
              <a:t>a </a:t>
            </a:r>
            <a:r>
              <a:rPr lang="en-US" sz="2000" dirty="0" smtClean="0">
                <a:solidFill>
                  <a:schemeClr val="tx1"/>
                </a:solidFill>
                <a:latin typeface="Arial" panose="020B0604020202020204" pitchFamily="34" charset="0"/>
                <a:cs typeface="Arial" panose="020B0604020202020204" pitchFamily="34" charset="0"/>
              </a:rPr>
              <a:t>fluorescent material</a:t>
            </a:r>
            <a:r>
              <a:rPr lang="en-US" sz="2000" dirty="0">
                <a:solidFill>
                  <a:schemeClr val="tx1"/>
                </a:solidFill>
                <a:latin typeface="Arial" panose="020B0604020202020204" pitchFamily="34" charset="0"/>
                <a:cs typeface="Arial" panose="020B0604020202020204" pitchFamily="34" charset="0"/>
              </a:rPr>
              <a:t>? </a:t>
            </a:r>
            <a:endParaRPr lang="en-US" sz="2000" dirty="0" smtClean="0">
              <a:solidFill>
                <a:schemeClr val="tx1"/>
              </a:solidFill>
              <a:latin typeface="Arial" panose="020B0604020202020204" pitchFamily="34" charset="0"/>
              <a:cs typeface="Arial" panose="020B0604020202020204" pitchFamily="34" charset="0"/>
            </a:endParaRPr>
          </a:p>
          <a:p>
            <a:pPr marL="862330" lvl="1" indent="-405130">
              <a:buFont typeface="+mj-lt"/>
              <a:buAutoNum type="alphaLcPeriod"/>
              <a:tabLst>
                <a:tab pos="795020" algn="l"/>
              </a:tabLst>
            </a:pPr>
            <a:r>
              <a:rPr lang="en-US" sz="2000" dirty="0" smtClean="0">
                <a:solidFill>
                  <a:schemeClr val="tx1"/>
                </a:solidFill>
                <a:latin typeface="Arial" panose="020B0604020202020204" pitchFamily="34" charset="0"/>
                <a:cs typeface="Arial" panose="020B0604020202020204" pitchFamily="34" charset="0"/>
              </a:rPr>
              <a:t>What </a:t>
            </a:r>
            <a:r>
              <a:rPr lang="en-US" sz="2000" dirty="0">
                <a:solidFill>
                  <a:schemeClr val="tx1"/>
                </a:solidFill>
                <a:latin typeface="Arial" panose="020B0604020202020204" pitchFamily="34" charset="0"/>
                <a:cs typeface="Arial" panose="020B0604020202020204" pitchFamily="34" charset="0"/>
              </a:rPr>
              <a:t>type of charge </a:t>
            </a:r>
            <a:r>
              <a:rPr lang="en-US" sz="2000" dirty="0" smtClean="0">
                <a:solidFill>
                  <a:schemeClr val="tx1"/>
                </a:solidFill>
                <a:latin typeface="Arial" panose="020B0604020202020204" pitchFamily="34" charset="0"/>
                <a:cs typeface="Arial" panose="020B0604020202020204" pitchFamily="34" charset="0"/>
              </a:rPr>
              <a:t>do </a:t>
            </a:r>
            <a:br>
              <a:rPr lang="en-US" sz="2000" dirty="0" smtClean="0">
                <a:solidFill>
                  <a:schemeClr val="tx1"/>
                </a:solidFill>
                <a:latin typeface="Arial" panose="020B0604020202020204" pitchFamily="34" charset="0"/>
                <a:cs typeface="Arial" panose="020B0604020202020204" pitchFamily="34" charset="0"/>
              </a:rPr>
            </a:br>
            <a:r>
              <a:rPr lang="en-US" sz="2000" dirty="0" smtClean="0">
                <a:solidFill>
                  <a:schemeClr val="tx1"/>
                </a:solidFill>
                <a:latin typeface="Arial" panose="020B0604020202020204" pitchFamily="34" charset="0"/>
                <a:cs typeface="Arial" panose="020B0604020202020204" pitchFamily="34" charset="0"/>
              </a:rPr>
              <a:t>electrons </a:t>
            </a:r>
            <a:r>
              <a:rPr lang="en-US" sz="2000" dirty="0">
                <a:solidFill>
                  <a:schemeClr val="tx1"/>
                </a:solidFill>
                <a:latin typeface="Arial" panose="020B0604020202020204" pitchFamily="34" charset="0"/>
                <a:cs typeface="Arial" panose="020B0604020202020204" pitchFamily="34" charset="0"/>
              </a:rPr>
              <a:t>have, </a:t>
            </a:r>
            <a:r>
              <a:rPr lang="en-US" sz="2000" dirty="0" smtClean="0">
                <a:solidFill>
                  <a:schemeClr val="tx1"/>
                </a:solidFill>
                <a:latin typeface="Arial" panose="020B0604020202020204" pitchFamily="34" charset="0"/>
                <a:cs typeface="Arial" panose="020B0604020202020204" pitchFamily="34" charset="0"/>
              </a:rPr>
              <a:t>- </a:t>
            </a:r>
            <a:r>
              <a:rPr lang="en-US" sz="2000" dirty="0">
                <a:solidFill>
                  <a:schemeClr val="tx1"/>
                </a:solidFill>
                <a:latin typeface="Arial" panose="020B0604020202020204" pitchFamily="34" charset="0"/>
                <a:cs typeface="Arial" panose="020B0604020202020204" pitchFamily="34" charset="0"/>
              </a:rPr>
              <a:t>or +?</a:t>
            </a:r>
            <a:endParaRPr lang="en-US" sz="2000" dirty="0">
              <a:solidFill>
                <a:schemeClr val="tx1"/>
              </a:solidFill>
              <a:latin typeface="Arial" panose="020B0604020202020204" pitchFamily="34" charset="0"/>
              <a:cs typeface="Arial" panose="020B0604020202020204" pitchFamily="34" charset="0"/>
            </a:endParaRPr>
          </a:p>
          <a:p>
            <a:pPr marL="862330" lvl="1" indent="-405130">
              <a:buFont typeface="+mj-lt"/>
              <a:buAutoNum type="alphaLcPeriod"/>
              <a:tabLst>
                <a:tab pos="795020" algn="l"/>
              </a:tabLst>
            </a:pPr>
            <a:r>
              <a:rPr lang="en-US" sz="2000" b="1" dirty="0" smtClean="0">
                <a:solidFill>
                  <a:schemeClr val="tx1"/>
                </a:solidFill>
                <a:latin typeface="Arial" panose="020B0604020202020204" pitchFamily="34" charset="0"/>
                <a:cs typeface="Arial" panose="020B0604020202020204" pitchFamily="34" charset="0"/>
              </a:rPr>
              <a:t>*</a:t>
            </a:r>
            <a:r>
              <a:rPr lang="en-US" sz="2000" dirty="0" smtClean="0">
                <a:solidFill>
                  <a:schemeClr val="tx1"/>
                </a:solidFill>
                <a:latin typeface="Arial" panose="020B0604020202020204" pitchFamily="34" charset="0"/>
                <a:cs typeface="Arial" panose="020B0604020202020204" pitchFamily="34" charset="0"/>
              </a:rPr>
              <a:t> </a:t>
            </a:r>
            <a:r>
              <a:rPr lang="en-US" sz="2000" dirty="0">
                <a:solidFill>
                  <a:schemeClr val="tx1"/>
                </a:solidFill>
                <a:latin typeface="Arial" panose="020B0604020202020204" pitchFamily="34" charset="0"/>
                <a:cs typeface="Arial" panose="020B0604020202020204" pitchFamily="34" charset="0"/>
              </a:rPr>
              <a:t>Why is the beam of </a:t>
            </a:r>
            <a:br>
              <a:rPr lang="en-US" sz="2000" dirty="0" smtClean="0">
                <a:solidFill>
                  <a:schemeClr val="tx1"/>
                </a:solidFill>
                <a:latin typeface="Arial" panose="020B0604020202020204" pitchFamily="34" charset="0"/>
                <a:cs typeface="Arial" panose="020B0604020202020204" pitchFamily="34" charset="0"/>
              </a:rPr>
            </a:br>
            <a:r>
              <a:rPr lang="en-US" sz="2000" dirty="0" smtClean="0">
                <a:solidFill>
                  <a:schemeClr val="tx1"/>
                </a:solidFill>
                <a:latin typeface="Arial" panose="020B0604020202020204" pitchFamily="34" charset="0"/>
                <a:cs typeface="Arial" panose="020B0604020202020204" pitchFamily="34" charset="0"/>
              </a:rPr>
              <a:t>electrons deflected </a:t>
            </a:r>
            <a:br>
              <a:rPr lang="en-US" sz="2000" dirty="0" smtClean="0">
                <a:solidFill>
                  <a:schemeClr val="tx1"/>
                </a:solidFill>
                <a:latin typeface="Arial" panose="020B0604020202020204" pitchFamily="34" charset="0"/>
                <a:cs typeface="Arial" panose="020B0604020202020204" pitchFamily="34" charset="0"/>
              </a:rPr>
            </a:br>
            <a:r>
              <a:rPr lang="en-US" sz="2000" dirty="0" smtClean="0">
                <a:solidFill>
                  <a:schemeClr val="tx1"/>
                </a:solidFill>
                <a:latin typeface="Arial" panose="020B0604020202020204" pitchFamily="34" charset="0"/>
                <a:cs typeface="Arial" panose="020B0604020202020204" pitchFamily="34" charset="0"/>
              </a:rPr>
              <a:t>upwards</a:t>
            </a:r>
            <a:r>
              <a:rPr lang="en-US" sz="2000" dirty="0">
                <a:solidFill>
                  <a:schemeClr val="tx1"/>
                </a:solidFill>
                <a:latin typeface="Arial" panose="020B0604020202020204" pitchFamily="34" charset="0"/>
                <a:cs typeface="Arial" panose="020B0604020202020204" pitchFamily="34" charset="0"/>
              </a:rPr>
              <a:t>?</a:t>
            </a:r>
            <a:endParaRPr lang="en-US" sz="2000" dirty="0">
              <a:solidFill>
                <a:schemeClr val="tx1"/>
              </a:solidFill>
              <a:latin typeface="Arial" panose="020B0604020202020204" pitchFamily="34" charset="0"/>
              <a:cs typeface="Arial" panose="020B0604020202020204" pitchFamily="34" charset="0"/>
            </a:endParaRPr>
          </a:p>
          <a:p>
            <a:pPr marL="398780" indent="-398780">
              <a:buFont typeface="+mj-lt"/>
              <a:buAutoNum type="arabicPeriod"/>
              <a:tabLst>
                <a:tab pos="795020" algn="l"/>
              </a:tabLst>
            </a:pPr>
            <a:r>
              <a:rPr lang="en-US" sz="2000" dirty="0" smtClean="0">
                <a:solidFill>
                  <a:schemeClr val="tx1"/>
                </a:solidFill>
                <a:latin typeface="Arial" panose="020B0604020202020204" pitchFamily="34" charset="0"/>
                <a:cs typeface="Arial" panose="020B0604020202020204" pitchFamily="34" charset="0"/>
              </a:rPr>
              <a:t>The </a:t>
            </a:r>
            <a:r>
              <a:rPr lang="en-US" sz="2000" dirty="0">
                <a:solidFill>
                  <a:schemeClr val="tx1"/>
                </a:solidFill>
                <a:latin typeface="Arial" panose="020B0604020202020204" pitchFamily="34" charset="0"/>
                <a:cs typeface="Arial" panose="020B0604020202020204" pitchFamily="34" charset="0"/>
              </a:rPr>
              <a:t>diagram on the right shows a beam of </a:t>
            </a:r>
            <a:br>
              <a:rPr lang="en-US" sz="2000" dirty="0">
                <a:solidFill>
                  <a:schemeClr val="tx1"/>
                </a:solidFill>
                <a:latin typeface="Arial" panose="020B0604020202020204" pitchFamily="34" charset="0"/>
                <a:cs typeface="Arial" panose="020B0604020202020204" pitchFamily="34" charset="0"/>
              </a:rPr>
            </a:br>
            <a:r>
              <a:rPr lang="en-US" sz="2000" dirty="0" smtClean="0">
                <a:solidFill>
                  <a:schemeClr val="tx1"/>
                </a:solidFill>
                <a:latin typeface="Arial" panose="020B0604020202020204" pitchFamily="34" charset="0"/>
                <a:cs typeface="Arial" panose="020B0604020202020204" pitchFamily="34" charset="0"/>
              </a:rPr>
              <a:t>electrons </a:t>
            </a:r>
            <a:r>
              <a:rPr lang="en-US" sz="2000" dirty="0">
                <a:solidFill>
                  <a:schemeClr val="tx1"/>
                </a:solidFill>
                <a:latin typeface="Arial" panose="020B0604020202020204" pitchFamily="34" charset="0"/>
                <a:cs typeface="Arial" panose="020B0604020202020204" pitchFamily="34" charset="0"/>
              </a:rPr>
              <a:t>about to pass between the poles </a:t>
            </a:r>
            <a:r>
              <a:rPr lang="en-US" sz="2000" dirty="0" smtClean="0">
                <a:solidFill>
                  <a:schemeClr val="tx1"/>
                </a:solidFill>
                <a:latin typeface="Arial" panose="020B0604020202020204" pitchFamily="34" charset="0"/>
                <a:cs typeface="Arial" panose="020B0604020202020204" pitchFamily="34" charset="0"/>
              </a:rPr>
              <a:t>of </a:t>
            </a:r>
            <a:r>
              <a:rPr lang="en-US" sz="2000" dirty="0">
                <a:solidFill>
                  <a:schemeClr val="tx1"/>
                </a:solidFill>
                <a:latin typeface="Arial" panose="020B0604020202020204" pitchFamily="34" charset="0"/>
                <a:cs typeface="Arial" panose="020B0604020202020204" pitchFamily="34" charset="0"/>
              </a:rPr>
              <a:t>a </a:t>
            </a:r>
            <a:br>
              <a:rPr lang="en-US" sz="2000" dirty="0" smtClean="0">
                <a:solidFill>
                  <a:schemeClr val="tx1"/>
                </a:solidFill>
                <a:latin typeface="Arial" panose="020B0604020202020204" pitchFamily="34" charset="0"/>
                <a:cs typeface="Arial" panose="020B0604020202020204" pitchFamily="34" charset="0"/>
              </a:rPr>
            </a:br>
            <a:r>
              <a:rPr lang="en-US" sz="2000" dirty="0" smtClean="0">
                <a:solidFill>
                  <a:schemeClr val="tx1"/>
                </a:solidFill>
                <a:latin typeface="Arial" panose="020B0604020202020204" pitchFamily="34" charset="0"/>
                <a:cs typeface="Arial" panose="020B0604020202020204" pitchFamily="34" charset="0"/>
              </a:rPr>
              <a:t>magnet</a:t>
            </a:r>
            <a:r>
              <a:rPr lang="en-US" sz="2000" dirty="0">
                <a:solidFill>
                  <a:schemeClr val="tx1"/>
                </a:solidFill>
                <a:latin typeface="Arial" panose="020B0604020202020204" pitchFamily="34" charset="0"/>
                <a:cs typeface="Arial" panose="020B0604020202020204" pitchFamily="34" charset="0"/>
              </a:rPr>
              <a:t>.</a:t>
            </a:r>
            <a:endParaRPr lang="en-US" sz="2000" dirty="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000" dirty="0" smtClean="0">
                <a:solidFill>
                  <a:schemeClr val="tx1"/>
                </a:solidFill>
                <a:latin typeface="Arial" panose="020B0604020202020204" pitchFamily="34" charset="0"/>
                <a:cs typeface="Arial" panose="020B0604020202020204" pitchFamily="34" charset="0"/>
              </a:rPr>
              <a:t>What </a:t>
            </a:r>
            <a:r>
              <a:rPr lang="en-US" sz="2000" dirty="0">
                <a:solidFill>
                  <a:schemeClr val="tx1"/>
                </a:solidFill>
                <a:latin typeface="Arial" panose="020B0604020202020204" pitchFamily="34" charset="0"/>
                <a:cs typeface="Arial" panose="020B0604020202020204" pitchFamily="34" charset="0"/>
              </a:rPr>
              <a:t>is the conventional current </a:t>
            </a:r>
            <a:r>
              <a:rPr lang="en-US" sz="2000" dirty="0" smtClean="0">
                <a:solidFill>
                  <a:schemeClr val="tx1"/>
                </a:solidFill>
                <a:latin typeface="Arial" panose="020B0604020202020204" pitchFamily="34" charset="0"/>
                <a:cs typeface="Arial" panose="020B0604020202020204" pitchFamily="34" charset="0"/>
              </a:rPr>
              <a:t>direction </a:t>
            </a:r>
            <a:r>
              <a:rPr lang="en-US" sz="2000" dirty="0">
                <a:solidFill>
                  <a:schemeClr val="tx1"/>
                </a:solidFill>
                <a:latin typeface="Arial" panose="020B0604020202020204" pitchFamily="34" charset="0"/>
                <a:cs typeface="Arial" panose="020B0604020202020204" pitchFamily="34" charset="0"/>
              </a:rPr>
              <a:t>in </a:t>
            </a:r>
            <a:br>
              <a:rPr lang="en-US" sz="2000" dirty="0" smtClean="0">
                <a:solidFill>
                  <a:schemeClr val="tx1"/>
                </a:solidFill>
                <a:latin typeface="Arial" panose="020B0604020202020204" pitchFamily="34" charset="0"/>
                <a:cs typeface="Arial" panose="020B0604020202020204" pitchFamily="34" charset="0"/>
              </a:rPr>
            </a:br>
            <a:r>
              <a:rPr lang="en-US" sz="2000" dirty="0" smtClean="0">
                <a:solidFill>
                  <a:schemeClr val="tx1"/>
                </a:solidFill>
                <a:latin typeface="Arial" panose="020B0604020202020204" pitchFamily="34" charset="0"/>
                <a:cs typeface="Arial" panose="020B0604020202020204" pitchFamily="34" charset="0"/>
              </a:rPr>
              <a:t>this </a:t>
            </a:r>
            <a:r>
              <a:rPr lang="en-US" sz="2000" dirty="0">
                <a:solidFill>
                  <a:schemeClr val="tx1"/>
                </a:solidFill>
                <a:latin typeface="Arial" panose="020B0604020202020204" pitchFamily="34" charset="0"/>
                <a:cs typeface="Arial" panose="020B0604020202020204" pitchFamily="34" charset="0"/>
              </a:rPr>
              <a:t>case? </a:t>
            </a:r>
            <a:endParaRPr lang="en-US" sz="200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r>
              <a:rPr lang="en-US" sz="2000" dirty="0" smtClean="0">
                <a:solidFill>
                  <a:schemeClr val="tx1"/>
                </a:solidFill>
                <a:latin typeface="Arial" panose="020B0604020202020204" pitchFamily="34" charset="0"/>
                <a:cs typeface="Arial" panose="020B0604020202020204" pitchFamily="34" charset="0"/>
              </a:rPr>
              <a:t>Use </a:t>
            </a:r>
            <a:r>
              <a:rPr lang="en-US" sz="2000" dirty="0">
                <a:solidFill>
                  <a:schemeClr val="tx1"/>
                </a:solidFill>
                <a:latin typeface="Arial" panose="020B0604020202020204" pitchFamily="34" charset="0"/>
                <a:cs typeface="Arial" panose="020B0604020202020204" pitchFamily="34" charset="0"/>
              </a:rPr>
              <a:t>Fleming's left-hand rule (see spread 9.05) to work out which way the electron beam will be deflected</a:t>
            </a:r>
            <a:r>
              <a:rPr lang="en-US" sz="2000" dirty="0" smtClean="0">
                <a:solidFill>
                  <a:schemeClr val="tx1"/>
                </a:solidFill>
                <a:latin typeface="Arial" panose="020B0604020202020204" pitchFamily="34" charset="0"/>
                <a:cs typeface="Arial" panose="020B0604020202020204" pitchFamily="34" charset="0"/>
              </a:rPr>
              <a:t>.</a:t>
            </a:r>
            <a:endParaRPr lang="en-US" sz="2000" dirty="0" smtClean="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endParaRPr lang="en-US" sz="1400" dirty="0">
              <a:solidFill>
                <a:schemeClr val="tx1"/>
              </a:solidFill>
              <a:latin typeface="Arial" panose="020B0604020202020204" pitchFamily="34" charset="0"/>
              <a:cs typeface="Arial" panose="020B0604020202020204" pitchFamily="34" charset="0"/>
            </a:endParaRPr>
          </a:p>
          <a:p>
            <a:pPr marL="914400" lvl="1" indent="-457200">
              <a:buFont typeface="+mj-lt"/>
              <a:buAutoNum type="alphaLcPeriod"/>
              <a:tabLst>
                <a:tab pos="795020" algn="l"/>
              </a:tabLst>
            </a:pPr>
            <a:endParaRPr lang="en-US" sz="2000" dirty="0" smtClean="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59812" y="908720"/>
            <a:ext cx="548692" cy="582432"/>
          </a:xfrm>
          <a:prstGeom prst="ellipse">
            <a:avLst/>
          </a:prstGeom>
          <a:solidFill>
            <a:srgbClr val="0070C0"/>
          </a:solidFill>
          <a:ln w="76200">
            <a:solidFill>
              <a:srgbClr val="F5F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Q</a:t>
            </a:r>
            <a:endParaRPr lang="en-GB" b="1" dirty="0">
              <a:latin typeface="Arial" panose="020B0604020202020204" pitchFamily="34" charset="0"/>
              <a:cs typeface="Arial" panose="020B0604020202020204" pitchFamily="34" charset="0"/>
            </a:endParaRPr>
          </a:p>
        </p:txBody>
      </p:sp>
      <p:sp>
        <p:nvSpPr>
          <p:cNvPr id="18" name="Rounded Rectangle 17"/>
          <p:cNvSpPr/>
          <p:nvPr/>
        </p:nvSpPr>
        <p:spPr>
          <a:xfrm>
            <a:off x="136139" y="6084143"/>
            <a:ext cx="8761299" cy="657225"/>
          </a:xfrm>
          <a:prstGeom prst="roundRect">
            <a:avLst>
              <a:gd name="adj" fmla="val 11023"/>
            </a:avLst>
          </a:prstGeom>
          <a:solidFill>
            <a:schemeClr val="accent6">
              <a:lumMod val="60000"/>
              <a:lumOff val="40000"/>
            </a:schemeClr>
          </a:solidFill>
          <a:ln>
            <a:solidFill>
              <a:schemeClr val="accent6">
                <a:lumMod val="75000"/>
              </a:schemeClr>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1700" b="1" dirty="0" smtClean="0">
                <a:solidFill>
                  <a:schemeClr val="tx1"/>
                </a:solidFill>
                <a:latin typeface="Arial" panose="020B0604020202020204" pitchFamily="34" charset="0"/>
                <a:cs typeface="Arial" panose="020B0604020202020204" pitchFamily="34" charset="0"/>
              </a:rPr>
              <a:t>Related topics: </a:t>
            </a:r>
            <a:r>
              <a:rPr lang="en-US" sz="1700" dirty="0">
                <a:solidFill>
                  <a:schemeClr val="tx1"/>
                </a:solidFill>
                <a:latin typeface="Arial" panose="020B0604020202020204" pitchFamily="34" charset="0"/>
                <a:cs typeface="Arial" panose="020B0604020202020204" pitchFamily="34" charset="0"/>
              </a:rPr>
              <a:t>ultraviolet, fluorescence, X-rays 7.11; charge and electrons 8.01; voltage 8.05; magnetic fields and Fleming's left-</a:t>
            </a:r>
            <a:r>
              <a:rPr lang="en-US" sz="1700" dirty="0" err="1">
                <a:solidFill>
                  <a:schemeClr val="tx1"/>
                </a:solidFill>
                <a:latin typeface="Arial" panose="020B0604020202020204" pitchFamily="34" charset="0"/>
                <a:cs typeface="Arial" panose="020B0604020202020204" pitchFamily="34" charset="0"/>
              </a:rPr>
              <a:t>hana</a:t>
            </a:r>
            <a:r>
              <a:rPr lang="en-US" sz="1700" dirty="0">
                <a:solidFill>
                  <a:schemeClr val="tx1"/>
                </a:solidFill>
                <a:latin typeface="Arial" panose="020B0604020202020204" pitchFamily="34" charset="0"/>
                <a:cs typeface="Arial" panose="020B0604020202020204" pitchFamily="34" charset="0"/>
              </a:rPr>
              <a:t> rule 9.05</a:t>
            </a:r>
            <a:endParaRPr lang="en-US" sz="1700" b="1" dirty="0">
              <a:solidFill>
                <a:schemeClr val="tx1"/>
              </a:solidFill>
              <a:latin typeface="Arial" panose="020B0604020202020204" pitchFamily="34" charset="0"/>
              <a:cs typeface="Arial" panose="020B0604020202020204" pitchFamily="34" charset="0"/>
            </a:endParaRPr>
          </a:p>
        </p:txBody>
      </p:sp>
      <p:sp>
        <p:nvSpPr>
          <p:cNvPr id="19" name="Title 1"/>
          <p:cNvSpPr>
            <a:spLocks noGrp="1"/>
          </p:cNvSpPr>
          <p:nvPr>
            <p:ph type="title"/>
          </p:nvPr>
        </p:nvSpPr>
        <p:spPr>
          <a:xfrm>
            <a:off x="35496" y="44624"/>
            <a:ext cx="7560840" cy="625434"/>
          </a:xfrm>
        </p:spPr>
        <p:txBody>
          <a:bodyPr>
            <a:noAutofit/>
          </a:bodyPr>
          <a:lstStyle/>
          <a:p>
            <a:r>
              <a:rPr lang="en-GB" dirty="0"/>
              <a:t>10.06 – Electron Beams</a:t>
            </a:r>
            <a:endParaRPr lang="en-GB" b="1" dirty="0" smtClean="0"/>
          </a:p>
        </p:txBody>
      </p:sp>
      <p:grpSp>
        <p:nvGrpSpPr>
          <p:cNvPr id="12" name="Group 11"/>
          <p:cNvGrpSpPr/>
          <p:nvPr/>
        </p:nvGrpSpPr>
        <p:grpSpPr>
          <a:xfrm>
            <a:off x="251520" y="3933056"/>
            <a:ext cx="432048" cy="2043615"/>
            <a:chOff x="323528" y="1556792"/>
            <a:chExt cx="288032" cy="1224136"/>
          </a:xfrm>
        </p:grpSpPr>
        <p:cxnSp>
          <p:nvCxnSpPr>
            <p:cNvPr id="20" name="Straight Connector 19"/>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6" name="Oval 15"/>
          <p:cNvSpPr/>
          <p:nvPr/>
        </p:nvSpPr>
        <p:spPr>
          <a:xfrm>
            <a:off x="8532440" y="902352"/>
            <a:ext cx="548692" cy="582432"/>
          </a:xfrm>
          <a:prstGeom prst="ellipse">
            <a:avLst/>
          </a:prstGeom>
          <a:solidFill>
            <a:srgbClr val="0070C0"/>
          </a:solidFill>
          <a:ln w="76200">
            <a:solidFill>
              <a:srgbClr val="F5F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Q</a:t>
            </a:r>
            <a:endParaRPr lang="en-GB" b="1" dirty="0">
              <a:latin typeface="Arial" panose="020B0604020202020204" pitchFamily="34" charset="0"/>
              <a:cs typeface="Arial" panose="020B0604020202020204" pitchFamily="34" charset="0"/>
            </a:endParaRPr>
          </a:p>
        </p:txBody>
      </p:sp>
      <p:pic>
        <p:nvPicPr>
          <p:cNvPr id="17" name="Picture 16"/>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427984" y="1213948"/>
            <a:ext cx="4392488" cy="2425703"/>
          </a:xfrm>
          <a:prstGeom prst="rect">
            <a:avLst/>
          </a:prstGeom>
        </p:spPr>
      </p:pic>
      <p:sp>
        <p:nvSpPr>
          <p:cNvPr id="22" name="Oval 21"/>
          <p:cNvSpPr/>
          <p:nvPr/>
        </p:nvSpPr>
        <p:spPr>
          <a:xfrm>
            <a:off x="8487804" y="902352"/>
            <a:ext cx="548692" cy="582432"/>
          </a:xfrm>
          <a:prstGeom prst="ellipse">
            <a:avLst/>
          </a:prstGeom>
          <a:solidFill>
            <a:srgbClr val="0070C0"/>
          </a:solidFill>
          <a:ln w="76200">
            <a:solidFill>
              <a:srgbClr val="F5F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latin typeface="Arial" panose="020B0604020202020204" pitchFamily="34" charset="0"/>
                <a:cs typeface="Arial" panose="020B0604020202020204" pitchFamily="34" charset="0"/>
              </a:rPr>
              <a:t>Q</a:t>
            </a:r>
            <a:endParaRPr lang="en-GB"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6516216" y="3933056"/>
            <a:ext cx="2304256" cy="2122340"/>
          </a:xfrm>
          <a:prstGeom prst="rect">
            <a:avLst/>
          </a:prstGeom>
        </p:spPr>
      </p:pic>
      <p:sp>
        <p:nvSpPr>
          <p:cNvPr id="14" name="TextBox 13">
            <a:hlinkClick r:id="rId3" action="ppaction://hlinkfile"/>
          </p:cNvPr>
          <p:cNvSpPr txBox="1"/>
          <p:nvPr/>
        </p:nvSpPr>
        <p:spPr>
          <a:xfrm>
            <a:off x="8314820" y="3096612"/>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sz="4800" dirty="0" smtClean="0"/>
              <a:t>10.01 – Electronic Essentials</a:t>
            </a:r>
            <a:endParaRPr lang="en-GB" sz="4800"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228</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179512" y="1126714"/>
            <a:ext cx="8712968" cy="3476625"/>
          </a:xfrm>
          <a:prstGeom prst="rect">
            <a:avLst/>
          </a:prstGeom>
        </p:spPr>
        <p:txBody>
          <a:bodyPr wrap="square">
            <a:spAutoFit/>
          </a:bodyPr>
          <a:lstStyle/>
          <a:p>
            <a:pPr>
              <a:buClr>
                <a:srgbClr val="C00000"/>
              </a:buClr>
              <a:buSzPct val="80000"/>
            </a:pPr>
            <a:r>
              <a:rPr lang="en-US" sz="2200" b="1" dirty="0">
                <a:solidFill>
                  <a:srgbClr val="C00000"/>
                </a:solidFill>
              </a:rPr>
              <a:t>An electronic system</a:t>
            </a:r>
            <a:endParaRPr lang="en-US" sz="2200" b="1" dirty="0">
              <a:solidFill>
                <a:srgbClr val="C00000"/>
              </a:solidFill>
            </a:endParaRPr>
          </a:p>
          <a:p>
            <a:pPr marL="406400" indent="-406400">
              <a:buClr>
                <a:srgbClr val="C00000"/>
              </a:buClr>
              <a:buSzPct val="80000"/>
              <a:buFont typeface="Arial" panose="020B0604020202020204" pitchFamily="34" charset="0"/>
              <a:buChar char="►"/>
            </a:pPr>
            <a:r>
              <a:rPr lang="en-US" sz="2200" dirty="0"/>
              <a:t>The main features of an electronic system like this are shown in the flow diagram above right. An </a:t>
            </a:r>
            <a:r>
              <a:rPr lang="en-US" sz="2200" b="1" dirty="0">
                <a:solidFill>
                  <a:srgbClr val="FF0000"/>
                </a:solidFill>
              </a:rPr>
              <a:t>input sensor </a:t>
            </a:r>
            <a:r>
              <a:rPr lang="en-US" sz="2200" dirty="0"/>
              <a:t>(the microphone) sends signals to a </a:t>
            </a:r>
            <a:r>
              <a:rPr lang="en-US" sz="2200" b="1" dirty="0">
                <a:solidFill>
                  <a:srgbClr val="FF0000"/>
                </a:solidFill>
              </a:rPr>
              <a:t>processor</a:t>
            </a:r>
            <a:r>
              <a:rPr lang="en-US" sz="2200" dirty="0"/>
              <a:t> (the amplifier) which uses them to control the flow of power to an </a:t>
            </a:r>
            <a:r>
              <a:rPr lang="en-US" sz="2200" b="1" dirty="0">
                <a:solidFill>
                  <a:srgbClr val="FF0000"/>
                </a:solidFill>
              </a:rPr>
              <a:t>output device </a:t>
            </a:r>
            <a:r>
              <a:rPr lang="en-US" sz="2200" dirty="0"/>
              <a:t>(the loudspeaker). </a:t>
            </a:r>
            <a:r>
              <a:rPr lang="" altLang="en-US" sz="2200" dirty="0"/>
              <a:t>Think of </a:t>
            </a:r>
            <a:r>
              <a:rPr lang="en-US" sz="2200" dirty="0"/>
              <a:t>some more examples of input sensors and output devices</a:t>
            </a:r>
            <a:r>
              <a:rPr lang="en-US" sz="2200" dirty="0" smtClean="0"/>
              <a:t>.</a:t>
            </a:r>
            <a:endParaRPr lang="en-US" sz="2200" dirty="0" smtClean="0"/>
          </a:p>
          <a:p>
            <a:pPr marL="406400" indent="-406400">
              <a:buClr>
                <a:srgbClr val="C00000"/>
              </a:buClr>
              <a:buSzPct val="80000"/>
              <a:buFont typeface="Arial" panose="020B0604020202020204" pitchFamily="34" charset="0"/>
              <a:buChar char="►"/>
            </a:pPr>
            <a:r>
              <a:rPr lang="en-US" sz="2200" dirty="0"/>
              <a:t>In the system </a:t>
            </a:r>
            <a:r>
              <a:rPr lang="en-US" sz="2200" dirty="0" smtClean="0"/>
              <a:t>below, </a:t>
            </a:r>
            <a:r>
              <a:rPr lang="en-US" sz="2200" dirty="0"/>
              <a:t>the current varies continuously, just like the incoming sound waves. Continuous variations like this are called </a:t>
            </a:r>
            <a:r>
              <a:rPr lang="en-US" sz="2200" b="1" dirty="0">
                <a:solidFill>
                  <a:srgbClr val="FF0000"/>
                </a:solidFill>
              </a:rPr>
              <a:t>analogue</a:t>
            </a:r>
            <a:r>
              <a:rPr lang="en-US" sz="2200" dirty="0">
                <a:solidFill>
                  <a:srgbClr val="FF0000"/>
                </a:solidFill>
              </a:rPr>
              <a:t> </a:t>
            </a:r>
            <a:r>
              <a:rPr lang="en-US" sz="2200" dirty="0"/>
              <a:t>signals. </a:t>
            </a:r>
            <a:endParaRPr lang="en-US" sz="2200" dirty="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79512" y="4653136"/>
            <a:ext cx="8699349" cy="2016224"/>
          </a:xfrm>
          <a:prstGeom prst="rect">
            <a:avLst/>
          </a:prstGeom>
        </p:spPr>
      </p:pic>
    </p:spTree>
  </p:cSld>
  <p:clrMapOvr>
    <a:masterClrMapping/>
  </p:clrMapOvr>
  <p:transition advClick="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240</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586145"/>
          </a:xfrm>
          <a:prstGeom prst="rect">
            <a:avLst/>
          </a:prstGeom>
        </p:spPr>
        <p:txBody>
          <a:bodyPr wrap="square">
            <a:spAutoFit/>
          </a:bodyPr>
          <a:lstStyle/>
          <a:p>
            <a:pPr marL="457200" indent="-457200">
              <a:buSzPct val="100000"/>
              <a:buFont typeface="+mj-lt"/>
              <a:buAutoNum type="arabicPeriod"/>
              <a:tabLst>
                <a:tab pos="8522970" algn="r"/>
              </a:tabLst>
            </a:pPr>
            <a:r>
              <a:rPr lang="en-US" sz="2100" dirty="0" smtClean="0"/>
              <a:t>In </a:t>
            </a:r>
            <a:r>
              <a:rPr lang="en-US" sz="2100" dirty="0"/>
              <a:t>the circuit above, the </a:t>
            </a:r>
            <a:br>
              <a:rPr lang="en-US" sz="2100" dirty="0" smtClean="0"/>
            </a:br>
            <a:r>
              <a:rPr lang="en-US" sz="2100" dirty="0" smtClean="0"/>
              <a:t>processor </a:t>
            </a:r>
            <a:r>
              <a:rPr lang="en-US" sz="2100" dirty="0"/>
              <a:t>(a transistor) is </a:t>
            </a:r>
            <a:br>
              <a:rPr lang="en-US" sz="2100" dirty="0" smtClean="0"/>
            </a:br>
            <a:r>
              <a:rPr lang="en-US" sz="2100" dirty="0" smtClean="0"/>
              <a:t>switched </a:t>
            </a:r>
            <a:r>
              <a:rPr lang="en-US" sz="2100" dirty="0"/>
              <a:t>on when the voltage </a:t>
            </a:r>
            <a:br>
              <a:rPr lang="en-US" sz="2100" dirty="0"/>
            </a:br>
            <a:r>
              <a:rPr lang="en-US" sz="2100" dirty="0" smtClean="0"/>
              <a:t>between </a:t>
            </a:r>
            <a:r>
              <a:rPr lang="en-US" sz="2100" dirty="0"/>
              <a:t>terminals E and B is </a:t>
            </a:r>
            <a:br>
              <a:rPr lang="en-US" sz="2100" dirty="0" smtClean="0"/>
            </a:br>
            <a:r>
              <a:rPr lang="en-US" sz="2100" dirty="0" smtClean="0"/>
              <a:t>more </a:t>
            </a:r>
            <a:r>
              <a:rPr lang="en-US" sz="2100" dirty="0"/>
              <a:t>than 0.6 V. This means </a:t>
            </a:r>
            <a:r>
              <a:rPr lang="en-US" sz="2100" dirty="0" smtClean="0"/>
              <a:t>that </a:t>
            </a:r>
            <a:br>
              <a:rPr lang="en-US" sz="2100" dirty="0" smtClean="0"/>
            </a:br>
            <a:r>
              <a:rPr lang="en-US" sz="2100" dirty="0" smtClean="0"/>
              <a:t>a </a:t>
            </a:r>
            <a:r>
              <a:rPr lang="en-US" sz="2100" dirty="0"/>
              <a:t>current can then flow </a:t>
            </a:r>
            <a:r>
              <a:rPr lang="en-US" sz="2100" dirty="0" smtClean="0"/>
              <a:t>between </a:t>
            </a:r>
            <a:br>
              <a:rPr lang="en-US" sz="2100" dirty="0" smtClean="0"/>
            </a:br>
            <a:r>
              <a:rPr lang="en-US" sz="2100" dirty="0" smtClean="0"/>
              <a:t>E </a:t>
            </a:r>
            <a:r>
              <a:rPr lang="en-US" sz="2100" dirty="0"/>
              <a:t>and C, so the lamp </a:t>
            </a:r>
            <a:r>
              <a:rPr lang="en-US" sz="2100" dirty="0" smtClean="0"/>
              <a:t>will </a:t>
            </a:r>
            <a:r>
              <a:rPr lang="en-US" sz="2100" dirty="0"/>
              <a:t>light up. </a:t>
            </a:r>
            <a:endParaRPr lang="en-US" sz="2100" dirty="0" smtClean="0"/>
          </a:p>
          <a:p>
            <a:pPr marL="914400" lvl="1" indent="-457200">
              <a:buSzPct val="100000"/>
              <a:buFont typeface="+mj-lt"/>
              <a:buAutoNum type="alphaLcPeriod"/>
              <a:tabLst>
                <a:tab pos="8522970" algn="r"/>
              </a:tabLst>
            </a:pPr>
            <a:r>
              <a:rPr lang="en-US" sz="2100" dirty="0" smtClean="0"/>
              <a:t>The </a:t>
            </a:r>
            <a:r>
              <a:rPr lang="en-US" sz="2100" dirty="0"/>
              <a:t>circuit includes a thermistor. </a:t>
            </a:r>
            <a:r>
              <a:rPr lang="en-US" sz="2100" dirty="0" smtClean="0"/>
              <a:t>If </a:t>
            </a:r>
            <a:r>
              <a:rPr lang="en-US" sz="2100" dirty="0"/>
              <a:t>there is an increase in temperature, what effect does this have on the thermistor? </a:t>
            </a:r>
            <a:r>
              <a:rPr lang="en-US" sz="2100" dirty="0" smtClean="0"/>
              <a:t>	[</a:t>
            </a:r>
            <a:r>
              <a:rPr lang="en-US" sz="2100" dirty="0"/>
              <a:t>1]</a:t>
            </a:r>
            <a:endParaRPr lang="en-US" sz="2100" dirty="0"/>
          </a:p>
          <a:p>
            <a:pPr marL="914400" lvl="1" indent="-457200">
              <a:buSzPct val="100000"/>
              <a:buFont typeface="+mj-lt"/>
              <a:buAutoNum type="alphaLcPeriod"/>
              <a:tabLst>
                <a:tab pos="8522970" algn="r"/>
              </a:tabLst>
            </a:pPr>
            <a:r>
              <a:rPr lang="en-US" sz="2100" dirty="0" smtClean="0"/>
              <a:t>The </a:t>
            </a:r>
            <a:r>
              <a:rPr lang="en-US" sz="2100" dirty="0"/>
              <a:t>thermistor and the 10 </a:t>
            </a:r>
            <a:r>
              <a:rPr lang="en-US" sz="2100" dirty="0" smtClean="0"/>
              <a:t>k</a:t>
            </a:r>
            <a:r>
              <a:rPr lang="el-GR" sz="2100" dirty="0" smtClean="0"/>
              <a:t>Ω</a:t>
            </a:r>
            <a:r>
              <a:rPr lang="en-US" sz="2100" dirty="0" smtClean="0"/>
              <a:t> </a:t>
            </a:r>
            <a:r>
              <a:rPr lang="en-US" sz="2100" dirty="0"/>
              <a:t>resistor form a potential divider. What is the purpose of a potential divider? </a:t>
            </a:r>
            <a:r>
              <a:rPr lang="en-US" sz="2100" dirty="0" smtClean="0"/>
              <a:t>	[</a:t>
            </a:r>
            <a:r>
              <a:rPr lang="en-US" sz="2100" dirty="0"/>
              <a:t>1]</a:t>
            </a:r>
            <a:endParaRPr lang="en-US" sz="2100" dirty="0"/>
          </a:p>
          <a:p>
            <a:pPr marL="914400" lvl="1" indent="-457200">
              <a:buSzPct val="100000"/>
              <a:buFont typeface="+mj-lt"/>
              <a:buAutoNum type="alphaLcPeriod"/>
              <a:tabLst>
                <a:tab pos="8522970" algn="r"/>
              </a:tabLst>
            </a:pPr>
            <a:r>
              <a:rPr lang="en-US" sz="2100" dirty="0" smtClean="0"/>
              <a:t>If </a:t>
            </a:r>
            <a:r>
              <a:rPr lang="en-US" sz="2100" dirty="0"/>
              <a:t>there is an increase in temperature, how does this affect the voltage between E and B, and what happens as a result? </a:t>
            </a:r>
            <a:r>
              <a:rPr lang="en-US" sz="2100" dirty="0" smtClean="0"/>
              <a:t>	[</a:t>
            </a:r>
            <a:r>
              <a:rPr lang="en-US" sz="2100" dirty="0"/>
              <a:t>3]</a:t>
            </a:r>
            <a:endParaRPr lang="en-US" sz="2100" dirty="0"/>
          </a:p>
          <a:p>
            <a:pPr marL="914400" lvl="1" indent="-457200">
              <a:buSzPct val="100000"/>
              <a:buFont typeface="+mj-lt"/>
              <a:buAutoNum type="alphaLcPeriod"/>
              <a:tabLst>
                <a:tab pos="8522970" algn="r"/>
              </a:tabLst>
            </a:pPr>
            <a:r>
              <a:rPr lang="en-US" sz="2100" dirty="0" smtClean="0"/>
              <a:t>How </a:t>
            </a:r>
            <a:r>
              <a:rPr lang="en-US" sz="2100" dirty="0"/>
              <a:t>could the circuit be improved so that it can control a more powerful lamp (or buzzer, or bell</a:t>
            </a:r>
            <a:r>
              <a:rPr lang="en-US" sz="2100" dirty="0" smtClean="0"/>
              <a:t>)?	[</a:t>
            </a:r>
            <a:r>
              <a:rPr lang="en-US" sz="2100" dirty="0"/>
              <a:t>2] </a:t>
            </a:r>
            <a:endParaRPr lang="en-US" sz="2100" dirty="0" smtClean="0"/>
          </a:p>
          <a:p>
            <a:pPr marL="914400" lvl="1" indent="-457200">
              <a:buSzPct val="100000"/>
              <a:buFont typeface="+mj-lt"/>
              <a:buAutoNum type="alphaLcPeriod"/>
              <a:tabLst>
                <a:tab pos="8522970" algn="r"/>
              </a:tabLst>
            </a:pPr>
            <a:r>
              <a:rPr lang="en-US" sz="2100" dirty="0" smtClean="0"/>
              <a:t>What </a:t>
            </a:r>
            <a:r>
              <a:rPr lang="en-US" sz="2100" dirty="0"/>
              <a:t>practical use could be made of </a:t>
            </a:r>
            <a:r>
              <a:rPr lang="en-US" sz="2100" dirty="0" smtClean="0"/>
              <a:t>the system </a:t>
            </a:r>
            <a:r>
              <a:rPr lang="en-US" sz="2100" dirty="0"/>
              <a:t>described above? </a:t>
            </a:r>
            <a:r>
              <a:rPr lang="en-US" sz="2100" dirty="0" smtClean="0"/>
              <a:t>	[</a:t>
            </a:r>
            <a:r>
              <a:rPr lang="en-US" sz="2100" dirty="0"/>
              <a:t>1]</a:t>
            </a:r>
            <a:endParaRPr lang="en-US" sz="2100" dirty="0" smtClean="0"/>
          </a:p>
        </p:txBody>
      </p:sp>
      <p:pic>
        <p:nvPicPr>
          <p:cNvPr id="5" name="Picture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716016" y="1113711"/>
            <a:ext cx="4180276" cy="2295053"/>
          </a:xfrm>
          <a:prstGeom prst="rect">
            <a:avLst/>
          </a:prstGeom>
        </p:spPr>
      </p:pic>
      <p:grpSp>
        <p:nvGrpSpPr>
          <p:cNvPr id="10" name="Group 9"/>
          <p:cNvGrpSpPr/>
          <p:nvPr/>
        </p:nvGrpSpPr>
        <p:grpSpPr>
          <a:xfrm>
            <a:off x="251520" y="4797152"/>
            <a:ext cx="432048" cy="527712"/>
            <a:chOff x="323528" y="1556792"/>
            <a:chExt cx="288032" cy="1224136"/>
          </a:xfrm>
        </p:grpSpPr>
        <p:cxnSp>
          <p:nvCxnSpPr>
            <p:cNvPr id="11" name="Straight Connector 10"/>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3" name="TextBox 12">
            <a:hlinkClick r:id="rId2" action="ppaction://hlinkfile"/>
          </p:cNvPr>
          <p:cNvSpPr txBox="1"/>
          <p:nvPr/>
        </p:nvSpPr>
        <p:spPr>
          <a:xfrm>
            <a:off x="8314820" y="2773377"/>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240</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493812"/>
          </a:xfrm>
          <a:prstGeom prst="rect">
            <a:avLst/>
          </a:prstGeom>
        </p:spPr>
        <p:txBody>
          <a:bodyPr wrap="square">
            <a:spAutoFit/>
          </a:bodyPr>
          <a:lstStyle/>
          <a:p>
            <a:pPr marL="457200" indent="-457200">
              <a:buSzPct val="100000"/>
              <a:buFont typeface="+mj-lt"/>
              <a:buAutoNum type="arabicPeriod" startAt="2"/>
              <a:tabLst>
                <a:tab pos="8522970" algn="r"/>
              </a:tabLst>
            </a:pPr>
            <a:br>
              <a:rPr lang="en-US" sz="2700" dirty="0" smtClean="0"/>
            </a:br>
            <a:br>
              <a:rPr lang="en-US" sz="2700" dirty="0" smtClean="0"/>
            </a:br>
            <a:br>
              <a:rPr lang="en-US" sz="2700" dirty="0" smtClean="0"/>
            </a:br>
            <a:r>
              <a:rPr lang="en-US" sz="2700" dirty="0" smtClean="0"/>
              <a:t>Select </a:t>
            </a:r>
            <a:r>
              <a:rPr lang="en-US" sz="2700" b="1" dirty="0"/>
              <a:t>from the above list:</a:t>
            </a:r>
            <a:endParaRPr lang="en-US" sz="2700" b="1" dirty="0"/>
          </a:p>
          <a:p>
            <a:pPr marL="914400" lvl="1" indent="-457200">
              <a:buSzPct val="100000"/>
              <a:buFont typeface="+mj-lt"/>
              <a:buAutoNum type="alphaLcPeriod"/>
              <a:tabLst>
                <a:tab pos="8522970" algn="r"/>
              </a:tabLst>
            </a:pPr>
            <a:r>
              <a:rPr lang="en-US" sz="2700" dirty="0" smtClean="0"/>
              <a:t>an </a:t>
            </a:r>
            <a:r>
              <a:rPr lang="en-US" sz="2700" dirty="0"/>
              <a:t>input device which detects changes in light </a:t>
            </a:r>
            <a:r>
              <a:rPr lang="en-US" sz="2700" dirty="0" smtClean="0"/>
              <a:t>	[1] </a:t>
            </a:r>
            <a:endParaRPr lang="en-US" sz="2700" dirty="0" smtClean="0"/>
          </a:p>
          <a:p>
            <a:pPr marL="914400" lvl="1" indent="-457200">
              <a:buSzPct val="100000"/>
              <a:buFont typeface="+mj-lt"/>
              <a:buAutoNum type="alphaLcPeriod"/>
              <a:tabLst>
                <a:tab pos="8522970" algn="r"/>
              </a:tabLst>
            </a:pPr>
            <a:r>
              <a:rPr lang="en-US" sz="2700" dirty="0" smtClean="0"/>
              <a:t>an </a:t>
            </a:r>
            <a:r>
              <a:rPr lang="en-US" sz="2700" dirty="0"/>
              <a:t>output device which produces a sound </a:t>
            </a:r>
            <a:r>
              <a:rPr lang="en-US" sz="2700" dirty="0" smtClean="0"/>
              <a:t>	[1] </a:t>
            </a:r>
            <a:endParaRPr lang="en-US" sz="2700" dirty="0" smtClean="0"/>
          </a:p>
          <a:p>
            <a:pPr marL="914400" lvl="1" indent="-457200">
              <a:buSzPct val="100000"/>
              <a:buFont typeface="+mj-lt"/>
              <a:buAutoNum type="alphaLcPeriod"/>
              <a:tabLst>
                <a:tab pos="8522970" algn="r"/>
              </a:tabLst>
            </a:pPr>
            <a:r>
              <a:rPr lang="en-US" sz="2700" dirty="0" smtClean="0"/>
              <a:t>a </a:t>
            </a:r>
            <a:r>
              <a:rPr lang="en-US" sz="2700" dirty="0"/>
              <a:t>processing device which only gives an </a:t>
            </a:r>
            <a:r>
              <a:rPr lang="en-US" sz="2700" dirty="0" smtClean="0"/>
              <a:t>output when </a:t>
            </a:r>
            <a:r>
              <a:rPr lang="en-US" sz="2700" dirty="0"/>
              <a:t>both </a:t>
            </a:r>
            <a:r>
              <a:rPr lang="en-US" sz="2700" dirty="0" smtClean="0"/>
              <a:t>inputs </a:t>
            </a:r>
            <a:r>
              <a:rPr lang="en-US" sz="2700" dirty="0"/>
              <a:t>are high. </a:t>
            </a:r>
            <a:r>
              <a:rPr lang="en-US" sz="2700" dirty="0" smtClean="0"/>
              <a:t>	[</a:t>
            </a:r>
            <a:r>
              <a:rPr lang="en-US" sz="2700" dirty="0"/>
              <a:t>1</a:t>
            </a:r>
            <a:r>
              <a:rPr lang="en-US" sz="2700" dirty="0" smtClean="0"/>
              <a:t>]</a:t>
            </a:r>
            <a:endParaRPr lang="en-US" sz="2700" dirty="0" smtClean="0"/>
          </a:p>
          <a:p>
            <a:pPr marL="457200" indent="-457200">
              <a:buSzPct val="100000"/>
              <a:buFont typeface="+mj-lt"/>
              <a:buAutoNum type="arabicPeriod" startAt="2"/>
              <a:tabLst>
                <a:tab pos="8522970" algn="r"/>
              </a:tabLst>
            </a:pPr>
            <a:r>
              <a:rPr lang="en-US" sz="2700" dirty="0" smtClean="0"/>
              <a:t>a.  </a:t>
            </a:r>
            <a:r>
              <a:rPr lang="en-US" sz="2700" dirty="0"/>
              <a:t>All electronic systems have input sensors, processors and an output device. Explain the function of</a:t>
            </a:r>
            <a:endParaRPr lang="en-US" sz="2700" dirty="0"/>
          </a:p>
          <a:p>
            <a:pPr marL="1428750" lvl="2" indent="-514350">
              <a:buSzPct val="100000"/>
              <a:buFont typeface="+mj-lt"/>
              <a:buAutoNum type="romanLcPeriod"/>
              <a:tabLst>
                <a:tab pos="8522970" algn="r"/>
              </a:tabLst>
            </a:pPr>
            <a:r>
              <a:rPr lang="en-US" sz="2700" dirty="0" smtClean="0"/>
              <a:t>input </a:t>
            </a:r>
            <a:r>
              <a:rPr lang="en-US" sz="2700" dirty="0"/>
              <a:t>sensors [1]</a:t>
            </a:r>
            <a:endParaRPr lang="en-US" sz="2700" dirty="0"/>
          </a:p>
          <a:p>
            <a:pPr marL="1428750" lvl="2" indent="-514350">
              <a:buSzPct val="100000"/>
              <a:buFont typeface="+mj-lt"/>
              <a:buAutoNum type="romanLcPeriod"/>
              <a:tabLst>
                <a:tab pos="8522970" algn="r"/>
              </a:tabLst>
            </a:pPr>
            <a:r>
              <a:rPr lang="en-US" sz="2700" dirty="0" smtClean="0"/>
              <a:t>processors</a:t>
            </a:r>
            <a:r>
              <a:rPr lang="en-US" sz="2700" dirty="0"/>
              <a:t>. [</a:t>
            </a:r>
            <a:r>
              <a:rPr lang="en-US" sz="2700" dirty="0" smtClean="0"/>
              <a:t>1]</a:t>
            </a:r>
            <a:endParaRPr lang="en-US" sz="2700" dirty="0" smtClean="0"/>
          </a:p>
        </p:txBody>
      </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760538" y="1146107"/>
            <a:ext cx="7893979" cy="986749"/>
          </a:xfrm>
          <a:prstGeom prst="rect">
            <a:avLst/>
          </a:prstGeom>
        </p:spPr>
      </p:pic>
      <p:grpSp>
        <p:nvGrpSpPr>
          <p:cNvPr id="8" name="Group 7"/>
          <p:cNvGrpSpPr/>
          <p:nvPr/>
        </p:nvGrpSpPr>
        <p:grpSpPr>
          <a:xfrm>
            <a:off x="251520" y="3257379"/>
            <a:ext cx="432048" cy="387645"/>
            <a:chOff x="323528" y="1556792"/>
            <a:chExt cx="288032" cy="1224136"/>
          </a:xfrm>
        </p:grpSpPr>
        <p:cxnSp>
          <p:nvCxnSpPr>
            <p:cNvPr id="10" name="Straight Connector 9"/>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5" name="TextBox 14">
            <a:hlinkClick r:id="rId2" action="ppaction://hlinkfile"/>
          </p:cNvPr>
          <p:cNvSpPr txBox="1"/>
          <p:nvPr/>
        </p:nvSpPr>
        <p:spPr>
          <a:xfrm>
            <a:off x="8339965" y="5653697"/>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240</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509200"/>
          </a:xfrm>
          <a:prstGeom prst="rect">
            <a:avLst/>
          </a:prstGeom>
        </p:spPr>
        <p:txBody>
          <a:bodyPr wrap="square">
            <a:spAutoFit/>
          </a:bodyPr>
          <a:lstStyle/>
          <a:p>
            <a:pPr marL="457200" indent="-457200">
              <a:buSzPct val="100000"/>
              <a:buFont typeface="+mj-lt"/>
              <a:buAutoNum type="arabicPeriod" startAt="3"/>
              <a:tabLst>
                <a:tab pos="8522970" algn="r"/>
              </a:tabLst>
            </a:pPr>
            <a:br>
              <a:rPr lang="en-US" sz="2200" dirty="0" smtClean="0"/>
            </a:br>
            <a:br>
              <a:rPr lang="en-US" sz="2200" dirty="0" smtClean="0"/>
            </a:br>
            <a:endParaRPr lang="en-US" sz="2200" dirty="0" smtClean="0"/>
          </a:p>
          <a:p>
            <a:pPr marL="914400" lvl="1" indent="-457200">
              <a:buSzPct val="100000"/>
              <a:buFont typeface="+mj-lt"/>
              <a:buAutoNum type="alphaLcPeriod" startAt="2"/>
              <a:tabLst>
                <a:tab pos="8522970" algn="r"/>
              </a:tabLst>
            </a:pPr>
            <a:r>
              <a:rPr lang="en-US" sz="2200" dirty="0" smtClean="0"/>
              <a:t>The </a:t>
            </a:r>
            <a:r>
              <a:rPr lang="en-US" sz="2200" dirty="0"/>
              <a:t>block diagram below shows an electronic system that can be used as a burglar </a:t>
            </a:r>
            <a:r>
              <a:rPr lang="en-US" sz="2200" dirty="0" smtClean="0"/>
              <a:t>alarm.</a:t>
            </a:r>
            <a:br>
              <a:rPr lang="en-US" sz="2200" dirty="0" smtClean="0"/>
            </a:br>
            <a:r>
              <a:rPr lang="en-US" sz="2200" b="1" dirty="0" smtClean="0"/>
              <a:t>A</a:t>
            </a:r>
            <a:r>
              <a:rPr lang="en-US" sz="2200" dirty="0" smtClean="0"/>
              <a:t>, </a:t>
            </a:r>
            <a:r>
              <a:rPr lang="en-US" sz="2200" b="1" dirty="0"/>
              <a:t>B</a:t>
            </a:r>
            <a:r>
              <a:rPr lang="en-US" sz="2200" dirty="0"/>
              <a:t> and </a:t>
            </a:r>
            <a:r>
              <a:rPr lang="en-US" sz="2200" b="1" dirty="0"/>
              <a:t>D</a:t>
            </a:r>
            <a:r>
              <a:rPr lang="en-US" sz="2200" dirty="0"/>
              <a:t> are the inputs. The processor contains logic gates </a:t>
            </a:r>
            <a:r>
              <a:rPr lang="en-US" sz="2200" b="1" dirty="0"/>
              <a:t>X</a:t>
            </a:r>
            <a:r>
              <a:rPr lang="en-US" sz="2200" dirty="0"/>
              <a:t> and </a:t>
            </a:r>
            <a:r>
              <a:rPr lang="en-US" sz="2200" b="1" dirty="0"/>
              <a:t>Y</a:t>
            </a:r>
            <a:r>
              <a:rPr lang="en-US" sz="2200" dirty="0"/>
              <a:t>. The alarm is the output device. The truth table for the circuit is shown at the top of the next </a:t>
            </a:r>
            <a:r>
              <a:rPr lang="en-US" sz="2200" dirty="0" smtClean="0"/>
              <a:t>column</a:t>
            </a:r>
            <a:endParaRPr lang="en-US" sz="2200" dirty="0" smtClean="0"/>
          </a:p>
          <a:p>
            <a:pPr marL="1428750" lvl="2" indent="-514350">
              <a:buSzPct val="100000"/>
              <a:buFont typeface="+mj-lt"/>
              <a:buAutoNum type="romanLcPeriod"/>
              <a:tabLst>
                <a:tab pos="8522970" algn="r"/>
              </a:tabLst>
            </a:pPr>
            <a:r>
              <a:rPr lang="en-US" sz="2200" dirty="0" smtClean="0"/>
              <a:t>Use </a:t>
            </a:r>
            <a:r>
              <a:rPr lang="en-US" sz="2200" dirty="0"/>
              <a:t>a truth table to identify </a:t>
            </a:r>
            <a:r>
              <a:rPr lang="en-US" sz="2200" dirty="0" smtClean="0"/>
              <a:t>the </a:t>
            </a:r>
            <a:br>
              <a:rPr lang="en-US" sz="2200" dirty="0" smtClean="0"/>
            </a:br>
            <a:r>
              <a:rPr lang="en-US" sz="2200" dirty="0" smtClean="0"/>
              <a:t>logic </a:t>
            </a:r>
            <a:r>
              <a:rPr lang="en-US" sz="2200" dirty="0"/>
              <a:t>gates.  </a:t>
            </a:r>
            <a:r>
              <a:rPr lang="en-US" sz="2200" dirty="0" smtClean="0"/>
              <a:t>                         [</a:t>
            </a:r>
            <a:r>
              <a:rPr lang="en-US" sz="2200" dirty="0"/>
              <a:t>2]</a:t>
            </a:r>
            <a:endParaRPr lang="en-US" sz="2200" dirty="0"/>
          </a:p>
          <a:p>
            <a:pPr marL="1428750" lvl="2" indent="-514350">
              <a:buSzPct val="100000"/>
              <a:buFont typeface="+mj-lt"/>
              <a:buAutoNum type="romanLcPeriod"/>
              <a:tabLst>
                <a:tab pos="8522970" algn="r"/>
              </a:tabLst>
            </a:pPr>
            <a:r>
              <a:rPr lang="en-US" sz="2200" dirty="0" smtClean="0"/>
              <a:t>State </a:t>
            </a:r>
            <a:r>
              <a:rPr lang="en-US" sz="2200" dirty="0"/>
              <a:t>an input, A, B or D which </a:t>
            </a:r>
            <a:br>
              <a:rPr lang="en-US" sz="2200" dirty="0" smtClean="0"/>
            </a:br>
            <a:r>
              <a:rPr lang="en-US" sz="2200" dirty="0" smtClean="0"/>
              <a:t>could be connected </a:t>
            </a:r>
            <a:r>
              <a:rPr lang="en-US" sz="2200" dirty="0"/>
              <a:t>to a sensor </a:t>
            </a:r>
            <a:br>
              <a:rPr lang="en-US" sz="2200" dirty="0" smtClean="0"/>
            </a:br>
            <a:r>
              <a:rPr lang="en-US" sz="2200" dirty="0" smtClean="0"/>
              <a:t>in </a:t>
            </a:r>
            <a:r>
              <a:rPr lang="en-US" sz="2200" dirty="0"/>
              <a:t>order to detect a burglar. </a:t>
            </a:r>
            <a:r>
              <a:rPr lang="en-US" sz="2200" dirty="0" smtClean="0"/>
              <a:t> [</a:t>
            </a:r>
            <a:r>
              <a:rPr lang="en-US" sz="2200" dirty="0"/>
              <a:t>1]</a:t>
            </a:r>
            <a:endParaRPr lang="en-US" sz="2200" dirty="0"/>
          </a:p>
          <a:p>
            <a:pPr marL="1428750" lvl="2" indent="-514350">
              <a:buSzPct val="100000"/>
              <a:buFont typeface="+mj-lt"/>
              <a:buAutoNum type="romanLcPeriod"/>
              <a:tabLst>
                <a:tab pos="8522970" algn="r"/>
              </a:tabLst>
            </a:pPr>
            <a:r>
              <a:rPr lang="en-US" sz="2200" dirty="0" smtClean="0"/>
              <a:t>Name </a:t>
            </a:r>
            <a:r>
              <a:rPr lang="en-US" sz="2200" dirty="0"/>
              <a:t>a suitable device which </a:t>
            </a:r>
            <a:br>
              <a:rPr lang="en-US" sz="2200" dirty="0" smtClean="0"/>
            </a:br>
            <a:r>
              <a:rPr lang="en-US" sz="2200" dirty="0" smtClean="0"/>
              <a:t>could </a:t>
            </a:r>
            <a:r>
              <a:rPr lang="en-US" sz="2200" dirty="0"/>
              <a:t>be used </a:t>
            </a:r>
            <a:r>
              <a:rPr lang="en-US" sz="2200" dirty="0" smtClean="0"/>
              <a:t>as an </a:t>
            </a:r>
            <a:r>
              <a:rPr lang="en-US" sz="2200" dirty="0"/>
              <a:t>input </a:t>
            </a:r>
            <a:br>
              <a:rPr lang="en-US" sz="2200" dirty="0" smtClean="0"/>
            </a:br>
            <a:r>
              <a:rPr lang="en-US" sz="2200" dirty="0" smtClean="0"/>
              <a:t>processor</a:t>
            </a:r>
            <a:r>
              <a:rPr lang="en-US" sz="2200" dirty="0"/>
              <a:t>. </a:t>
            </a:r>
            <a:r>
              <a:rPr lang="en-US" sz="2200" dirty="0" smtClean="0"/>
              <a:t>                           [1]</a:t>
            </a:r>
            <a:endParaRPr lang="en-US" sz="2200" dirty="0" smtClean="0"/>
          </a:p>
        </p:txBody>
      </p:sp>
      <p:grpSp>
        <p:nvGrpSpPr>
          <p:cNvPr id="8" name="Group 7"/>
          <p:cNvGrpSpPr/>
          <p:nvPr/>
        </p:nvGrpSpPr>
        <p:grpSpPr>
          <a:xfrm>
            <a:off x="179512" y="1146107"/>
            <a:ext cx="432048" cy="2570925"/>
            <a:chOff x="323528" y="1556792"/>
            <a:chExt cx="288032" cy="1224136"/>
          </a:xfrm>
        </p:grpSpPr>
        <p:cxnSp>
          <p:nvCxnSpPr>
            <p:cNvPr id="10" name="Straight Connector 9"/>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554541" y="1127134"/>
            <a:ext cx="6329827" cy="1100842"/>
          </a:xfrm>
          <a:prstGeom prst="rect">
            <a:avLst/>
          </a:prstGeom>
        </p:spPr>
      </p:pic>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5868144" y="3872629"/>
            <a:ext cx="3018707" cy="2767149"/>
          </a:xfrm>
          <a:prstGeom prst="rect">
            <a:avLst/>
          </a:prstGeom>
        </p:spPr>
      </p:pic>
      <p:sp>
        <p:nvSpPr>
          <p:cNvPr id="12" name="TextBox 11">
            <a:hlinkClick r:id="rId3" action="ppaction://hlinkfile"/>
          </p:cNvPr>
          <p:cNvSpPr txBox="1"/>
          <p:nvPr/>
        </p:nvSpPr>
        <p:spPr>
          <a:xfrm>
            <a:off x="8314820" y="1124744"/>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240</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586145"/>
          </a:xfrm>
          <a:prstGeom prst="rect">
            <a:avLst/>
          </a:prstGeom>
        </p:spPr>
        <p:txBody>
          <a:bodyPr wrap="square">
            <a:spAutoFit/>
          </a:bodyPr>
          <a:lstStyle/>
          <a:p>
            <a:pPr marL="457200" indent="-457200">
              <a:buSzPct val="100000"/>
              <a:buFont typeface="+mj-lt"/>
              <a:buAutoNum type="arabicPeriod" startAt="4"/>
              <a:tabLst>
                <a:tab pos="8522970" algn="r"/>
              </a:tabLst>
            </a:pPr>
            <a:r>
              <a:rPr lang="en-US" sz="2100" dirty="0"/>
              <a:t>A truck is fitted with a security device. To start the truck, two keys are needed. The first key operates a 'hidden’ switch, the second key operates the ignition </a:t>
            </a:r>
            <a:r>
              <a:rPr lang="en-US" sz="2100" dirty="0" smtClean="0"/>
              <a:t>switch.</a:t>
            </a:r>
            <a:br>
              <a:rPr lang="en-US" sz="2100" dirty="0" smtClean="0"/>
            </a:br>
            <a:r>
              <a:rPr lang="en-US" sz="2100" dirty="0" smtClean="0"/>
              <a:t>If </a:t>
            </a:r>
            <a:r>
              <a:rPr lang="en-US" sz="2100" dirty="0"/>
              <a:t>the ‘hidden’ switch and the ignition switch are both on, the engine will start. Turning the ignition switch without operating the ‘hidden’ switch will not allow the engine to start and will activate an alarm</a:t>
            </a:r>
            <a:r>
              <a:rPr lang="en-US" sz="2100" dirty="0" smtClean="0"/>
              <a:t>.</a:t>
            </a:r>
            <a:br>
              <a:rPr lang="en-US" sz="2100" dirty="0"/>
            </a:br>
            <a:r>
              <a:rPr lang="en-US" sz="2100" dirty="0"/>
              <a:t>A, B and C are the three </a:t>
            </a:r>
            <a:br>
              <a:rPr lang="en-US" sz="2100" dirty="0" smtClean="0"/>
            </a:br>
            <a:r>
              <a:rPr lang="en-US" sz="2100" dirty="0" smtClean="0"/>
              <a:t>gates needed </a:t>
            </a:r>
            <a:r>
              <a:rPr lang="en-US" sz="2100" dirty="0"/>
              <a:t>for the </a:t>
            </a:r>
            <a:br>
              <a:rPr lang="en-US" sz="2100" dirty="0" smtClean="0"/>
            </a:br>
            <a:r>
              <a:rPr lang="en-US" sz="2100" dirty="0" smtClean="0"/>
              <a:t>design of </a:t>
            </a:r>
            <a:r>
              <a:rPr lang="en-US" sz="2100" dirty="0"/>
              <a:t>the </a:t>
            </a:r>
            <a:r>
              <a:rPr lang="en-US" sz="2100" dirty="0" smtClean="0"/>
              <a:t>logic block</a:t>
            </a:r>
            <a:r>
              <a:rPr lang="en-US" sz="2100" dirty="0"/>
              <a:t>, </a:t>
            </a:r>
            <a:endParaRPr lang="en-US" sz="2100" dirty="0" smtClean="0"/>
          </a:p>
          <a:p>
            <a:pPr marL="914400" lvl="1" indent="-457200">
              <a:buSzPct val="100000"/>
              <a:buFont typeface="+mj-lt"/>
              <a:buAutoNum type="alphaLcPeriod"/>
              <a:tabLst>
                <a:tab pos="8522970" algn="r"/>
              </a:tabLst>
            </a:pPr>
            <a:r>
              <a:rPr lang="en-US" sz="2100" dirty="0" smtClean="0"/>
              <a:t>a </a:t>
            </a:r>
            <a:r>
              <a:rPr lang="en-US" sz="2100" dirty="0"/>
              <a:t>Identify gate</a:t>
            </a:r>
            <a:endParaRPr lang="en-US" sz="2100" dirty="0"/>
          </a:p>
          <a:p>
            <a:pPr marL="1428750" lvl="2" indent="-514350">
              <a:buSzPct val="100000"/>
              <a:buFont typeface="+mj-lt"/>
              <a:buAutoNum type="romanLcPeriod"/>
              <a:tabLst>
                <a:tab pos="8522970" algn="r"/>
              </a:tabLst>
            </a:pPr>
            <a:r>
              <a:rPr lang="en-US" sz="2100" dirty="0" smtClean="0"/>
              <a:t>A </a:t>
            </a:r>
            <a:r>
              <a:rPr lang="en-US" sz="2100" dirty="0"/>
              <a:t>‘ </a:t>
            </a:r>
            <a:r>
              <a:rPr lang="en-US" sz="2100" dirty="0" smtClean="0"/>
              <a:t>       [</a:t>
            </a:r>
            <a:r>
              <a:rPr lang="en-US" sz="2100" dirty="0"/>
              <a:t>1]</a:t>
            </a:r>
            <a:endParaRPr lang="en-US" sz="2100" dirty="0"/>
          </a:p>
          <a:p>
            <a:pPr marL="1428750" lvl="2" indent="-514350">
              <a:buSzPct val="100000"/>
              <a:buFont typeface="+mj-lt"/>
              <a:buAutoNum type="romanLcPeriod"/>
              <a:tabLst>
                <a:tab pos="8522970" algn="r"/>
              </a:tabLst>
            </a:pPr>
            <a:r>
              <a:rPr lang="en-US" sz="2100" dirty="0" smtClean="0"/>
              <a:t>B         [</a:t>
            </a:r>
            <a:r>
              <a:rPr lang="en-US" sz="2100" dirty="0"/>
              <a:t>1]</a:t>
            </a:r>
            <a:endParaRPr lang="en-US" sz="2100" dirty="0"/>
          </a:p>
          <a:p>
            <a:pPr marL="1428750" lvl="2" indent="-514350">
              <a:buSzPct val="100000"/>
              <a:buFont typeface="+mj-lt"/>
              <a:buAutoNum type="romanLcPeriod"/>
              <a:tabLst>
                <a:tab pos="8522970" algn="r"/>
              </a:tabLst>
            </a:pPr>
            <a:r>
              <a:rPr lang="en-US" sz="2100" dirty="0" smtClean="0"/>
              <a:t>C         [</a:t>
            </a:r>
            <a:r>
              <a:rPr lang="en-US" sz="2100" dirty="0"/>
              <a:t>1]</a:t>
            </a:r>
            <a:endParaRPr lang="en-US" sz="2100" dirty="0"/>
          </a:p>
          <a:p>
            <a:pPr marL="914400" lvl="1" indent="-457200">
              <a:buSzPct val="100000"/>
              <a:buFont typeface="+mj-lt"/>
              <a:buAutoNum type="alphaLcPeriod"/>
              <a:tabLst>
                <a:tab pos="8522970" algn="r"/>
              </a:tabLst>
            </a:pPr>
            <a:r>
              <a:rPr lang="en-US" sz="2100" dirty="0" smtClean="0"/>
              <a:t>Copy </a:t>
            </a:r>
            <a:r>
              <a:rPr lang="en-US" sz="2100" dirty="0"/>
              <a:t>the diagram and show how the inputs and logic gates are connected together. </a:t>
            </a:r>
            <a:r>
              <a:rPr lang="en-US" sz="2100" dirty="0" smtClean="0"/>
              <a:t>	[</a:t>
            </a:r>
            <a:r>
              <a:rPr lang="en-US" sz="2100" dirty="0"/>
              <a:t>2]</a:t>
            </a:r>
            <a:endParaRPr lang="en-US" sz="2100" dirty="0"/>
          </a:p>
          <a:p>
            <a:pPr marL="914400" lvl="1" indent="-457200">
              <a:buSzPct val="100000"/>
              <a:buFont typeface="+mj-lt"/>
              <a:buAutoNum type="alphaLcPeriod"/>
              <a:tabLst>
                <a:tab pos="8522970" algn="r"/>
              </a:tabLst>
            </a:pPr>
            <a:r>
              <a:rPr lang="en-US" sz="2100" dirty="0" smtClean="0"/>
              <a:t>The </a:t>
            </a:r>
            <a:r>
              <a:rPr lang="en-US" sz="2100" dirty="0"/>
              <a:t>logic gates used in the logic block are called digital devices. Explain what this means. </a:t>
            </a:r>
            <a:r>
              <a:rPr lang="en-US" sz="2100" dirty="0" smtClean="0"/>
              <a:t>	[</a:t>
            </a:r>
            <a:r>
              <a:rPr lang="en-US" sz="2100" dirty="0"/>
              <a:t>1]</a:t>
            </a:r>
            <a:endParaRPr lang="en-US" sz="2100" dirty="0"/>
          </a:p>
        </p:txBody>
      </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3739910" y="3284982"/>
            <a:ext cx="5152570" cy="2016225"/>
          </a:xfrm>
          <a:prstGeom prst="rect">
            <a:avLst/>
          </a:prstGeom>
        </p:spPr>
      </p:pic>
      <p:sp>
        <p:nvSpPr>
          <p:cNvPr id="12" name="TextBox 11">
            <a:hlinkClick r:id="rId2" action="ppaction://hlinkfile"/>
          </p:cNvPr>
          <p:cNvSpPr txBox="1"/>
          <p:nvPr/>
        </p:nvSpPr>
        <p:spPr>
          <a:xfrm>
            <a:off x="8314820" y="2636912"/>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240</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493812"/>
          </a:xfrm>
          <a:prstGeom prst="rect">
            <a:avLst/>
          </a:prstGeom>
        </p:spPr>
        <p:txBody>
          <a:bodyPr wrap="square">
            <a:spAutoFit/>
          </a:bodyPr>
          <a:lstStyle/>
          <a:p>
            <a:pPr marL="457200" indent="-457200">
              <a:buSzPct val="100000"/>
              <a:buFont typeface="+mj-lt"/>
              <a:buAutoNum type="arabicPeriod" startAt="5"/>
              <a:tabLst>
                <a:tab pos="8522970" algn="r"/>
              </a:tabLst>
            </a:pPr>
            <a:r>
              <a:rPr lang="en-US" sz="2700" dirty="0" smtClean="0"/>
              <a:t>The </a:t>
            </a:r>
            <a:r>
              <a:rPr lang="en-US" sz="2700" dirty="0"/>
              <a:t>diagram below </a:t>
            </a:r>
            <a:br>
              <a:rPr lang="en-US" sz="2700" dirty="0" smtClean="0"/>
            </a:br>
            <a:r>
              <a:rPr lang="en-US" sz="2700" dirty="0" smtClean="0"/>
              <a:t>shows part </a:t>
            </a:r>
            <a:r>
              <a:rPr lang="en-US" sz="2700" dirty="0"/>
              <a:t>of an </a:t>
            </a:r>
            <a:br>
              <a:rPr lang="en-US" sz="2700" dirty="0" smtClean="0"/>
            </a:br>
            <a:r>
              <a:rPr lang="en-US" sz="2700" dirty="0" smtClean="0"/>
              <a:t>electronic </a:t>
            </a:r>
            <a:r>
              <a:rPr lang="en-US" sz="2700" dirty="0"/>
              <a:t>circuit</a:t>
            </a:r>
            <a:r>
              <a:rPr lang="en-US" sz="2700" dirty="0" smtClean="0"/>
              <a:t>.</a:t>
            </a:r>
            <a:br>
              <a:rPr lang="en-US" sz="2700" dirty="0" smtClean="0"/>
            </a:br>
            <a:br>
              <a:rPr lang="en-US" sz="2700" dirty="0" smtClean="0"/>
            </a:br>
            <a:br>
              <a:rPr lang="en-US" sz="2700" dirty="0" smtClean="0"/>
            </a:br>
            <a:br>
              <a:rPr lang="en-US" sz="2700" dirty="0" smtClean="0"/>
            </a:br>
            <a:br>
              <a:rPr lang="en-US" sz="2700" dirty="0" smtClean="0"/>
            </a:br>
            <a:endParaRPr lang="en-US" sz="2700" dirty="0" smtClean="0"/>
          </a:p>
          <a:p>
            <a:pPr marL="914400" lvl="1" indent="-457200">
              <a:buSzPct val="100000"/>
              <a:buFont typeface="+mj-lt"/>
              <a:buAutoNum type="alphaLcPeriod"/>
              <a:tabLst>
                <a:tab pos="8522970" algn="r"/>
              </a:tabLst>
            </a:pPr>
            <a:r>
              <a:rPr lang="en-US" sz="2700" dirty="0" smtClean="0"/>
              <a:t>What </a:t>
            </a:r>
            <a:r>
              <a:rPr lang="en-US" sz="2700" dirty="0"/>
              <a:t>is component Z called? What does it do? </a:t>
            </a:r>
            <a:r>
              <a:rPr lang="en-US" sz="2700" dirty="0" smtClean="0"/>
              <a:t>	[</a:t>
            </a:r>
            <a:r>
              <a:rPr lang="en-US" sz="2700" dirty="0"/>
              <a:t>2</a:t>
            </a:r>
            <a:r>
              <a:rPr lang="en-US" sz="2700" dirty="0" smtClean="0"/>
              <a:t>]</a:t>
            </a:r>
            <a:endParaRPr lang="en-US" sz="2700" dirty="0" smtClean="0"/>
          </a:p>
          <a:p>
            <a:pPr marL="914400" lvl="1" indent="-457200">
              <a:buSzPct val="100000"/>
              <a:buFont typeface="+mj-lt"/>
              <a:buAutoNum type="alphaLcPeriod"/>
              <a:tabLst>
                <a:tab pos="8522970" algn="r"/>
              </a:tabLst>
            </a:pPr>
            <a:r>
              <a:rPr lang="en-US" sz="2700" dirty="0" smtClean="0"/>
              <a:t>Give </a:t>
            </a:r>
            <a:r>
              <a:rPr lang="en-US" sz="2700" dirty="0"/>
              <a:t>two ways in which the output of </a:t>
            </a:r>
            <a:r>
              <a:rPr lang="en-US" sz="2700" dirty="0" smtClean="0"/>
              <a:t>the circuit </a:t>
            </a:r>
            <a:r>
              <a:rPr lang="en-US" sz="2700" dirty="0"/>
              <a:t>is different from the input. </a:t>
            </a:r>
            <a:r>
              <a:rPr lang="en-US" sz="2700" dirty="0" smtClean="0"/>
              <a:t>	[</a:t>
            </a:r>
            <a:r>
              <a:rPr lang="en-US" sz="2700" dirty="0"/>
              <a:t>2]</a:t>
            </a:r>
            <a:endParaRPr lang="en-US" sz="2700" dirty="0"/>
          </a:p>
          <a:p>
            <a:pPr marL="914400" lvl="1" indent="-457200">
              <a:buSzPct val="100000"/>
              <a:buFont typeface="+mj-lt"/>
              <a:buAutoNum type="alphaLcPeriod"/>
              <a:tabLst>
                <a:tab pos="8522970" algn="r"/>
              </a:tabLst>
            </a:pPr>
            <a:r>
              <a:rPr lang="en-US" sz="2700" dirty="0" smtClean="0"/>
              <a:t>What </a:t>
            </a:r>
            <a:r>
              <a:rPr lang="en-US" sz="2700" dirty="0"/>
              <a:t>difference would it make if </a:t>
            </a:r>
            <a:r>
              <a:rPr lang="en-US" sz="2700" dirty="0" smtClean="0"/>
              <a:t>resistor Y </a:t>
            </a:r>
            <a:r>
              <a:rPr lang="en-US" sz="2700" dirty="0"/>
              <a:t>were to have a lower value? </a:t>
            </a:r>
            <a:r>
              <a:rPr lang="en-US" sz="2700" dirty="0" smtClean="0"/>
              <a:t>	[</a:t>
            </a:r>
            <a:r>
              <a:rPr lang="en-US" sz="2700" dirty="0"/>
              <a:t>1]</a:t>
            </a:r>
            <a:endParaRPr lang="en-US" sz="2700" dirty="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050166" y="1124744"/>
            <a:ext cx="4842314" cy="3096344"/>
          </a:xfrm>
          <a:prstGeom prst="rect">
            <a:avLst/>
          </a:prstGeom>
        </p:spPr>
      </p:pic>
      <p:sp>
        <p:nvSpPr>
          <p:cNvPr id="12" name="TextBox 11">
            <a:hlinkClick r:id="rId2" action="ppaction://hlinkfile"/>
          </p:cNvPr>
          <p:cNvSpPr txBox="1"/>
          <p:nvPr/>
        </p:nvSpPr>
        <p:spPr>
          <a:xfrm>
            <a:off x="8314820" y="1124744"/>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241</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647700"/>
          </a:xfrm>
          <a:prstGeom prst="rect">
            <a:avLst/>
          </a:prstGeom>
        </p:spPr>
        <p:txBody>
          <a:bodyPr wrap="square">
            <a:spAutoFit/>
          </a:bodyPr>
          <a:lstStyle/>
          <a:p>
            <a:pPr marL="514350" indent="-514350">
              <a:buSzPct val="100000"/>
              <a:buFont typeface="+mj-lt"/>
              <a:buAutoNum type="arabicPeriod" startAt="6"/>
              <a:tabLst>
                <a:tab pos="8522970" algn="r"/>
              </a:tabLst>
            </a:pPr>
            <a:r>
              <a:rPr lang="en-US" sz="2500" dirty="0"/>
              <a:t>The devices below </a:t>
            </a:r>
            <a:br>
              <a:rPr lang="en-US" sz="2500" dirty="0" smtClean="0"/>
            </a:br>
            <a:r>
              <a:rPr lang="en-US" sz="2500" dirty="0" smtClean="0"/>
              <a:t>are </a:t>
            </a:r>
            <a:r>
              <a:rPr lang="en-US" sz="2500" dirty="0"/>
              <a:t>all used in </a:t>
            </a:r>
            <a:br>
              <a:rPr lang="en-US" sz="2500" dirty="0" smtClean="0"/>
            </a:br>
            <a:r>
              <a:rPr lang="en-US" sz="2500" dirty="0" smtClean="0"/>
              <a:t>electronic </a:t>
            </a:r>
            <a:r>
              <a:rPr lang="en-US" sz="2500" dirty="0"/>
              <a:t>circuits.</a:t>
            </a:r>
            <a:br>
              <a:rPr lang="en-US" sz="2500" dirty="0"/>
            </a:br>
            <a:br>
              <a:rPr lang="en-US" sz="2500" dirty="0"/>
            </a:br>
            <a:br>
              <a:rPr lang="en-US" sz="2500" dirty="0"/>
            </a:br>
            <a:br>
              <a:rPr lang="en-US" sz="3600" dirty="0"/>
            </a:br>
            <a:r>
              <a:rPr lang="en-US" sz="2500" dirty="0"/>
              <a:t>Which of the above is best described by each of </a:t>
            </a:r>
            <a:r>
              <a:rPr lang="en-US" sz="2500" dirty="0" smtClean="0"/>
              <a:t>the following </a:t>
            </a:r>
            <a:r>
              <a:rPr lang="en-US" sz="2500" dirty="0"/>
              <a:t>statements?</a:t>
            </a:r>
            <a:endParaRPr lang="en-US" sz="2500" dirty="0"/>
          </a:p>
          <a:p>
            <a:pPr marL="971550" lvl="1" indent="-514350">
              <a:buSzPct val="100000"/>
              <a:buFont typeface="+mj-lt"/>
              <a:buAutoNum type="alphaLcPeriod"/>
              <a:tabLst>
                <a:tab pos="8522970" algn="r"/>
              </a:tabLst>
            </a:pPr>
            <a:r>
              <a:rPr lang="en-US" sz="2500" b="1" dirty="0" smtClean="0"/>
              <a:t>* </a:t>
            </a:r>
            <a:r>
              <a:rPr lang="en-US" sz="2500" dirty="0" smtClean="0"/>
              <a:t>Glows </a:t>
            </a:r>
            <a:r>
              <a:rPr lang="en-US" sz="2500" dirty="0"/>
              <a:t>when a small current flows in it. </a:t>
            </a:r>
            <a:r>
              <a:rPr lang="en-US" sz="2500" dirty="0" smtClean="0"/>
              <a:t>	[</a:t>
            </a:r>
            <a:r>
              <a:rPr lang="en-US" sz="2500" dirty="0"/>
              <a:t>1]</a:t>
            </a:r>
            <a:endParaRPr lang="en-US" sz="2500" dirty="0"/>
          </a:p>
          <a:p>
            <a:pPr marL="971550" lvl="1" indent="-514350">
              <a:buSzPct val="100000"/>
              <a:buFont typeface="+mj-lt"/>
              <a:buAutoNum type="alphaLcPeriod"/>
              <a:tabLst>
                <a:tab pos="8522970" algn="r"/>
              </a:tabLst>
            </a:pPr>
            <a:r>
              <a:rPr lang="en-US" sz="2500" dirty="0" smtClean="0"/>
              <a:t>Links </a:t>
            </a:r>
            <a:r>
              <a:rPr lang="en-US" sz="2500" dirty="0"/>
              <a:t>two circuits so that a small current in one can switch on or off a larger current in the other. </a:t>
            </a:r>
            <a:r>
              <a:rPr lang="en-US" sz="2500" dirty="0" smtClean="0"/>
              <a:t>	[</a:t>
            </a:r>
            <a:r>
              <a:rPr lang="en-US" sz="2500" dirty="0"/>
              <a:t>1</a:t>
            </a:r>
            <a:r>
              <a:rPr lang="en-US" sz="2500" dirty="0" smtClean="0"/>
              <a:t>]</a:t>
            </a:r>
            <a:endParaRPr lang="en-US" sz="2500" dirty="0" smtClean="0"/>
          </a:p>
          <a:p>
            <a:pPr marL="971550" lvl="1" indent="-514350">
              <a:buSzPct val="100000"/>
              <a:buFont typeface="+mj-lt"/>
              <a:buAutoNum type="alphaLcPeriod"/>
              <a:tabLst>
                <a:tab pos="8522970" algn="r"/>
              </a:tabLst>
            </a:pPr>
            <a:r>
              <a:rPr lang="en-US" sz="2500" dirty="0" smtClean="0"/>
              <a:t>Has </a:t>
            </a:r>
            <a:r>
              <a:rPr lang="en-US" sz="2500" dirty="0"/>
              <a:t>a lower resistance when it is heated. </a:t>
            </a:r>
            <a:r>
              <a:rPr lang="en-US" sz="2500" dirty="0" smtClean="0"/>
              <a:t>	[</a:t>
            </a:r>
            <a:r>
              <a:rPr lang="en-US" sz="2500" dirty="0"/>
              <a:t>1]</a:t>
            </a:r>
            <a:endParaRPr lang="en-US" sz="2500" dirty="0"/>
          </a:p>
          <a:p>
            <a:pPr marL="971550" lvl="1" indent="-514350">
              <a:buSzPct val="100000"/>
              <a:buFont typeface="+mj-lt"/>
              <a:buAutoNum type="alphaLcPeriod"/>
              <a:tabLst>
                <a:tab pos="8522970" algn="r"/>
              </a:tabLst>
            </a:pPr>
            <a:r>
              <a:rPr lang="en-US" sz="2500" dirty="0" smtClean="0"/>
              <a:t>Has </a:t>
            </a:r>
            <a:r>
              <a:rPr lang="en-US" sz="2500" dirty="0"/>
              <a:t>a lower resistance when light shines on it. </a:t>
            </a:r>
            <a:r>
              <a:rPr lang="en-US" sz="2500" dirty="0" smtClean="0"/>
              <a:t>	[1]</a:t>
            </a:r>
            <a:endParaRPr lang="en-US" sz="2500" dirty="0" smtClean="0"/>
          </a:p>
          <a:p>
            <a:pPr marL="971550" lvl="1" indent="-514350">
              <a:buSzPct val="100000"/>
              <a:buFont typeface="+mj-lt"/>
              <a:buAutoNum type="alphaLcPeriod"/>
              <a:tabLst>
                <a:tab pos="8522970" algn="r"/>
              </a:tabLst>
            </a:pPr>
            <a:r>
              <a:rPr lang="en-US" sz="2500" dirty="0" smtClean="0"/>
              <a:t>Lets </a:t>
            </a:r>
            <a:r>
              <a:rPr lang="en-US" sz="2500" dirty="0"/>
              <a:t>current pass in one direction only. </a:t>
            </a:r>
            <a:r>
              <a:rPr lang="en-US" sz="2500" dirty="0" smtClean="0"/>
              <a:t>	[</a:t>
            </a:r>
            <a:r>
              <a:rPr lang="en-US" sz="2500" dirty="0"/>
              <a:t>1]</a:t>
            </a:r>
            <a:endParaRPr lang="en-US" sz="2500" dirty="0"/>
          </a:p>
        </p:txBody>
      </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139952" y="1117661"/>
            <a:ext cx="4750346" cy="2430411"/>
          </a:xfrm>
          <a:prstGeom prst="rect">
            <a:avLst/>
          </a:prstGeom>
        </p:spPr>
      </p:pic>
      <p:grpSp>
        <p:nvGrpSpPr>
          <p:cNvPr id="6" name="Group 5"/>
          <p:cNvGrpSpPr/>
          <p:nvPr/>
        </p:nvGrpSpPr>
        <p:grpSpPr>
          <a:xfrm>
            <a:off x="222577" y="6309320"/>
            <a:ext cx="432048" cy="312976"/>
            <a:chOff x="323528" y="1556792"/>
            <a:chExt cx="288032" cy="1224136"/>
          </a:xfrm>
        </p:grpSpPr>
        <p:cxnSp>
          <p:nvCxnSpPr>
            <p:cNvPr id="7" name="Straight Connector 6"/>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 name="TextBox 9">
            <a:hlinkClick r:id="rId2" action="ppaction://hlinkfile"/>
          </p:cNvPr>
          <p:cNvSpPr txBox="1"/>
          <p:nvPr/>
        </p:nvSpPr>
        <p:spPr>
          <a:xfrm>
            <a:off x="8314820" y="3493457"/>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241</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3108543"/>
          </a:xfrm>
          <a:prstGeom prst="rect">
            <a:avLst/>
          </a:prstGeom>
        </p:spPr>
        <p:txBody>
          <a:bodyPr wrap="square">
            <a:spAutoFit/>
          </a:bodyPr>
          <a:lstStyle/>
          <a:p>
            <a:pPr marL="514350" indent="-514350">
              <a:buSzPct val="100000"/>
              <a:buFont typeface="+mj-lt"/>
              <a:buAutoNum type="arabicPeriod" startAt="7"/>
              <a:tabLst>
                <a:tab pos="8522970" algn="r"/>
              </a:tabLst>
            </a:pPr>
            <a:r>
              <a:rPr lang="en-US" sz="2800" dirty="0"/>
              <a:t>The diagram shows a circuit for a temperature sensor</a:t>
            </a:r>
            <a:r>
              <a:rPr lang="en-US" sz="2800" dirty="0" smtClean="0"/>
              <a:t>.</a:t>
            </a:r>
            <a:br>
              <a:rPr lang="en-US" sz="2800" dirty="0"/>
            </a:br>
            <a:r>
              <a:rPr lang="en-US" sz="2800" dirty="0"/>
              <a:t>The temperature of the thermistor rises, </a:t>
            </a:r>
            <a:endParaRPr lang="en-US" sz="2800" dirty="0" smtClean="0"/>
          </a:p>
          <a:p>
            <a:pPr marL="971550" lvl="1" indent="-514350">
              <a:buSzPct val="100000"/>
              <a:buFont typeface="+mj-lt"/>
              <a:buAutoNum type="alphaLcPeriod"/>
              <a:tabLst>
                <a:tab pos="8522970" algn="r"/>
              </a:tabLst>
            </a:pPr>
            <a:r>
              <a:rPr lang="en-US" sz="2800" dirty="0" smtClean="0"/>
              <a:t>What </a:t>
            </a:r>
            <a:r>
              <a:rPr lang="en-US" sz="2800" dirty="0"/>
              <a:t>happens to the resistance of </a:t>
            </a:r>
            <a:r>
              <a:rPr lang="en-US" sz="2800" dirty="0" smtClean="0"/>
              <a:t>the thermistor</a:t>
            </a:r>
            <a:r>
              <a:rPr lang="en-US" sz="2800" dirty="0"/>
              <a:t>? </a:t>
            </a:r>
            <a:r>
              <a:rPr lang="en-US" sz="2800" dirty="0" smtClean="0"/>
              <a:t>	[1]</a:t>
            </a:r>
            <a:endParaRPr lang="en-US" sz="2800" dirty="0"/>
          </a:p>
          <a:p>
            <a:pPr marL="971550" lvl="1" indent="-514350">
              <a:buSzPct val="100000"/>
              <a:buFont typeface="+mj-lt"/>
              <a:buAutoNum type="alphaLcPeriod"/>
              <a:tabLst>
                <a:tab pos="8522970" algn="r"/>
              </a:tabLst>
            </a:pPr>
            <a:r>
              <a:rPr lang="en-US" sz="2800" dirty="0" smtClean="0"/>
              <a:t>What </a:t>
            </a:r>
            <a:r>
              <a:rPr lang="en-US" sz="2800" dirty="0"/>
              <a:t>happens to the voltage across resistor </a:t>
            </a:r>
            <a:r>
              <a:rPr lang="en-US" sz="2800" b="1" dirty="0"/>
              <a:t>R</a:t>
            </a:r>
            <a:r>
              <a:rPr lang="en-US" sz="2800" dirty="0"/>
              <a:t>? </a:t>
            </a:r>
            <a:r>
              <a:rPr lang="en-US" sz="2800" dirty="0" smtClean="0"/>
              <a:t>	[1]</a:t>
            </a:r>
            <a:endParaRPr lang="en-US" sz="2800" dirty="0" smtClean="0"/>
          </a:p>
        </p:txBody>
      </p:sp>
      <p:pic>
        <p:nvPicPr>
          <p:cNvPr id="5" name="Picture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907704" y="3717032"/>
            <a:ext cx="5112568" cy="2943602"/>
          </a:xfrm>
          <a:prstGeom prst="rect">
            <a:avLst/>
          </a:prstGeom>
        </p:spPr>
      </p:pic>
      <p:sp>
        <p:nvSpPr>
          <p:cNvPr id="8" name="TextBox 7">
            <a:hlinkClick r:id="rId2" action="ppaction://hlinkfile"/>
          </p:cNvPr>
          <p:cNvSpPr txBox="1"/>
          <p:nvPr/>
        </p:nvSpPr>
        <p:spPr>
          <a:xfrm>
            <a:off x="8314820" y="1268760"/>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241</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016758"/>
          </a:xfrm>
          <a:prstGeom prst="rect">
            <a:avLst/>
          </a:prstGeom>
        </p:spPr>
        <p:txBody>
          <a:bodyPr wrap="square">
            <a:spAutoFit/>
          </a:bodyPr>
          <a:lstStyle/>
          <a:p>
            <a:pPr marL="465455" indent="-465455">
              <a:buSzPct val="100000"/>
              <a:buFont typeface="+mj-lt"/>
              <a:buAutoNum type="arabicPeriod" startAt="8"/>
              <a:tabLst>
                <a:tab pos="8522970" algn="r"/>
              </a:tabLst>
            </a:pPr>
            <a:r>
              <a:rPr lang="en-US" sz="3200" dirty="0" smtClean="0"/>
              <a:t>A </a:t>
            </a:r>
            <a:r>
              <a:rPr lang="en-US" sz="3200" dirty="0"/>
              <a:t>simple burglar alarm has two sensors:</a:t>
            </a:r>
            <a:endParaRPr lang="en-US" sz="3200" dirty="0"/>
          </a:p>
          <a:p>
            <a:pPr marL="971550" lvl="1" indent="-514350">
              <a:buSzPct val="100000"/>
              <a:buFont typeface="Wingdings" panose="05000000000000000000" pitchFamily="2" charset="2"/>
              <a:buChar char="§"/>
              <a:tabLst>
                <a:tab pos="8522970" algn="r"/>
              </a:tabLst>
            </a:pPr>
            <a:r>
              <a:rPr lang="en-US" sz="3200" dirty="0" smtClean="0"/>
              <a:t>A </a:t>
            </a:r>
            <a:r>
              <a:rPr lang="en-US" sz="3200" dirty="0"/>
              <a:t>heat source, which gives a high output when someone is nearby.</a:t>
            </a:r>
            <a:endParaRPr lang="en-US" sz="3200" dirty="0"/>
          </a:p>
          <a:p>
            <a:pPr marL="971550" lvl="1" indent="-514350">
              <a:buSzPct val="100000"/>
              <a:buFont typeface="Wingdings" panose="05000000000000000000" pitchFamily="2" charset="2"/>
              <a:buChar char="§"/>
              <a:tabLst>
                <a:tab pos="8522970" algn="r"/>
              </a:tabLst>
            </a:pPr>
            <a:r>
              <a:rPr lang="en-US" sz="3200" dirty="0" smtClean="0"/>
              <a:t>A </a:t>
            </a:r>
            <a:r>
              <a:rPr lang="en-US" sz="3200" dirty="0"/>
              <a:t>light sensor, which gives a high output when light shines on </a:t>
            </a:r>
            <a:r>
              <a:rPr lang="en-US" sz="3200" dirty="0" smtClean="0"/>
              <a:t>it.</a:t>
            </a:r>
            <a:endParaRPr lang="en-US" sz="3200" dirty="0" smtClean="0"/>
          </a:p>
          <a:p>
            <a:pPr lvl="1">
              <a:buSzPct val="100000"/>
              <a:tabLst>
                <a:tab pos="8522970" algn="r"/>
              </a:tabLst>
            </a:pPr>
            <a:r>
              <a:rPr lang="en-US" sz="3200" dirty="0" smtClean="0"/>
              <a:t>A </a:t>
            </a:r>
            <a:r>
              <a:rPr lang="en-US" sz="3200" dirty="0"/>
              <a:t>thermistor is used in the heat sensor, </a:t>
            </a:r>
            <a:endParaRPr lang="en-US" sz="3200" dirty="0" smtClean="0"/>
          </a:p>
          <a:p>
            <a:pPr marL="971550" lvl="2" indent="-514350">
              <a:buSzPct val="100000"/>
              <a:buFont typeface="+mj-lt"/>
              <a:buAutoNum type="alphaLcPeriod"/>
              <a:tabLst>
                <a:tab pos="8522970" algn="r"/>
              </a:tabLst>
            </a:pPr>
            <a:r>
              <a:rPr lang="en-US" sz="3200" dirty="0" smtClean="0"/>
              <a:t>What </a:t>
            </a:r>
            <a:r>
              <a:rPr lang="en-US" sz="3200" dirty="0"/>
              <a:t>happens to the thermistor to cause a change in the sensor output? </a:t>
            </a:r>
            <a:r>
              <a:rPr lang="en-US" sz="3200" dirty="0" smtClean="0"/>
              <a:t>	[1]</a:t>
            </a:r>
            <a:endParaRPr lang="en-US" sz="3200" dirty="0" smtClean="0"/>
          </a:p>
          <a:p>
            <a:pPr marL="971550" lvl="2" indent="-514350">
              <a:buSzPct val="100000"/>
              <a:buFont typeface="+mj-lt"/>
              <a:buAutoNum type="alphaLcPeriod"/>
              <a:tabLst>
                <a:tab pos="8522970" algn="r"/>
              </a:tabLst>
            </a:pPr>
            <a:r>
              <a:rPr lang="en-US" sz="3200" dirty="0" smtClean="0"/>
              <a:t>Suggest </a:t>
            </a:r>
            <a:r>
              <a:rPr lang="en-US" sz="3200" dirty="0"/>
              <a:t>a suitable component for the </a:t>
            </a:r>
            <a:r>
              <a:rPr lang="en-US" sz="3200" b="1" dirty="0"/>
              <a:t>light sensor.</a:t>
            </a:r>
            <a:r>
              <a:rPr lang="en-US" sz="3200" dirty="0"/>
              <a:t> </a:t>
            </a:r>
            <a:r>
              <a:rPr lang="en-US" sz="3200" dirty="0" smtClean="0"/>
              <a:t>	[</a:t>
            </a:r>
            <a:r>
              <a:rPr lang="en-US" sz="3200" dirty="0"/>
              <a:t>1]</a:t>
            </a:r>
            <a:endParaRPr lang="en-US" sz="3200" dirty="0" smtClean="0"/>
          </a:p>
        </p:txBody>
      </p:sp>
      <p:sp>
        <p:nvSpPr>
          <p:cNvPr id="6" name="TextBox 5">
            <a:hlinkClick r:id="rId1" action="ppaction://hlinkfile"/>
          </p:cNvPr>
          <p:cNvSpPr txBox="1"/>
          <p:nvPr/>
        </p:nvSpPr>
        <p:spPr>
          <a:xfrm>
            <a:off x="8314820" y="3133417"/>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241</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693866"/>
          </a:xfrm>
          <a:prstGeom prst="rect">
            <a:avLst/>
          </a:prstGeom>
        </p:spPr>
        <p:txBody>
          <a:bodyPr wrap="square">
            <a:spAutoFit/>
          </a:bodyPr>
          <a:lstStyle/>
          <a:p>
            <a:pPr marL="465455" indent="-465455">
              <a:buSzPct val="100000"/>
              <a:buFont typeface="+mj-lt"/>
              <a:buAutoNum type="arabicPeriod" startAt="9"/>
              <a:tabLst>
                <a:tab pos="8522970" algn="r"/>
              </a:tabLst>
            </a:pPr>
            <a:br>
              <a:rPr lang="en-US" sz="2600" dirty="0" smtClean="0"/>
            </a:br>
            <a:br>
              <a:rPr lang="en-US" sz="2600" dirty="0" smtClean="0"/>
            </a:br>
            <a:br>
              <a:rPr lang="en-US" sz="2600" dirty="0" smtClean="0"/>
            </a:br>
            <a:r>
              <a:rPr lang="en-US" sz="2600" dirty="0" smtClean="0"/>
              <a:t>Diagrams </a:t>
            </a:r>
            <a:r>
              <a:rPr lang="en-US" sz="2600" dirty="0"/>
              <a:t>X and Y above show the symbols for two logic gates.</a:t>
            </a:r>
            <a:endParaRPr lang="en-US" sz="2600" dirty="0"/>
          </a:p>
          <a:p>
            <a:pPr marL="1027430" lvl="1" indent="-570230">
              <a:buSzPct val="100000"/>
              <a:buFont typeface="+mj-lt"/>
              <a:buAutoNum type="alphaLcPeriod"/>
              <a:tabLst>
                <a:tab pos="8522970" algn="r"/>
              </a:tabLst>
            </a:pPr>
            <a:r>
              <a:rPr lang="en-US" sz="2600" dirty="0" smtClean="0"/>
              <a:t>Which </a:t>
            </a:r>
            <a:r>
              <a:rPr lang="en-US" sz="2600" dirty="0"/>
              <a:t>symbol represents an AND gate? </a:t>
            </a:r>
            <a:r>
              <a:rPr lang="en-US" sz="2600" dirty="0" smtClean="0"/>
              <a:t>	[</a:t>
            </a:r>
            <a:r>
              <a:rPr lang="en-US" sz="2600" dirty="0"/>
              <a:t>1]</a:t>
            </a:r>
            <a:endParaRPr lang="en-US" sz="2600" dirty="0"/>
          </a:p>
          <a:p>
            <a:pPr marL="1027430" lvl="1" indent="-570230">
              <a:buSzPct val="100000"/>
              <a:buFont typeface="+mj-lt"/>
              <a:buAutoNum type="alphaLcPeriod"/>
              <a:tabLst>
                <a:tab pos="8522970" algn="r"/>
              </a:tabLst>
            </a:pPr>
            <a:r>
              <a:rPr lang="en-US" sz="2600" dirty="0" smtClean="0"/>
              <a:t>With </a:t>
            </a:r>
            <a:r>
              <a:rPr lang="en-US" sz="2600" dirty="0"/>
              <a:t>an AND gate, if one input is 1 (high) and the other is 0 (low), what is the output state? </a:t>
            </a:r>
            <a:r>
              <a:rPr lang="en-US" sz="2600" dirty="0" smtClean="0"/>
              <a:t>	[</a:t>
            </a:r>
            <a:r>
              <a:rPr lang="en-US" sz="2600" dirty="0"/>
              <a:t>1</a:t>
            </a:r>
            <a:r>
              <a:rPr lang="en-US" sz="2600" dirty="0" smtClean="0"/>
              <a:t>]</a:t>
            </a:r>
            <a:endParaRPr lang="en-US" sz="2600" dirty="0" smtClean="0"/>
          </a:p>
          <a:p>
            <a:pPr marL="1027430" lvl="1" indent="-570230">
              <a:buSzPct val="100000"/>
              <a:buFont typeface="+mj-lt"/>
              <a:buAutoNum type="alphaLcPeriod"/>
              <a:tabLst>
                <a:tab pos="8522970" algn="r"/>
              </a:tabLst>
            </a:pPr>
            <a:r>
              <a:rPr lang="en-US" sz="2600" dirty="0" smtClean="0"/>
              <a:t>What </a:t>
            </a:r>
            <a:r>
              <a:rPr lang="en-US" sz="2600" dirty="0"/>
              <a:t>would be the effect of connecting a NOT gate to the output of the AND gate? </a:t>
            </a:r>
            <a:r>
              <a:rPr lang="en-US" sz="2600" dirty="0" smtClean="0"/>
              <a:t>	[</a:t>
            </a:r>
            <a:r>
              <a:rPr lang="en-US" sz="2600" dirty="0"/>
              <a:t>1]</a:t>
            </a:r>
            <a:endParaRPr lang="en-US" sz="2600" dirty="0"/>
          </a:p>
          <a:p>
            <a:pPr marL="1027430" lvl="1" indent="-570230">
              <a:buSzPct val="100000"/>
              <a:buFont typeface="+mj-lt"/>
              <a:buAutoNum type="alphaLcPeriod"/>
              <a:tabLst>
                <a:tab pos="8522970" algn="r"/>
              </a:tabLst>
            </a:pPr>
            <a:r>
              <a:rPr lang="en-US" sz="2600" dirty="0" smtClean="0"/>
              <a:t>What </a:t>
            </a:r>
            <a:r>
              <a:rPr lang="en-US" sz="2600" dirty="0"/>
              <a:t>type of gate is represented by the other symbol? </a:t>
            </a:r>
            <a:r>
              <a:rPr lang="en-US" sz="2600" dirty="0" smtClean="0"/>
              <a:t>	[1]</a:t>
            </a:r>
            <a:endParaRPr lang="en-US" sz="2600" dirty="0"/>
          </a:p>
          <a:p>
            <a:pPr marL="1027430" lvl="1" indent="-570230">
              <a:buSzPct val="100000"/>
              <a:buFont typeface="+mj-lt"/>
              <a:buAutoNum type="alphaLcPeriod"/>
              <a:tabLst>
                <a:tab pos="8522970" algn="r"/>
              </a:tabLst>
            </a:pPr>
            <a:r>
              <a:rPr lang="en-US" sz="2600" dirty="0" smtClean="0"/>
              <a:t>With </a:t>
            </a:r>
            <a:r>
              <a:rPr lang="en-US" sz="2600" dirty="0"/>
              <a:t>this gate, if one input is 1 (high) and the other is 0 (low), what is the output state? </a:t>
            </a:r>
            <a:r>
              <a:rPr lang="en-US" sz="2600" dirty="0" smtClean="0"/>
              <a:t>	[</a:t>
            </a:r>
            <a:r>
              <a:rPr lang="en-US" sz="2600" dirty="0"/>
              <a:t>1]</a:t>
            </a:r>
            <a:endParaRPr lang="en-US" sz="2600" dirty="0" smtClean="0"/>
          </a:p>
        </p:txBody>
      </p:sp>
      <p:pic>
        <p:nvPicPr>
          <p:cNvPr id="2" name="Picture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406732" y="1124744"/>
            <a:ext cx="6285618" cy="1257126"/>
          </a:xfrm>
          <a:prstGeom prst="rect">
            <a:avLst/>
          </a:prstGeom>
        </p:spPr>
      </p:pic>
      <p:grpSp>
        <p:nvGrpSpPr>
          <p:cNvPr id="6" name="Group 5"/>
          <p:cNvGrpSpPr/>
          <p:nvPr/>
        </p:nvGrpSpPr>
        <p:grpSpPr>
          <a:xfrm>
            <a:off x="179512" y="1165487"/>
            <a:ext cx="432048" cy="5485912"/>
            <a:chOff x="323528" y="1556792"/>
            <a:chExt cx="288032" cy="1224136"/>
          </a:xfrm>
        </p:grpSpPr>
        <p:cxnSp>
          <p:nvCxnSpPr>
            <p:cNvPr id="7" name="Straight Connector 6"/>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 name="TextBox 9">
            <a:hlinkClick r:id="rId2" action="ppaction://hlinkfile"/>
          </p:cNvPr>
          <p:cNvSpPr txBox="1"/>
          <p:nvPr/>
        </p:nvSpPr>
        <p:spPr>
          <a:xfrm>
            <a:off x="8314820" y="1117193"/>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10.06 – Electron Beams</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241</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586145"/>
          </a:xfrm>
          <a:prstGeom prst="rect">
            <a:avLst/>
          </a:prstGeom>
        </p:spPr>
        <p:txBody>
          <a:bodyPr wrap="square">
            <a:spAutoFit/>
          </a:bodyPr>
          <a:lstStyle/>
          <a:p>
            <a:pPr marL="465455" indent="-465455">
              <a:buSzPct val="100000"/>
              <a:buFont typeface="+mj-lt"/>
              <a:buAutoNum type="arabicPeriod" startAt="10"/>
              <a:tabLst>
                <a:tab pos="8522970" algn="r"/>
              </a:tabLst>
            </a:pPr>
            <a:r>
              <a:rPr lang="en-US" sz="2100" dirty="0" smtClean="0"/>
              <a:t>A </a:t>
            </a:r>
            <a:r>
              <a:rPr lang="en-US" sz="2100" dirty="0"/>
              <a:t>deflection tube is placed </a:t>
            </a:r>
            <a:br>
              <a:rPr lang="en-US" sz="2100" dirty="0"/>
            </a:br>
            <a:r>
              <a:rPr lang="en-US" sz="2100" dirty="0" smtClean="0"/>
              <a:t>between </a:t>
            </a:r>
            <a:r>
              <a:rPr lang="en-US" sz="2100" dirty="0"/>
              <a:t>the poles of an </a:t>
            </a:r>
            <a:br>
              <a:rPr lang="en-US" sz="2100" dirty="0" smtClean="0"/>
            </a:br>
            <a:r>
              <a:rPr lang="en-US" sz="2100" dirty="0" smtClean="0"/>
              <a:t>electromagnet</a:t>
            </a:r>
            <a:r>
              <a:rPr lang="en-US" sz="2100" dirty="0"/>
              <a:t>. A beam of </a:t>
            </a:r>
            <a:br>
              <a:rPr lang="en-US" sz="2100" dirty="0" smtClean="0"/>
            </a:br>
            <a:r>
              <a:rPr lang="en-US" sz="2100" dirty="0" smtClean="0"/>
              <a:t>electrons </a:t>
            </a:r>
            <a:r>
              <a:rPr lang="en-US" sz="2100" dirty="0"/>
              <a:t>travels through </a:t>
            </a:r>
            <a:r>
              <a:rPr lang="en-US" sz="2100" dirty="0" smtClean="0"/>
              <a:t>the </a:t>
            </a:r>
            <a:br>
              <a:rPr lang="en-US" sz="2100" dirty="0" smtClean="0"/>
            </a:br>
            <a:r>
              <a:rPr lang="en-US" sz="2100" dirty="0" smtClean="0"/>
              <a:t>tube </a:t>
            </a:r>
            <a:r>
              <a:rPr lang="en-US" sz="2100" dirty="0"/>
              <a:t>in the direction </a:t>
            </a:r>
            <a:r>
              <a:rPr lang="en-US" sz="2100" dirty="0" smtClean="0"/>
              <a:t>shown </a:t>
            </a:r>
            <a:r>
              <a:rPr lang="en-US" sz="2100" dirty="0"/>
              <a:t>in </a:t>
            </a:r>
            <a:br>
              <a:rPr lang="en-US" sz="2100" dirty="0" smtClean="0"/>
            </a:br>
            <a:r>
              <a:rPr lang="en-US" sz="2100" dirty="0" smtClean="0"/>
              <a:t>the </a:t>
            </a:r>
            <a:r>
              <a:rPr lang="en-US" sz="2100" dirty="0"/>
              <a:t>diagram, </a:t>
            </a:r>
            <a:endParaRPr lang="en-US" sz="2100" dirty="0" smtClean="0"/>
          </a:p>
          <a:p>
            <a:pPr marL="922655" lvl="1" indent="-465455">
              <a:buSzPct val="100000"/>
              <a:buFont typeface="+mj-lt"/>
              <a:buAutoNum type="alphaLcPeriod"/>
              <a:tabLst>
                <a:tab pos="8522970" algn="r"/>
              </a:tabLst>
            </a:pPr>
            <a:r>
              <a:rPr lang="en-US" sz="2100" dirty="0" smtClean="0"/>
              <a:t>Which </a:t>
            </a:r>
            <a:r>
              <a:rPr lang="en-US" sz="2100" dirty="0"/>
              <a:t>of the following </a:t>
            </a:r>
            <a:br>
              <a:rPr lang="en-US" sz="2100" dirty="0" smtClean="0"/>
            </a:br>
            <a:r>
              <a:rPr lang="en-US" sz="2100" dirty="0" smtClean="0"/>
              <a:t>statements most accurately </a:t>
            </a:r>
            <a:br>
              <a:rPr lang="en-US" sz="2100" dirty="0" smtClean="0"/>
            </a:br>
            <a:r>
              <a:rPr lang="en-US" sz="2100" dirty="0" smtClean="0"/>
              <a:t>describes </a:t>
            </a:r>
            <a:r>
              <a:rPr lang="en-US" sz="2100" dirty="0"/>
              <a:t>what happens to </a:t>
            </a:r>
            <a:br>
              <a:rPr lang="en-US" sz="2100" dirty="0" smtClean="0"/>
            </a:br>
            <a:r>
              <a:rPr lang="en-US" sz="2100" dirty="0" smtClean="0"/>
              <a:t>the </a:t>
            </a:r>
            <a:r>
              <a:rPr lang="en-US" sz="2100" dirty="0"/>
              <a:t>beam when the electromagnet </a:t>
            </a:r>
            <a:r>
              <a:rPr lang="en-US" sz="2100" dirty="0" smtClean="0"/>
              <a:t>is switched </a:t>
            </a:r>
            <a:r>
              <a:rPr lang="en-US" sz="2100" dirty="0"/>
              <a:t>on? </a:t>
            </a:r>
            <a:r>
              <a:rPr lang="en-US" sz="2100" dirty="0" smtClean="0"/>
              <a:t>	[</a:t>
            </a:r>
            <a:r>
              <a:rPr lang="en-US" sz="2100" dirty="0"/>
              <a:t>1] </a:t>
            </a:r>
            <a:br>
              <a:rPr lang="en-US" sz="2100" dirty="0"/>
            </a:br>
            <a:r>
              <a:rPr lang="en-US" sz="2100" b="1" dirty="0" smtClean="0"/>
              <a:t>A</a:t>
            </a:r>
            <a:r>
              <a:rPr lang="en-US" sz="2100" dirty="0" smtClean="0"/>
              <a:t> </a:t>
            </a:r>
            <a:r>
              <a:rPr lang="en-US" sz="2100" dirty="0"/>
              <a:t>It is deflected (bent) towards one of the poles. </a:t>
            </a:r>
            <a:br>
              <a:rPr lang="en-US" sz="2100" dirty="0"/>
            </a:br>
            <a:r>
              <a:rPr lang="en-US" sz="2100" b="1" dirty="0" smtClean="0"/>
              <a:t>B</a:t>
            </a:r>
            <a:r>
              <a:rPr lang="en-US" sz="2100" dirty="0" smtClean="0"/>
              <a:t> </a:t>
            </a:r>
            <a:r>
              <a:rPr lang="en-US" sz="2100" dirty="0"/>
              <a:t>It is deflected upwards or downwards, </a:t>
            </a:r>
            <a:endParaRPr lang="en-US" sz="2100" dirty="0" smtClean="0"/>
          </a:p>
          <a:p>
            <a:pPr marL="914400" lvl="1" indent="-457200">
              <a:buSzPct val="100000"/>
              <a:buFont typeface="+mj-lt"/>
              <a:buAutoNum type="alphaLcPeriod" startAt="2"/>
              <a:tabLst>
                <a:tab pos="8522970" algn="r"/>
              </a:tabLst>
            </a:pPr>
            <a:r>
              <a:rPr lang="en-US" sz="2100" dirty="0" smtClean="0"/>
              <a:t>The </a:t>
            </a:r>
            <a:r>
              <a:rPr lang="en-US" sz="2100" dirty="0"/>
              <a:t>direction of deflection can be found using Fleming's left-hand rule. To use it, you need to know the conventional current direction. How is that related to the direction of electron flow? </a:t>
            </a:r>
            <a:r>
              <a:rPr lang="en-US" sz="2100" dirty="0" smtClean="0"/>
              <a:t>	[1]</a:t>
            </a:r>
            <a:endParaRPr lang="en-US" sz="2100" dirty="0" smtClean="0"/>
          </a:p>
          <a:p>
            <a:pPr marL="914400" lvl="1" indent="-457200">
              <a:buSzPct val="100000"/>
              <a:buFont typeface="+mj-lt"/>
              <a:buAutoNum type="alphaLcPeriod" startAt="2"/>
              <a:tabLst>
                <a:tab pos="8522970" algn="r"/>
              </a:tabLst>
            </a:pPr>
            <a:r>
              <a:rPr lang="en-US" sz="2100" dirty="0" smtClean="0"/>
              <a:t>Use </a:t>
            </a:r>
            <a:r>
              <a:rPr lang="en-US" sz="2100" dirty="0"/>
              <a:t>Flemings left-hand rule to work out the direction in which the beam is deflected. </a:t>
            </a:r>
            <a:r>
              <a:rPr lang="en-US" sz="2100" dirty="0" smtClean="0"/>
              <a:t>	[</a:t>
            </a:r>
            <a:r>
              <a:rPr lang="en-US" sz="2100" dirty="0"/>
              <a:t>1]</a:t>
            </a:r>
            <a:endParaRPr lang="en-US" sz="2100" dirty="0" smtClean="0"/>
          </a:p>
        </p:txBody>
      </p:sp>
      <p:grpSp>
        <p:nvGrpSpPr>
          <p:cNvPr id="6" name="Group 5"/>
          <p:cNvGrpSpPr/>
          <p:nvPr/>
        </p:nvGrpSpPr>
        <p:grpSpPr>
          <a:xfrm>
            <a:off x="179512" y="1165487"/>
            <a:ext cx="432048" cy="5485912"/>
            <a:chOff x="323528" y="1556792"/>
            <a:chExt cx="288032" cy="1224136"/>
          </a:xfrm>
        </p:grpSpPr>
        <p:cxnSp>
          <p:nvCxnSpPr>
            <p:cNvPr id="7" name="Straight Connector 6"/>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644008" y="1124744"/>
            <a:ext cx="4221326" cy="2842934"/>
          </a:xfrm>
          <a:prstGeom prst="rect">
            <a:avLst/>
          </a:prstGeom>
        </p:spPr>
      </p:pic>
      <p:sp>
        <p:nvSpPr>
          <p:cNvPr id="10" name="TextBox 9">
            <a:hlinkClick r:id="rId2" action="ppaction://hlinkfile"/>
          </p:cNvPr>
          <p:cNvSpPr txBox="1"/>
          <p:nvPr/>
        </p:nvSpPr>
        <p:spPr>
          <a:xfrm>
            <a:off x="8314820" y="2917393"/>
            <a:ext cx="552515" cy="1015663"/>
          </a:xfrm>
          <a:prstGeom prst="rect">
            <a:avLst/>
          </a:prstGeom>
          <a:noFill/>
        </p:spPr>
        <p:txBody>
          <a:bodyPr wrap="none" rtlCol="0">
            <a:spAutoFit/>
          </a:bodyPr>
          <a:lstStyle/>
          <a:p>
            <a:r>
              <a:rPr lang="en-US" sz="6000" b="1" dirty="0" smtClean="0">
                <a:solidFill>
                  <a:srgbClr val="FF0000"/>
                </a:solidFill>
              </a:rPr>
              <a:t>?</a:t>
            </a:r>
            <a:endParaRPr lang="en-US" b="1" dirty="0">
              <a:solidFill>
                <a:srgbClr val="FF0000"/>
              </a:solidFill>
            </a:endParaRPr>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sz="4800" dirty="0" smtClean="0"/>
              <a:t>10.01 – Electronic Essentials</a:t>
            </a:r>
            <a:endParaRPr lang="en-GB" sz="4800"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228</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179512" y="1126714"/>
            <a:ext cx="4968552" cy="4154984"/>
          </a:xfrm>
          <a:prstGeom prst="rect">
            <a:avLst/>
          </a:prstGeom>
        </p:spPr>
        <p:txBody>
          <a:bodyPr wrap="square">
            <a:spAutoFit/>
          </a:bodyPr>
          <a:lstStyle/>
          <a:p>
            <a:pPr>
              <a:buClr>
                <a:srgbClr val="C00000"/>
              </a:buClr>
              <a:buSzPct val="80000"/>
            </a:pPr>
            <a:r>
              <a:rPr lang="en-US" sz="2400" b="1" dirty="0" smtClean="0">
                <a:solidFill>
                  <a:srgbClr val="C00000"/>
                </a:solidFill>
              </a:rPr>
              <a:t>Analogue </a:t>
            </a:r>
            <a:r>
              <a:rPr lang="en-US" sz="2400" b="1" dirty="0">
                <a:solidFill>
                  <a:srgbClr val="C00000"/>
                </a:solidFill>
              </a:rPr>
              <a:t>and digital signals</a:t>
            </a:r>
            <a:endParaRPr lang="en-US" sz="2400" b="1" dirty="0">
              <a:solidFill>
                <a:srgbClr val="C00000"/>
              </a:solidFill>
            </a:endParaRPr>
          </a:p>
          <a:p>
            <a:pPr marL="406400" indent="-406400">
              <a:buClr>
                <a:srgbClr val="C00000"/>
              </a:buClr>
              <a:buSzPct val="80000"/>
              <a:buFont typeface="Arial" panose="020B0604020202020204" pitchFamily="34" charset="0"/>
              <a:buChar char="►"/>
            </a:pPr>
            <a:r>
              <a:rPr lang="en-US" sz="2400" dirty="0" smtClean="0"/>
              <a:t>But </a:t>
            </a:r>
            <a:r>
              <a:rPr lang="en-US" sz="2400" dirty="0"/>
              <a:t>many systems use signals of a different type. For example, in the clock below, electronic circuits create the number display by switching strips on or off so that they light up in different combinations. Here, the signals represent only two states - on and off. They are </a:t>
            </a:r>
            <a:r>
              <a:rPr lang="en-US" sz="2400" b="1" dirty="0">
                <a:solidFill>
                  <a:srgbClr val="FF0000"/>
                </a:solidFill>
              </a:rPr>
              <a:t>digital</a:t>
            </a:r>
            <a:r>
              <a:rPr lang="en-US" sz="2400" dirty="0"/>
              <a:t> signals.</a:t>
            </a:r>
            <a:endParaRPr lang="en-US" sz="2400" dirty="0"/>
          </a:p>
        </p:txBody>
      </p:sp>
      <p:pic>
        <p:nvPicPr>
          <p:cNvPr id="2" name="Picture 2" descr="Image result for digital clock"/>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5013486" y="4221088"/>
            <a:ext cx="3882260" cy="244827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integrated circui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6064825" y="1157573"/>
            <a:ext cx="2562232" cy="177347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148065" y="2904390"/>
            <a:ext cx="3747682" cy="1200329"/>
          </a:xfrm>
          <a:prstGeom prst="rect">
            <a:avLst/>
          </a:prstGeom>
        </p:spPr>
        <p:txBody>
          <a:bodyPr wrap="square">
            <a:spAutoFit/>
          </a:bodyPr>
          <a:lstStyle/>
          <a:p>
            <a:pPr marL="285750" indent="-285750">
              <a:buClr>
                <a:srgbClr val="C00000"/>
              </a:buClr>
              <a:buSzPct val="80000"/>
              <a:buFont typeface="Arial" panose="020B0604020202020204" pitchFamily="34" charset="0"/>
              <a:buChar char="▲"/>
            </a:pPr>
            <a:r>
              <a:rPr lang="en-US" dirty="0"/>
              <a:t>Integrated circuit (IC) package with connecting pins. Components like this are used in many electronic circuits.</a:t>
            </a:r>
            <a:endParaRPr lang="en-US" dirty="0"/>
          </a:p>
        </p:txBody>
      </p:sp>
      <p:grpSp>
        <p:nvGrpSpPr>
          <p:cNvPr id="10" name="Group 9"/>
          <p:cNvGrpSpPr/>
          <p:nvPr/>
        </p:nvGrpSpPr>
        <p:grpSpPr>
          <a:xfrm>
            <a:off x="179512" y="5185090"/>
            <a:ext cx="4824536" cy="1412262"/>
            <a:chOff x="-272020" y="2702552"/>
            <a:chExt cx="4824536" cy="1412262"/>
          </a:xfrm>
        </p:grpSpPr>
        <p:sp>
          <p:nvSpPr>
            <p:cNvPr id="11" name="Rounded Rectangle 10"/>
            <p:cNvSpPr/>
            <p:nvPr/>
          </p:nvSpPr>
          <p:spPr>
            <a:xfrm>
              <a:off x="-272020" y="2833225"/>
              <a:ext cx="4661261" cy="1281589"/>
            </a:xfrm>
            <a:prstGeom prst="roundRect">
              <a:avLst>
                <a:gd name="adj" fmla="val 11023"/>
              </a:avLst>
            </a:prstGeom>
            <a:solidFill>
              <a:srgbClr val="A7C4FF"/>
            </a:solidFill>
            <a:ln>
              <a:solidFill>
                <a:srgbClr val="0070C0"/>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400" dirty="0" smtClean="0">
                  <a:solidFill>
                    <a:schemeClr val="tx1"/>
                  </a:solidFill>
                  <a:latin typeface="Arial" panose="020B0604020202020204" pitchFamily="34" charset="0"/>
                  <a:cs typeface="Arial" panose="020B0604020202020204" pitchFamily="34" charset="0"/>
                </a:rPr>
                <a:t>For </a:t>
              </a:r>
              <a:r>
                <a:rPr lang="en-US" sz="2400" dirty="0">
                  <a:solidFill>
                    <a:schemeClr val="tx1"/>
                  </a:solidFill>
                  <a:latin typeface="Arial" panose="020B0604020202020204" pitchFamily="34" charset="0"/>
                  <a:cs typeface="Arial" panose="020B0604020202020204" pitchFamily="34" charset="0"/>
                </a:rPr>
                <a:t>more about analogue and digital signals and their uses, see spread 7.12.</a:t>
              </a:r>
              <a:endParaRPr lang="en-US" sz="2400" dirty="0">
                <a:solidFill>
                  <a:schemeClr val="tx1"/>
                </a:solidFill>
                <a:latin typeface="Arial" panose="020B0604020202020204" pitchFamily="34" charset="0"/>
                <a:cs typeface="Arial" panose="020B0604020202020204" pitchFamily="34" charset="0"/>
              </a:endParaRPr>
            </a:p>
          </p:txBody>
        </p:sp>
        <p:sp>
          <p:nvSpPr>
            <p:cNvPr id="12" name="Oval 11"/>
            <p:cNvSpPr/>
            <p:nvPr/>
          </p:nvSpPr>
          <p:spPr>
            <a:xfrm rot="1769345">
              <a:off x="4095316" y="2702552"/>
              <a:ext cx="457200" cy="457423"/>
            </a:xfrm>
            <a:prstGeom prst="ellipse">
              <a:avLst/>
            </a:prstGeom>
            <a:solidFill>
              <a:srgbClr val="0070C0"/>
            </a:solidFill>
            <a:ln w="57150">
              <a:solidFill>
                <a:srgbClr val="C1D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latin typeface="Arial" panose="020B0604020202020204" pitchFamily="34" charset="0"/>
                  <a:cs typeface="Arial" panose="020B0604020202020204" pitchFamily="34" charset="0"/>
                </a:rPr>
                <a:t>!</a:t>
              </a:r>
              <a:endParaRPr lang="en-GB" sz="1400" b="1" dirty="0">
                <a:latin typeface="Arial" panose="020B0604020202020204" pitchFamily="34" charset="0"/>
                <a:cs typeface="Arial" panose="020B0604020202020204" pitchFamily="34" charset="0"/>
              </a:endParaRPr>
            </a:p>
          </p:txBody>
        </p:sp>
      </p:grpSp>
    </p:spTree>
  </p:cSld>
  <p:clrMapOvr>
    <a:masterClrMapping/>
  </p:clrMapOvr>
  <p:transition advClick="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 – Revision Summary</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241</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262979"/>
          </a:xfrm>
          <a:prstGeom prst="rect">
            <a:avLst/>
          </a:prstGeom>
        </p:spPr>
        <p:txBody>
          <a:bodyPr wrap="square">
            <a:spAutoFit/>
          </a:bodyPr>
          <a:lstStyle/>
          <a:p>
            <a:pPr>
              <a:tabLst>
                <a:tab pos="8522970" algn="r"/>
              </a:tabLst>
            </a:pPr>
            <a:r>
              <a:rPr lang="en-US" sz="2800" dirty="0" smtClean="0"/>
              <a:t>Use </a:t>
            </a:r>
            <a:r>
              <a:rPr lang="en-US" sz="2800" dirty="0"/>
              <a:t>the list below when you revise for your IGCSE examination. You can either photocopy it or print it from the file on the CD accompanying this book.</a:t>
            </a:r>
            <a:endParaRPr lang="en-US" sz="2800" dirty="0"/>
          </a:p>
          <a:p>
            <a:pPr>
              <a:tabLst>
                <a:tab pos="8522970" algn="r"/>
              </a:tabLst>
            </a:pPr>
            <a:r>
              <a:rPr lang="en-US" sz="2800" dirty="0"/>
              <a:t>The spread number, in brackets, tells you where to find more information.</a:t>
            </a:r>
            <a:endParaRPr lang="en-US" sz="2800" dirty="0"/>
          </a:p>
          <a:p>
            <a:pPr>
              <a:tabLst>
                <a:tab pos="8522970" algn="r"/>
              </a:tabLst>
            </a:pPr>
            <a:r>
              <a:rPr lang="en-US" sz="2800" b="1" dirty="0" smtClean="0"/>
              <a:t>Core </a:t>
            </a:r>
            <a:r>
              <a:rPr lang="en-US" sz="2800" b="1" dirty="0"/>
              <a:t>Level</a:t>
            </a:r>
            <a:endParaRPr lang="en-US" sz="2800" b="1" dirty="0"/>
          </a:p>
          <a:p>
            <a:pPr marL="465455" indent="-465455">
              <a:buSzPct val="80000"/>
              <a:buFont typeface="Wingdings" panose="05000000000000000000" pitchFamily="2" charset="2"/>
              <a:buChar char="q"/>
              <a:tabLst>
                <a:tab pos="8522970" algn="r"/>
              </a:tabLst>
            </a:pPr>
            <a:r>
              <a:rPr lang="en-US" sz="2800" dirty="0" smtClean="0"/>
              <a:t>Examples </a:t>
            </a:r>
            <a:r>
              <a:rPr lang="en-US" sz="2800" dirty="0"/>
              <a:t>and uses of transducers. </a:t>
            </a:r>
            <a:r>
              <a:rPr lang="en-US" sz="2800" dirty="0" smtClean="0"/>
              <a:t>	(</a:t>
            </a:r>
            <a:r>
              <a:rPr lang="en-US" sz="2800" dirty="0"/>
              <a:t>10.01)</a:t>
            </a:r>
            <a:endParaRPr lang="en-US" sz="2800" dirty="0"/>
          </a:p>
          <a:p>
            <a:pPr marL="465455" indent="-465455">
              <a:buSzPct val="80000"/>
              <a:buFont typeface="Wingdings" panose="05000000000000000000" pitchFamily="2" charset="2"/>
              <a:buChar char="q"/>
              <a:tabLst>
                <a:tab pos="8522970" algn="r"/>
              </a:tabLst>
            </a:pPr>
            <a:r>
              <a:rPr lang="en-US" sz="2800" dirty="0" smtClean="0"/>
              <a:t>The </a:t>
            </a:r>
            <a:r>
              <a:rPr lang="en-US" sz="2800" dirty="0"/>
              <a:t>action of a potential divider. </a:t>
            </a:r>
            <a:r>
              <a:rPr lang="en-US" sz="2800" dirty="0" smtClean="0"/>
              <a:t>	(</a:t>
            </a:r>
            <a:r>
              <a:rPr lang="en-US" sz="2800" dirty="0"/>
              <a:t>10.02)</a:t>
            </a:r>
            <a:endParaRPr lang="en-US" sz="2800" dirty="0"/>
          </a:p>
          <a:p>
            <a:pPr marL="465455" indent="-465455">
              <a:buSzPct val="80000"/>
              <a:buFont typeface="Wingdings" panose="05000000000000000000" pitchFamily="2" charset="2"/>
              <a:buChar char="q"/>
              <a:tabLst>
                <a:tab pos="8522970" algn="r"/>
              </a:tabLst>
            </a:pPr>
            <a:r>
              <a:rPr lang="en-US" sz="2800" dirty="0" smtClean="0"/>
              <a:t>The </a:t>
            </a:r>
            <a:r>
              <a:rPr lang="en-US" sz="2800" dirty="0"/>
              <a:t>action of a thermistor. </a:t>
            </a:r>
            <a:r>
              <a:rPr lang="en-US" sz="2800" dirty="0" smtClean="0"/>
              <a:t>	(</a:t>
            </a:r>
            <a:r>
              <a:rPr lang="en-US" sz="2800" dirty="0"/>
              <a:t>8.06 and 10.01)</a:t>
            </a:r>
            <a:endParaRPr lang="en-US" sz="2800" dirty="0"/>
          </a:p>
          <a:p>
            <a:pPr marL="465455" indent="-465455">
              <a:buSzPct val="80000"/>
              <a:buFont typeface="Wingdings" panose="05000000000000000000" pitchFamily="2" charset="2"/>
              <a:buChar char="q"/>
              <a:tabLst>
                <a:tab pos="8522970" algn="r"/>
              </a:tabLst>
            </a:pPr>
            <a:r>
              <a:rPr lang="en-US" sz="2800" dirty="0" smtClean="0"/>
              <a:t>The </a:t>
            </a:r>
            <a:r>
              <a:rPr lang="en-US" sz="2800" dirty="0"/>
              <a:t>action of a light-dependent resistor (LDR). </a:t>
            </a:r>
            <a:r>
              <a:rPr lang="en-US" sz="2800" dirty="0" smtClean="0"/>
              <a:t>	(</a:t>
            </a:r>
            <a:r>
              <a:rPr lang="en-US" sz="2800" dirty="0"/>
              <a:t>8.06 and 10.01)</a:t>
            </a:r>
            <a:endParaRPr lang="en-US" sz="2800" dirty="0"/>
          </a:p>
          <a:p>
            <a:pPr marL="465455" indent="-465455">
              <a:buSzPct val="80000"/>
              <a:buFont typeface="Wingdings" panose="05000000000000000000" pitchFamily="2" charset="2"/>
              <a:buChar char="q"/>
              <a:tabLst>
                <a:tab pos="8522970" algn="r"/>
              </a:tabLst>
            </a:pPr>
            <a:r>
              <a:rPr lang="en-US" sz="2800" dirty="0" smtClean="0"/>
              <a:t>The </a:t>
            </a:r>
            <a:r>
              <a:rPr lang="en-US" sz="2800" dirty="0"/>
              <a:t>action of a relay. </a:t>
            </a:r>
            <a:r>
              <a:rPr lang="en-US" sz="2800" dirty="0" smtClean="0"/>
              <a:t>	(</a:t>
            </a:r>
            <a:r>
              <a:rPr lang="en-US" sz="2800" dirty="0"/>
              <a:t>9.04 and 10.01</a:t>
            </a:r>
            <a:r>
              <a:rPr lang="en-US" sz="2800" dirty="0" smtClean="0"/>
              <a:t>)</a:t>
            </a:r>
            <a:endParaRPr lang="en-US" sz="2800" dirty="0"/>
          </a:p>
        </p:txBody>
      </p:sp>
    </p:spTree>
  </p:cSld>
  <p:clrMapOvr>
    <a:masterClrMapping/>
  </p:clrMapOvr>
  <p:transition advClick="0"/>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Autofit/>
          </a:bodyPr>
          <a:lstStyle/>
          <a:p>
            <a:r>
              <a:rPr lang="en-GB" dirty="0" smtClean="0"/>
              <a:t>10 – Revision Summary</a:t>
            </a:r>
            <a:endParaRPr lang="en-GB"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241</a:t>
            </a:r>
            <a:endParaRPr lang="en-GB" sz="1300" b="1" dirty="0" smtClean="0">
              <a:latin typeface="Arial" panose="020B0604020202020204" pitchFamily="34" charset="0"/>
              <a:cs typeface="Arial" panose="020B0604020202020204" pitchFamily="34" charset="0"/>
            </a:endParaRPr>
          </a:p>
        </p:txBody>
      </p:sp>
      <p:sp>
        <p:nvSpPr>
          <p:cNvPr id="4" name="Rectangle 3"/>
          <p:cNvSpPr/>
          <p:nvPr/>
        </p:nvSpPr>
        <p:spPr>
          <a:xfrm>
            <a:off x="206603" y="1113711"/>
            <a:ext cx="8685877" cy="5509200"/>
          </a:xfrm>
          <a:prstGeom prst="rect">
            <a:avLst/>
          </a:prstGeom>
        </p:spPr>
        <p:txBody>
          <a:bodyPr wrap="square">
            <a:spAutoFit/>
          </a:bodyPr>
          <a:lstStyle/>
          <a:p>
            <a:pPr>
              <a:buSzPct val="80000"/>
              <a:tabLst>
                <a:tab pos="8522970" algn="r"/>
              </a:tabLst>
            </a:pPr>
            <a:r>
              <a:rPr lang="en-US" sz="2200" b="1" dirty="0" smtClean="0"/>
              <a:t>Extended Level</a:t>
            </a:r>
            <a:endParaRPr lang="en-US" sz="2200" b="1" dirty="0" smtClean="0"/>
          </a:p>
          <a:p>
            <a:pPr>
              <a:buSzPct val="80000"/>
              <a:tabLst>
                <a:tab pos="8522970" algn="r"/>
              </a:tabLst>
            </a:pPr>
            <a:r>
              <a:rPr lang="en-US" sz="2200" dirty="0" smtClean="0"/>
              <a:t>As for Core Level, plus the following:</a:t>
            </a:r>
            <a:endParaRPr lang="en-US" sz="2200" dirty="0" smtClean="0"/>
          </a:p>
          <a:p>
            <a:pPr marL="342900" indent="-342900">
              <a:buSzPct val="80000"/>
              <a:buFont typeface="Wingdings" panose="05000000000000000000" pitchFamily="2" charset="2"/>
              <a:buChar char="q"/>
              <a:tabLst>
                <a:tab pos="8522970" algn="r"/>
              </a:tabLst>
            </a:pPr>
            <a:r>
              <a:rPr lang="en-US" sz="2200" dirty="0" smtClean="0"/>
              <a:t>The </a:t>
            </a:r>
            <a:r>
              <a:rPr lang="en-US" sz="2200" dirty="0"/>
              <a:t>difference between analogue and digital signals. </a:t>
            </a:r>
            <a:br>
              <a:rPr lang="en-US" sz="2200" dirty="0" smtClean="0"/>
            </a:br>
            <a:r>
              <a:rPr lang="en-US" sz="2200" dirty="0" smtClean="0"/>
              <a:t>	(</a:t>
            </a:r>
            <a:r>
              <a:rPr lang="en-US" sz="2200" dirty="0"/>
              <a:t>7.12 and 10.01)</a:t>
            </a:r>
            <a:endParaRPr lang="en-US" sz="2200" dirty="0"/>
          </a:p>
          <a:p>
            <a:pPr marL="342900" indent="-342900">
              <a:buSzPct val="80000"/>
              <a:buFont typeface="Wingdings" panose="05000000000000000000" pitchFamily="2" charset="2"/>
              <a:buChar char="q"/>
              <a:tabLst>
                <a:tab pos="8522970" algn="r"/>
              </a:tabLst>
            </a:pPr>
            <a:r>
              <a:rPr lang="en-US" sz="2200" dirty="0" smtClean="0"/>
              <a:t>The </a:t>
            </a:r>
            <a:r>
              <a:rPr lang="en-US" sz="2200" dirty="0"/>
              <a:t>action of a diode. </a:t>
            </a:r>
            <a:r>
              <a:rPr lang="en-US" sz="2200" dirty="0" smtClean="0"/>
              <a:t>	(</a:t>
            </a:r>
            <a:r>
              <a:rPr lang="en-US" sz="2200" dirty="0"/>
              <a:t>10.02)</a:t>
            </a:r>
            <a:endParaRPr lang="en-US" sz="2200" dirty="0"/>
          </a:p>
          <a:p>
            <a:pPr marL="342900" indent="-342900">
              <a:buSzPct val="80000"/>
              <a:buFont typeface="Wingdings" panose="05000000000000000000" pitchFamily="2" charset="2"/>
              <a:buChar char="q"/>
              <a:tabLst>
                <a:tab pos="8522970" algn="r"/>
              </a:tabLst>
            </a:pPr>
            <a:r>
              <a:rPr lang="en-US" sz="2200" dirty="0" smtClean="0"/>
              <a:t>Using </a:t>
            </a:r>
            <a:r>
              <a:rPr lang="en-US" sz="2200" dirty="0"/>
              <a:t>a diode as a rectifier for changing </a:t>
            </a:r>
            <a:r>
              <a:rPr lang="en-US" sz="2200" dirty="0" err="1"/>
              <a:t>a.c</a:t>
            </a:r>
            <a:r>
              <a:rPr lang="en-US" sz="2200" dirty="0"/>
              <a:t>. to </a:t>
            </a:r>
            <a:r>
              <a:rPr lang="en-US" sz="2200" dirty="0" err="1"/>
              <a:t>d.c.</a:t>
            </a:r>
            <a:r>
              <a:rPr lang="en-US" sz="2200" dirty="0"/>
              <a:t> </a:t>
            </a:r>
            <a:r>
              <a:rPr lang="en-US" sz="2200" dirty="0" smtClean="0"/>
              <a:t>	(</a:t>
            </a:r>
            <a:r>
              <a:rPr lang="en-US" sz="2200" dirty="0"/>
              <a:t>10.02)</a:t>
            </a:r>
            <a:endParaRPr lang="en-US" sz="2200" dirty="0"/>
          </a:p>
          <a:p>
            <a:pPr marL="342900" indent="-342900">
              <a:buSzPct val="80000"/>
              <a:buFont typeface="Wingdings" panose="05000000000000000000" pitchFamily="2" charset="2"/>
              <a:buChar char="q"/>
              <a:tabLst>
                <a:tab pos="8522970" algn="r"/>
              </a:tabLst>
            </a:pPr>
            <a:r>
              <a:rPr lang="en-US" sz="2200" dirty="0" smtClean="0"/>
              <a:t>Using </a:t>
            </a:r>
            <a:r>
              <a:rPr lang="en-US" sz="2200" dirty="0"/>
              <a:t>circuit diagrams and symbols, including the diode. </a:t>
            </a:r>
            <a:r>
              <a:rPr lang="en-US" sz="2200" dirty="0" smtClean="0"/>
              <a:t>	</a:t>
            </a:r>
            <a:br>
              <a:rPr lang="en-US" sz="2200" dirty="0" smtClean="0"/>
            </a:br>
            <a:r>
              <a:rPr lang="en-US" sz="2200" dirty="0" smtClean="0"/>
              <a:t>	(</a:t>
            </a:r>
            <a:r>
              <a:rPr lang="en-US" sz="2200" dirty="0"/>
              <a:t>10.02-10.03 and page 321)</a:t>
            </a:r>
            <a:endParaRPr lang="en-US" sz="2200" dirty="0"/>
          </a:p>
          <a:p>
            <a:pPr marL="342900" indent="-342900">
              <a:buSzPct val="80000"/>
              <a:buFont typeface="Wingdings" panose="05000000000000000000" pitchFamily="2" charset="2"/>
              <a:buChar char="q"/>
              <a:tabLst>
                <a:tab pos="8522970" algn="r"/>
              </a:tabLst>
            </a:pPr>
            <a:r>
              <a:rPr lang="en-US" sz="2200" dirty="0" smtClean="0"/>
              <a:t>Using </a:t>
            </a:r>
            <a:r>
              <a:rPr lang="en-US" sz="2200" dirty="0"/>
              <a:t>an LDR in a light-sensitive switch. </a:t>
            </a:r>
            <a:r>
              <a:rPr lang="en-US" sz="2200" dirty="0" smtClean="0"/>
              <a:t>	(</a:t>
            </a:r>
            <a:r>
              <a:rPr lang="en-US" sz="2200" dirty="0"/>
              <a:t>10.03)</a:t>
            </a:r>
            <a:endParaRPr lang="en-US" sz="2200" dirty="0"/>
          </a:p>
          <a:p>
            <a:pPr marL="342900" indent="-342900">
              <a:buSzPct val="80000"/>
              <a:buFont typeface="Wingdings" panose="05000000000000000000" pitchFamily="2" charset="2"/>
              <a:buChar char="q"/>
              <a:tabLst>
                <a:tab pos="8522970" algn="r"/>
              </a:tabLst>
            </a:pPr>
            <a:r>
              <a:rPr lang="en-US" sz="2200" dirty="0" smtClean="0"/>
              <a:t>Using </a:t>
            </a:r>
            <a:r>
              <a:rPr lang="en-US" sz="2200" dirty="0"/>
              <a:t>a thermistor in a temperature-sensitive switch. </a:t>
            </a:r>
            <a:r>
              <a:rPr lang="en-US" sz="2200" dirty="0" smtClean="0"/>
              <a:t>	(</a:t>
            </a:r>
            <a:r>
              <a:rPr lang="en-US" sz="2200" dirty="0"/>
              <a:t>10.03)</a:t>
            </a:r>
            <a:endParaRPr lang="en-US" sz="2200" dirty="0"/>
          </a:p>
          <a:p>
            <a:pPr marL="342900" indent="-342900">
              <a:buSzPct val="80000"/>
              <a:buFont typeface="Wingdings" panose="05000000000000000000" pitchFamily="2" charset="2"/>
              <a:buChar char="q"/>
              <a:tabLst>
                <a:tab pos="8522970" algn="r"/>
              </a:tabLst>
            </a:pPr>
            <a:r>
              <a:rPr lang="en-US" sz="2200" dirty="0" smtClean="0"/>
              <a:t>Using </a:t>
            </a:r>
            <a:r>
              <a:rPr lang="en-US" sz="2200" dirty="0"/>
              <a:t>a relay in an electronic switching circuit. </a:t>
            </a:r>
            <a:r>
              <a:rPr lang="en-US" sz="2200" dirty="0" smtClean="0"/>
              <a:t>	(</a:t>
            </a:r>
            <a:r>
              <a:rPr lang="en-US" sz="2200" dirty="0"/>
              <a:t>10.03)</a:t>
            </a:r>
            <a:endParaRPr lang="en-US" sz="2200" dirty="0"/>
          </a:p>
          <a:p>
            <a:pPr marL="342900" indent="-342900">
              <a:buSzPct val="80000"/>
              <a:buFont typeface="Wingdings" panose="05000000000000000000" pitchFamily="2" charset="2"/>
              <a:buChar char="q"/>
              <a:tabLst>
                <a:tab pos="8522970" algn="r"/>
              </a:tabLst>
            </a:pPr>
            <a:r>
              <a:rPr lang="en-US" sz="2200" dirty="0" smtClean="0"/>
              <a:t>Logic </a:t>
            </a:r>
            <a:r>
              <a:rPr lang="en-US" sz="2200" dirty="0"/>
              <a:t>gates and their symbols. </a:t>
            </a:r>
            <a:r>
              <a:rPr lang="en-US" sz="2200" dirty="0" smtClean="0"/>
              <a:t>	(</a:t>
            </a:r>
            <a:r>
              <a:rPr lang="en-US" sz="2200" dirty="0"/>
              <a:t>10.04 and 10.05)</a:t>
            </a:r>
            <a:endParaRPr lang="en-US" sz="2200" dirty="0"/>
          </a:p>
          <a:p>
            <a:pPr marL="342900" indent="-342900">
              <a:buSzPct val="80000"/>
              <a:buFont typeface="Wingdings" panose="05000000000000000000" pitchFamily="2" charset="2"/>
              <a:buChar char="q"/>
              <a:tabLst>
                <a:tab pos="8522970" algn="r"/>
              </a:tabLst>
            </a:pPr>
            <a:r>
              <a:rPr lang="en-US" sz="2200" dirty="0" smtClean="0"/>
              <a:t>AND</a:t>
            </a:r>
            <a:r>
              <a:rPr lang="en-US" sz="2200" dirty="0"/>
              <a:t>, OR, and NOT gates and their truth tables</a:t>
            </a:r>
            <a:r>
              <a:rPr lang="en-US" sz="2200" dirty="0" smtClean="0"/>
              <a:t>. 	(</a:t>
            </a:r>
            <a:r>
              <a:rPr lang="en-US" sz="2200" dirty="0"/>
              <a:t>10.04)</a:t>
            </a:r>
            <a:endParaRPr lang="en-US" sz="2200" dirty="0"/>
          </a:p>
          <a:p>
            <a:pPr marL="342900" indent="-342900">
              <a:buSzPct val="80000"/>
              <a:buFont typeface="Wingdings" panose="05000000000000000000" pitchFamily="2" charset="2"/>
              <a:buChar char="q"/>
              <a:tabLst>
                <a:tab pos="8522970" algn="r"/>
              </a:tabLst>
            </a:pPr>
            <a:r>
              <a:rPr lang="en-US" sz="2200" dirty="0" smtClean="0"/>
              <a:t>NAND </a:t>
            </a:r>
            <a:r>
              <a:rPr lang="en-US" sz="2200" dirty="0"/>
              <a:t>and NOR gates and their truth tables</a:t>
            </a:r>
            <a:r>
              <a:rPr lang="en-US" sz="2200" dirty="0" smtClean="0"/>
              <a:t>. 	(</a:t>
            </a:r>
            <a:r>
              <a:rPr lang="en-US" sz="2200" dirty="0"/>
              <a:t>10.05)</a:t>
            </a:r>
            <a:endParaRPr lang="en-US" sz="2200" dirty="0"/>
          </a:p>
          <a:p>
            <a:pPr marL="342900" indent="-342900">
              <a:buSzPct val="80000"/>
              <a:buFont typeface="Wingdings" panose="05000000000000000000" pitchFamily="2" charset="2"/>
              <a:buChar char="q"/>
              <a:tabLst>
                <a:tab pos="8522970" algn="r"/>
              </a:tabLst>
            </a:pPr>
            <a:r>
              <a:rPr lang="en-US" sz="2200" dirty="0" smtClean="0"/>
              <a:t>Using </a:t>
            </a:r>
            <a:r>
              <a:rPr lang="en-US" sz="2200" dirty="0"/>
              <a:t>combinations of logic gates. </a:t>
            </a:r>
            <a:r>
              <a:rPr lang="en-US" sz="2200" dirty="0" smtClean="0"/>
              <a:t>	(</a:t>
            </a:r>
            <a:r>
              <a:rPr lang="en-US" sz="2200" dirty="0"/>
              <a:t>10.04 and 10.05)</a:t>
            </a:r>
            <a:endParaRPr lang="en-US" sz="2200" dirty="0"/>
          </a:p>
          <a:p>
            <a:pPr marL="342900" indent="-342900">
              <a:buSzPct val="80000"/>
              <a:buFont typeface="Wingdings" panose="05000000000000000000" pitchFamily="2" charset="2"/>
              <a:buChar char="q"/>
              <a:tabLst>
                <a:tab pos="8522970" algn="r"/>
              </a:tabLst>
            </a:pPr>
            <a:r>
              <a:rPr lang="en-US" sz="2200" dirty="0" smtClean="0"/>
              <a:t>How </a:t>
            </a:r>
            <a:r>
              <a:rPr lang="en-US" sz="2200" dirty="0"/>
              <a:t>a beam of electrons is deflected by a magnetic field. </a:t>
            </a:r>
            <a:r>
              <a:rPr lang="en-US" sz="2200" dirty="0" smtClean="0"/>
              <a:t>	(</a:t>
            </a:r>
            <a:r>
              <a:rPr lang="en-US" sz="2200" dirty="0"/>
              <a:t>10.06)</a:t>
            </a:r>
            <a:endParaRPr lang="en-US" sz="2200" dirty="0" smtClean="0"/>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sz="4800" dirty="0" smtClean="0"/>
              <a:t>10.01 – Electronic Essentials</a:t>
            </a:r>
            <a:endParaRPr lang="en-GB" sz="4800"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229</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179512" y="1126714"/>
            <a:ext cx="8712968" cy="5093702"/>
          </a:xfrm>
          <a:prstGeom prst="rect">
            <a:avLst/>
          </a:prstGeom>
        </p:spPr>
        <p:txBody>
          <a:bodyPr wrap="square">
            <a:spAutoFit/>
          </a:bodyPr>
          <a:lstStyle/>
          <a:p>
            <a:pPr>
              <a:buClr>
                <a:srgbClr val="C00000"/>
              </a:buClr>
              <a:buSzPct val="80000"/>
            </a:pPr>
            <a:r>
              <a:rPr lang="en-US" sz="2500" b="1" dirty="0" smtClean="0">
                <a:solidFill>
                  <a:srgbClr val="C00000"/>
                </a:solidFill>
              </a:rPr>
              <a:t>Components</a:t>
            </a:r>
            <a:endParaRPr lang="en-US" sz="2500" b="1" dirty="0">
              <a:solidFill>
                <a:srgbClr val="C00000"/>
              </a:solidFill>
            </a:endParaRPr>
          </a:p>
          <a:p>
            <a:pPr marL="406400" indent="-406400">
              <a:buClr>
                <a:srgbClr val="C00000"/>
              </a:buClr>
              <a:buSzPct val="80000"/>
              <a:buFont typeface="Arial" panose="020B0604020202020204" pitchFamily="34" charset="0"/>
              <a:buChar char="►"/>
            </a:pPr>
            <a:r>
              <a:rPr lang="en-US" sz="2500" dirty="0"/>
              <a:t>Here are some of the components (parts) used in electronic circuits:</a:t>
            </a:r>
            <a:endParaRPr lang="en-US" sz="2500" dirty="0"/>
          </a:p>
          <a:p>
            <a:pPr marL="406400" indent="-406400">
              <a:buClr>
                <a:srgbClr val="C00000"/>
              </a:buClr>
              <a:buSzPct val="80000"/>
              <a:buFont typeface="Arial" panose="020B0604020202020204" pitchFamily="34" charset="0"/>
              <a:buChar char="►"/>
            </a:pPr>
            <a:r>
              <a:rPr lang="en-US" sz="2500" b="1" dirty="0">
                <a:solidFill>
                  <a:srgbClr val="FF0000"/>
                </a:solidFill>
              </a:rPr>
              <a:t>Resistors </a:t>
            </a:r>
            <a:r>
              <a:rPr lang="en-US" sz="2500" dirty="0"/>
              <a:t>keep currents and voltages at the levels needed for other components to work properly.</a:t>
            </a:r>
            <a:endParaRPr lang="en-US" sz="2500" dirty="0"/>
          </a:p>
          <a:p>
            <a:pPr marL="406400" indent="-406400">
              <a:buClr>
                <a:srgbClr val="C00000"/>
              </a:buClr>
              <a:buSzPct val="80000"/>
              <a:buFont typeface="Arial" panose="020B0604020202020204" pitchFamily="34" charset="0"/>
              <a:buChar char="►"/>
            </a:pPr>
            <a:r>
              <a:rPr lang="en-US" sz="2500" b="1" dirty="0">
                <a:solidFill>
                  <a:srgbClr val="FF0000"/>
                </a:solidFill>
              </a:rPr>
              <a:t>Capacitors*</a:t>
            </a:r>
            <a:r>
              <a:rPr lang="en-US" sz="2500" dirty="0"/>
              <a:t> store small amounts of electric charge. They are used in smoothing circuits and time-delay circuits, in the tuning circuits in radios and TVs, and for passing on signals from one circuit to </a:t>
            </a:r>
            <a:r>
              <a:rPr lang="en-US" sz="2500" dirty="0" smtClean="0"/>
              <a:t>another</a:t>
            </a:r>
            <a:r>
              <a:rPr lang="en-US" sz="2500" dirty="0"/>
              <a:t>.</a:t>
            </a:r>
            <a:endParaRPr lang="en-US" sz="2500" dirty="0"/>
          </a:p>
          <a:p>
            <a:pPr marL="406400" indent="-406400">
              <a:buClr>
                <a:srgbClr val="C00000"/>
              </a:buClr>
              <a:buSzPct val="80000"/>
              <a:buFont typeface="Arial" panose="020B0604020202020204" pitchFamily="34" charset="0"/>
              <a:buChar char="►"/>
            </a:pPr>
            <a:r>
              <a:rPr lang="en-US" sz="2500" b="1" dirty="0">
                <a:solidFill>
                  <a:srgbClr val="FF0000"/>
                </a:solidFill>
              </a:rPr>
              <a:t>Diodes</a:t>
            </a:r>
            <a:r>
              <a:rPr lang="en-US" sz="2500" dirty="0"/>
              <a:t> let current flow in one </a:t>
            </a:r>
            <a:br>
              <a:rPr lang="en-US" sz="2500" dirty="0" smtClean="0"/>
            </a:br>
            <a:r>
              <a:rPr lang="en-US" sz="2500" dirty="0" smtClean="0"/>
              <a:t>direction </a:t>
            </a:r>
            <a:r>
              <a:rPr lang="en-US" sz="2500" dirty="0"/>
              <a:t>only. Most are made </a:t>
            </a:r>
            <a:br>
              <a:rPr lang="en-US" sz="2500" dirty="0" smtClean="0"/>
            </a:br>
            <a:r>
              <a:rPr lang="en-US" sz="2500" dirty="0" smtClean="0"/>
              <a:t>from </a:t>
            </a:r>
            <a:r>
              <a:rPr lang="en-US" sz="2500" dirty="0"/>
              <a:t>specially treated crystals </a:t>
            </a:r>
            <a:br>
              <a:rPr lang="en-US" sz="2500" dirty="0" smtClean="0"/>
            </a:br>
            <a:r>
              <a:rPr lang="en-US" sz="2500" dirty="0" smtClean="0"/>
              <a:t>of silicon</a:t>
            </a:r>
            <a:r>
              <a:rPr lang="en-US" sz="2500" dirty="0"/>
              <a:t>, a semiconductor.</a:t>
            </a:r>
            <a:endParaRPr lang="en-US" sz="2500" dirty="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5168809" y="4653137"/>
            <a:ext cx="3723672" cy="1654966"/>
          </a:xfrm>
          <a:prstGeom prst="rect">
            <a:avLst/>
          </a:prstGeom>
        </p:spPr>
      </p:pic>
      <p:sp>
        <p:nvSpPr>
          <p:cNvPr id="13" name="Rectangle 12"/>
          <p:cNvSpPr/>
          <p:nvPr/>
        </p:nvSpPr>
        <p:spPr>
          <a:xfrm>
            <a:off x="5168810" y="6269250"/>
            <a:ext cx="3765950" cy="430887"/>
          </a:xfrm>
          <a:prstGeom prst="rect">
            <a:avLst/>
          </a:prstGeom>
        </p:spPr>
        <p:txBody>
          <a:bodyPr wrap="square">
            <a:spAutoFit/>
          </a:bodyPr>
          <a:lstStyle/>
          <a:p>
            <a:pPr marL="285750" indent="-285750">
              <a:buClr>
                <a:srgbClr val="C00000"/>
              </a:buClr>
              <a:buSzPct val="80000"/>
              <a:buFont typeface="Arial" panose="020B0604020202020204" pitchFamily="34" charset="0"/>
              <a:buChar char="▲"/>
            </a:pPr>
            <a:r>
              <a:rPr lang="en-US" sz="2200" dirty="0"/>
              <a:t>Light-emitting diode (LED)</a:t>
            </a:r>
            <a:endParaRPr lang="en-US" sz="2200" dirty="0"/>
          </a:p>
        </p:txBody>
      </p:sp>
      <p:grpSp>
        <p:nvGrpSpPr>
          <p:cNvPr id="14" name="Group 13"/>
          <p:cNvGrpSpPr/>
          <p:nvPr/>
        </p:nvGrpSpPr>
        <p:grpSpPr>
          <a:xfrm>
            <a:off x="179512" y="4694853"/>
            <a:ext cx="432048" cy="1398443"/>
            <a:chOff x="323528" y="1556792"/>
            <a:chExt cx="288032" cy="1224136"/>
          </a:xfrm>
        </p:grpSpPr>
        <p:cxnSp>
          <p:nvCxnSpPr>
            <p:cNvPr id="15" name="Straight Connector 14"/>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sz="4800" dirty="0" smtClean="0"/>
              <a:t>10.01 – Electronic Essentials</a:t>
            </a:r>
            <a:endParaRPr lang="en-GB" sz="4800"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229</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206604" y="1126714"/>
            <a:ext cx="5661540" cy="5401479"/>
          </a:xfrm>
          <a:prstGeom prst="rect">
            <a:avLst/>
          </a:prstGeom>
        </p:spPr>
        <p:txBody>
          <a:bodyPr wrap="square">
            <a:spAutoFit/>
          </a:bodyPr>
          <a:lstStyle/>
          <a:p>
            <a:pPr>
              <a:buClr>
                <a:srgbClr val="C00000"/>
              </a:buClr>
              <a:buSzPct val="80000"/>
            </a:pPr>
            <a:r>
              <a:rPr lang="en-US" sz="2300" b="1" dirty="0" smtClean="0">
                <a:solidFill>
                  <a:srgbClr val="C00000"/>
                </a:solidFill>
              </a:rPr>
              <a:t>Components</a:t>
            </a:r>
            <a:endParaRPr lang="en-US" sz="2300" b="1" dirty="0">
              <a:solidFill>
                <a:srgbClr val="C00000"/>
              </a:solidFill>
            </a:endParaRPr>
          </a:p>
          <a:p>
            <a:pPr marL="338455" indent="-338455">
              <a:buClr>
                <a:srgbClr val="C00000"/>
              </a:buClr>
              <a:buSzPct val="80000"/>
              <a:buFont typeface="Arial" panose="020B0604020202020204" pitchFamily="34" charset="0"/>
              <a:buChar char="►"/>
            </a:pPr>
            <a:r>
              <a:rPr lang="en-US" sz="2300" b="1" dirty="0">
                <a:solidFill>
                  <a:srgbClr val="FF0000"/>
                </a:solidFill>
              </a:rPr>
              <a:t>Light-emitting diodes (LEDs) </a:t>
            </a:r>
            <a:r>
              <a:rPr lang="en-US" sz="2300" dirty="0"/>
              <a:t>glow when a small current passes through them. They are used as indicator (on/off) lights and in some alphanumeric (letter and number) displays like those on digital clocks.</a:t>
            </a:r>
            <a:endParaRPr lang="en-US" sz="2300" dirty="0"/>
          </a:p>
          <a:p>
            <a:pPr marL="338455" indent="-338455">
              <a:buClr>
                <a:srgbClr val="C00000"/>
              </a:buClr>
              <a:buSzPct val="80000"/>
              <a:buFont typeface="Arial" panose="020B0604020202020204" pitchFamily="34" charset="0"/>
              <a:buChar char="►"/>
            </a:pPr>
            <a:r>
              <a:rPr lang="en-US" sz="2300" b="1" dirty="0">
                <a:solidFill>
                  <a:srgbClr val="FF0000"/>
                </a:solidFill>
              </a:rPr>
              <a:t>Transistors*</a:t>
            </a:r>
            <a:r>
              <a:rPr lang="en-US" sz="2300" dirty="0"/>
              <a:t> are used for amplifying signals and for switching. Most are made from specially treated crystals of silicon</a:t>
            </a:r>
            <a:r>
              <a:rPr lang="en-US" sz="2300" dirty="0" smtClean="0"/>
              <a:t>.</a:t>
            </a:r>
            <a:endParaRPr lang="en-US" sz="2300" dirty="0" smtClean="0"/>
          </a:p>
          <a:p>
            <a:pPr marL="338455" indent="-338455">
              <a:buClr>
                <a:srgbClr val="C00000"/>
              </a:buClr>
              <a:buSzPct val="80000"/>
              <a:buFont typeface="Arial" panose="020B0604020202020204" pitchFamily="34" charset="0"/>
              <a:buChar char="►"/>
            </a:pPr>
            <a:r>
              <a:rPr lang="en-US" sz="2300" b="1" dirty="0">
                <a:solidFill>
                  <a:srgbClr val="FF0000"/>
                </a:solidFill>
              </a:rPr>
              <a:t>Relays </a:t>
            </a:r>
            <a:r>
              <a:rPr lang="en-US" sz="2300" dirty="0"/>
              <a:t>are electromagnetic switches. With a relay, a high-power circuit can be switched on (or off) by a tiny current from an electronic circuit</a:t>
            </a:r>
            <a:r>
              <a:rPr lang="en-US" sz="2300" dirty="0" smtClean="0"/>
              <a:t>.</a:t>
            </a:r>
            <a:endParaRPr lang="en-US" sz="2300" dirty="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5652119" y="1124744"/>
            <a:ext cx="3240361" cy="1440161"/>
          </a:xfrm>
          <a:prstGeom prst="rect">
            <a:avLst/>
          </a:prstGeom>
        </p:spPr>
      </p:pic>
      <p:sp>
        <p:nvSpPr>
          <p:cNvPr id="13" name="Rectangle 12"/>
          <p:cNvSpPr/>
          <p:nvPr/>
        </p:nvSpPr>
        <p:spPr>
          <a:xfrm>
            <a:off x="5652118" y="2740857"/>
            <a:ext cx="3282641" cy="769441"/>
          </a:xfrm>
          <a:prstGeom prst="rect">
            <a:avLst/>
          </a:prstGeom>
        </p:spPr>
        <p:txBody>
          <a:bodyPr wrap="square">
            <a:spAutoFit/>
          </a:bodyPr>
          <a:lstStyle/>
          <a:p>
            <a:pPr marL="285750" indent="-285750">
              <a:buClr>
                <a:srgbClr val="C00000"/>
              </a:buClr>
              <a:buSzPct val="80000"/>
              <a:buFont typeface="Arial" panose="020B0604020202020204" pitchFamily="34" charset="0"/>
              <a:buChar char="▲"/>
            </a:pPr>
            <a:r>
              <a:rPr lang="en-US" sz="2200" dirty="0"/>
              <a:t>Light-emitting diode (LED)</a:t>
            </a:r>
            <a:endParaRPr lang="en-US" sz="2200" dirty="0"/>
          </a:p>
        </p:txBody>
      </p:sp>
      <p:grpSp>
        <p:nvGrpSpPr>
          <p:cNvPr id="14" name="Group 13"/>
          <p:cNvGrpSpPr/>
          <p:nvPr/>
        </p:nvGrpSpPr>
        <p:grpSpPr>
          <a:xfrm>
            <a:off x="206789" y="1556792"/>
            <a:ext cx="432048" cy="2104879"/>
            <a:chOff x="323528" y="1556792"/>
            <a:chExt cx="288032" cy="1224136"/>
          </a:xfrm>
        </p:grpSpPr>
        <p:cxnSp>
          <p:nvCxnSpPr>
            <p:cNvPr id="15" name="Straight Connector 14"/>
            <p:cNvCxnSpPr/>
            <p:nvPr/>
          </p:nvCxnSpPr>
          <p:spPr>
            <a:xfrm>
              <a:off x="323528" y="1556792"/>
              <a:ext cx="0" cy="122413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323529" y="2780928"/>
              <a:ext cx="28803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146" name="Picture 2" descr="Image result for transist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3661670"/>
            <a:ext cx="3009222" cy="264765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566690" y="6309320"/>
            <a:ext cx="1893742" cy="430887"/>
          </a:xfrm>
          <a:prstGeom prst="rect">
            <a:avLst/>
          </a:prstGeom>
        </p:spPr>
        <p:txBody>
          <a:bodyPr wrap="square">
            <a:spAutoFit/>
          </a:bodyPr>
          <a:lstStyle/>
          <a:p>
            <a:pPr marL="285750" indent="-285750">
              <a:buClr>
                <a:srgbClr val="C00000"/>
              </a:buClr>
              <a:buSzPct val="80000"/>
              <a:buFont typeface="Arial" panose="020B0604020202020204" pitchFamily="34" charset="0"/>
              <a:buChar char="▲"/>
            </a:pPr>
            <a:r>
              <a:rPr lang="en-US" sz="2200" dirty="0" smtClean="0"/>
              <a:t>Transistors</a:t>
            </a:r>
            <a:endParaRPr lang="en-US" sz="2200" dirty="0"/>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07504" y="44624"/>
            <a:ext cx="7560840" cy="625434"/>
          </a:xfrm>
        </p:spPr>
        <p:txBody>
          <a:bodyPr>
            <a:noAutofit/>
          </a:bodyPr>
          <a:lstStyle/>
          <a:p>
            <a:r>
              <a:rPr lang="en-GB" sz="4800" dirty="0" smtClean="0"/>
              <a:t>10.01 – Electronic Essentials</a:t>
            </a:r>
            <a:endParaRPr lang="en-GB" sz="4800" b="1" dirty="0" smtClean="0"/>
          </a:p>
        </p:txBody>
      </p:sp>
      <p:sp>
        <p:nvSpPr>
          <p:cNvPr id="9" name="Round Same Side Corner Rectangle 8">
            <a:hlinkClick r:id="" action="ppaction://noaction"/>
          </p:cNvPr>
          <p:cNvSpPr/>
          <p:nvPr/>
        </p:nvSpPr>
        <p:spPr>
          <a:xfrm>
            <a:off x="6851136" y="685800"/>
            <a:ext cx="817208" cy="347472"/>
          </a:xfrm>
          <a:prstGeom prst="round2SameRect">
            <a:avLst/>
          </a:prstGeom>
          <a:effectLst/>
        </p:spPr>
        <p:style>
          <a:lnRef idx="0">
            <a:schemeClr val="accent6"/>
          </a:lnRef>
          <a:fillRef idx="3">
            <a:schemeClr val="accent6"/>
          </a:fillRef>
          <a:effectRef idx="3">
            <a:schemeClr val="accent6"/>
          </a:effectRef>
          <a:fontRef idx="minor">
            <a:schemeClr val="lt1"/>
          </a:fontRef>
        </p:style>
        <p:txBody>
          <a:bodyPr lIns="0" tIns="0" rIns="0" bIns="0" rtlCol="0" anchor="ctr"/>
          <a:lstStyle/>
          <a:p>
            <a:pPr algn="ctr"/>
            <a:r>
              <a:rPr lang="en-GB" sz="1300" b="1" dirty="0" smtClean="0">
                <a:latin typeface="Arial" panose="020B0604020202020204" pitchFamily="34" charset="0"/>
                <a:cs typeface="Arial" panose="020B0604020202020204" pitchFamily="34" charset="0"/>
              </a:rPr>
              <a:t>Page 229</a:t>
            </a:r>
            <a:endParaRPr lang="en-GB" sz="1300" b="1" dirty="0">
              <a:latin typeface="Arial" panose="020B0604020202020204" pitchFamily="34" charset="0"/>
              <a:cs typeface="Arial" panose="020B0604020202020204" pitchFamily="34" charset="0"/>
            </a:endParaRPr>
          </a:p>
        </p:txBody>
      </p:sp>
      <p:sp>
        <p:nvSpPr>
          <p:cNvPr id="4" name="Rectangle 3"/>
          <p:cNvSpPr/>
          <p:nvPr/>
        </p:nvSpPr>
        <p:spPr>
          <a:xfrm>
            <a:off x="179512" y="1126714"/>
            <a:ext cx="8712968" cy="1569660"/>
          </a:xfrm>
          <a:prstGeom prst="rect">
            <a:avLst/>
          </a:prstGeom>
        </p:spPr>
        <p:txBody>
          <a:bodyPr wrap="square">
            <a:spAutoFit/>
          </a:bodyPr>
          <a:lstStyle/>
          <a:p>
            <a:pPr marL="406400" indent="-406400">
              <a:buClr>
                <a:srgbClr val="C00000"/>
              </a:buClr>
              <a:buSzPct val="80000"/>
              <a:buFont typeface="Arial" panose="020B0604020202020204" pitchFamily="34" charset="0"/>
              <a:buChar char="►"/>
            </a:pPr>
            <a:r>
              <a:rPr lang="en-US" sz="2400" b="1" dirty="0" smtClean="0">
                <a:solidFill>
                  <a:srgbClr val="FF0000"/>
                </a:solidFill>
              </a:rPr>
              <a:t>Integrated </a:t>
            </a:r>
            <a:r>
              <a:rPr lang="en-US" sz="2400" b="1" dirty="0">
                <a:solidFill>
                  <a:srgbClr val="FF0000"/>
                </a:solidFill>
              </a:rPr>
              <a:t>circuits (ICs)*, </a:t>
            </a:r>
            <a:r>
              <a:rPr lang="en-US" sz="2400" dirty="0"/>
              <a:t>or ‘microchips’, contain many complete circuits, with resistors, transistors, other components, and connections all formed on a tiny chip of silicon only a few </a:t>
            </a:r>
            <a:r>
              <a:rPr lang="en-US" sz="2400" dirty="0" err="1"/>
              <a:t>millimetres</a:t>
            </a:r>
            <a:r>
              <a:rPr lang="en-US" sz="2400" dirty="0"/>
              <a:t> square</a:t>
            </a:r>
            <a:r>
              <a:rPr lang="en-US" sz="2400" dirty="0" smtClean="0"/>
              <a:t>.</a:t>
            </a:r>
            <a:endParaRPr lang="en-US" sz="2400" dirty="0"/>
          </a:p>
        </p:txBody>
      </p:sp>
      <p:sp>
        <p:nvSpPr>
          <p:cNvPr id="2" name="Rectangle 1"/>
          <p:cNvSpPr/>
          <p:nvPr/>
        </p:nvSpPr>
        <p:spPr>
          <a:xfrm>
            <a:off x="179512" y="2666877"/>
            <a:ext cx="5328592" cy="32103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100" b="1" dirty="0">
                <a:solidFill>
                  <a:schemeClr val="tx1"/>
                </a:solidFill>
                <a:latin typeface="Arial" panose="020B0604020202020204" pitchFamily="34" charset="0"/>
                <a:cs typeface="Arial" panose="020B0604020202020204" pitchFamily="34" charset="0"/>
              </a:rPr>
              <a:t>Input sensors </a:t>
            </a:r>
            <a:r>
              <a:rPr lang="en-US" sz="2100" dirty="0" smtClean="0">
                <a:solidFill>
                  <a:schemeClr val="tx1"/>
                </a:solidFill>
                <a:latin typeface="Arial" panose="020B0604020202020204" pitchFamily="34" charset="0"/>
                <a:cs typeface="Arial" panose="020B0604020202020204" pitchFamily="34" charset="0"/>
              </a:rPr>
              <a:t>examples</a:t>
            </a:r>
            <a:endParaRPr lang="en-US" sz="2100" dirty="0" smtClean="0">
              <a:solidFill>
                <a:schemeClr val="tx1"/>
              </a:solidFill>
              <a:latin typeface="Arial" panose="020B0604020202020204" pitchFamily="34" charset="0"/>
              <a:cs typeface="Arial" panose="020B0604020202020204" pitchFamily="34" charset="0"/>
            </a:endParaRPr>
          </a:p>
          <a:p>
            <a:r>
              <a:rPr lang="en-US" sz="2100" dirty="0" smtClean="0">
                <a:solidFill>
                  <a:schemeClr val="tx1"/>
                </a:solidFill>
                <a:latin typeface="Arial" panose="020B0604020202020204" pitchFamily="34" charset="0"/>
                <a:cs typeface="Arial" panose="020B0604020202020204" pitchFamily="34" charset="0"/>
              </a:rPr>
              <a:t>pressure switch (switch operated by pressing it)</a:t>
            </a:r>
            <a:endParaRPr lang="en-US" sz="2100" dirty="0" smtClean="0">
              <a:solidFill>
                <a:schemeClr val="tx1"/>
              </a:solidFill>
              <a:latin typeface="Arial" panose="020B0604020202020204" pitchFamily="34" charset="0"/>
              <a:cs typeface="Arial" panose="020B0604020202020204" pitchFamily="34" charset="0"/>
            </a:endParaRPr>
          </a:p>
          <a:p>
            <a:r>
              <a:rPr lang="en-US" sz="2100" dirty="0" smtClean="0">
                <a:solidFill>
                  <a:schemeClr val="tx1"/>
                </a:solidFill>
                <a:latin typeface="Arial" panose="020B0604020202020204" pitchFamily="34" charset="0"/>
                <a:cs typeface="Arial" panose="020B0604020202020204" pitchFamily="34" charset="0"/>
              </a:rPr>
              <a:t>reed </a:t>
            </a:r>
            <a:r>
              <a:rPr lang="en-US" sz="2100" dirty="0">
                <a:solidFill>
                  <a:schemeClr val="tx1"/>
                </a:solidFill>
                <a:latin typeface="Arial" panose="020B0604020202020204" pitchFamily="34" charset="0"/>
                <a:cs typeface="Arial" panose="020B0604020202020204" pitchFamily="34" charset="0"/>
              </a:rPr>
              <a:t>switch (switch operated by a magnet</a:t>
            </a:r>
            <a:r>
              <a:rPr lang="en-US" sz="2100" dirty="0" smtClean="0">
                <a:solidFill>
                  <a:schemeClr val="tx1"/>
                </a:solidFill>
                <a:latin typeface="Arial" panose="020B0604020202020204" pitchFamily="34" charset="0"/>
                <a:cs typeface="Arial" panose="020B0604020202020204" pitchFamily="34" charset="0"/>
              </a:rPr>
              <a:t>)</a:t>
            </a:r>
            <a:endParaRPr lang="en-US" sz="2100" dirty="0">
              <a:solidFill>
                <a:schemeClr val="tx1"/>
              </a:solidFill>
              <a:latin typeface="Arial" panose="020B0604020202020204" pitchFamily="34" charset="0"/>
              <a:cs typeface="Arial" panose="020B0604020202020204" pitchFamily="34" charset="0"/>
            </a:endParaRPr>
          </a:p>
          <a:p>
            <a:r>
              <a:rPr lang="en-US" sz="2100" dirty="0">
                <a:solidFill>
                  <a:schemeClr val="tx1"/>
                </a:solidFill>
                <a:latin typeface="Arial" panose="020B0604020202020204" pitchFamily="34" charset="0"/>
                <a:cs typeface="Arial" panose="020B0604020202020204" pitchFamily="34" charset="0"/>
              </a:rPr>
              <a:t>variable </a:t>
            </a:r>
            <a:r>
              <a:rPr lang="en-US" sz="2100" dirty="0" smtClean="0">
                <a:solidFill>
                  <a:schemeClr val="tx1"/>
                </a:solidFill>
                <a:latin typeface="Arial" panose="020B0604020202020204" pitchFamily="34" charset="0"/>
                <a:cs typeface="Arial" panose="020B0604020202020204" pitchFamily="34" charset="0"/>
              </a:rPr>
              <a:t>resistor</a:t>
            </a:r>
            <a:endParaRPr lang="en-US" sz="2100" dirty="0">
              <a:solidFill>
                <a:schemeClr val="tx1"/>
              </a:solidFill>
              <a:latin typeface="Arial" panose="020B0604020202020204" pitchFamily="34" charset="0"/>
              <a:cs typeface="Arial" panose="020B0604020202020204" pitchFamily="34" charset="0"/>
            </a:endParaRPr>
          </a:p>
          <a:p>
            <a:r>
              <a:rPr lang="en-US" sz="2100" dirty="0">
                <a:solidFill>
                  <a:schemeClr val="tx1"/>
                </a:solidFill>
                <a:latin typeface="Arial" panose="020B0604020202020204" pitchFamily="34" charset="0"/>
                <a:cs typeface="Arial" panose="020B0604020202020204" pitchFamily="34" charset="0"/>
              </a:rPr>
              <a:t>thermistor (temperature-dependent resistor</a:t>
            </a:r>
            <a:r>
              <a:rPr lang="en-US" sz="2100" dirty="0" smtClean="0">
                <a:solidFill>
                  <a:schemeClr val="tx1"/>
                </a:solidFill>
                <a:latin typeface="Arial" panose="020B0604020202020204" pitchFamily="34" charset="0"/>
                <a:cs typeface="Arial" panose="020B0604020202020204" pitchFamily="34" charset="0"/>
              </a:rPr>
              <a:t>)</a:t>
            </a:r>
            <a:endParaRPr lang="en-US" sz="2100" dirty="0">
              <a:solidFill>
                <a:schemeClr val="tx1"/>
              </a:solidFill>
              <a:latin typeface="Arial" panose="020B0604020202020204" pitchFamily="34" charset="0"/>
              <a:cs typeface="Arial" panose="020B0604020202020204" pitchFamily="34" charset="0"/>
            </a:endParaRPr>
          </a:p>
          <a:p>
            <a:r>
              <a:rPr lang="en-US" sz="2100" dirty="0">
                <a:solidFill>
                  <a:schemeClr val="tx1"/>
                </a:solidFill>
                <a:latin typeface="Arial" panose="020B0604020202020204" pitchFamily="34" charset="0"/>
                <a:cs typeface="Arial" panose="020B0604020202020204" pitchFamily="34" charset="0"/>
              </a:rPr>
              <a:t>LDR (light-dependent resistor)</a:t>
            </a:r>
            <a:endParaRPr lang="en-US" sz="2100" dirty="0">
              <a:solidFill>
                <a:schemeClr val="tx1"/>
              </a:solidFill>
              <a:latin typeface="Arial" panose="020B0604020202020204" pitchFamily="34" charset="0"/>
              <a:cs typeface="Arial" panose="020B0604020202020204" pitchFamily="34" charset="0"/>
            </a:endParaRPr>
          </a:p>
          <a:p>
            <a:r>
              <a:rPr lang="en-US" sz="2100" dirty="0">
                <a:solidFill>
                  <a:schemeClr val="tx1"/>
                </a:solidFill>
                <a:latin typeface="Arial" panose="020B0604020202020204" pitchFamily="34" charset="0"/>
                <a:cs typeface="Arial" panose="020B0604020202020204" pitchFamily="34" charset="0"/>
              </a:rPr>
              <a:t>microphone</a:t>
            </a:r>
            <a:endParaRPr lang="en-US" sz="2100" dirty="0">
              <a:solidFill>
                <a:schemeClr val="tx1"/>
              </a:solidFill>
              <a:latin typeface="Arial" panose="020B0604020202020204" pitchFamily="34" charset="0"/>
              <a:cs typeface="Arial" panose="020B0604020202020204" pitchFamily="34" charset="0"/>
            </a:endParaRPr>
          </a:p>
        </p:txBody>
      </p:sp>
      <p:sp>
        <p:nvSpPr>
          <p:cNvPr id="17" name="Rectangle 16"/>
          <p:cNvSpPr/>
          <p:nvPr/>
        </p:nvSpPr>
        <p:spPr>
          <a:xfrm>
            <a:off x="5652135" y="2682240"/>
            <a:ext cx="3241040" cy="3210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4064000" algn="r"/>
              </a:tabLst>
            </a:pPr>
            <a:r>
              <a:rPr lang="en-US" sz="2100" b="1" dirty="0">
                <a:solidFill>
                  <a:schemeClr val="tx1"/>
                </a:solidFill>
                <a:latin typeface="Arial" panose="020B0604020202020204" pitchFamily="34" charset="0"/>
                <a:cs typeface="Arial" panose="020B0604020202020204" pitchFamily="34" charset="0"/>
              </a:rPr>
              <a:t>Output devices examples</a:t>
            </a:r>
            <a:endParaRPr lang="en-US" sz="2100" b="1" dirty="0">
              <a:solidFill>
                <a:schemeClr val="tx1"/>
              </a:solidFill>
              <a:latin typeface="Arial" panose="020B0604020202020204" pitchFamily="34" charset="0"/>
              <a:cs typeface="Arial" panose="020B0604020202020204" pitchFamily="34" charset="0"/>
            </a:endParaRPr>
          </a:p>
          <a:p>
            <a:pPr>
              <a:tabLst>
                <a:tab pos="4064000" algn="r"/>
              </a:tabLst>
            </a:pPr>
            <a:r>
              <a:rPr lang="en-US" sz="2100" dirty="0" smtClean="0">
                <a:solidFill>
                  <a:schemeClr val="tx1"/>
                </a:solidFill>
                <a:latin typeface="Arial" panose="020B0604020202020204" pitchFamily="34" charset="0"/>
                <a:cs typeface="Arial" panose="020B0604020202020204" pitchFamily="34" charset="0"/>
              </a:rPr>
              <a:t>LED </a:t>
            </a:r>
            <a:r>
              <a:rPr lang="en-US" sz="2100" dirty="0">
                <a:solidFill>
                  <a:schemeClr val="tx1"/>
                </a:solidFill>
                <a:latin typeface="Arial" panose="020B0604020202020204" pitchFamily="34" charset="0"/>
                <a:cs typeface="Arial" panose="020B0604020202020204" pitchFamily="34" charset="0"/>
              </a:rPr>
              <a:t>(light-emitting diode) </a:t>
            </a:r>
            <a:r>
              <a:rPr lang="en-US" sz="2100" dirty="0" smtClean="0">
                <a:solidFill>
                  <a:schemeClr val="tx1"/>
                </a:solidFill>
                <a:latin typeface="Arial" panose="020B0604020202020204" pitchFamily="34" charset="0"/>
                <a:cs typeface="Arial" panose="020B0604020202020204" pitchFamily="34" charset="0"/>
              </a:rPr>
              <a:t>relay</a:t>
            </a:r>
            <a:endParaRPr lang="en-US" sz="2100" dirty="0">
              <a:solidFill>
                <a:schemeClr val="tx1"/>
              </a:solidFill>
              <a:latin typeface="Arial" panose="020B0604020202020204" pitchFamily="34" charset="0"/>
              <a:cs typeface="Arial" panose="020B0604020202020204" pitchFamily="34" charset="0"/>
            </a:endParaRPr>
          </a:p>
          <a:p>
            <a:pPr>
              <a:tabLst>
                <a:tab pos="4064000" algn="r"/>
              </a:tabLst>
            </a:pPr>
            <a:r>
              <a:rPr lang="en-US" sz="2100" dirty="0" smtClean="0">
                <a:solidFill>
                  <a:schemeClr val="tx1"/>
                </a:solidFill>
                <a:latin typeface="Arial" panose="020B0604020202020204" pitchFamily="34" charset="0"/>
                <a:cs typeface="Arial" panose="020B0604020202020204" pitchFamily="34" charset="0"/>
              </a:rPr>
              <a:t>lamp</a:t>
            </a:r>
            <a:endParaRPr lang="en-US" sz="2100" dirty="0" smtClean="0">
              <a:solidFill>
                <a:schemeClr val="tx1"/>
              </a:solidFill>
              <a:latin typeface="Arial" panose="020B0604020202020204" pitchFamily="34" charset="0"/>
              <a:cs typeface="Arial" panose="020B0604020202020204" pitchFamily="34" charset="0"/>
            </a:endParaRPr>
          </a:p>
          <a:p>
            <a:pPr>
              <a:tabLst>
                <a:tab pos="4064000" algn="r"/>
              </a:tabLst>
            </a:pPr>
            <a:r>
              <a:rPr lang="en-US" sz="2100" dirty="0" smtClean="0">
                <a:solidFill>
                  <a:schemeClr val="tx1"/>
                </a:solidFill>
                <a:latin typeface="Arial" panose="020B0604020202020204" pitchFamily="34" charset="0"/>
                <a:cs typeface="Arial" panose="020B0604020202020204" pitchFamily="34" charset="0"/>
              </a:rPr>
              <a:t>electric </a:t>
            </a:r>
            <a:r>
              <a:rPr lang="en-US" sz="2100" dirty="0">
                <a:solidFill>
                  <a:schemeClr val="tx1"/>
                </a:solidFill>
                <a:latin typeface="Arial" panose="020B0604020202020204" pitchFamily="34" charset="0"/>
                <a:cs typeface="Arial" panose="020B0604020202020204" pitchFamily="34" charset="0"/>
              </a:rPr>
              <a:t>heater</a:t>
            </a:r>
            <a:endParaRPr lang="en-US" sz="2100" dirty="0">
              <a:solidFill>
                <a:schemeClr val="tx1"/>
              </a:solidFill>
              <a:latin typeface="Arial" panose="020B0604020202020204" pitchFamily="34" charset="0"/>
              <a:cs typeface="Arial" panose="020B0604020202020204" pitchFamily="34" charset="0"/>
            </a:endParaRPr>
          </a:p>
          <a:p>
            <a:pPr>
              <a:tabLst>
                <a:tab pos="4064000" algn="r"/>
              </a:tabLst>
            </a:pPr>
            <a:r>
              <a:rPr lang="en-US" sz="2100" dirty="0" smtClean="0">
                <a:solidFill>
                  <a:schemeClr val="tx1"/>
                </a:solidFill>
                <a:latin typeface="Arial" panose="020B0604020202020204" pitchFamily="34" charset="0"/>
                <a:cs typeface="Arial" panose="020B0604020202020204" pitchFamily="34" charset="0"/>
              </a:rPr>
              <a:t>buzzer </a:t>
            </a:r>
            <a:endParaRPr lang="en-US" sz="2100" dirty="0" smtClean="0">
              <a:solidFill>
                <a:schemeClr val="tx1"/>
              </a:solidFill>
              <a:latin typeface="Arial" panose="020B0604020202020204" pitchFamily="34" charset="0"/>
              <a:cs typeface="Arial" panose="020B0604020202020204" pitchFamily="34" charset="0"/>
            </a:endParaRPr>
          </a:p>
          <a:p>
            <a:pPr>
              <a:tabLst>
                <a:tab pos="4064000" algn="r"/>
              </a:tabLst>
            </a:pPr>
            <a:r>
              <a:rPr lang="en-US" sz="2100" dirty="0" smtClean="0">
                <a:solidFill>
                  <a:schemeClr val="tx1"/>
                </a:solidFill>
                <a:latin typeface="Arial" panose="020B0604020202020204" pitchFamily="34" charset="0"/>
                <a:cs typeface="Arial" panose="020B0604020202020204" pitchFamily="34" charset="0"/>
              </a:rPr>
              <a:t>electric </a:t>
            </a:r>
            <a:r>
              <a:rPr lang="en-US" sz="2100" dirty="0">
                <a:solidFill>
                  <a:schemeClr val="tx1"/>
                </a:solidFill>
                <a:latin typeface="Arial" panose="020B0604020202020204" pitchFamily="34" charset="0"/>
                <a:cs typeface="Arial" panose="020B0604020202020204" pitchFamily="34" charset="0"/>
              </a:rPr>
              <a:t>bell</a:t>
            </a:r>
            <a:endParaRPr lang="en-US" sz="2100" dirty="0">
              <a:solidFill>
                <a:schemeClr val="tx1"/>
              </a:solidFill>
              <a:latin typeface="Arial" panose="020B0604020202020204" pitchFamily="34" charset="0"/>
              <a:cs typeface="Arial" panose="020B0604020202020204" pitchFamily="34" charset="0"/>
            </a:endParaRPr>
          </a:p>
          <a:p>
            <a:pPr>
              <a:tabLst>
                <a:tab pos="4064000" algn="r"/>
              </a:tabLst>
            </a:pPr>
            <a:r>
              <a:rPr lang="en-US" sz="2100" dirty="0" smtClean="0">
                <a:solidFill>
                  <a:schemeClr val="tx1"/>
                </a:solidFill>
                <a:latin typeface="Arial" panose="020B0604020202020204" pitchFamily="34" charset="0"/>
                <a:cs typeface="Arial" panose="020B0604020202020204" pitchFamily="34" charset="0"/>
              </a:rPr>
              <a:t>loudspeaker </a:t>
            </a:r>
            <a:endParaRPr lang="en-US" sz="2100" dirty="0" smtClean="0">
              <a:solidFill>
                <a:schemeClr val="tx1"/>
              </a:solidFill>
              <a:latin typeface="Arial" panose="020B0604020202020204" pitchFamily="34" charset="0"/>
              <a:cs typeface="Arial" panose="020B0604020202020204" pitchFamily="34" charset="0"/>
            </a:endParaRPr>
          </a:p>
          <a:p>
            <a:pPr>
              <a:tabLst>
                <a:tab pos="4064000" algn="r"/>
              </a:tabLst>
            </a:pPr>
            <a:r>
              <a:rPr lang="en-US" sz="2100" dirty="0" smtClean="0">
                <a:solidFill>
                  <a:schemeClr val="tx1"/>
                </a:solidFill>
                <a:latin typeface="Arial" panose="020B0604020202020204" pitchFamily="34" charset="0"/>
                <a:cs typeface="Arial" panose="020B0604020202020204" pitchFamily="34" charset="0"/>
              </a:rPr>
              <a:t>electric </a:t>
            </a:r>
            <a:r>
              <a:rPr lang="en-US" sz="2100" dirty="0">
                <a:solidFill>
                  <a:schemeClr val="tx1"/>
                </a:solidFill>
                <a:latin typeface="Arial" panose="020B0604020202020204" pitchFamily="34" charset="0"/>
                <a:cs typeface="Arial" panose="020B0604020202020204" pitchFamily="34" charset="0"/>
              </a:rPr>
              <a:t>motor</a:t>
            </a:r>
            <a:endParaRPr lang="en-US" sz="2100" dirty="0">
              <a:solidFill>
                <a:schemeClr val="tx1"/>
              </a:solidFill>
              <a:latin typeface="Arial" panose="020B0604020202020204" pitchFamily="34" charset="0"/>
              <a:cs typeface="Arial" panose="020B0604020202020204" pitchFamily="34" charset="0"/>
            </a:endParaRPr>
          </a:p>
        </p:txBody>
      </p:sp>
      <p:sp>
        <p:nvSpPr>
          <p:cNvPr id="18" name="Rounded Rectangle 17"/>
          <p:cNvSpPr/>
          <p:nvPr/>
        </p:nvSpPr>
        <p:spPr>
          <a:xfrm>
            <a:off x="200033" y="5949280"/>
            <a:ext cx="8674553" cy="755809"/>
          </a:xfrm>
          <a:prstGeom prst="roundRect">
            <a:avLst>
              <a:gd name="adj" fmla="val 11023"/>
            </a:avLst>
          </a:prstGeom>
          <a:solidFill>
            <a:schemeClr val="accent6">
              <a:lumMod val="40000"/>
              <a:lumOff val="60000"/>
            </a:schemeClr>
          </a:solidFill>
          <a:ln>
            <a:solidFill>
              <a:schemeClr val="accent6">
                <a:lumMod val="50000"/>
              </a:schemeClr>
            </a:solidFill>
          </a:ln>
          <a:effectLst>
            <a:outerShdw blurRad="127000" dist="381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r>
              <a:rPr lang="en-US" sz="2000" dirty="0">
                <a:solidFill>
                  <a:schemeClr val="tx1"/>
                </a:solidFill>
                <a:latin typeface="Arial" panose="020B0604020202020204" pitchFamily="34" charset="0"/>
                <a:cs typeface="Arial" panose="020B0604020202020204" pitchFamily="34" charset="0"/>
              </a:rPr>
              <a:t>These are all </a:t>
            </a:r>
            <a:r>
              <a:rPr lang="en-US" sz="2000" b="1" dirty="0">
                <a:solidFill>
                  <a:schemeClr val="tx1"/>
                </a:solidFill>
                <a:latin typeface="Arial" panose="020B0604020202020204" pitchFamily="34" charset="0"/>
                <a:cs typeface="Arial" panose="020B0604020202020204" pitchFamily="34" charset="0"/>
              </a:rPr>
              <a:t>transducers</a:t>
            </a:r>
            <a:r>
              <a:rPr lang="en-US" sz="2000" dirty="0">
                <a:solidFill>
                  <a:schemeClr val="tx1"/>
                </a:solidFill>
                <a:latin typeface="Arial" panose="020B0604020202020204" pitchFamily="34" charset="0"/>
                <a:cs typeface="Arial" panose="020B0604020202020204" pitchFamily="34" charset="0"/>
              </a:rPr>
              <a:t> - devices that convert electrical signals into some other form, or vice versa.</a:t>
            </a:r>
            <a:endParaRPr lang="en-US" sz="200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advClick="0"/>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nderoth">
  <a:themeElements>
    <a:clrScheme name="Chemistry">
      <a:dk1>
        <a:sysClr val="windowText" lastClr="000000"/>
      </a:dk1>
      <a:lt1>
        <a:sysClr val="window" lastClr="FFFFFF"/>
      </a:lt1>
      <a:dk2>
        <a:srgbClr val="00B050"/>
      </a:dk2>
      <a:lt2>
        <a:srgbClr val="EEECE1"/>
      </a:lt2>
      <a:accent1>
        <a:srgbClr val="92D050"/>
      </a:accent1>
      <a:accent2>
        <a:srgbClr val="C0504D"/>
      </a:accent2>
      <a:accent3>
        <a:srgbClr val="9BBB59"/>
      </a:accent3>
      <a:accent4>
        <a:srgbClr val="8064A2"/>
      </a:accent4>
      <a:accent5>
        <a:srgbClr val="92D050"/>
      </a:accent5>
      <a:accent6>
        <a:srgbClr val="F79646"/>
      </a:accent6>
      <a:hlink>
        <a:srgbClr val="0D0476"/>
      </a:hlink>
      <a:folHlink>
        <a:srgbClr val="FF000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30521</Words>
  <Application>WPS Presentation</Application>
  <PresentationFormat>On-screen Show (4:3)</PresentationFormat>
  <Paragraphs>748</Paragraphs>
  <Slides>61</Slides>
  <Notes>61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61</vt:i4>
      </vt:variant>
    </vt:vector>
  </HeadingPairs>
  <TitlesOfParts>
    <vt:vector size="73" baseType="lpstr">
      <vt:lpstr>Arial</vt:lpstr>
      <vt:lpstr>SimSun</vt:lpstr>
      <vt:lpstr>Wingdings</vt:lpstr>
      <vt:lpstr>Calibri</vt:lpstr>
      <vt:lpstr>Wingdings 3</vt:lpstr>
      <vt:lpstr>Verdana</vt:lpstr>
      <vt:lpstr>Wingdings 2</vt:lpstr>
      <vt:lpstr>Lucida Sans Unicode</vt:lpstr>
      <vt:lpstr>微软雅黑</vt:lpstr>
      <vt:lpstr>Arial Unicode MS</vt:lpstr>
      <vt:lpstr>Batang</vt:lpstr>
      <vt:lpstr>Enderoth</vt:lpstr>
      <vt:lpstr>PowerPoint 演示文稿</vt:lpstr>
      <vt:lpstr>10 – ELECTRONS &amp; ELECTRONICS</vt:lpstr>
      <vt:lpstr>10.01 – Electronic Essentials</vt:lpstr>
      <vt:lpstr>10.01 – Electronic Essentials</vt:lpstr>
      <vt:lpstr>10.01 – Electronic Essentials</vt:lpstr>
      <vt:lpstr>10.01 – Electronic Essentials</vt:lpstr>
      <vt:lpstr>10.01 – Electronic Essentials</vt:lpstr>
      <vt:lpstr>10.01 – Electronic Essentials</vt:lpstr>
      <vt:lpstr>10.01 – Electronic Essentials</vt:lpstr>
      <vt:lpstr>10.01 – Electronic Essentials</vt:lpstr>
      <vt:lpstr>10.02 – More on Components</vt:lpstr>
      <vt:lpstr>10.02 – More on Components</vt:lpstr>
      <vt:lpstr>10.02 – More on Components</vt:lpstr>
      <vt:lpstr>10.02 – More on Components</vt:lpstr>
      <vt:lpstr>10.02 – More on Components</vt:lpstr>
      <vt:lpstr>10.02 – More on Components</vt:lpstr>
      <vt:lpstr>10.02 – More on Components</vt:lpstr>
      <vt:lpstr>10.02 – More on Components</vt:lpstr>
      <vt:lpstr>10.03 – Electronic Switching</vt:lpstr>
      <vt:lpstr>10.03 – Electronic Switching</vt:lpstr>
      <vt:lpstr>10.03 – Electronic Switching</vt:lpstr>
      <vt:lpstr>10.03 – Electronic Switching</vt:lpstr>
      <vt:lpstr>10.03 – Electronic Switching</vt:lpstr>
      <vt:lpstr>10.03 – Electronic Switching</vt:lpstr>
      <vt:lpstr>10.03 – Electronic Switching</vt:lpstr>
      <vt:lpstr>10.03 – Electronic Switching</vt:lpstr>
      <vt:lpstr>10.04 – Logic Gates (1)</vt:lpstr>
      <vt:lpstr>10.04 – Logic Gates (1)</vt:lpstr>
      <vt:lpstr>10.04 – Logic Gates (1)</vt:lpstr>
      <vt:lpstr>10.04 – Logic Gates (1)</vt:lpstr>
      <vt:lpstr>10.04 – Logic Gates (1)</vt:lpstr>
      <vt:lpstr>10.04 – Logic Gates (1)</vt:lpstr>
      <vt:lpstr>10.04 – Logic Gates (1)</vt:lpstr>
      <vt:lpstr>10.04 – Logic Gates (1)</vt:lpstr>
      <vt:lpstr>10.05 – Logic Gates (2)</vt:lpstr>
      <vt:lpstr>10.05 – Logic Gates (2)</vt:lpstr>
      <vt:lpstr>10.05 – Logic Gates (2)</vt:lpstr>
      <vt:lpstr>10.05 – Logic Gates (2)</vt:lpstr>
      <vt:lpstr>10.05 – Logic Gates (2)</vt:lpstr>
      <vt:lpstr>10.05 – Logic Gates (2)</vt:lpstr>
      <vt:lpstr>10.05 – Logic Gates (2)</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10.06 – Electron Beams</vt:lpstr>
      <vt:lpstr>10 – Revision Summary</vt:lpstr>
      <vt:lpstr>10 – Revision Summary</vt:lpstr>
    </vt:vector>
  </TitlesOfParts>
  <Company>Brooke Weston CTC</Company>
  <LinksUpToDate>false</LinksUpToDate>
  <SharedDoc>false</SharedDoc>
  <HyperlinksChanged>false</HyperlinksChanged>
  <AppVersion>14.0000</AppVersion>
  <Manager>Enderoth</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10 - Electrons and Electronics</dc:title>
  <dc:creator>Enderoth</dc:creator>
  <cp:keywords>Unit 10 - Electrons and Electronics</cp:keywords>
  <dc:subject>Travel and Tourism</dc:subject>
  <cp:category>Unit 01</cp:category>
  <cp:lastModifiedBy>shaolin</cp:lastModifiedBy>
  <cp:revision>2376</cp:revision>
  <cp:lastPrinted>2020-05-12T06:56:08Z</cp:lastPrinted>
  <dcterms:created xsi:type="dcterms:W3CDTF">2020-05-12T06:56:08Z</dcterms:created>
  <dcterms:modified xsi:type="dcterms:W3CDTF">2020-05-12T06:56:08Z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0x0101006303C8A099435F469B82EC500073A18D</vt:lpwstr>
  </property>
  <property fmtid="{D5CDD505-2E9C-101B-9397-08002B2CF9AE}" pid="3" name="Unit">
    <vt:lpwstr>U1</vt:lpwstr>
  </property>
  <property fmtid="{D5CDD505-2E9C-101B-9397-08002B2CF9AE}" pid="4" name="KSOProductBuildVer">
    <vt:lpwstr>1033-11.1.0.9126</vt:lpwstr>
  </property>
</Properties>
</file>