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png" ContentType="image/png"/>
  <Default Extension="jpeg" ContentType="image/jpe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4" r:id="rId3"/>
    <p:sldMasterId id="2147483676" r:id="rId4"/>
  </p:sldMasterIdLst>
  <p:notesMasterIdLst>
    <p:notesMasterId r:id="rId7"/>
  </p:notesMasterIdLst>
  <p:handoutMasterIdLst>
    <p:handoutMasterId r:id="rId152"/>
  </p:handoutMasterIdLst>
  <p:sldIdLst>
    <p:sldId id="601" r:id="rId5"/>
    <p:sldId id="1775" r:id="rId6"/>
    <p:sldId id="1776" r:id="rId8"/>
    <p:sldId id="1777" r:id="rId9"/>
    <p:sldId id="1778" r:id="rId10"/>
    <p:sldId id="1779" r:id="rId11"/>
    <p:sldId id="2380" r:id="rId12"/>
    <p:sldId id="1774" r:id="rId13"/>
    <p:sldId id="447" r:id="rId14"/>
    <p:sldId id="1691" r:id="rId15"/>
    <p:sldId id="1692" r:id="rId16"/>
    <p:sldId id="1693" r:id="rId17"/>
    <p:sldId id="1694" r:id="rId18"/>
    <p:sldId id="2018" r:id="rId19"/>
    <p:sldId id="2019" r:id="rId20"/>
    <p:sldId id="2020" r:id="rId21"/>
    <p:sldId id="2021" r:id="rId22"/>
    <p:sldId id="2022" r:id="rId23"/>
    <p:sldId id="2023" r:id="rId24"/>
    <p:sldId id="2024" r:id="rId25"/>
    <p:sldId id="1701" r:id="rId26"/>
    <p:sldId id="1702" r:id="rId27"/>
    <p:sldId id="1703" r:id="rId28"/>
    <p:sldId id="1704" r:id="rId29"/>
    <p:sldId id="1705" r:id="rId30"/>
    <p:sldId id="2026" r:id="rId31"/>
    <p:sldId id="2025" r:id="rId32"/>
    <p:sldId id="2379" r:id="rId33"/>
    <p:sldId id="2028" r:id="rId34"/>
    <p:sldId id="2027" r:id="rId35"/>
    <p:sldId id="3975" r:id="rId36"/>
    <p:sldId id="3976" r:id="rId37"/>
    <p:sldId id="3977" r:id="rId38"/>
    <p:sldId id="3978" r:id="rId39"/>
    <p:sldId id="3979" r:id="rId40"/>
    <p:sldId id="3980" r:id="rId41"/>
    <p:sldId id="1714" r:id="rId42"/>
    <p:sldId id="1716" r:id="rId43"/>
    <p:sldId id="3981" r:id="rId44"/>
    <p:sldId id="3982" r:id="rId45"/>
    <p:sldId id="3983" r:id="rId46"/>
    <p:sldId id="3984" r:id="rId47"/>
    <p:sldId id="3985" r:id="rId48"/>
    <p:sldId id="3986" r:id="rId49"/>
    <p:sldId id="4225" r:id="rId50"/>
    <p:sldId id="4226" r:id="rId51"/>
    <p:sldId id="4227" r:id="rId52"/>
    <p:sldId id="4228" r:id="rId53"/>
    <p:sldId id="4229" r:id="rId54"/>
    <p:sldId id="4230" r:id="rId55"/>
    <p:sldId id="4231" r:id="rId56"/>
    <p:sldId id="4232" r:id="rId57"/>
    <p:sldId id="4233" r:id="rId58"/>
    <p:sldId id="4234" r:id="rId59"/>
    <p:sldId id="1877" r:id="rId60"/>
    <p:sldId id="1878" r:id="rId61"/>
    <p:sldId id="1879" r:id="rId62"/>
    <p:sldId id="1880" r:id="rId63"/>
    <p:sldId id="1881" r:id="rId64"/>
    <p:sldId id="1882" r:id="rId65"/>
    <p:sldId id="1883" r:id="rId66"/>
    <p:sldId id="1884" r:id="rId67"/>
    <p:sldId id="1885" r:id="rId68"/>
    <p:sldId id="1886" r:id="rId69"/>
    <p:sldId id="1887" r:id="rId70"/>
    <p:sldId id="1795" r:id="rId71"/>
    <p:sldId id="1786" r:id="rId72"/>
    <p:sldId id="1787" r:id="rId73"/>
    <p:sldId id="1788" r:id="rId74"/>
    <p:sldId id="1789" r:id="rId75"/>
    <p:sldId id="1790" r:id="rId76"/>
    <p:sldId id="1791" r:id="rId77"/>
    <p:sldId id="2381" r:id="rId78"/>
    <p:sldId id="2393" r:id="rId79"/>
    <p:sldId id="1888" r:id="rId80"/>
    <p:sldId id="1889" r:id="rId81"/>
    <p:sldId id="1794" r:id="rId82"/>
    <p:sldId id="1732" r:id="rId83"/>
    <p:sldId id="1733" r:id="rId84"/>
    <p:sldId id="1734" r:id="rId85"/>
    <p:sldId id="1735" r:id="rId86"/>
    <p:sldId id="1736" r:id="rId87"/>
    <p:sldId id="1737" r:id="rId88"/>
    <p:sldId id="2010" r:id="rId89"/>
    <p:sldId id="2011" r:id="rId90"/>
    <p:sldId id="2012" r:id="rId91"/>
    <p:sldId id="2013" r:id="rId92"/>
    <p:sldId id="2014" r:id="rId93"/>
    <p:sldId id="2015" r:id="rId94"/>
    <p:sldId id="2016" r:id="rId95"/>
    <p:sldId id="2017" r:id="rId96"/>
    <p:sldId id="1738" r:id="rId97"/>
    <p:sldId id="1739" r:id="rId98"/>
    <p:sldId id="2033" r:id="rId99"/>
    <p:sldId id="1740" r:id="rId100"/>
    <p:sldId id="1743" r:id="rId101"/>
    <p:sldId id="1741" r:id="rId102"/>
    <p:sldId id="1744" r:id="rId103"/>
    <p:sldId id="2030" r:id="rId104"/>
    <p:sldId id="2031" r:id="rId105"/>
    <p:sldId id="2032" r:id="rId106"/>
    <p:sldId id="2029" r:id="rId107"/>
    <p:sldId id="2034" r:id="rId108"/>
    <p:sldId id="2035" r:id="rId109"/>
    <p:sldId id="2038" r:id="rId110"/>
    <p:sldId id="2037" r:id="rId111"/>
    <p:sldId id="2039" r:id="rId112"/>
    <p:sldId id="1770" r:id="rId113"/>
    <p:sldId id="1771" r:id="rId114"/>
    <p:sldId id="1772" r:id="rId115"/>
    <p:sldId id="1773" r:id="rId116"/>
    <p:sldId id="1945" r:id="rId117"/>
    <p:sldId id="1946" r:id="rId118"/>
    <p:sldId id="1947" r:id="rId119"/>
    <p:sldId id="1948" r:id="rId120"/>
    <p:sldId id="1949" r:id="rId121"/>
    <p:sldId id="1950" r:id="rId122"/>
    <p:sldId id="1951" r:id="rId123"/>
    <p:sldId id="1952" r:id="rId124"/>
    <p:sldId id="1953" r:id="rId125"/>
    <p:sldId id="1954" r:id="rId126"/>
    <p:sldId id="1955" r:id="rId127"/>
    <p:sldId id="1956" r:id="rId128"/>
    <p:sldId id="1957" r:id="rId129"/>
    <p:sldId id="1958" r:id="rId130"/>
    <p:sldId id="1959" r:id="rId131"/>
    <p:sldId id="1960" r:id="rId132"/>
    <p:sldId id="1961" r:id="rId133"/>
    <p:sldId id="1962" r:id="rId134"/>
    <p:sldId id="3600" r:id="rId135"/>
    <p:sldId id="2043" r:id="rId136"/>
    <p:sldId id="3603" r:id="rId137"/>
    <p:sldId id="1964" r:id="rId138"/>
    <p:sldId id="1965" r:id="rId139"/>
    <p:sldId id="2040" r:id="rId140"/>
    <p:sldId id="3601" r:id="rId141"/>
    <p:sldId id="3602" r:id="rId142"/>
    <p:sldId id="2041" r:id="rId143"/>
    <p:sldId id="2042" r:id="rId144"/>
    <p:sldId id="3604" r:id="rId145"/>
    <p:sldId id="3605" r:id="rId146"/>
    <p:sldId id="2044" r:id="rId147"/>
    <p:sldId id="2073" r:id="rId148"/>
    <p:sldId id="2074" r:id="rId149"/>
    <p:sldId id="2075" r:id="rId150"/>
    <p:sldId id="2735" r:id="rId151"/>
  </p:sldIdLst>
  <p:sldSz cx="9144000" cy="6858000" type="screen4x3"/>
  <p:notesSz cx="6858000" cy="9144000"/>
  <p:defaultTextStyle>
    <a:defPPr>
      <a:defRPr lang="en-GB"/>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340C9"/>
    <a:srgbClr val="282DBB"/>
    <a:srgbClr val="FFFFFF"/>
    <a:srgbClr val="A67D00"/>
    <a:srgbClr val="FF0000"/>
    <a:srgbClr val="3333FF"/>
    <a:srgbClr val="F69E48"/>
    <a:srgbClr val="02F80C"/>
    <a:srgbClr val="509E57"/>
    <a:srgbClr val="EFFB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howGuides="1">
      <p:cViewPr varScale="1">
        <p:scale>
          <a:sx n="66" d="100"/>
          <a:sy n="66" d="100"/>
        </p:scale>
        <p:origin x="-120" y="-318"/>
      </p:cViewPr>
      <p:guideLst>
        <p:guide orient="horz" pos="2024"/>
        <p:guide pos="2807"/>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4.xml"/><Relationship Id="rId98" Type="http://schemas.openxmlformats.org/officeDocument/2006/relationships/slide" Target="slides/slide93.xml"/><Relationship Id="rId97" Type="http://schemas.openxmlformats.org/officeDocument/2006/relationships/slide" Target="slides/slide92.xml"/><Relationship Id="rId96" Type="http://schemas.openxmlformats.org/officeDocument/2006/relationships/slide" Target="slides/slide91.xml"/><Relationship Id="rId95" Type="http://schemas.openxmlformats.org/officeDocument/2006/relationships/slide" Target="slides/slide90.xml"/><Relationship Id="rId94" Type="http://schemas.openxmlformats.org/officeDocument/2006/relationships/slide" Target="slides/slide89.xml"/><Relationship Id="rId93" Type="http://schemas.openxmlformats.org/officeDocument/2006/relationships/slide" Target="slides/slide88.xml"/><Relationship Id="rId92" Type="http://schemas.openxmlformats.org/officeDocument/2006/relationships/slide" Target="slides/slide87.xml"/><Relationship Id="rId91" Type="http://schemas.openxmlformats.org/officeDocument/2006/relationships/slide" Target="slides/slide86.xml"/><Relationship Id="rId90" Type="http://schemas.openxmlformats.org/officeDocument/2006/relationships/slide" Target="slides/slide85.xml"/><Relationship Id="rId9" Type="http://schemas.openxmlformats.org/officeDocument/2006/relationships/slide" Target="slides/slide4.xml"/><Relationship Id="rId89" Type="http://schemas.openxmlformats.org/officeDocument/2006/relationships/slide" Target="slides/slide84.xml"/><Relationship Id="rId88" Type="http://schemas.openxmlformats.org/officeDocument/2006/relationships/slide" Target="slides/slide83.xml"/><Relationship Id="rId87" Type="http://schemas.openxmlformats.org/officeDocument/2006/relationships/slide" Target="slides/slide82.xml"/><Relationship Id="rId86" Type="http://schemas.openxmlformats.org/officeDocument/2006/relationships/slide" Target="slides/slide81.xml"/><Relationship Id="rId85" Type="http://schemas.openxmlformats.org/officeDocument/2006/relationships/slide" Target="slides/slide80.xml"/><Relationship Id="rId84" Type="http://schemas.openxmlformats.org/officeDocument/2006/relationships/slide" Target="slides/slide79.xml"/><Relationship Id="rId83" Type="http://schemas.openxmlformats.org/officeDocument/2006/relationships/slide" Target="slides/slide78.xml"/><Relationship Id="rId82" Type="http://schemas.openxmlformats.org/officeDocument/2006/relationships/slide" Target="slides/slide77.xml"/><Relationship Id="rId81" Type="http://schemas.openxmlformats.org/officeDocument/2006/relationships/slide" Target="slides/slide76.xml"/><Relationship Id="rId80" Type="http://schemas.openxmlformats.org/officeDocument/2006/relationships/slide" Target="slides/slide75.xml"/><Relationship Id="rId8" Type="http://schemas.openxmlformats.org/officeDocument/2006/relationships/slide" Target="slides/slide3.xml"/><Relationship Id="rId79" Type="http://schemas.openxmlformats.org/officeDocument/2006/relationships/slide" Target="slides/slide74.xml"/><Relationship Id="rId78" Type="http://schemas.openxmlformats.org/officeDocument/2006/relationships/slide" Target="slides/slide73.xml"/><Relationship Id="rId77" Type="http://schemas.openxmlformats.org/officeDocument/2006/relationships/slide" Target="slides/slide72.xml"/><Relationship Id="rId76" Type="http://schemas.openxmlformats.org/officeDocument/2006/relationships/slide" Target="slides/slide71.xml"/><Relationship Id="rId75" Type="http://schemas.openxmlformats.org/officeDocument/2006/relationships/slide" Target="slides/slide70.xml"/><Relationship Id="rId74" Type="http://schemas.openxmlformats.org/officeDocument/2006/relationships/slide" Target="slides/slide69.xml"/><Relationship Id="rId73" Type="http://schemas.openxmlformats.org/officeDocument/2006/relationships/slide" Target="slides/slide68.xml"/><Relationship Id="rId72" Type="http://schemas.openxmlformats.org/officeDocument/2006/relationships/slide" Target="slides/slide67.xml"/><Relationship Id="rId71" Type="http://schemas.openxmlformats.org/officeDocument/2006/relationships/slide" Target="slides/slide66.xml"/><Relationship Id="rId70" Type="http://schemas.openxmlformats.org/officeDocument/2006/relationships/slide" Target="slides/slide65.xml"/><Relationship Id="rId7" Type="http://schemas.openxmlformats.org/officeDocument/2006/relationships/notesMaster" Target="notesMasters/notesMaster1.xml"/><Relationship Id="rId69" Type="http://schemas.openxmlformats.org/officeDocument/2006/relationships/slide" Target="slides/slide64.xml"/><Relationship Id="rId68" Type="http://schemas.openxmlformats.org/officeDocument/2006/relationships/slide" Target="slides/slide63.xml"/><Relationship Id="rId67" Type="http://schemas.openxmlformats.org/officeDocument/2006/relationships/slide" Target="slides/slide62.xml"/><Relationship Id="rId66" Type="http://schemas.openxmlformats.org/officeDocument/2006/relationships/slide" Target="slides/slide61.xml"/><Relationship Id="rId65" Type="http://schemas.openxmlformats.org/officeDocument/2006/relationships/slide" Target="slides/slide60.xml"/><Relationship Id="rId64" Type="http://schemas.openxmlformats.org/officeDocument/2006/relationships/slide" Target="slides/slide59.xml"/><Relationship Id="rId63" Type="http://schemas.openxmlformats.org/officeDocument/2006/relationships/slide" Target="slides/slide58.xml"/><Relationship Id="rId62" Type="http://schemas.openxmlformats.org/officeDocument/2006/relationships/slide" Target="slides/slide57.xml"/><Relationship Id="rId61" Type="http://schemas.openxmlformats.org/officeDocument/2006/relationships/slide" Target="slides/slide56.xml"/><Relationship Id="rId60" Type="http://schemas.openxmlformats.org/officeDocument/2006/relationships/slide" Target="slides/slide55.xml"/><Relationship Id="rId6" Type="http://schemas.openxmlformats.org/officeDocument/2006/relationships/slide" Target="slides/slide2.xml"/><Relationship Id="rId59" Type="http://schemas.openxmlformats.org/officeDocument/2006/relationships/slide" Target="slides/slide54.xml"/><Relationship Id="rId58" Type="http://schemas.openxmlformats.org/officeDocument/2006/relationships/slide" Target="slides/slide53.xml"/><Relationship Id="rId57" Type="http://schemas.openxmlformats.org/officeDocument/2006/relationships/slide" Target="slides/slide52.xml"/><Relationship Id="rId56" Type="http://schemas.openxmlformats.org/officeDocument/2006/relationships/slide" Target="slides/slide51.xml"/><Relationship Id="rId55" Type="http://schemas.openxmlformats.org/officeDocument/2006/relationships/slide" Target="slides/slide50.xml"/><Relationship Id="rId54" Type="http://schemas.openxmlformats.org/officeDocument/2006/relationships/slide" Target="slides/slide49.xml"/><Relationship Id="rId53" Type="http://schemas.openxmlformats.org/officeDocument/2006/relationships/slide" Target="slides/slide48.xml"/><Relationship Id="rId52" Type="http://schemas.openxmlformats.org/officeDocument/2006/relationships/slide" Target="slides/slide47.xml"/><Relationship Id="rId51" Type="http://schemas.openxmlformats.org/officeDocument/2006/relationships/slide" Target="slides/slide46.xml"/><Relationship Id="rId50" Type="http://schemas.openxmlformats.org/officeDocument/2006/relationships/slide" Target="slides/slide45.xml"/><Relationship Id="rId5" Type="http://schemas.openxmlformats.org/officeDocument/2006/relationships/slide" Target="slides/slide1.xml"/><Relationship Id="rId49" Type="http://schemas.openxmlformats.org/officeDocument/2006/relationships/slide" Target="slides/slide44.xml"/><Relationship Id="rId48" Type="http://schemas.openxmlformats.org/officeDocument/2006/relationships/slide" Target="slides/slide43.xml"/><Relationship Id="rId47" Type="http://schemas.openxmlformats.org/officeDocument/2006/relationships/slide" Target="slides/slide42.xml"/><Relationship Id="rId46" Type="http://schemas.openxmlformats.org/officeDocument/2006/relationships/slide" Target="slides/slide41.xml"/><Relationship Id="rId45" Type="http://schemas.openxmlformats.org/officeDocument/2006/relationships/slide" Target="slides/slide40.xml"/><Relationship Id="rId44" Type="http://schemas.openxmlformats.org/officeDocument/2006/relationships/slide" Target="slides/slide39.xml"/><Relationship Id="rId43" Type="http://schemas.openxmlformats.org/officeDocument/2006/relationships/slide" Target="slides/slide38.xml"/><Relationship Id="rId42" Type="http://schemas.openxmlformats.org/officeDocument/2006/relationships/slide" Target="slides/slide37.xml"/><Relationship Id="rId41" Type="http://schemas.openxmlformats.org/officeDocument/2006/relationships/slide" Target="slides/slide36.xml"/><Relationship Id="rId40" Type="http://schemas.openxmlformats.org/officeDocument/2006/relationships/slide" Target="slides/slide35.xml"/><Relationship Id="rId4" Type="http://schemas.openxmlformats.org/officeDocument/2006/relationships/slideMaster" Target="slideMasters/slideMaster3.xml"/><Relationship Id="rId39" Type="http://schemas.openxmlformats.org/officeDocument/2006/relationships/slide" Target="slides/slide34.xml"/><Relationship Id="rId38" Type="http://schemas.openxmlformats.org/officeDocument/2006/relationships/slide" Target="slides/slide33.xml"/><Relationship Id="rId37" Type="http://schemas.openxmlformats.org/officeDocument/2006/relationships/slide" Target="slides/slide32.xml"/><Relationship Id="rId36" Type="http://schemas.openxmlformats.org/officeDocument/2006/relationships/slide" Target="slides/slide31.xml"/><Relationship Id="rId35" Type="http://schemas.openxmlformats.org/officeDocument/2006/relationships/slide" Target="slides/slide30.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5" Type="http://schemas.openxmlformats.org/officeDocument/2006/relationships/tableStyles" Target="tableStyles.xml"/><Relationship Id="rId154" Type="http://schemas.openxmlformats.org/officeDocument/2006/relationships/viewProps" Target="viewProps.xml"/><Relationship Id="rId153" Type="http://schemas.openxmlformats.org/officeDocument/2006/relationships/presProps" Target="presProps.xml"/><Relationship Id="rId152" Type="http://schemas.openxmlformats.org/officeDocument/2006/relationships/handoutMaster" Target="handoutMasters/handoutMaster1.xml"/><Relationship Id="rId151" Type="http://schemas.openxmlformats.org/officeDocument/2006/relationships/slide" Target="slides/slide146.xml"/><Relationship Id="rId150" Type="http://schemas.openxmlformats.org/officeDocument/2006/relationships/slide" Target="slides/slide145.xml"/><Relationship Id="rId15" Type="http://schemas.openxmlformats.org/officeDocument/2006/relationships/slide" Target="slides/slide10.xml"/><Relationship Id="rId149" Type="http://schemas.openxmlformats.org/officeDocument/2006/relationships/slide" Target="slides/slide144.xml"/><Relationship Id="rId148" Type="http://schemas.openxmlformats.org/officeDocument/2006/relationships/slide" Target="slides/slide143.xml"/><Relationship Id="rId147" Type="http://schemas.openxmlformats.org/officeDocument/2006/relationships/slide" Target="slides/slide142.xml"/><Relationship Id="rId146" Type="http://schemas.openxmlformats.org/officeDocument/2006/relationships/slide" Target="slides/slide141.xml"/><Relationship Id="rId145" Type="http://schemas.openxmlformats.org/officeDocument/2006/relationships/slide" Target="slides/slide140.xml"/><Relationship Id="rId144" Type="http://schemas.openxmlformats.org/officeDocument/2006/relationships/slide" Target="slides/slide139.xml"/><Relationship Id="rId143" Type="http://schemas.openxmlformats.org/officeDocument/2006/relationships/slide" Target="slides/slide138.xml"/><Relationship Id="rId142" Type="http://schemas.openxmlformats.org/officeDocument/2006/relationships/slide" Target="slides/slide137.xml"/><Relationship Id="rId141" Type="http://schemas.openxmlformats.org/officeDocument/2006/relationships/slide" Target="slides/slide136.xml"/><Relationship Id="rId140" Type="http://schemas.openxmlformats.org/officeDocument/2006/relationships/slide" Target="slides/slide135.xml"/><Relationship Id="rId14" Type="http://schemas.openxmlformats.org/officeDocument/2006/relationships/slide" Target="slides/slide9.xml"/><Relationship Id="rId139" Type="http://schemas.openxmlformats.org/officeDocument/2006/relationships/slide" Target="slides/slide134.xml"/><Relationship Id="rId138" Type="http://schemas.openxmlformats.org/officeDocument/2006/relationships/slide" Target="slides/slide133.xml"/><Relationship Id="rId137" Type="http://schemas.openxmlformats.org/officeDocument/2006/relationships/slide" Target="slides/slide132.xml"/><Relationship Id="rId136" Type="http://schemas.openxmlformats.org/officeDocument/2006/relationships/slide" Target="slides/slide131.xml"/><Relationship Id="rId135" Type="http://schemas.openxmlformats.org/officeDocument/2006/relationships/slide" Target="slides/slide130.xml"/><Relationship Id="rId134" Type="http://schemas.openxmlformats.org/officeDocument/2006/relationships/slide" Target="slides/slide129.xml"/><Relationship Id="rId133" Type="http://schemas.openxmlformats.org/officeDocument/2006/relationships/slide" Target="slides/slide128.xml"/><Relationship Id="rId132" Type="http://schemas.openxmlformats.org/officeDocument/2006/relationships/slide" Target="slides/slide127.xml"/><Relationship Id="rId131" Type="http://schemas.openxmlformats.org/officeDocument/2006/relationships/slide" Target="slides/slide126.xml"/><Relationship Id="rId130" Type="http://schemas.openxmlformats.org/officeDocument/2006/relationships/slide" Target="slides/slide125.xml"/><Relationship Id="rId13" Type="http://schemas.openxmlformats.org/officeDocument/2006/relationships/slide" Target="slides/slide8.xml"/><Relationship Id="rId129" Type="http://schemas.openxmlformats.org/officeDocument/2006/relationships/slide" Target="slides/slide124.xml"/><Relationship Id="rId128" Type="http://schemas.openxmlformats.org/officeDocument/2006/relationships/slide" Target="slides/slide123.xml"/><Relationship Id="rId127" Type="http://schemas.openxmlformats.org/officeDocument/2006/relationships/slide" Target="slides/slide122.xml"/><Relationship Id="rId126" Type="http://schemas.openxmlformats.org/officeDocument/2006/relationships/slide" Target="slides/slide121.xml"/><Relationship Id="rId125" Type="http://schemas.openxmlformats.org/officeDocument/2006/relationships/slide" Target="slides/slide120.xml"/><Relationship Id="rId124" Type="http://schemas.openxmlformats.org/officeDocument/2006/relationships/slide" Target="slides/slide119.xml"/><Relationship Id="rId123" Type="http://schemas.openxmlformats.org/officeDocument/2006/relationships/slide" Target="slides/slide118.xml"/><Relationship Id="rId122" Type="http://schemas.openxmlformats.org/officeDocument/2006/relationships/slide" Target="slides/slide117.xml"/><Relationship Id="rId121" Type="http://schemas.openxmlformats.org/officeDocument/2006/relationships/slide" Target="slides/slide116.xml"/><Relationship Id="rId120" Type="http://schemas.openxmlformats.org/officeDocument/2006/relationships/slide" Target="slides/slide115.xml"/><Relationship Id="rId12" Type="http://schemas.openxmlformats.org/officeDocument/2006/relationships/slide" Target="slides/slide7.xml"/><Relationship Id="rId119" Type="http://schemas.openxmlformats.org/officeDocument/2006/relationships/slide" Target="slides/slide114.xml"/><Relationship Id="rId118" Type="http://schemas.openxmlformats.org/officeDocument/2006/relationships/slide" Target="slides/slide113.xml"/><Relationship Id="rId117" Type="http://schemas.openxmlformats.org/officeDocument/2006/relationships/slide" Target="slides/slide112.xml"/><Relationship Id="rId116" Type="http://schemas.openxmlformats.org/officeDocument/2006/relationships/slide" Target="slides/slide111.xml"/><Relationship Id="rId115" Type="http://schemas.openxmlformats.org/officeDocument/2006/relationships/slide" Target="slides/slide110.xml"/><Relationship Id="rId114" Type="http://schemas.openxmlformats.org/officeDocument/2006/relationships/slide" Target="slides/slide109.xml"/><Relationship Id="rId113" Type="http://schemas.openxmlformats.org/officeDocument/2006/relationships/slide" Target="slides/slide108.xml"/><Relationship Id="rId112" Type="http://schemas.openxmlformats.org/officeDocument/2006/relationships/slide" Target="slides/slide107.xml"/><Relationship Id="rId111" Type="http://schemas.openxmlformats.org/officeDocument/2006/relationships/slide" Target="slides/slide106.xml"/><Relationship Id="rId110" Type="http://schemas.openxmlformats.org/officeDocument/2006/relationships/slide" Target="slides/slide105.xml"/><Relationship Id="rId11" Type="http://schemas.openxmlformats.org/officeDocument/2006/relationships/slide" Target="slides/slide6.xml"/><Relationship Id="rId109" Type="http://schemas.openxmlformats.org/officeDocument/2006/relationships/slide" Target="slides/slide104.xml"/><Relationship Id="rId108" Type="http://schemas.openxmlformats.org/officeDocument/2006/relationships/slide" Target="slides/slide103.xml"/><Relationship Id="rId107" Type="http://schemas.openxmlformats.org/officeDocument/2006/relationships/slide" Target="slides/slide102.xml"/><Relationship Id="rId106" Type="http://schemas.openxmlformats.org/officeDocument/2006/relationships/slide" Target="slides/slide101.xml"/><Relationship Id="rId105" Type="http://schemas.openxmlformats.org/officeDocument/2006/relationships/slide" Target="slides/slide100.xml"/><Relationship Id="rId104" Type="http://schemas.openxmlformats.org/officeDocument/2006/relationships/slide" Target="slides/slide99.xml"/><Relationship Id="rId103" Type="http://schemas.openxmlformats.org/officeDocument/2006/relationships/slide" Target="slides/slide98.xml"/><Relationship Id="rId102" Type="http://schemas.openxmlformats.org/officeDocument/2006/relationships/slide" Target="slides/slide97.xml"/><Relationship Id="rId101" Type="http://schemas.openxmlformats.org/officeDocument/2006/relationships/slide" Target="slides/slide96.xml"/><Relationship Id="rId100" Type="http://schemas.openxmlformats.org/officeDocument/2006/relationships/slide" Target="slides/slide95.xml"/><Relationship Id="rId10" Type="http://schemas.openxmlformats.org/officeDocument/2006/relationships/slide" Target="slides/slide5.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96C064A-D61B-4B21-B757-51A9B82445B8}" type="datetimeFigureOut">
              <a:rPr lang="en-US" smtClean="0"/>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305E07-67EA-4042-A3F6-853A8AD8D209}" type="slidenum">
              <a:rPr lang="en-US" smtClean="0"/>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fontAlgn="base"/>
            <a:endParaRPr lang="en-US" strike="noStrike" noProof="1"/>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fontAlgn="base"/>
            <a:fld id="{3EFD42F7-718C-4B98-AAEC-167E6DDD60A7}" type="datetimeFigureOut">
              <a:rPr lang="en-US" strike="noStrike" noProof="1" smtClean="0">
                <a:latin typeface="Arial" panose="020B0604020202020204" pitchFamily="34" charset="0"/>
                <a:ea typeface="+mn-ea"/>
                <a:cs typeface="+mn-cs"/>
              </a:rPr>
            </a:fld>
            <a:endParaRPr lang="en-US" strike="noStrike" noProof="1"/>
          </a:p>
        </p:txBody>
      </p:sp>
      <p:sp>
        <p:nvSpPr>
          <p:cNvPr id="4100" name="Slide Image Placeholder 3"/>
          <p:cNvSpPr>
            <a:spLocks noGrp="1" noRot="1" noChangeAspect="1"/>
          </p:cNvSpPr>
          <p:nvPr>
            <p:ph type="sldImg"/>
          </p:nvPr>
        </p:nvSpPr>
        <p:spPr>
          <a:xfrm>
            <a:off x="1371600" y="1143000"/>
            <a:ext cx="4114800" cy="3086100"/>
          </a:xfrm>
          <a:prstGeom prst="rect">
            <a:avLst/>
          </a:prstGeom>
          <a:noFill/>
          <a:ln w="12700" cap="flat" cmpd="sng">
            <a:solidFill>
              <a:srgbClr val="000000"/>
            </a:solidFill>
            <a:prstDash val="solid"/>
            <a:round/>
            <a:headEnd type="none" w="med" len="med"/>
            <a:tailEnd type="none" w="med" len="med"/>
          </a:ln>
        </p:spPr>
      </p:sp>
      <p:sp>
        <p:nvSpPr>
          <p:cNvPr id="4101" name="Notes Placeholder 4"/>
          <p:cNvSpPr>
            <a:spLocks noGrp="1"/>
          </p:cNvSpPr>
          <p:nvPr>
            <p:ph type="body" sz="quarter"/>
          </p:nvPr>
        </p:nvSpPr>
        <p:spPr>
          <a:xfrm>
            <a:off x="685800" y="4400550"/>
            <a:ext cx="5486400" cy="3600450"/>
          </a:xfrm>
          <a:prstGeom prst="rect">
            <a:avLst/>
          </a:prstGeom>
          <a:noFill/>
          <a:ln w="9525">
            <a:noFill/>
          </a:ln>
        </p:spPr>
        <p:txBody>
          <a:bodyPr vert="horz" lIns="91440" tIns="45720" rIns="91440" bIns="45720" anchor="t"/>
          <a:p>
            <a:pPr lvl="0"/>
            <a:r>
              <a:rPr lang="en-US" altLang="zh-CN"/>
              <a:t>Click to edit Master text styles</a:t>
            </a:r>
            <a:endParaRPr lang="en-US" altLang="zh-CN"/>
          </a:p>
          <a:p>
            <a:pPr lvl="1" indent="0"/>
            <a:r>
              <a:rPr lang="en-US" altLang="zh-CN"/>
              <a:t>Second level</a:t>
            </a:r>
            <a:endParaRPr lang="en-US" altLang="zh-CN"/>
          </a:p>
          <a:p>
            <a:pPr lvl="2" indent="0"/>
            <a:r>
              <a:rPr lang="en-US" altLang="zh-CN"/>
              <a:t>Third level</a:t>
            </a:r>
            <a:endParaRPr lang="en-US" altLang="zh-CN"/>
          </a:p>
          <a:p>
            <a:pPr lvl="3" indent="0"/>
            <a:r>
              <a:rPr lang="en-US" altLang="zh-CN"/>
              <a:t>Fourth level</a:t>
            </a:r>
            <a:endParaRPr lang="en-US" altLang="zh-CN"/>
          </a:p>
          <a:p>
            <a:pPr lvl="4" indent="0"/>
            <a:r>
              <a:rPr lang="en-US" altLang="zh-CN"/>
              <a:t>Fifth level</a:t>
            </a:r>
            <a:endParaRPr lang="en-US" altLang="zh-CN"/>
          </a:p>
        </p:txBody>
      </p:sp>
      <p:sp>
        <p:nvSpPr>
          <p:cNvPr id="6" name="Footer Placeholder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a:defRPr sz="1200"/>
            </a:lvl1pPr>
          </a:lstStyle>
          <a:p>
            <a:pPr fontAlgn="base"/>
            <a:endParaRPr lang="en-US" strike="noStrike" noProof="1"/>
          </a:p>
        </p:txBody>
      </p:sp>
      <p:sp>
        <p:nvSpPr>
          <p:cNvPr id="7" name="Slide Number Placeholder 6"/>
          <p:cNvSpPr>
            <a:spLocks noGrp="1"/>
          </p:cNvSpPr>
          <p:nvPr>
            <p:ph type="sldNum" sz="quarter" idx="5"/>
          </p:nvPr>
        </p:nvSpPr>
        <p:spPr>
          <a:xfrm>
            <a:off x="3884613" y="8685213"/>
            <a:ext cx="2971800" cy="458788"/>
          </a:xfrm>
          <a:prstGeom prst="rect">
            <a:avLst/>
          </a:prstGeom>
        </p:spPr>
        <p:txBody>
          <a:bodyPr vert="horz" lIns="91440" tIns="45720" rIns="91440" bIns="45720" rtlCol="0" anchor="b"/>
          <a:lstStyle>
            <a:lvl1pPr algn="r">
              <a:defRPr sz="1200"/>
            </a:lvl1pPr>
          </a:lstStyle>
          <a:p>
            <a:pPr fontAlgn="base"/>
            <a:fld id="{21B2AA4F-B828-4D7C-AFD3-893933DAFCB4}" type="slidenum">
              <a:rPr lang="en-US" strike="noStrike" noProof="1" smtClean="0">
                <a:latin typeface="Arial" panose="020B0604020202020204" pitchFamily="34" charset="0"/>
                <a:ea typeface="+mn-ea"/>
                <a:cs typeface="+mn-cs"/>
              </a:rPr>
            </a:fld>
            <a:endParaRPr lang="en-US" strike="noStrike" noProof="1"/>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5.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6.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7.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8.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9.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0.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1.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4.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9.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1.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2.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4.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5.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6.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7.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9.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0.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1.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3.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4.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5.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6.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8.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9.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0.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1.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2.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3.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4.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6.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7.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8.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9.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0.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1.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2.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3.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4.xml"/></Relationships>
</file>

<file path=ppt/notesSlides/_rels/notesSlide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5.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6.xml"/></Relationships>
</file>

<file path=ppt/notesSlides/_rels/notesSlide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7.xml"/></Relationships>
</file>

<file path=ppt/notesSlides/_rels/notesSlide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8.xml"/></Relationships>
</file>

<file path=ppt/notesSlides/_rels/notesSlide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2.xml"/></Relationships>
</file>

<file path=ppt/notesSlides/_rels/notesSlide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3.xml"/></Relationships>
</file>

<file path=ppt/notesSlides/_rels/notesSlide7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4.xml"/></Relationships>
</file>

<file path=ppt/notesSlides/_rels/notesSlide7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5.xml"/></Relationships>
</file>

<file path=ppt/notesSlides/_rels/notesSlide7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6.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69314"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269315" name="Rectangle 2"/>
          <p:cNvSpPr>
            <a:spLocks noRot="1" noTextEdit="1"/>
          </p:cNvSpPr>
          <p:nvPr>
            <p:ph type="sldImg"/>
          </p:nvPr>
        </p:nvSpPr>
        <p:spPr/>
      </p:sp>
      <p:sp>
        <p:nvSpPr>
          <p:cNvPr id="269316"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12322"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12323" name="Rectangle 2"/>
          <p:cNvSpPr>
            <a:spLocks noRot="1" noTextEdit="1"/>
          </p:cNvSpPr>
          <p:nvPr>
            <p:ph type="sldImg"/>
          </p:nvPr>
        </p:nvSpPr>
        <p:spPr/>
      </p:sp>
      <p:sp>
        <p:nvSpPr>
          <p:cNvPr id="312324" name="Rectangle 3"/>
          <p:cNvSpPr>
            <a:spLocks noGrp="1"/>
          </p:cNvSpPr>
          <p:nvPr>
            <p:ph type="body" idx="1"/>
          </p:nvPr>
        </p:nvSpPr>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14370"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14371" name="Rectangle 2"/>
          <p:cNvSpPr>
            <a:spLocks noRot="1" noTextEdit="1"/>
          </p:cNvSpPr>
          <p:nvPr>
            <p:ph type="sldImg"/>
          </p:nvPr>
        </p:nvSpPr>
        <p:spPr/>
      </p:sp>
      <p:sp>
        <p:nvSpPr>
          <p:cNvPr id="314372" name="Rectangle 3"/>
          <p:cNvSpPr>
            <a:spLocks noGrp="1"/>
          </p:cNvSpPr>
          <p:nvPr>
            <p:ph type="body" idx="1"/>
          </p:nvPr>
        </p:nvSpPr>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18466"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18467" name="Rectangle 2"/>
          <p:cNvSpPr>
            <a:spLocks noRot="1" noTextEdit="1"/>
          </p:cNvSpPr>
          <p:nvPr>
            <p:ph type="sldImg"/>
          </p:nvPr>
        </p:nvSpPr>
        <p:spPr/>
      </p:sp>
      <p:sp>
        <p:nvSpPr>
          <p:cNvPr id="318468" name="Rectangle 3"/>
          <p:cNvSpPr>
            <a:spLocks noGrp="1"/>
          </p:cNvSpPr>
          <p:nvPr>
            <p:ph type="body" idx="1"/>
          </p:nvPr>
        </p:nvSpPr>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00034"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00035" name="Rectangle 2"/>
          <p:cNvSpPr>
            <a:spLocks noRot="1" noTextEdit="1"/>
          </p:cNvSpPr>
          <p:nvPr>
            <p:ph type="sldImg"/>
          </p:nvPr>
        </p:nvSpPr>
        <p:spPr/>
      </p:sp>
      <p:sp>
        <p:nvSpPr>
          <p:cNvPr id="300036" name="Rectangle 3"/>
          <p:cNvSpPr>
            <a:spLocks noGrp="1"/>
          </p:cNvSpPr>
          <p:nvPr>
            <p:ph type="body" idx="1"/>
          </p:nvPr>
        </p:nvSpPr>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16418"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16419" name="Rectangle 2"/>
          <p:cNvSpPr>
            <a:spLocks noRot="1" noTextEdit="1"/>
          </p:cNvSpPr>
          <p:nvPr>
            <p:ph type="sldImg"/>
          </p:nvPr>
        </p:nvSpPr>
        <p:spPr/>
      </p:sp>
      <p:sp>
        <p:nvSpPr>
          <p:cNvPr id="316420" name="Rectangle 3"/>
          <p:cNvSpPr>
            <a:spLocks noGrp="1"/>
          </p:cNvSpPr>
          <p:nvPr>
            <p:ph type="body" idx="1"/>
          </p:nvPr>
        </p:nvSpPr>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18466"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18467" name="Rectangle 2"/>
          <p:cNvSpPr>
            <a:spLocks noRot="1" noTextEdit="1"/>
          </p:cNvSpPr>
          <p:nvPr>
            <p:ph type="sldImg"/>
          </p:nvPr>
        </p:nvSpPr>
        <p:spPr/>
      </p:sp>
      <p:sp>
        <p:nvSpPr>
          <p:cNvPr id="318468" name="Rectangle 3"/>
          <p:cNvSpPr>
            <a:spLocks noGrp="1"/>
          </p:cNvSpPr>
          <p:nvPr>
            <p:ph type="body" idx="1"/>
          </p:nvPr>
        </p:nvSpPr>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20514"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20515" name="Rectangle 2"/>
          <p:cNvSpPr>
            <a:spLocks noRot="1" noTextEdit="1"/>
          </p:cNvSpPr>
          <p:nvPr>
            <p:ph type="sldImg"/>
          </p:nvPr>
        </p:nvSpPr>
        <p:spPr/>
      </p:sp>
      <p:sp>
        <p:nvSpPr>
          <p:cNvPr id="320516" name="Rectangle 3"/>
          <p:cNvSpPr>
            <a:spLocks noGrp="1"/>
          </p:cNvSpPr>
          <p:nvPr>
            <p:ph type="body" idx="1"/>
          </p:nvPr>
        </p:nvSpPr>
        <p:spPr>
          <a:xfrm>
            <a:off x="914400" y="4343400"/>
            <a:ext cx="5029200" cy="4114800"/>
          </a:xfrm>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32802"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332803" name="Rectangle 2"/>
          <p:cNvSpPr>
            <a:spLocks noRot="1" noTextEdit="1"/>
          </p:cNvSpPr>
          <p:nvPr>
            <p:ph type="sldImg"/>
          </p:nvPr>
        </p:nvSpPr>
        <p:spPr/>
      </p:sp>
      <p:sp>
        <p:nvSpPr>
          <p:cNvPr id="332804"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59426"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359427" name="Rectangle 2"/>
          <p:cNvSpPr>
            <a:spLocks noRot="1" noTextEdit="1"/>
          </p:cNvSpPr>
          <p:nvPr>
            <p:ph type="sldImg"/>
          </p:nvPr>
        </p:nvSpPr>
        <p:spPr/>
      </p:sp>
      <p:sp>
        <p:nvSpPr>
          <p:cNvPr id="359428"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61474"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361475" name="Rectangle 2"/>
          <p:cNvSpPr>
            <a:spLocks noRot="1" noTextEdit="1"/>
          </p:cNvSpPr>
          <p:nvPr>
            <p:ph type="sldImg"/>
          </p:nvPr>
        </p:nvSpPr>
        <p:spPr/>
      </p:sp>
      <p:sp>
        <p:nvSpPr>
          <p:cNvPr id="361476"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53282"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353283" name="Rectangle 2"/>
          <p:cNvSpPr>
            <a:spLocks noRot="1" noTextEdit="1"/>
          </p:cNvSpPr>
          <p:nvPr>
            <p:ph type="sldImg"/>
          </p:nvPr>
        </p:nvSpPr>
        <p:spPr/>
      </p:sp>
      <p:sp>
        <p:nvSpPr>
          <p:cNvPr id="353284"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65570"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365571" name="Rectangle 2"/>
          <p:cNvSpPr>
            <a:spLocks noRot="1" noTextEdit="1"/>
          </p:cNvSpPr>
          <p:nvPr>
            <p:ph type="sldImg"/>
          </p:nvPr>
        </p:nvSpPr>
        <p:spPr/>
      </p:sp>
      <p:sp>
        <p:nvSpPr>
          <p:cNvPr id="365572"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26658"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326659" name="Rectangle 2"/>
          <p:cNvSpPr>
            <a:spLocks noRot="1" noTextEdit="1"/>
          </p:cNvSpPr>
          <p:nvPr>
            <p:ph type="sldImg"/>
          </p:nvPr>
        </p:nvSpPr>
        <p:spPr/>
      </p:sp>
      <p:sp>
        <p:nvSpPr>
          <p:cNvPr id="326660"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79554"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279555" name="Rectangle 2"/>
          <p:cNvSpPr>
            <a:spLocks noRot="1" noTextEdit="1"/>
          </p:cNvSpPr>
          <p:nvPr>
            <p:ph type="sldImg"/>
          </p:nvPr>
        </p:nvSpPr>
        <p:spPr/>
      </p:sp>
      <p:sp>
        <p:nvSpPr>
          <p:cNvPr id="279556"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81602"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281603" name="Rectangle 2"/>
          <p:cNvSpPr>
            <a:spLocks noRot="1" noTextEdit="1"/>
          </p:cNvSpPr>
          <p:nvPr>
            <p:ph type="sldImg"/>
          </p:nvPr>
        </p:nvSpPr>
        <p:spPr/>
      </p:sp>
      <p:sp>
        <p:nvSpPr>
          <p:cNvPr id="281604"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83650"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283651" name="Rectangle 2"/>
          <p:cNvSpPr>
            <a:spLocks noRot="1" noTextEdit="1"/>
          </p:cNvSpPr>
          <p:nvPr>
            <p:ph type="sldImg"/>
          </p:nvPr>
        </p:nvSpPr>
        <p:spPr/>
      </p:sp>
      <p:sp>
        <p:nvSpPr>
          <p:cNvPr id="283652"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85698"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285699" name="Rectangle 2"/>
          <p:cNvSpPr>
            <a:spLocks noRot="1" noTextEdit="1"/>
          </p:cNvSpPr>
          <p:nvPr>
            <p:ph type="sldImg"/>
          </p:nvPr>
        </p:nvSpPr>
        <p:spPr/>
      </p:sp>
      <p:sp>
        <p:nvSpPr>
          <p:cNvPr id="285700"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87746"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287747" name="Rectangle 2"/>
          <p:cNvSpPr>
            <a:spLocks noRot="1" noTextEdit="1"/>
          </p:cNvSpPr>
          <p:nvPr>
            <p:ph type="sldImg"/>
          </p:nvPr>
        </p:nvSpPr>
        <p:spPr/>
      </p:sp>
      <p:sp>
        <p:nvSpPr>
          <p:cNvPr id="287748"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89794"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289795" name="Rectangle 2"/>
          <p:cNvSpPr>
            <a:spLocks noRot="1" noTextEdit="1"/>
          </p:cNvSpPr>
          <p:nvPr>
            <p:ph type="sldImg"/>
          </p:nvPr>
        </p:nvSpPr>
        <p:spPr/>
      </p:sp>
      <p:sp>
        <p:nvSpPr>
          <p:cNvPr id="289796"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34850"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334851" name="Rectangle 2"/>
          <p:cNvSpPr>
            <a:spLocks noRot="1" noTextEdit="1"/>
          </p:cNvSpPr>
          <p:nvPr>
            <p:ph type="sldImg"/>
          </p:nvPr>
        </p:nvSpPr>
        <p:spPr/>
      </p:sp>
      <p:sp>
        <p:nvSpPr>
          <p:cNvPr id="334852" name="Rectangle 3"/>
          <p:cNvSpPr>
            <a:spLocks noGrp="1"/>
          </p:cNvSpPr>
          <p:nvPr>
            <p:ph type="body" idx="1"/>
          </p:nvPr>
        </p:nvSpPr>
        <p:spPr>
          <a:xfrm>
            <a:off x="914400" y="4343400"/>
            <a:ext cx="5029200" cy="4114800"/>
          </a:xfrm>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75458"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275459" name="Rectangle 2"/>
          <p:cNvSpPr>
            <a:spLocks noRot="1" noTextEdit="1"/>
          </p:cNvSpPr>
          <p:nvPr>
            <p:ph type="sldImg"/>
          </p:nvPr>
        </p:nvSpPr>
        <p:spPr/>
      </p:sp>
      <p:sp>
        <p:nvSpPr>
          <p:cNvPr id="275460" name="Rectangle 3"/>
          <p:cNvSpPr>
            <a:spLocks noGrp="1"/>
          </p:cNvSpPr>
          <p:nvPr>
            <p:ph type="body" idx="1"/>
          </p:nvPr>
        </p:nvSpPr>
        <p:spPr>
          <a:xfrm>
            <a:off x="914400" y="4343400"/>
            <a:ext cx="5029200" cy="4114800"/>
          </a:xfrm>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55330"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355331" name="Rectangle 2"/>
          <p:cNvSpPr>
            <a:spLocks noRot="1" noTextEdit="1"/>
          </p:cNvSpPr>
          <p:nvPr>
            <p:ph type="sldImg"/>
          </p:nvPr>
        </p:nvSpPr>
        <p:spPr/>
      </p:sp>
      <p:sp>
        <p:nvSpPr>
          <p:cNvPr id="355332"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77506"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277507" name="Rectangle 2"/>
          <p:cNvSpPr>
            <a:spLocks noRot="1" noTextEdit="1"/>
          </p:cNvSpPr>
          <p:nvPr>
            <p:ph type="sldImg"/>
          </p:nvPr>
        </p:nvSpPr>
        <p:spPr/>
      </p:sp>
      <p:sp>
        <p:nvSpPr>
          <p:cNvPr id="277508" name="Rectangle 3"/>
          <p:cNvSpPr>
            <a:spLocks noGrp="1"/>
          </p:cNvSpPr>
          <p:nvPr>
            <p:ph type="body" idx="1"/>
          </p:nvPr>
        </p:nvSpPr>
        <p:spPr>
          <a:xfrm>
            <a:off x="914400" y="4343400"/>
            <a:ext cx="5029200" cy="4114800"/>
          </a:xfrm>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79554"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279555" name="Rectangle 2"/>
          <p:cNvSpPr>
            <a:spLocks noRot="1" noTextEdit="1"/>
          </p:cNvSpPr>
          <p:nvPr>
            <p:ph type="sldImg"/>
          </p:nvPr>
        </p:nvSpPr>
        <p:spPr/>
      </p:sp>
      <p:sp>
        <p:nvSpPr>
          <p:cNvPr id="279556" name="Rectangle 3"/>
          <p:cNvSpPr>
            <a:spLocks noGrp="1"/>
          </p:cNvSpPr>
          <p:nvPr>
            <p:ph type="body" idx="1"/>
          </p:nvPr>
        </p:nvSpPr>
        <p:spPr>
          <a:xfrm>
            <a:off x="914400" y="4343400"/>
            <a:ext cx="5029200" cy="4114800"/>
          </a:xfrm>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81602"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281603" name="Rectangle 2"/>
          <p:cNvSpPr>
            <a:spLocks noRot="1" noTextEdit="1"/>
          </p:cNvSpPr>
          <p:nvPr>
            <p:ph type="sldImg"/>
          </p:nvPr>
        </p:nvSpPr>
        <p:spPr/>
      </p:sp>
      <p:sp>
        <p:nvSpPr>
          <p:cNvPr id="281604" name="Rectangle 3"/>
          <p:cNvSpPr>
            <a:spLocks noGrp="1"/>
          </p:cNvSpPr>
          <p:nvPr>
            <p:ph type="body" idx="1"/>
          </p:nvPr>
        </p:nvSpPr>
        <p:spPr>
          <a:xfrm>
            <a:off x="914400" y="4343400"/>
            <a:ext cx="5029200" cy="4114800"/>
          </a:xfrm>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83650"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283651" name="Rectangle 2"/>
          <p:cNvSpPr>
            <a:spLocks noRot="1" noTextEdit="1"/>
          </p:cNvSpPr>
          <p:nvPr>
            <p:ph type="sldImg"/>
          </p:nvPr>
        </p:nvSpPr>
        <p:spPr/>
      </p:sp>
      <p:sp>
        <p:nvSpPr>
          <p:cNvPr id="283652" name="Rectangle 3"/>
          <p:cNvSpPr>
            <a:spLocks noGrp="1"/>
          </p:cNvSpPr>
          <p:nvPr>
            <p:ph type="body" idx="1"/>
          </p:nvPr>
        </p:nvSpPr>
        <p:spPr>
          <a:xfrm>
            <a:off x="914400" y="4343400"/>
            <a:ext cx="5029200" cy="4114800"/>
          </a:xfrm>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85698"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285699" name="Rectangle 2"/>
          <p:cNvSpPr>
            <a:spLocks noRot="1" noTextEdit="1"/>
          </p:cNvSpPr>
          <p:nvPr>
            <p:ph type="sldImg"/>
          </p:nvPr>
        </p:nvSpPr>
        <p:spPr/>
      </p:sp>
      <p:sp>
        <p:nvSpPr>
          <p:cNvPr id="285700" name="Rectangle 3"/>
          <p:cNvSpPr>
            <a:spLocks noGrp="1"/>
          </p:cNvSpPr>
          <p:nvPr>
            <p:ph type="body" idx="1"/>
          </p:nvPr>
        </p:nvSpPr>
        <p:spPr>
          <a:xfrm>
            <a:off x="914400" y="4343400"/>
            <a:ext cx="5029200" cy="4114800"/>
          </a:xfrm>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87746"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287747" name="Rectangle 2"/>
          <p:cNvSpPr>
            <a:spLocks noRot="1" noTextEdit="1"/>
          </p:cNvSpPr>
          <p:nvPr>
            <p:ph type="sldImg"/>
          </p:nvPr>
        </p:nvSpPr>
        <p:spPr/>
      </p:sp>
      <p:sp>
        <p:nvSpPr>
          <p:cNvPr id="287748" name="Rectangle 3"/>
          <p:cNvSpPr>
            <a:spLocks noGrp="1"/>
          </p:cNvSpPr>
          <p:nvPr>
            <p:ph type="body" idx="1"/>
          </p:nvPr>
        </p:nvSpPr>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89794"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289795" name="Rectangle 2"/>
          <p:cNvSpPr>
            <a:spLocks noRot="1" noTextEdit="1"/>
          </p:cNvSpPr>
          <p:nvPr>
            <p:ph type="sldImg"/>
          </p:nvPr>
        </p:nvSpPr>
        <p:spPr/>
      </p:sp>
      <p:sp>
        <p:nvSpPr>
          <p:cNvPr id="289796" name="Rectangle 3"/>
          <p:cNvSpPr>
            <a:spLocks noGrp="1"/>
          </p:cNvSpPr>
          <p:nvPr>
            <p:ph type="body" idx="1"/>
          </p:nvPr>
        </p:nvSpPr>
        <p:spPr>
          <a:xfrm>
            <a:off x="914400" y="4343400"/>
            <a:ext cx="5029200" cy="4114800"/>
          </a:xfrm>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26658"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26659" name="Rectangle 2"/>
          <p:cNvSpPr>
            <a:spLocks noRot="1" noTextEdit="1"/>
          </p:cNvSpPr>
          <p:nvPr>
            <p:ph type="sldImg"/>
          </p:nvPr>
        </p:nvSpPr>
        <p:spPr/>
      </p:sp>
      <p:sp>
        <p:nvSpPr>
          <p:cNvPr id="326660" name="Rectangle 3"/>
          <p:cNvSpPr>
            <a:spLocks noGrp="1"/>
          </p:cNvSpPr>
          <p:nvPr>
            <p:ph type="body" idx="1"/>
          </p:nvPr>
        </p:nvSpPr>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28706"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28707" name="Rectangle 2"/>
          <p:cNvSpPr>
            <a:spLocks noRot="1" noTextEdit="1"/>
          </p:cNvSpPr>
          <p:nvPr>
            <p:ph type="sldImg"/>
          </p:nvPr>
        </p:nvSpPr>
        <p:spPr/>
      </p:sp>
      <p:sp>
        <p:nvSpPr>
          <p:cNvPr id="328708" name="Rectangle 3"/>
          <p:cNvSpPr>
            <a:spLocks noGrp="1"/>
          </p:cNvSpPr>
          <p:nvPr>
            <p:ph type="body" idx="1"/>
          </p:nvPr>
        </p:nvSpPr>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30754"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30755" name="Rectangle 2"/>
          <p:cNvSpPr>
            <a:spLocks noRot="1" noTextEdit="1"/>
          </p:cNvSpPr>
          <p:nvPr>
            <p:ph type="sldImg"/>
          </p:nvPr>
        </p:nvSpPr>
        <p:spPr/>
      </p:sp>
      <p:sp>
        <p:nvSpPr>
          <p:cNvPr id="330756" name="Rectangle 3"/>
          <p:cNvSpPr>
            <a:spLocks noGrp="1"/>
          </p:cNvSpPr>
          <p:nvPr>
            <p:ph type="body" idx="1"/>
          </p:nvPr>
        </p:nvSpPr>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49186"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349187" name="Rectangle 2"/>
          <p:cNvSpPr>
            <a:spLocks noRot="1" noTextEdit="1"/>
          </p:cNvSpPr>
          <p:nvPr>
            <p:ph type="sldImg"/>
          </p:nvPr>
        </p:nvSpPr>
        <p:spPr/>
      </p:sp>
      <p:sp>
        <p:nvSpPr>
          <p:cNvPr id="349188"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32802"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32803" name="Rectangle 2"/>
          <p:cNvSpPr>
            <a:spLocks noRot="1" noTextEdit="1"/>
          </p:cNvSpPr>
          <p:nvPr>
            <p:ph type="sldImg"/>
          </p:nvPr>
        </p:nvSpPr>
        <p:spPr/>
      </p:sp>
      <p:sp>
        <p:nvSpPr>
          <p:cNvPr id="332804" name="Rectangle 3"/>
          <p:cNvSpPr>
            <a:spLocks noGrp="1"/>
          </p:cNvSpPr>
          <p:nvPr>
            <p:ph type="body" idx="1"/>
          </p:nvPr>
        </p:nvSpPr>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34850"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34851" name="Rectangle 2"/>
          <p:cNvSpPr>
            <a:spLocks noRot="1" noTextEdit="1"/>
          </p:cNvSpPr>
          <p:nvPr>
            <p:ph type="sldImg"/>
          </p:nvPr>
        </p:nvSpPr>
        <p:spPr/>
      </p:sp>
      <p:sp>
        <p:nvSpPr>
          <p:cNvPr id="334852" name="Rectangle 3"/>
          <p:cNvSpPr>
            <a:spLocks noGrp="1"/>
          </p:cNvSpPr>
          <p:nvPr>
            <p:ph type="body" idx="1"/>
          </p:nvPr>
        </p:nvSpPr>
        <p:spPr>
          <a:xfrm>
            <a:off x="914400" y="4343400"/>
            <a:ext cx="5029200" cy="4114800"/>
          </a:xfrm>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77506" name="Slide Image Placeholder 277505"/>
          <p:cNvSpPr>
            <a:spLocks noRot="1" noTextEdit="1"/>
          </p:cNvSpPr>
          <p:nvPr>
            <p:ph type="sldImg"/>
          </p:nvPr>
        </p:nvSpPr>
        <p:spPr/>
      </p:sp>
      <p:sp>
        <p:nvSpPr>
          <p:cNvPr id="277507" name="Text Placeholder 277506"/>
          <p:cNvSpPr>
            <a:spLocks noGrp="1"/>
          </p:cNvSpPr>
          <p:nvPr>
            <p:ph type="body" idx="1"/>
          </p:nvPr>
        </p:nvSpPr>
        <p:spPr>
          <a:xfrm>
            <a:off x="914400" y="4343400"/>
            <a:ext cx="5029200" cy="4114800"/>
          </a:xfrm>
        </p:spPr>
        <p:txBody>
          <a:bodyPr/>
          <a:p>
            <a:pPr lvl="0"/>
            <a:endParaRPr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71362"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271363" name="Rectangle 2"/>
          <p:cNvSpPr>
            <a:spLocks noRot="1" noTextEdit="1"/>
          </p:cNvSpPr>
          <p:nvPr>
            <p:ph type="sldImg"/>
          </p:nvPr>
        </p:nvSpPr>
        <p:spPr/>
      </p:sp>
      <p:sp>
        <p:nvSpPr>
          <p:cNvPr id="271364"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04130"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04131" name="Rectangle 2"/>
          <p:cNvSpPr>
            <a:spLocks noRot="1" noTextEdit="1"/>
          </p:cNvSpPr>
          <p:nvPr>
            <p:ph type="sldImg"/>
          </p:nvPr>
        </p:nvSpPr>
        <p:spPr/>
      </p:sp>
      <p:sp>
        <p:nvSpPr>
          <p:cNvPr id="304132" name="Rectangle 3"/>
          <p:cNvSpPr>
            <a:spLocks noGrp="1"/>
          </p:cNvSpPr>
          <p:nvPr>
            <p:ph type="body" idx="1"/>
          </p:nvPr>
        </p:nvSpPr>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20514" name="Slide Image Placeholder 320513"/>
          <p:cNvSpPr>
            <a:spLocks noRot="1" noTextEdit="1"/>
          </p:cNvSpPr>
          <p:nvPr>
            <p:ph type="sldImg"/>
          </p:nvPr>
        </p:nvSpPr>
        <p:spPr/>
      </p:sp>
      <p:sp>
        <p:nvSpPr>
          <p:cNvPr id="320515" name="Text Placeholder 320514"/>
          <p:cNvSpPr>
            <a:spLocks noGrp="1"/>
          </p:cNvSpPr>
          <p:nvPr>
            <p:ph type="body" idx="1"/>
          </p:nvPr>
        </p:nvSpPr>
        <p:spPr/>
        <p:txBody>
          <a:bodyPr/>
          <a:p>
            <a:pPr lvl="0"/>
            <a:endParaRPr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20514" name="Slide Image Placeholder 320513"/>
          <p:cNvSpPr>
            <a:spLocks noRot="1" noTextEdit="1"/>
          </p:cNvSpPr>
          <p:nvPr>
            <p:ph type="sldImg"/>
          </p:nvPr>
        </p:nvSpPr>
        <p:spPr/>
      </p:sp>
      <p:sp>
        <p:nvSpPr>
          <p:cNvPr id="320515" name="Text Placeholder 320514"/>
          <p:cNvSpPr>
            <a:spLocks noGrp="1"/>
          </p:cNvSpPr>
          <p:nvPr>
            <p:ph type="body" idx="1"/>
          </p:nvPr>
        </p:nvSpPr>
        <p:spPr/>
        <p:txBody>
          <a:bodyPr/>
          <a:p>
            <a:pPr lvl="0"/>
            <a:endParaRPr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06178"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06179" name="Rectangle 2"/>
          <p:cNvSpPr>
            <a:spLocks noRot="1" noTextEdit="1"/>
          </p:cNvSpPr>
          <p:nvPr>
            <p:ph type="sldImg"/>
          </p:nvPr>
        </p:nvSpPr>
        <p:spPr/>
      </p:sp>
      <p:sp>
        <p:nvSpPr>
          <p:cNvPr id="306180" name="Rectangle 3"/>
          <p:cNvSpPr>
            <a:spLocks noGrp="1"/>
          </p:cNvSpPr>
          <p:nvPr>
            <p:ph type="body" idx="1"/>
          </p:nvPr>
        </p:nvSpPr>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04130" name="Slide Image Placeholder 304129"/>
          <p:cNvSpPr>
            <a:spLocks noRot="1" noTextEdit="1"/>
          </p:cNvSpPr>
          <p:nvPr>
            <p:ph type="sldImg"/>
          </p:nvPr>
        </p:nvSpPr>
        <p:spPr/>
      </p:sp>
      <p:sp>
        <p:nvSpPr>
          <p:cNvPr id="304131" name="Text Placeholder 304130"/>
          <p:cNvSpPr>
            <a:spLocks noGrp="1"/>
          </p:cNvSpPr>
          <p:nvPr>
            <p:ph type="body" idx="1"/>
          </p:nvPr>
        </p:nvSpPr>
        <p:spPr/>
        <p:txBody>
          <a:bodyPr/>
          <a:p>
            <a:pPr lvl="0"/>
            <a:endParaRPr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34850" name="Slide Image Placeholder 334849"/>
          <p:cNvSpPr>
            <a:spLocks noRot="1" noTextEdit="1"/>
          </p:cNvSpPr>
          <p:nvPr>
            <p:ph type="sldImg"/>
          </p:nvPr>
        </p:nvSpPr>
        <p:spPr/>
      </p:sp>
      <p:sp>
        <p:nvSpPr>
          <p:cNvPr id="334851" name="Text Placeholder 334850"/>
          <p:cNvSpPr>
            <a:spLocks noGrp="1"/>
          </p:cNvSpPr>
          <p:nvPr>
            <p:ph type="body" idx="1"/>
          </p:nvPr>
        </p:nvSpPr>
        <p:spPr>
          <a:xfrm>
            <a:off x="914400" y="4343400"/>
            <a:ext cx="5029200" cy="4114800"/>
          </a:xfrm>
        </p:spPr>
        <p:txBody>
          <a:bodyPr/>
          <a:p>
            <a:pPr lvl="0"/>
            <a:endParaRPr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34850" name="Slide Image Placeholder 334849"/>
          <p:cNvSpPr>
            <a:spLocks noRot="1" noTextEdit="1"/>
          </p:cNvSpPr>
          <p:nvPr>
            <p:ph type="sldImg"/>
          </p:nvPr>
        </p:nvSpPr>
        <p:spPr/>
      </p:sp>
      <p:sp>
        <p:nvSpPr>
          <p:cNvPr id="334851" name="Text Placeholder 334850"/>
          <p:cNvSpPr>
            <a:spLocks noGrp="1"/>
          </p:cNvSpPr>
          <p:nvPr>
            <p:ph type="body" idx="1"/>
          </p:nvPr>
        </p:nvSpPr>
        <p:spPr>
          <a:xfrm>
            <a:off x="914400" y="4343400"/>
            <a:ext cx="5029200" cy="4114800"/>
          </a:xfrm>
        </p:spPr>
        <p:txBody>
          <a:bodyPr/>
          <a:p>
            <a:pPr lvl="0"/>
            <a:endParaRPr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34850" name="Slide Image Placeholder 334849"/>
          <p:cNvSpPr>
            <a:spLocks noRot="1" noTextEdit="1"/>
          </p:cNvSpPr>
          <p:nvPr>
            <p:ph type="sldImg"/>
          </p:nvPr>
        </p:nvSpPr>
        <p:spPr/>
      </p:sp>
      <p:sp>
        <p:nvSpPr>
          <p:cNvPr id="334851" name="Text Placeholder 334850"/>
          <p:cNvSpPr>
            <a:spLocks noGrp="1"/>
          </p:cNvSpPr>
          <p:nvPr>
            <p:ph type="body" idx="1"/>
          </p:nvPr>
        </p:nvSpPr>
        <p:spPr>
          <a:xfrm>
            <a:off x="914400" y="4343400"/>
            <a:ext cx="5029200" cy="4114800"/>
          </a:xfrm>
        </p:spPr>
        <p:txBody>
          <a:bodyPr/>
          <a:p>
            <a:pPr lvl="0"/>
            <a:endParaRPr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34850" name="Slide Image Placeholder 334849"/>
          <p:cNvSpPr>
            <a:spLocks noRot="1" noTextEdit="1"/>
          </p:cNvSpPr>
          <p:nvPr>
            <p:ph type="sldImg"/>
          </p:nvPr>
        </p:nvSpPr>
        <p:spPr/>
      </p:sp>
      <p:sp>
        <p:nvSpPr>
          <p:cNvPr id="334851" name="Text Placeholder 334850"/>
          <p:cNvSpPr>
            <a:spLocks noGrp="1"/>
          </p:cNvSpPr>
          <p:nvPr>
            <p:ph type="body" idx="1"/>
          </p:nvPr>
        </p:nvSpPr>
        <p:spPr>
          <a:xfrm>
            <a:off x="914400" y="4343400"/>
            <a:ext cx="5029200" cy="4114800"/>
          </a:xfrm>
        </p:spPr>
        <p:txBody>
          <a:bodyPr/>
          <a:p>
            <a:pPr lvl="0"/>
            <a:endParaRPr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098" name="Slide Image Placeholder 1"/>
          <p:cNvSpPr>
            <a:spLocks noGrp="1" noRot="1" noChangeAspect="1" noTextEdit="1"/>
          </p:cNvSpPr>
          <p:nvPr>
            <p:ph type="sldImg"/>
          </p:nvPr>
        </p:nvSpPr>
        <p:spPr>
          <a:ln>
            <a:solidFill>
              <a:srgbClr val="000000">
                <a:alpha val="100000"/>
              </a:srgbClr>
            </a:solidFill>
            <a:miter lim="800000"/>
          </a:ln>
        </p:spPr>
      </p:sp>
      <p:sp>
        <p:nvSpPr>
          <p:cNvPr id="4099" name="Notes Placeholder 2"/>
          <p:cNvSpPr>
            <a:spLocks noGrp="1"/>
          </p:cNvSpPr>
          <p:nvPr>
            <p:ph type="body" idx="1"/>
          </p:nvPr>
        </p:nvSpPr>
        <p:spPr>
          <a:noFill/>
          <a:ln>
            <a:noFill/>
          </a:ln>
        </p:spPr>
        <p:txBody>
          <a:bodyPr wrap="square" lIns="91440" tIns="45720" rIns="91440" bIns="45720" anchor="t" anchorCtr="0"/>
          <a:p>
            <a:pPr lvl="0" eaLnBrk="1" hangingPunct="1">
              <a:spcBef>
                <a:spcPct val="0"/>
              </a:spcBef>
            </a:pPr>
            <a:r>
              <a:rPr lang="en-GB" altLang="x-none" dirty="0">
                <a:sym typeface="+mn-ea"/>
              </a:rPr>
              <a:t>Instructions:</a:t>
            </a:r>
            <a:endParaRPr lang="en-GB" altLang="x-none" dirty="0"/>
          </a:p>
          <a:p>
            <a:pPr lvl="0" eaLnBrk="1" hangingPunct="1">
              <a:spcBef>
                <a:spcPct val="0"/>
              </a:spcBef>
              <a:buFontTx/>
              <a:buChar char="-"/>
            </a:pPr>
            <a:r>
              <a:rPr lang="en-GB" altLang="x-none" dirty="0">
                <a:sym typeface="+mn-ea"/>
              </a:rPr>
              <a:t> Find 16 images relevant to your topic</a:t>
            </a:r>
            <a:endParaRPr lang="en-GB" altLang="x-none" dirty="0"/>
          </a:p>
          <a:p>
            <a:pPr lvl="0" eaLnBrk="1" hangingPunct="1">
              <a:spcBef>
                <a:spcPct val="0"/>
              </a:spcBef>
              <a:buFontTx/>
              <a:buChar char="-"/>
            </a:pPr>
            <a:r>
              <a:rPr lang="en-GB" altLang="x-none" dirty="0">
                <a:sym typeface="+mn-ea"/>
              </a:rPr>
              <a:t> Crop and resize each image so that it fits inside each red square (3 x 3 cm)</a:t>
            </a:r>
            <a:endParaRPr lang="en-GB" altLang="x-none" dirty="0"/>
          </a:p>
          <a:p>
            <a:pPr lvl="0" eaLnBrk="1" hangingPunct="1">
              <a:spcBef>
                <a:spcPct val="0"/>
              </a:spcBef>
              <a:buFontTx/>
              <a:buChar char="-"/>
            </a:pPr>
            <a:r>
              <a:rPr lang="en-GB" altLang="x-none" dirty="0">
                <a:sym typeface="+mn-ea"/>
              </a:rPr>
              <a:t> Put your images inside the red boxes and make sure you put them in the background, i.e. select the images, click the Arrange button in the Home ribbon and select Send Backward. This is necessary because in the middle of the red squares there are transparent rectangles that trigger the red squares to appear when you click on them, but if you add a new image it will sit on top of those invisible rectangles and make them unusable!</a:t>
            </a:r>
            <a:endParaRPr lang="en-GB" altLang="x-none" dirty="0"/>
          </a:p>
          <a:p>
            <a:pPr lvl="0" eaLnBrk="1" hangingPunct="1">
              <a:spcBef>
                <a:spcPct val="0"/>
              </a:spcBef>
            </a:pPr>
            <a:endParaRPr lang="en-GB" altLang="x-none" dirty="0"/>
          </a:p>
        </p:txBody>
      </p:sp>
      <p:sp>
        <p:nvSpPr>
          <p:cNvPr id="10244" name="Slide Number Placeholder 3"/>
          <p:cNvSpPr txBox="1">
            <a:spLocks noGrp="1"/>
          </p:cNvSpPr>
          <p:nvPr>
            <p:ph type="sldNum" sz="quarter"/>
          </p:nvPr>
        </p:nvSpPr>
        <p:spPr bwMode="auto">
          <a:noFill/>
          <a:ln>
            <a:noFill/>
            <a:miter lim="800000"/>
          </a:ln>
        </p:spPr>
        <p:txBody>
          <a:bodyPr wrap="square" lIns="91440" tIns="45720" rIns="91440" bIns="45720" numCol="1" rtlCol="0" anchor="b" anchorCtr="0" compatLnSpc="1"/>
          <a:p>
            <a:pPr lvl="0" algn="r" eaLnBrk="1" hangingPunct="1"/>
            <a:fld id="{9A0DB2DC-4C9A-4742-B13C-FB6460FD3503}" type="slidenum">
              <a:rPr lang="en-GB" altLang="x-none" sz="1200" dirty="0">
                <a:latin typeface="Calibri" panose="020F0502020204030204" charset="0"/>
              </a:rPr>
            </a:fld>
            <a:endParaRPr lang="en-GB" altLang="x-none" sz="1200" dirty="0">
              <a:latin typeface="Calibri" panose="020F050202020403020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08226"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08227" name="Rectangle 2"/>
          <p:cNvSpPr>
            <a:spLocks noRot="1" noTextEdit="1"/>
          </p:cNvSpPr>
          <p:nvPr>
            <p:ph type="sldImg"/>
          </p:nvPr>
        </p:nvSpPr>
        <p:spPr/>
      </p:sp>
      <p:sp>
        <p:nvSpPr>
          <p:cNvPr id="308228" name="Rectangle 3"/>
          <p:cNvSpPr>
            <a:spLocks noGrp="1"/>
          </p:cNvSpPr>
          <p:nvPr>
            <p:ph type="body" idx="1"/>
          </p:nvPr>
        </p:nvSpPr>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10274"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10275" name="Rectangle 2"/>
          <p:cNvSpPr>
            <a:spLocks noRot="1" noTextEdit="1"/>
          </p:cNvSpPr>
          <p:nvPr>
            <p:ph type="sldImg"/>
          </p:nvPr>
        </p:nvSpPr>
        <p:spPr/>
      </p:sp>
      <p:sp>
        <p:nvSpPr>
          <p:cNvPr id="310276" name="Rectangle 3"/>
          <p:cNvSpPr>
            <a:spLocks noGrp="1"/>
          </p:cNvSpPr>
          <p:nvPr>
            <p:ph type="body" idx="1"/>
          </p:nvPr>
        </p:nvSpPr>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PhAnim="0" showMasterSp="0">
  <p:cSld name="Title Slide">
    <p:bg>
      <p:bgPr>
        <a:solidFill>
          <a:schemeClr val="bg1"/>
        </a:solidFill>
        <a:effectLst/>
      </p:bgPr>
    </p:bg>
    <p:spTree>
      <p:nvGrpSpPr>
        <p:cNvPr id="1" name=""/>
        <p:cNvGrpSpPr/>
        <p:nvPr/>
      </p:nvGrpSpPr>
      <p:grpSpPr/>
      <p:grpSp>
        <p:nvGrpSpPr>
          <p:cNvPr id="3074" name="Group 22529"/>
          <p:cNvGrpSpPr/>
          <p:nvPr/>
        </p:nvGrpSpPr>
        <p:grpSpPr>
          <a:xfrm>
            <a:off x="0" y="927100"/>
            <a:ext cx="8991600" cy="4495800"/>
            <a:chOff x="0" y="584"/>
            <a:chExt cx="5664" cy="2832"/>
          </a:xfrm>
        </p:grpSpPr>
        <p:sp>
          <p:nvSpPr>
            <p:cNvPr id="3075" name="Rounded Rectangle 22530"/>
            <p:cNvSpPr/>
            <p:nvPr userDrawn="1"/>
          </p:nvSpPr>
          <p:spPr>
            <a:xfrm>
              <a:off x="432" y="1304"/>
              <a:ext cx="4656" cy="2112"/>
            </a:xfrm>
            <a:prstGeom prst="roundRect">
              <a:avLst>
                <a:gd name="adj" fmla="val 16667"/>
              </a:avLst>
            </a:prstGeom>
            <a:noFill/>
            <a:ln w="50800" cap="flat" cmpd="sng">
              <a:solidFill>
                <a:schemeClr val="bg2"/>
              </a:solidFill>
              <a:prstDash val="solid"/>
              <a:round/>
              <a:headEnd type="none" w="med" len="med"/>
              <a:tailEnd type="none" w="med" len="med"/>
            </a:ln>
          </p:spPr>
          <p:txBody>
            <a:bodyPr wrap="none" anchor="ctr"/>
            <a:p>
              <a:pPr lvl="0" indent="0" algn="ctr">
                <a:buClr>
                  <a:schemeClr val="bg1"/>
                </a:buClr>
              </a:pPr>
              <a:endParaRPr lang="en-US" altLang="zh-CN" sz="2400" dirty="0">
                <a:latin typeface="Calibri" panose="020F0502020204030204" charset="0"/>
              </a:endParaRPr>
            </a:p>
          </p:txBody>
        </p:sp>
        <p:sp>
          <p:nvSpPr>
            <p:cNvPr id="3076" name="Rectangle 22531"/>
            <p:cNvSpPr/>
            <p:nvPr userDrawn="1"/>
          </p:nvSpPr>
          <p:spPr>
            <a:xfrm>
              <a:off x="144" y="584"/>
              <a:ext cx="4512" cy="624"/>
            </a:xfrm>
            <a:prstGeom prst="rect">
              <a:avLst/>
            </a:prstGeom>
            <a:solidFill>
              <a:schemeClr val="bg1"/>
            </a:solidFill>
            <a:ln w="57150" cap="flat" cmpd="sng">
              <a:solidFill>
                <a:schemeClr val="bg2"/>
              </a:solidFill>
              <a:prstDash val="solid"/>
              <a:miter/>
              <a:headEnd type="none" w="med" len="med"/>
              <a:tailEnd type="none" w="med" len="med"/>
            </a:ln>
          </p:spPr>
          <p:txBody>
            <a:bodyPr wrap="none" anchor="ctr"/>
            <a:p>
              <a:pPr lvl="0" indent="0" algn="ctr">
                <a:buClr>
                  <a:schemeClr val="bg1"/>
                </a:buClr>
              </a:pPr>
              <a:endParaRPr lang="en-US" altLang="zh-CN" sz="2400" dirty="0">
                <a:latin typeface="Calibri" panose="020F0502020204030204" charset="0"/>
              </a:endParaRPr>
            </a:p>
          </p:txBody>
        </p:sp>
        <p:sp>
          <p:nvSpPr>
            <p:cNvPr id="3077" name="Freeform 22532"/>
            <p:cNvSpPr/>
            <p:nvPr userDrawn="1"/>
          </p:nvSpPr>
          <p:spPr>
            <a:xfrm>
              <a:off x="0" y="872"/>
              <a:ext cx="5664" cy="1152"/>
            </a:xfrm>
            <a:custGeom>
              <a:avLst/>
              <a:gdLst/>
              <a:ahLst/>
              <a:cxnLst/>
              <a:pathLst>
                <a:path w="4916" h="1000">
                  <a:moveTo>
                    <a:pt x="0" y="0"/>
                  </a:moveTo>
                  <a:lnTo>
                    <a:pt x="4417" y="0"/>
                  </a:lnTo>
                  <a:cubicBezTo>
                    <a:pt x="4693" y="0"/>
                    <a:pt x="4917" y="224"/>
                    <a:pt x="4917" y="500"/>
                  </a:cubicBezTo>
                  <a:cubicBezTo>
                    <a:pt x="4917" y="776"/>
                    <a:pt x="4693" y="1000"/>
                    <a:pt x="4417" y="1000"/>
                  </a:cubicBezTo>
                  <a:lnTo>
                    <a:pt x="0" y="1000"/>
                  </a:lnTo>
                  <a:close/>
                </a:path>
              </a:pathLst>
            </a:custGeom>
            <a:solidFill>
              <a:schemeClr val="folHlink"/>
            </a:solidFill>
            <a:ln w="9525">
              <a:noFill/>
            </a:ln>
          </p:spPr>
          <p:txBody>
            <a:bodyPr/>
            <a:p>
              <a:endParaRPr lang="en-US"/>
            </a:p>
          </p:txBody>
        </p:sp>
        <p:sp>
          <p:nvSpPr>
            <p:cNvPr id="3078" name="Straight Connector 22533"/>
            <p:cNvSpPr/>
            <p:nvPr userDrawn="1"/>
          </p:nvSpPr>
          <p:spPr>
            <a:xfrm>
              <a:off x="0" y="1928"/>
              <a:ext cx="5232" cy="0"/>
            </a:xfrm>
            <a:prstGeom prst="line">
              <a:avLst/>
            </a:prstGeom>
            <a:ln w="50800" cap="flat" cmpd="sng">
              <a:solidFill>
                <a:schemeClr val="bg1"/>
              </a:solidFill>
              <a:prstDash val="solid"/>
              <a:round/>
              <a:headEnd type="none" w="med" len="med"/>
              <a:tailEnd type="none" w="med" len="med"/>
            </a:ln>
          </p:spPr>
        </p:sp>
      </p:grpSp>
      <p:sp>
        <p:nvSpPr>
          <p:cNvPr id="22535" name="Title 22534"/>
          <p:cNvSpPr>
            <a:spLocks noGrp="1"/>
          </p:cNvSpPr>
          <p:nvPr>
            <p:ph type="ctrTitle"/>
          </p:nvPr>
        </p:nvSpPr>
        <p:spPr>
          <a:xfrm>
            <a:off x="228600" y="1427163"/>
            <a:ext cx="8077200" cy="1609725"/>
          </a:xfrm>
          <a:prstGeom prst="rect">
            <a:avLst/>
          </a:prstGeom>
          <a:noFill/>
          <a:ln w="9525">
            <a:noFill/>
          </a:ln>
        </p:spPr>
        <p:txBody>
          <a:bodyPr anchor="ctr"/>
          <a:lstStyle>
            <a:lvl1pPr lvl="0">
              <a:defRPr sz="4600"/>
            </a:lvl1pPr>
          </a:lstStyle>
          <a:p>
            <a:pPr lvl="0" fontAlgn="base"/>
            <a:r>
              <a:rPr strike="noStrike" noProof="1" dirty="0"/>
              <a:t>Click to edit Master title style</a:t>
            </a:r>
            <a:endParaRPr strike="noStrike" noProof="1" dirty="0"/>
          </a:p>
        </p:txBody>
      </p:sp>
      <p:sp>
        <p:nvSpPr>
          <p:cNvPr id="22536" name="Subtitle 22535"/>
          <p:cNvSpPr>
            <a:spLocks noGrp="1"/>
          </p:cNvSpPr>
          <p:nvPr>
            <p:ph type="subTitle" idx="1"/>
          </p:nvPr>
        </p:nvSpPr>
        <p:spPr>
          <a:xfrm>
            <a:off x="1066800" y="3441700"/>
            <a:ext cx="6629400" cy="1676400"/>
          </a:xfrm>
          <a:prstGeom prst="rect">
            <a:avLst/>
          </a:prstGeom>
          <a:noFill/>
          <a:ln w="9525">
            <a:noFill/>
          </a:ln>
        </p:spPr>
        <p:txBody>
          <a:bodyPr anchor="t"/>
          <a:lstStyle>
            <a:lvl1pPr marL="0" lvl="0" indent="0">
              <a:buNone/>
              <a:defRPr/>
            </a:lvl1pPr>
            <a:lvl2pPr marL="457200" lvl="1" indent="0" algn="ctr">
              <a:buNone/>
              <a:defRPr/>
            </a:lvl2pPr>
            <a:lvl3pPr marL="914400" lvl="2" indent="0" algn="ctr">
              <a:buNone/>
              <a:defRPr/>
            </a:lvl3pPr>
            <a:lvl4pPr marL="1371600" lvl="3" indent="0" algn="ctr">
              <a:buNone/>
              <a:defRPr/>
            </a:lvl4pPr>
            <a:lvl5pPr marL="1828800" lvl="4" indent="0" algn="ctr">
              <a:buNone/>
              <a:defRPr/>
            </a:lvl5pPr>
          </a:lstStyle>
          <a:p>
            <a:pPr lvl="0" fontAlgn="base"/>
            <a:r>
              <a:rPr strike="noStrike" noProof="1" dirty="0"/>
              <a:t>Click to edit Master subtitle style</a:t>
            </a:r>
            <a:endParaRPr strike="noStrike" noProof="1" dirty="0"/>
          </a:p>
        </p:txBody>
      </p:sp>
      <p:sp>
        <p:nvSpPr>
          <p:cNvPr id="22537" name="Date Placeholder 22536"/>
          <p:cNvSpPr>
            <a:spLocks noGrp="1"/>
          </p:cNvSpPr>
          <p:nvPr>
            <p:ph type="dt" sz="half" idx="2"/>
          </p:nvPr>
        </p:nvSpPr>
        <p:spPr>
          <a:xfrm>
            <a:off x="457200" y="6248400"/>
            <a:ext cx="2133600" cy="471488"/>
          </a:xfrm>
          <a:prstGeom prst="rect">
            <a:avLst/>
          </a:prstGeom>
          <a:noFill/>
          <a:ln w="9525">
            <a:noFill/>
          </a:ln>
        </p:spPr>
        <p:txBody>
          <a:bodyPr anchor="b"/>
          <a:lstStyle>
            <a:lvl1pPr>
              <a:defRPr sz="1200"/>
            </a:lvl1pPr>
          </a:lstStyle>
          <a:p>
            <a:pPr fontAlgn="base"/>
            <a:endParaRPr lang="en-GB" strike="noStrike" noProof="1" dirty="0"/>
          </a:p>
        </p:txBody>
      </p:sp>
      <p:sp>
        <p:nvSpPr>
          <p:cNvPr id="22538" name="Footer Placeholder 22537"/>
          <p:cNvSpPr>
            <a:spLocks noGrp="1"/>
          </p:cNvSpPr>
          <p:nvPr>
            <p:ph type="ftr" sz="quarter" idx="3"/>
          </p:nvPr>
        </p:nvSpPr>
        <p:spPr>
          <a:xfrm>
            <a:off x="3124200" y="6253163"/>
            <a:ext cx="2895600" cy="457200"/>
          </a:xfrm>
          <a:prstGeom prst="rect">
            <a:avLst/>
          </a:prstGeom>
          <a:noFill/>
          <a:ln w="9525">
            <a:noFill/>
          </a:ln>
        </p:spPr>
        <p:txBody>
          <a:bodyPr anchor="b"/>
          <a:lstStyle>
            <a:lvl1pPr algn="ctr">
              <a:defRPr sz="1200"/>
            </a:lvl1pPr>
          </a:lstStyle>
          <a:p>
            <a:pPr fontAlgn="base"/>
            <a:endParaRPr lang="en-GB" strike="noStrike" noProof="1" dirty="0"/>
          </a:p>
        </p:txBody>
      </p:sp>
      <p:sp>
        <p:nvSpPr>
          <p:cNvPr id="22539" name="Slide Number Placeholder 22538"/>
          <p:cNvSpPr>
            <a:spLocks noGrp="1"/>
          </p:cNvSpPr>
          <p:nvPr>
            <p:ph type="sldNum" sz="quarter" idx="4"/>
          </p:nvPr>
        </p:nvSpPr>
        <p:spPr>
          <a:xfrm>
            <a:off x="6553200" y="6248400"/>
            <a:ext cx="2133600" cy="471488"/>
          </a:xfrm>
          <a:prstGeom prst="rect">
            <a:avLst/>
          </a:prstGeom>
          <a:noFill/>
          <a:ln w="9525">
            <a:noFill/>
          </a:ln>
        </p:spPr>
        <p:txBody>
          <a:bodyPr anchor="b"/>
          <a:lstStyle>
            <a:lvl1pPr algn="r">
              <a:defRPr sz="1200">
                <a:latin typeface="Arial" panose="020B0604020202020204" pitchFamily="34" charset="0"/>
              </a:defRPr>
            </a:lvl1pPr>
          </a:lstStyle>
          <a:p>
            <a:pPr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showMasterSp="0">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49616" y="228600"/>
            <a:ext cx="2084784" cy="5791200"/>
          </a:xfrm>
        </p:spPr>
        <p:txBody>
          <a:bodyPr vert="eaVert"/>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a:xfrm>
            <a:off x="195263" y="228600"/>
            <a:ext cx="6133496" cy="5791200"/>
          </a:xfrm>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showMasterSp="0">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able Placeholder 2"/>
          <p:cNvSpPr>
            <a:spLocks noGrp="1"/>
          </p:cNvSpPr>
          <p:nvPr>
            <p:ph type="tbl" idx="1"/>
          </p:nvPr>
        </p:nvSpPr>
        <p:spPr/>
        <p:txBody>
          <a:bodyPr/>
          <a:lstStyle/>
          <a:p>
            <a:endParaRPr lang="en-US"/>
          </a:p>
        </p:txBody>
      </p:sp>
      <p:sp>
        <p:nvSpPr>
          <p:cNvPr id="4" name="Date Placeholder 3"/>
          <p:cNvSpPr>
            <a:spLocks noGrp="1"/>
          </p:cNvSpPr>
          <p:nvPr>
            <p:ph type="dt" sz="half" idx="10"/>
          </p:nvPr>
        </p:nvSpPr>
        <p:spPr/>
        <p:txBody>
          <a:bodyPr/>
          <a:lstStyle/>
          <a:p>
            <a:pPr lvl="0"/>
            <a:endParaRPr lang="en-GB" dirty="0"/>
          </a:p>
        </p:txBody>
      </p:sp>
      <p:sp>
        <p:nvSpPr>
          <p:cNvPr id="5" name="Footer Placeholder 4"/>
          <p:cNvSpPr>
            <a:spLocks noGrp="1"/>
          </p:cNvSpPr>
          <p:nvPr>
            <p:ph type="ftr" sz="quarter" idx="11"/>
          </p:nvPr>
        </p:nvSpPr>
        <p:spPr/>
        <p:txBody>
          <a:bodyPr/>
          <a:lstStyle/>
          <a:p>
            <a:pPr lvl="0"/>
            <a:endParaRPr lang="en-GB" dirty="0"/>
          </a:p>
        </p:txBody>
      </p:sp>
      <p:sp>
        <p:nvSpPr>
          <p:cNvPr id="6" name="Slide Number Placeholder 5"/>
          <p:cNvSpPr>
            <a:spLocks noGrp="1"/>
          </p:cNvSpPr>
          <p:nvPr>
            <p:ph type="sldNum" sz="quarter" idx="12"/>
          </p:nvPr>
        </p:nvSpPr>
        <p:spPr/>
        <p:txBody>
          <a:bodyPr/>
          <a:lstStyle/>
          <a:p>
            <a:pPr lvl="0"/>
            <a:fld id="{9A0DB2DC-4C9A-4742-B13C-FB6460FD3503}" type="slidenum">
              <a:rPr lang="en-GB" dirty="0"/>
            </a:fld>
            <a:endParaRPr lang="en-GB"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showMasterSp="0">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28650" y="1825625"/>
            <a:ext cx="38862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pPr lvl="0"/>
            <a:endParaRPr lang="en-GB" dirty="0"/>
          </a:p>
        </p:txBody>
      </p:sp>
      <p:sp>
        <p:nvSpPr>
          <p:cNvPr id="6" name="Footer Placeholder 5"/>
          <p:cNvSpPr>
            <a:spLocks noGrp="1"/>
          </p:cNvSpPr>
          <p:nvPr>
            <p:ph type="ftr" sz="quarter" idx="11"/>
          </p:nvPr>
        </p:nvSpPr>
        <p:spPr/>
        <p:txBody>
          <a:bodyPr/>
          <a:lstStyle/>
          <a:p>
            <a:pPr lvl="0"/>
            <a:endParaRPr lang="en-GB" dirty="0"/>
          </a:p>
        </p:txBody>
      </p:sp>
      <p:sp>
        <p:nvSpPr>
          <p:cNvPr id="7" name="Slide Number Placeholder 6"/>
          <p:cNvSpPr>
            <a:spLocks noGrp="1"/>
          </p:cNvSpPr>
          <p:nvPr>
            <p:ph type="sldNum" sz="quarter" idx="12"/>
          </p:nvPr>
        </p:nvSpPr>
        <p:spPr/>
        <p:txBody>
          <a:bodyPr/>
          <a:lstStyle/>
          <a:p>
            <a:pPr lvl="0"/>
            <a:fld id="{9A0DB2DC-4C9A-4742-B13C-FB6460FD3503}" type="slidenum">
              <a:rPr lang="en-GB" dirty="0"/>
            </a:fld>
            <a:endParaRPr lang="en-GB"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28650" y="1825625"/>
            <a:ext cx="38862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quarter" idx="2"/>
          </p:nvPr>
        </p:nvSpPr>
        <p:spPr>
          <a:xfrm>
            <a:off x="4629150" y="1825625"/>
            <a:ext cx="3886200" cy="2098675"/>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Content Placeholder 4"/>
          <p:cNvSpPr>
            <a:spLocks noGrp="1"/>
          </p:cNvSpPr>
          <p:nvPr>
            <p:ph sz="quarter" idx="3"/>
          </p:nvPr>
        </p:nvSpPr>
        <p:spPr>
          <a:xfrm>
            <a:off x="4629150" y="4076700"/>
            <a:ext cx="3886200" cy="21002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Date Placeholder 5"/>
          <p:cNvSpPr>
            <a:spLocks noGrp="1"/>
          </p:cNvSpPr>
          <p:nvPr>
            <p:ph type="dt" sz="half" idx="10"/>
          </p:nvPr>
        </p:nvSpPr>
        <p:spPr/>
        <p:txBody>
          <a:bodyPr/>
          <a:lstStyle/>
          <a:p>
            <a:pPr lvl="0"/>
            <a:endParaRPr lang="en-GB" dirty="0"/>
          </a:p>
        </p:txBody>
      </p:sp>
      <p:sp>
        <p:nvSpPr>
          <p:cNvPr id="7" name="Footer Placeholder 6"/>
          <p:cNvSpPr>
            <a:spLocks noGrp="1"/>
          </p:cNvSpPr>
          <p:nvPr>
            <p:ph type="ftr" sz="quarter" idx="11"/>
          </p:nvPr>
        </p:nvSpPr>
        <p:spPr/>
        <p:txBody>
          <a:bodyPr/>
          <a:lstStyle/>
          <a:p>
            <a:pPr lvl="0"/>
            <a:endParaRPr lang="en-GB" dirty="0"/>
          </a:p>
        </p:txBody>
      </p:sp>
      <p:sp>
        <p:nvSpPr>
          <p:cNvPr id="8" name="Slide Number Placeholder 7"/>
          <p:cNvSpPr>
            <a:spLocks noGrp="1"/>
          </p:cNvSpPr>
          <p:nvPr>
            <p:ph type="sldNum" sz="quarter" idx="12"/>
          </p:nvPr>
        </p:nvSpPr>
        <p:spPr/>
        <p:txBody>
          <a:bodyPr/>
          <a:lstStyle/>
          <a:p>
            <a:pPr lvl="0"/>
            <a:fld id="{9A0DB2DC-4C9A-4742-B13C-FB6460FD3503}" type="slidenum">
              <a:rPr lang="en-GB" dirty="0"/>
            </a:fld>
            <a:endParaRPr lang="en-GB"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3" name="Date Placeholder 2"/>
          <p:cNvSpPr>
            <a:spLocks noGrp="1"/>
          </p:cNvSpPr>
          <p:nvPr>
            <p:ph type="dt" sz="half" idx="10"/>
          </p:nvPr>
        </p:nvSpPr>
        <p:spPr/>
        <p:txBody>
          <a:bodyPr/>
          <a:lstStyle/>
          <a:p>
            <a:pPr lvl="0" eaLnBrk="1" hangingPunct="1"/>
            <a:endParaRPr lang="en-US"/>
          </a:p>
        </p:txBody>
      </p:sp>
      <p:sp>
        <p:nvSpPr>
          <p:cNvPr id="4" name="Footer Placeholder 3"/>
          <p:cNvSpPr>
            <a:spLocks noGrp="1"/>
          </p:cNvSpPr>
          <p:nvPr>
            <p:ph type="ftr" sz="quarter" idx="11"/>
          </p:nvPr>
        </p:nvSpPr>
        <p:spPr/>
        <p:txBody>
          <a:bodyPr/>
          <a:lstStyle/>
          <a:p>
            <a:pPr lvl="0" eaLnBrk="1" hangingPunct="1"/>
            <a:endParaRPr lang="en-US"/>
          </a:p>
        </p:txBody>
      </p:sp>
      <p:sp>
        <p:nvSpPr>
          <p:cNvPr id="5" name="Slide Number Placeholder 4"/>
          <p:cNvSpPr>
            <a:spLocks noGrp="1"/>
          </p:cNvSpPr>
          <p:nvPr>
            <p:ph type="sldNum" sz="quarter" idx="12"/>
          </p:nvPr>
        </p:nvSpPr>
        <p:spPr/>
        <p:txBody>
          <a:bodyPr/>
          <a:lstStyle/>
          <a:p>
            <a:pPr lvl="0" eaLnBrk="1" hangingPunct="1"/>
            <a:fld id="{9A0DB2DC-4C9A-4742-B13C-FB6460FD3503}" type="slidenum">
              <a:rPr lang="en-US"/>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showMasterSp="0">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pPr fontAlgn="base"/>
            <a:r>
              <a:rPr lang="en-US" strike="noStrike" noProof="1" smtClean="0"/>
              <a:t>Click to edit Master title style</a:t>
            </a:r>
            <a:endParaRPr lang="en-US" strike="noStrike" noProof="1"/>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en-US" strike="noStrike" noProof="1" smtClean="0"/>
              <a:t>Click to edit Master subtitle style</a:t>
            </a:r>
            <a:endParaRPr lang="en-US" strike="noStrike" noProof="1"/>
          </a:p>
        </p:txBody>
      </p:sp>
      <p:sp>
        <p:nvSpPr>
          <p:cNvPr id="4" name="Date Placeholder 3"/>
          <p:cNvSpPr>
            <a:spLocks noGrp="1"/>
          </p:cNvSpPr>
          <p:nvPr>
            <p:ph type="dt" sz="half" idx="10"/>
          </p:nvPr>
        </p:nvSpPr>
        <p:spPr/>
        <p:txBody>
          <a:bodyPr/>
          <a:p>
            <a:pPr lvl="0" fontAlgn="base"/>
            <a:endParaRPr lang="en-US" strike="noStrike" noProof="1"/>
          </a:p>
        </p:txBody>
      </p:sp>
      <p:sp>
        <p:nvSpPr>
          <p:cNvPr id="5" name="Footer Placeholder 4"/>
          <p:cNvSpPr>
            <a:spLocks noGrp="1"/>
          </p:cNvSpPr>
          <p:nvPr>
            <p:ph type="ftr" sz="quarter" idx="11"/>
          </p:nvPr>
        </p:nvSpPr>
        <p:spPr/>
        <p:txBody>
          <a:bodyPr/>
          <a:p>
            <a:pPr lvl="0" fontAlgn="base"/>
            <a:endParaRPr lang="en-US" strike="noStrike" noProof="1"/>
          </a:p>
        </p:txBody>
      </p:sp>
      <p:sp>
        <p:nvSpPr>
          <p:cNvPr id="6" name="Slide Number Placeholder 5"/>
          <p:cNvSpPr>
            <a:spLocks noGrp="1"/>
          </p:cNvSpPr>
          <p:nvPr>
            <p:ph type="sldNum" sz="quarter" idx="12"/>
          </p:nvPr>
        </p:nvSpPr>
        <p:spPr/>
        <p:txBody>
          <a:bodyPr/>
          <a:p>
            <a:pPr lvl="0" fontAlgn="base"/>
            <a:fld id="{9A0DB2DC-4C9A-4742-B13C-FB6460FD3503}" type="slidenum">
              <a:rPr lang="en-US" strike="noStrike" noProof="1">
                <a:latin typeface="Arial" panose="020B0604020202020204" pitchFamily="34" charset="0"/>
                <a:ea typeface="+mn-ea"/>
                <a:cs typeface="+mn-cs"/>
              </a:rPr>
            </a:fld>
            <a:endParaRPr lang="en-US" strike="noStrike" noProof="1"/>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showMasterSp="0">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en-US" strike="noStrike" noProof="1"/>
          </a:p>
        </p:txBody>
      </p:sp>
      <p:sp>
        <p:nvSpPr>
          <p:cNvPr id="5" name="Footer Placeholder 4"/>
          <p:cNvSpPr>
            <a:spLocks noGrp="1"/>
          </p:cNvSpPr>
          <p:nvPr>
            <p:ph type="ftr" sz="quarter" idx="11"/>
          </p:nvPr>
        </p:nvSpPr>
        <p:spPr/>
        <p:txBody>
          <a:bodyPr/>
          <a:p>
            <a:pPr lvl="0" fontAlgn="base"/>
            <a:endParaRPr lang="en-US" strike="noStrike" noProof="1"/>
          </a:p>
        </p:txBody>
      </p:sp>
      <p:sp>
        <p:nvSpPr>
          <p:cNvPr id="6" name="Slide Number Placeholder 5"/>
          <p:cNvSpPr>
            <a:spLocks noGrp="1"/>
          </p:cNvSpPr>
          <p:nvPr>
            <p:ph type="sldNum" sz="quarter" idx="12"/>
          </p:nvPr>
        </p:nvSpPr>
        <p:spPr/>
        <p:txBody>
          <a:bodyPr/>
          <a:p>
            <a:pPr lvl="0" fontAlgn="base"/>
            <a:fld id="{9A0DB2DC-4C9A-4742-B13C-FB6460FD3503}" type="slidenum">
              <a:rPr lang="en-US" strike="noStrike" noProof="1">
                <a:latin typeface="Arial" panose="020B0604020202020204" pitchFamily="34" charset="0"/>
                <a:ea typeface="+mn-ea"/>
                <a:cs typeface="+mn-cs"/>
              </a:rPr>
            </a:fld>
            <a:endParaRPr lang="en-US" strike="noStrike" noProof="1"/>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showMasterSp="0">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500"/>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en-US" strike="noStrike" noProof="1" smtClean="0"/>
              <a:t>Click to edit Master text styles</a:t>
            </a:r>
            <a:endParaRPr lang="en-US" strike="noStrike" noProof="1" smtClean="0"/>
          </a:p>
        </p:txBody>
      </p:sp>
      <p:sp>
        <p:nvSpPr>
          <p:cNvPr id="4" name="Date Placeholder 3"/>
          <p:cNvSpPr>
            <a:spLocks noGrp="1"/>
          </p:cNvSpPr>
          <p:nvPr>
            <p:ph type="dt" sz="half" idx="10"/>
          </p:nvPr>
        </p:nvSpPr>
        <p:spPr/>
        <p:txBody>
          <a:bodyPr/>
          <a:p>
            <a:pPr lvl="0" fontAlgn="base"/>
            <a:endParaRPr lang="en-US" strike="noStrike" noProof="1"/>
          </a:p>
        </p:txBody>
      </p:sp>
      <p:sp>
        <p:nvSpPr>
          <p:cNvPr id="5" name="Footer Placeholder 4"/>
          <p:cNvSpPr>
            <a:spLocks noGrp="1"/>
          </p:cNvSpPr>
          <p:nvPr>
            <p:ph type="ftr" sz="quarter" idx="11"/>
          </p:nvPr>
        </p:nvSpPr>
        <p:spPr/>
        <p:txBody>
          <a:bodyPr/>
          <a:p>
            <a:pPr lvl="0" fontAlgn="base"/>
            <a:endParaRPr lang="en-US" strike="noStrike" noProof="1"/>
          </a:p>
        </p:txBody>
      </p:sp>
      <p:sp>
        <p:nvSpPr>
          <p:cNvPr id="6" name="Slide Number Placeholder 5"/>
          <p:cNvSpPr>
            <a:spLocks noGrp="1"/>
          </p:cNvSpPr>
          <p:nvPr>
            <p:ph type="sldNum" sz="quarter" idx="12"/>
          </p:nvPr>
        </p:nvSpPr>
        <p:spPr/>
        <p:txBody>
          <a:bodyPr/>
          <a:p>
            <a:pPr lvl="0" fontAlgn="base"/>
            <a:fld id="{9A0DB2DC-4C9A-4742-B13C-FB6460FD3503}" type="slidenum">
              <a:rPr lang="en-US" strike="noStrike" noProof="1">
                <a:latin typeface="Arial" panose="020B0604020202020204" pitchFamily="34" charset="0"/>
                <a:ea typeface="+mn-ea"/>
                <a:cs typeface="+mn-cs"/>
              </a:rPr>
            </a:fld>
            <a:endParaRPr lang="en-US" strike="noStrike" noProof="1"/>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showMasterSp="0">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sz="half" idx="1"/>
          </p:nvPr>
        </p:nvSpPr>
        <p:spPr>
          <a:xfrm>
            <a:off x="685800" y="1981200"/>
            <a:ext cx="3808476" cy="4114800"/>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half" idx="2"/>
          </p:nvPr>
        </p:nvSpPr>
        <p:spPr>
          <a:xfrm>
            <a:off x="4649724" y="1981200"/>
            <a:ext cx="3808476" cy="4114800"/>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Date Placeholder 4"/>
          <p:cNvSpPr>
            <a:spLocks noGrp="1"/>
          </p:cNvSpPr>
          <p:nvPr>
            <p:ph type="dt" sz="half" idx="10"/>
          </p:nvPr>
        </p:nvSpPr>
        <p:spPr/>
        <p:txBody>
          <a:bodyPr/>
          <a:p>
            <a:pPr lvl="0" fontAlgn="base"/>
            <a:endParaRPr lang="en-US" strike="noStrike" noProof="1"/>
          </a:p>
        </p:txBody>
      </p:sp>
      <p:sp>
        <p:nvSpPr>
          <p:cNvPr id="6" name="Footer Placeholder 5"/>
          <p:cNvSpPr>
            <a:spLocks noGrp="1"/>
          </p:cNvSpPr>
          <p:nvPr>
            <p:ph type="ftr" sz="quarter" idx="11"/>
          </p:nvPr>
        </p:nvSpPr>
        <p:spPr/>
        <p:txBody>
          <a:bodyPr/>
          <a:p>
            <a:pPr lvl="0" fontAlgn="base"/>
            <a:endParaRPr lang="en-US" strike="noStrike" noProof="1"/>
          </a:p>
        </p:txBody>
      </p:sp>
      <p:sp>
        <p:nvSpPr>
          <p:cNvPr id="7" name="Slide Number Placeholder 6"/>
          <p:cNvSpPr>
            <a:spLocks noGrp="1"/>
          </p:cNvSpPr>
          <p:nvPr>
            <p:ph type="sldNum" sz="quarter" idx="12"/>
          </p:nvPr>
        </p:nvSpPr>
        <p:spPr/>
        <p:txBody>
          <a:bodyPr/>
          <a:p>
            <a:pPr lvl="0" fontAlgn="base"/>
            <a:fld id="{9A0DB2DC-4C9A-4742-B13C-FB6460FD3503}" type="slidenum">
              <a:rPr lang="en-US" strike="noStrike" noProof="1">
                <a:latin typeface="Arial" panose="020B0604020202020204" pitchFamily="34" charset="0"/>
                <a:ea typeface="+mn-ea"/>
                <a:cs typeface="+mn-cs"/>
              </a:rPr>
            </a:fld>
            <a:endParaRPr lang="en-US" strike="noStrike" noProof="1"/>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showMasterSp="0">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065" y="12065"/>
            <a:ext cx="9119870" cy="660400"/>
          </a:xfrm>
          <a:solidFill>
            <a:schemeClr val="accent6">
              <a:lumMod val="50000"/>
            </a:schemeClr>
          </a:solidFill>
          <a:ln w="38100">
            <a:noFill/>
          </a:ln>
        </p:spPr>
        <p:txBody>
          <a:bodyPr/>
          <a:lstStyle>
            <a:lvl1pPr algn="ctr">
              <a:defRPr b="1"/>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showMasterSp="0">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1325563"/>
          </a:xfrm>
        </p:spPr>
        <p:txBody>
          <a:body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en-US" strike="noStrike" noProof="1" smtClean="0"/>
              <a:t>Click to edit Master text styles</a:t>
            </a:r>
            <a:endParaRPr lang="en-US" strike="noStrike" noProof="1" smtClean="0"/>
          </a:p>
        </p:txBody>
      </p:sp>
      <p:sp>
        <p:nvSpPr>
          <p:cNvPr id="4" name="Content Placeholder 3"/>
          <p:cNvSpPr>
            <a:spLocks noGrp="1"/>
          </p:cNvSpPr>
          <p:nvPr>
            <p:ph sz="half" idx="2"/>
          </p:nvPr>
        </p:nvSpPr>
        <p:spPr>
          <a:xfrm>
            <a:off x="629841" y="2505075"/>
            <a:ext cx="3868340"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en-US" strike="noStrike" noProof="1" smtClean="0"/>
              <a:t>Click to edit Master text styles</a:t>
            </a:r>
            <a:endParaRPr lang="en-US" strike="noStrike" noProof="1" smtClean="0"/>
          </a:p>
        </p:txBody>
      </p:sp>
      <p:sp>
        <p:nvSpPr>
          <p:cNvPr id="6" name="Content Placeholder 5"/>
          <p:cNvSpPr>
            <a:spLocks noGrp="1"/>
          </p:cNvSpPr>
          <p:nvPr>
            <p:ph sz="quarter" idx="4"/>
          </p:nvPr>
        </p:nvSpPr>
        <p:spPr>
          <a:xfrm>
            <a:off x="4629150" y="2505075"/>
            <a:ext cx="3887391"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6"/>
          <p:cNvSpPr>
            <a:spLocks noGrp="1"/>
          </p:cNvSpPr>
          <p:nvPr>
            <p:ph type="dt" sz="half" idx="10"/>
          </p:nvPr>
        </p:nvSpPr>
        <p:spPr/>
        <p:txBody>
          <a:bodyPr/>
          <a:p>
            <a:pPr lvl="0" fontAlgn="base"/>
            <a:endParaRPr lang="en-US" strike="noStrike" noProof="1"/>
          </a:p>
        </p:txBody>
      </p:sp>
      <p:sp>
        <p:nvSpPr>
          <p:cNvPr id="8" name="Footer Placeholder 7"/>
          <p:cNvSpPr>
            <a:spLocks noGrp="1"/>
          </p:cNvSpPr>
          <p:nvPr>
            <p:ph type="ftr" sz="quarter" idx="11"/>
          </p:nvPr>
        </p:nvSpPr>
        <p:spPr/>
        <p:txBody>
          <a:bodyPr/>
          <a:p>
            <a:pPr lvl="0" fontAlgn="base"/>
            <a:endParaRPr lang="en-US" strike="noStrike" noProof="1"/>
          </a:p>
        </p:txBody>
      </p:sp>
      <p:sp>
        <p:nvSpPr>
          <p:cNvPr id="9" name="Slide Number Placeholder 8"/>
          <p:cNvSpPr>
            <a:spLocks noGrp="1"/>
          </p:cNvSpPr>
          <p:nvPr>
            <p:ph type="sldNum" sz="quarter" idx="12"/>
          </p:nvPr>
        </p:nvSpPr>
        <p:spPr/>
        <p:txBody>
          <a:bodyPr/>
          <a:p>
            <a:pPr lvl="0" fontAlgn="base"/>
            <a:fld id="{9A0DB2DC-4C9A-4742-B13C-FB6460FD3503}" type="slidenum">
              <a:rPr lang="en-US" strike="noStrike" noProof="1">
                <a:latin typeface="Arial" panose="020B0604020202020204" pitchFamily="34" charset="0"/>
                <a:ea typeface="+mn-ea"/>
                <a:cs typeface="+mn-cs"/>
              </a:rPr>
            </a:fld>
            <a:endParaRPr lang="en-US" strike="noStrike" noProof="1"/>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showMasterSp="0">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Date Placeholder 2"/>
          <p:cNvSpPr>
            <a:spLocks noGrp="1"/>
          </p:cNvSpPr>
          <p:nvPr>
            <p:ph type="dt" sz="half" idx="10"/>
          </p:nvPr>
        </p:nvSpPr>
        <p:spPr/>
        <p:txBody>
          <a:bodyPr/>
          <a:p>
            <a:pPr lvl="0" fontAlgn="base"/>
            <a:endParaRPr lang="en-US" strike="noStrike" noProof="1"/>
          </a:p>
        </p:txBody>
      </p:sp>
      <p:sp>
        <p:nvSpPr>
          <p:cNvPr id="4" name="Footer Placeholder 3"/>
          <p:cNvSpPr>
            <a:spLocks noGrp="1"/>
          </p:cNvSpPr>
          <p:nvPr>
            <p:ph type="ftr" sz="quarter" idx="11"/>
          </p:nvPr>
        </p:nvSpPr>
        <p:spPr/>
        <p:txBody>
          <a:bodyPr/>
          <a:p>
            <a:pPr lvl="0" fontAlgn="base"/>
            <a:endParaRPr lang="en-US" strike="noStrike" noProof="1"/>
          </a:p>
        </p:txBody>
      </p:sp>
      <p:sp>
        <p:nvSpPr>
          <p:cNvPr id="5" name="Slide Number Placeholder 4"/>
          <p:cNvSpPr>
            <a:spLocks noGrp="1"/>
          </p:cNvSpPr>
          <p:nvPr>
            <p:ph type="sldNum" sz="quarter" idx="12"/>
          </p:nvPr>
        </p:nvSpPr>
        <p:spPr/>
        <p:txBody>
          <a:bodyPr/>
          <a:p>
            <a:pPr lvl="0" fontAlgn="base"/>
            <a:fld id="{9A0DB2DC-4C9A-4742-B13C-FB6460FD3503}" type="slidenum">
              <a:rPr lang="en-US" strike="noStrike" noProof="1">
                <a:latin typeface="Arial" panose="020B0604020202020204" pitchFamily="34" charset="0"/>
                <a:ea typeface="+mn-ea"/>
                <a:cs typeface="+mn-cs"/>
              </a:rPr>
            </a:fld>
            <a:endParaRPr lang="en-US" strike="noStrike" noProof="1"/>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showMasterSp="0">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lvl="0" fontAlgn="base"/>
            <a:endParaRPr lang="en-US" strike="noStrike" noProof="1"/>
          </a:p>
        </p:txBody>
      </p:sp>
      <p:sp>
        <p:nvSpPr>
          <p:cNvPr id="3" name="Footer Placeholder 2"/>
          <p:cNvSpPr>
            <a:spLocks noGrp="1"/>
          </p:cNvSpPr>
          <p:nvPr>
            <p:ph type="ftr" sz="quarter" idx="11"/>
          </p:nvPr>
        </p:nvSpPr>
        <p:spPr/>
        <p:txBody>
          <a:bodyPr/>
          <a:p>
            <a:pPr lvl="0" fontAlgn="base"/>
            <a:endParaRPr lang="en-US" strike="noStrike" noProof="1"/>
          </a:p>
        </p:txBody>
      </p:sp>
      <p:sp>
        <p:nvSpPr>
          <p:cNvPr id="4" name="Slide Number Placeholder 3"/>
          <p:cNvSpPr>
            <a:spLocks noGrp="1"/>
          </p:cNvSpPr>
          <p:nvPr>
            <p:ph type="sldNum" sz="quarter" idx="12"/>
          </p:nvPr>
        </p:nvSpPr>
        <p:spPr/>
        <p:txBody>
          <a:bodyPr/>
          <a:p>
            <a:pPr lvl="0" fontAlgn="base"/>
            <a:fld id="{9A0DB2DC-4C9A-4742-B13C-FB6460FD3503}" type="slidenum">
              <a:rPr lang="en-US" strike="noStrike" noProof="1">
                <a:latin typeface="Arial" panose="020B0604020202020204" pitchFamily="34" charset="0"/>
                <a:ea typeface="+mn-ea"/>
                <a:cs typeface="+mn-cs"/>
              </a:rPr>
            </a:fld>
            <a:endParaRPr lang="en-US" strike="noStrike" noProof="1"/>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showMasterSp="0">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en-US" strike="noStrike" noProof="1"/>
          </a:p>
        </p:txBody>
      </p:sp>
      <p:sp>
        <p:nvSpPr>
          <p:cNvPr id="6" name="Footer Placeholder 5"/>
          <p:cNvSpPr>
            <a:spLocks noGrp="1"/>
          </p:cNvSpPr>
          <p:nvPr>
            <p:ph type="ftr" sz="quarter" idx="11"/>
          </p:nvPr>
        </p:nvSpPr>
        <p:spPr/>
        <p:txBody>
          <a:bodyPr/>
          <a:p>
            <a:pPr lvl="0" fontAlgn="base"/>
            <a:endParaRPr lang="en-US" strike="noStrike" noProof="1"/>
          </a:p>
        </p:txBody>
      </p:sp>
      <p:sp>
        <p:nvSpPr>
          <p:cNvPr id="7" name="Slide Number Placeholder 6"/>
          <p:cNvSpPr>
            <a:spLocks noGrp="1"/>
          </p:cNvSpPr>
          <p:nvPr>
            <p:ph type="sldNum" sz="quarter" idx="12"/>
          </p:nvPr>
        </p:nvSpPr>
        <p:spPr/>
        <p:txBody>
          <a:bodyPr/>
          <a:p>
            <a:pPr lvl="0" fontAlgn="base"/>
            <a:fld id="{9A0DB2DC-4C9A-4742-B13C-FB6460FD3503}" type="slidenum">
              <a:rPr lang="en-US" strike="noStrike" noProof="1">
                <a:latin typeface="Arial" panose="020B0604020202020204" pitchFamily="34" charset="0"/>
                <a:ea typeface="+mn-ea"/>
                <a:cs typeface="+mn-cs"/>
              </a:rPr>
            </a:fld>
            <a:endParaRPr lang="en-US" strike="noStrike" noProof="1"/>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showMasterSp="0">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pPr fontAlgn="base"/>
            <a:r>
              <a:rPr lang="en-US" strike="noStrike" noProof="1" smtClean="0"/>
              <a:t>Click to edit Master title style</a:t>
            </a:r>
            <a:endParaRPr lang="en-US" strike="noStrike" noProof="1"/>
          </a:p>
        </p:txBody>
      </p:sp>
      <p:sp>
        <p:nvSpPr>
          <p:cNvPr id="3" name="Picture Placeholder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en-US" strike="noStrike" noProof="1"/>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en-US" strike="noStrike" noProof="1"/>
          </a:p>
        </p:txBody>
      </p:sp>
      <p:sp>
        <p:nvSpPr>
          <p:cNvPr id="6" name="Footer Placeholder 5"/>
          <p:cNvSpPr>
            <a:spLocks noGrp="1"/>
          </p:cNvSpPr>
          <p:nvPr>
            <p:ph type="ftr" sz="quarter" idx="11"/>
          </p:nvPr>
        </p:nvSpPr>
        <p:spPr/>
        <p:txBody>
          <a:bodyPr/>
          <a:p>
            <a:pPr lvl="0" fontAlgn="base"/>
            <a:endParaRPr lang="en-US" strike="noStrike" noProof="1"/>
          </a:p>
        </p:txBody>
      </p:sp>
      <p:sp>
        <p:nvSpPr>
          <p:cNvPr id="7" name="Slide Number Placeholder 6"/>
          <p:cNvSpPr>
            <a:spLocks noGrp="1"/>
          </p:cNvSpPr>
          <p:nvPr>
            <p:ph type="sldNum" sz="quarter" idx="12"/>
          </p:nvPr>
        </p:nvSpPr>
        <p:spPr/>
        <p:txBody>
          <a:bodyPr/>
          <a:p>
            <a:pPr lvl="0" fontAlgn="base"/>
            <a:fld id="{9A0DB2DC-4C9A-4742-B13C-FB6460FD3503}" type="slidenum">
              <a:rPr lang="en-US" strike="noStrike" noProof="1">
                <a:latin typeface="Arial" panose="020B0604020202020204" pitchFamily="34" charset="0"/>
                <a:ea typeface="+mn-ea"/>
                <a:cs typeface="+mn-cs"/>
              </a:rPr>
            </a:fld>
            <a:endParaRPr lang="en-US" strike="noStrike" noProof="1"/>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showMasterSp="0">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en-US" strike="noStrike" noProof="1"/>
          </a:p>
        </p:txBody>
      </p:sp>
      <p:sp>
        <p:nvSpPr>
          <p:cNvPr id="5" name="Footer Placeholder 4"/>
          <p:cNvSpPr>
            <a:spLocks noGrp="1"/>
          </p:cNvSpPr>
          <p:nvPr>
            <p:ph type="ftr" sz="quarter" idx="11"/>
          </p:nvPr>
        </p:nvSpPr>
        <p:spPr/>
        <p:txBody>
          <a:bodyPr/>
          <a:p>
            <a:pPr lvl="0" fontAlgn="base"/>
            <a:endParaRPr lang="en-US" strike="noStrike" noProof="1"/>
          </a:p>
        </p:txBody>
      </p:sp>
      <p:sp>
        <p:nvSpPr>
          <p:cNvPr id="6" name="Slide Number Placeholder 5"/>
          <p:cNvSpPr>
            <a:spLocks noGrp="1"/>
          </p:cNvSpPr>
          <p:nvPr>
            <p:ph type="sldNum" sz="quarter" idx="12"/>
          </p:nvPr>
        </p:nvSpPr>
        <p:spPr/>
        <p:txBody>
          <a:bodyPr/>
          <a:p>
            <a:pPr lvl="0" fontAlgn="base"/>
            <a:fld id="{9A0DB2DC-4C9A-4742-B13C-FB6460FD3503}" type="slidenum">
              <a:rPr lang="en-US" strike="noStrike" noProof="1">
                <a:latin typeface="Arial" panose="020B0604020202020204" pitchFamily="34" charset="0"/>
                <a:ea typeface="+mn-ea"/>
                <a:cs typeface="+mn-cs"/>
              </a:rPr>
            </a:fld>
            <a:endParaRPr lang="en-US" strike="noStrike" noProof="1"/>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showMasterSp="0">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a:xfrm>
            <a:off x="685800" y="609600"/>
            <a:ext cx="5716657" cy="5486400"/>
          </a:xfrm>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en-US" strike="noStrike" noProof="1"/>
          </a:p>
        </p:txBody>
      </p:sp>
      <p:sp>
        <p:nvSpPr>
          <p:cNvPr id="5" name="Footer Placeholder 4"/>
          <p:cNvSpPr>
            <a:spLocks noGrp="1"/>
          </p:cNvSpPr>
          <p:nvPr>
            <p:ph type="ftr" sz="quarter" idx="11"/>
          </p:nvPr>
        </p:nvSpPr>
        <p:spPr/>
        <p:txBody>
          <a:bodyPr/>
          <a:p>
            <a:pPr lvl="0" fontAlgn="base"/>
            <a:endParaRPr lang="en-US" strike="noStrike" noProof="1"/>
          </a:p>
        </p:txBody>
      </p:sp>
      <p:sp>
        <p:nvSpPr>
          <p:cNvPr id="6" name="Slide Number Placeholder 5"/>
          <p:cNvSpPr>
            <a:spLocks noGrp="1"/>
          </p:cNvSpPr>
          <p:nvPr>
            <p:ph type="sldNum" sz="quarter" idx="12"/>
          </p:nvPr>
        </p:nvSpPr>
        <p:spPr/>
        <p:txBody>
          <a:bodyPr/>
          <a:p>
            <a:pPr lvl="0" fontAlgn="base"/>
            <a:fld id="{9A0DB2DC-4C9A-4742-B13C-FB6460FD3503}" type="slidenum">
              <a:rPr lang="en-US" strike="noStrike" noProof="1">
                <a:latin typeface="Arial" panose="020B0604020202020204" pitchFamily="34" charset="0"/>
                <a:ea typeface="+mn-ea"/>
                <a:cs typeface="+mn-cs"/>
              </a:rPr>
            </a:fld>
            <a:endParaRPr lang="en-US" strike="noStrike" noProof="1"/>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showMasterPhAnim="0" showMasterSp="0">
  <p:cSld name="Title Slide">
    <p:bg>
      <p:bgPr>
        <a:solidFill>
          <a:schemeClr val="bg1"/>
        </a:solidFill>
        <a:effectLst/>
      </p:bgPr>
    </p:bg>
    <p:spTree>
      <p:nvGrpSpPr>
        <p:cNvPr id="1" name=""/>
        <p:cNvGrpSpPr/>
        <p:nvPr/>
      </p:nvGrpSpPr>
      <p:grpSpPr/>
      <p:grpSp>
        <p:nvGrpSpPr>
          <p:cNvPr id="3074" name="Group 22529"/>
          <p:cNvGrpSpPr/>
          <p:nvPr/>
        </p:nvGrpSpPr>
        <p:grpSpPr>
          <a:xfrm>
            <a:off x="0" y="927100"/>
            <a:ext cx="8991600" cy="4495800"/>
            <a:chOff x="0" y="584"/>
            <a:chExt cx="5664" cy="2832"/>
          </a:xfrm>
        </p:grpSpPr>
        <p:sp>
          <p:nvSpPr>
            <p:cNvPr id="3075" name="Rounded Rectangle 22530"/>
            <p:cNvSpPr/>
            <p:nvPr userDrawn="1"/>
          </p:nvSpPr>
          <p:spPr>
            <a:xfrm>
              <a:off x="432" y="1304"/>
              <a:ext cx="4656" cy="2112"/>
            </a:xfrm>
            <a:prstGeom prst="roundRect">
              <a:avLst>
                <a:gd name="adj" fmla="val 16667"/>
              </a:avLst>
            </a:prstGeom>
            <a:noFill/>
            <a:ln w="50800" cap="flat" cmpd="sng">
              <a:solidFill>
                <a:schemeClr val="bg2"/>
              </a:solidFill>
              <a:prstDash val="solid"/>
              <a:round/>
              <a:headEnd type="none" w="med" len="med"/>
              <a:tailEnd type="none" w="med" len="med"/>
            </a:ln>
          </p:spPr>
          <p:txBody>
            <a:bodyPr wrap="none" anchor="ctr"/>
            <a:p>
              <a:pPr lvl="0" indent="0" algn="ctr">
                <a:buClr>
                  <a:schemeClr val="bg1"/>
                </a:buClr>
              </a:pPr>
              <a:endParaRPr lang="en-US" altLang="zh-CN" sz="2400" dirty="0">
                <a:latin typeface="Calibri" panose="020F0502020204030204" charset="0"/>
              </a:endParaRPr>
            </a:p>
          </p:txBody>
        </p:sp>
        <p:sp>
          <p:nvSpPr>
            <p:cNvPr id="3076" name="Rectangle 22531"/>
            <p:cNvSpPr/>
            <p:nvPr userDrawn="1"/>
          </p:nvSpPr>
          <p:spPr>
            <a:xfrm>
              <a:off x="144" y="584"/>
              <a:ext cx="4512" cy="624"/>
            </a:xfrm>
            <a:prstGeom prst="rect">
              <a:avLst/>
            </a:prstGeom>
            <a:solidFill>
              <a:schemeClr val="bg1"/>
            </a:solidFill>
            <a:ln w="57150" cap="flat" cmpd="sng">
              <a:solidFill>
                <a:schemeClr val="bg2"/>
              </a:solidFill>
              <a:prstDash val="solid"/>
              <a:miter/>
              <a:headEnd type="none" w="med" len="med"/>
              <a:tailEnd type="none" w="med" len="med"/>
            </a:ln>
          </p:spPr>
          <p:txBody>
            <a:bodyPr wrap="none" anchor="ctr"/>
            <a:p>
              <a:pPr lvl="0" indent="0" algn="ctr">
                <a:buClr>
                  <a:schemeClr val="bg1"/>
                </a:buClr>
              </a:pPr>
              <a:endParaRPr lang="en-US" altLang="zh-CN" sz="2400" dirty="0">
                <a:latin typeface="Calibri" panose="020F0502020204030204" charset="0"/>
              </a:endParaRPr>
            </a:p>
          </p:txBody>
        </p:sp>
        <p:sp>
          <p:nvSpPr>
            <p:cNvPr id="3077" name="Freeform 22532"/>
            <p:cNvSpPr/>
            <p:nvPr userDrawn="1"/>
          </p:nvSpPr>
          <p:spPr>
            <a:xfrm>
              <a:off x="0" y="872"/>
              <a:ext cx="5664" cy="1152"/>
            </a:xfrm>
            <a:custGeom>
              <a:avLst/>
              <a:gdLst/>
              <a:ahLst/>
              <a:cxnLst/>
              <a:pathLst>
                <a:path w="4916" h="1000">
                  <a:moveTo>
                    <a:pt x="0" y="0"/>
                  </a:moveTo>
                  <a:lnTo>
                    <a:pt x="4417" y="0"/>
                  </a:lnTo>
                  <a:cubicBezTo>
                    <a:pt x="4693" y="0"/>
                    <a:pt x="4917" y="224"/>
                    <a:pt x="4917" y="500"/>
                  </a:cubicBezTo>
                  <a:cubicBezTo>
                    <a:pt x="4917" y="776"/>
                    <a:pt x="4693" y="1000"/>
                    <a:pt x="4417" y="1000"/>
                  </a:cubicBezTo>
                  <a:lnTo>
                    <a:pt x="0" y="1000"/>
                  </a:lnTo>
                  <a:close/>
                </a:path>
              </a:pathLst>
            </a:custGeom>
            <a:solidFill>
              <a:schemeClr val="folHlink"/>
            </a:solidFill>
            <a:ln w="9525">
              <a:noFill/>
            </a:ln>
          </p:spPr>
          <p:txBody>
            <a:bodyPr/>
            <a:p>
              <a:endParaRPr lang="en-US"/>
            </a:p>
          </p:txBody>
        </p:sp>
        <p:sp>
          <p:nvSpPr>
            <p:cNvPr id="3078" name="Straight Connector 22533"/>
            <p:cNvSpPr/>
            <p:nvPr userDrawn="1"/>
          </p:nvSpPr>
          <p:spPr>
            <a:xfrm>
              <a:off x="0" y="1928"/>
              <a:ext cx="5232" cy="0"/>
            </a:xfrm>
            <a:prstGeom prst="line">
              <a:avLst/>
            </a:prstGeom>
            <a:ln w="50800" cap="flat" cmpd="sng">
              <a:solidFill>
                <a:schemeClr val="bg1"/>
              </a:solidFill>
              <a:prstDash val="solid"/>
              <a:round/>
              <a:headEnd type="none" w="med" len="med"/>
              <a:tailEnd type="none" w="med" len="med"/>
            </a:ln>
          </p:spPr>
        </p:sp>
      </p:grpSp>
      <p:sp>
        <p:nvSpPr>
          <p:cNvPr id="22535" name="Title 22534"/>
          <p:cNvSpPr>
            <a:spLocks noGrp="1"/>
          </p:cNvSpPr>
          <p:nvPr>
            <p:ph type="ctrTitle"/>
          </p:nvPr>
        </p:nvSpPr>
        <p:spPr>
          <a:xfrm>
            <a:off x="228600" y="1427163"/>
            <a:ext cx="8077200" cy="1609725"/>
          </a:xfrm>
          <a:prstGeom prst="rect">
            <a:avLst/>
          </a:prstGeom>
          <a:noFill/>
          <a:ln w="9525">
            <a:noFill/>
          </a:ln>
        </p:spPr>
        <p:txBody>
          <a:bodyPr anchor="ctr"/>
          <a:lstStyle>
            <a:lvl1pPr lvl="0">
              <a:defRPr sz="4600"/>
            </a:lvl1pPr>
          </a:lstStyle>
          <a:p>
            <a:pPr lvl="0" fontAlgn="base"/>
            <a:r>
              <a:rPr strike="noStrike" noProof="1" dirty="0"/>
              <a:t>Click to edit Master title style</a:t>
            </a:r>
            <a:endParaRPr strike="noStrike" noProof="1" dirty="0"/>
          </a:p>
        </p:txBody>
      </p:sp>
      <p:sp>
        <p:nvSpPr>
          <p:cNvPr id="22536" name="Subtitle 22535"/>
          <p:cNvSpPr>
            <a:spLocks noGrp="1"/>
          </p:cNvSpPr>
          <p:nvPr>
            <p:ph type="subTitle" idx="1"/>
          </p:nvPr>
        </p:nvSpPr>
        <p:spPr>
          <a:xfrm>
            <a:off x="1066800" y="3441700"/>
            <a:ext cx="6629400" cy="1676400"/>
          </a:xfrm>
          <a:prstGeom prst="rect">
            <a:avLst/>
          </a:prstGeom>
          <a:noFill/>
          <a:ln w="9525">
            <a:noFill/>
          </a:ln>
        </p:spPr>
        <p:txBody>
          <a:bodyPr anchor="t"/>
          <a:lstStyle>
            <a:lvl1pPr marL="0" lvl="0" indent="0">
              <a:buNone/>
              <a:defRPr/>
            </a:lvl1pPr>
            <a:lvl2pPr marL="457200" lvl="1" indent="0" algn="ctr">
              <a:buNone/>
              <a:defRPr/>
            </a:lvl2pPr>
            <a:lvl3pPr marL="914400" lvl="2" indent="0" algn="ctr">
              <a:buNone/>
              <a:defRPr/>
            </a:lvl3pPr>
            <a:lvl4pPr marL="1371600" lvl="3" indent="0" algn="ctr">
              <a:buNone/>
              <a:defRPr/>
            </a:lvl4pPr>
            <a:lvl5pPr marL="1828800" lvl="4" indent="0" algn="ctr">
              <a:buNone/>
              <a:defRPr/>
            </a:lvl5pPr>
          </a:lstStyle>
          <a:p>
            <a:pPr lvl="0" fontAlgn="base"/>
            <a:r>
              <a:rPr strike="noStrike" noProof="1" dirty="0"/>
              <a:t>Click to edit Master subtitle style</a:t>
            </a:r>
            <a:endParaRPr strike="noStrike" noProof="1" dirty="0"/>
          </a:p>
        </p:txBody>
      </p:sp>
      <p:sp>
        <p:nvSpPr>
          <p:cNvPr id="22537" name="Date Placeholder 22536"/>
          <p:cNvSpPr>
            <a:spLocks noGrp="1"/>
          </p:cNvSpPr>
          <p:nvPr>
            <p:ph type="dt" sz="half" idx="2"/>
          </p:nvPr>
        </p:nvSpPr>
        <p:spPr>
          <a:xfrm>
            <a:off x="457200" y="6248400"/>
            <a:ext cx="2133600" cy="471488"/>
          </a:xfrm>
          <a:prstGeom prst="rect">
            <a:avLst/>
          </a:prstGeom>
          <a:noFill/>
          <a:ln w="9525">
            <a:noFill/>
          </a:ln>
        </p:spPr>
        <p:txBody>
          <a:bodyPr anchor="b"/>
          <a:lstStyle>
            <a:lvl1pPr>
              <a:defRPr sz="1200"/>
            </a:lvl1pPr>
          </a:lstStyle>
          <a:p>
            <a:pPr fontAlgn="base"/>
            <a:endParaRPr lang="en-GB" strike="noStrike" noProof="1" dirty="0"/>
          </a:p>
        </p:txBody>
      </p:sp>
      <p:sp>
        <p:nvSpPr>
          <p:cNvPr id="22538" name="Footer Placeholder 22537"/>
          <p:cNvSpPr>
            <a:spLocks noGrp="1"/>
          </p:cNvSpPr>
          <p:nvPr>
            <p:ph type="ftr" sz="quarter" idx="3"/>
          </p:nvPr>
        </p:nvSpPr>
        <p:spPr>
          <a:xfrm>
            <a:off x="3124200" y="6253163"/>
            <a:ext cx="2895600" cy="457200"/>
          </a:xfrm>
          <a:prstGeom prst="rect">
            <a:avLst/>
          </a:prstGeom>
          <a:noFill/>
          <a:ln w="9525">
            <a:noFill/>
          </a:ln>
        </p:spPr>
        <p:txBody>
          <a:bodyPr anchor="b"/>
          <a:lstStyle>
            <a:lvl1pPr algn="ctr">
              <a:defRPr sz="1200"/>
            </a:lvl1pPr>
          </a:lstStyle>
          <a:p>
            <a:pPr fontAlgn="base"/>
            <a:endParaRPr lang="en-GB" strike="noStrike" noProof="1" dirty="0"/>
          </a:p>
        </p:txBody>
      </p:sp>
      <p:sp>
        <p:nvSpPr>
          <p:cNvPr id="22539" name="Slide Number Placeholder 22538"/>
          <p:cNvSpPr>
            <a:spLocks noGrp="1"/>
          </p:cNvSpPr>
          <p:nvPr>
            <p:ph type="sldNum" sz="quarter" idx="4"/>
          </p:nvPr>
        </p:nvSpPr>
        <p:spPr>
          <a:xfrm>
            <a:off x="6553200" y="6248400"/>
            <a:ext cx="2133600" cy="471488"/>
          </a:xfrm>
          <a:prstGeom prst="rect">
            <a:avLst/>
          </a:prstGeom>
          <a:noFill/>
          <a:ln w="9525">
            <a:noFill/>
          </a:ln>
        </p:spPr>
        <p:txBody>
          <a:bodyPr anchor="b"/>
          <a:lstStyle>
            <a:lvl1pPr algn="r">
              <a:defRPr sz="1200">
                <a:latin typeface="Arial" panose="020B0604020202020204" pitchFamily="34" charset="0"/>
              </a:defRPr>
            </a:lvl1pPr>
          </a:lstStyle>
          <a:p>
            <a:pPr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showMasterSp="0">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065" y="12065"/>
            <a:ext cx="9119870" cy="660400"/>
          </a:xfrm>
          <a:solidFill>
            <a:schemeClr val="accent6">
              <a:lumMod val="50000"/>
            </a:schemeClr>
          </a:solidFill>
          <a:ln w="38100">
            <a:noFill/>
          </a:ln>
        </p:spPr>
        <p:txBody>
          <a:bodyPr/>
          <a:lstStyle>
            <a:lvl1pPr algn="ctr">
              <a:defRPr b="1"/>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showMasterSp="0">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500"/>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en-US" strike="noStrike" noProof="1" smtClean="0"/>
              <a:t>Click to edit Master text styles</a:t>
            </a:r>
            <a:endParaRPr lang="en-US" strike="noStrike" noProof="1" smtClean="0"/>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500"/>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en-US" strike="noStrike" noProof="1" smtClean="0"/>
              <a:t>Click to edit Master text styles</a:t>
            </a:r>
            <a:endParaRPr lang="en-US" strike="noStrike" noProof="1" smtClean="0"/>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showMasterSp="0">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sz="half" idx="1"/>
          </p:nvPr>
        </p:nvSpPr>
        <p:spPr>
          <a:xfrm>
            <a:off x="609600" y="1600200"/>
            <a:ext cx="3883152" cy="4419600"/>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half" idx="2"/>
          </p:nvPr>
        </p:nvSpPr>
        <p:spPr>
          <a:xfrm>
            <a:off x="4651248" y="1600200"/>
            <a:ext cx="3883152" cy="4419600"/>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showMasterSp="0">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1325563"/>
          </a:xfrm>
        </p:spPr>
        <p:txBody>
          <a:body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en-US" strike="noStrike" noProof="1" smtClean="0"/>
              <a:t>Click to edit Master text styles</a:t>
            </a:r>
            <a:endParaRPr lang="en-US" strike="noStrike" noProof="1" smtClean="0"/>
          </a:p>
        </p:txBody>
      </p:sp>
      <p:sp>
        <p:nvSpPr>
          <p:cNvPr id="4" name="Content Placeholder 3"/>
          <p:cNvSpPr>
            <a:spLocks noGrp="1"/>
          </p:cNvSpPr>
          <p:nvPr>
            <p:ph sz="half" idx="2"/>
          </p:nvPr>
        </p:nvSpPr>
        <p:spPr>
          <a:xfrm>
            <a:off x="629841" y="2505075"/>
            <a:ext cx="3868340"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en-US" strike="noStrike" noProof="1" smtClean="0"/>
              <a:t>Click to edit Master text styles</a:t>
            </a:r>
            <a:endParaRPr lang="en-US" strike="noStrike" noProof="1" smtClean="0"/>
          </a:p>
        </p:txBody>
      </p:sp>
      <p:sp>
        <p:nvSpPr>
          <p:cNvPr id="6" name="Content Placeholder 5"/>
          <p:cNvSpPr>
            <a:spLocks noGrp="1"/>
          </p:cNvSpPr>
          <p:nvPr>
            <p:ph sz="quarter" idx="4"/>
          </p:nvPr>
        </p:nvSpPr>
        <p:spPr>
          <a:xfrm>
            <a:off x="4629150" y="2505075"/>
            <a:ext cx="3887391"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6"/>
          <p:cNvSpPr>
            <a:spLocks noGrp="1"/>
          </p:cNvSpPr>
          <p:nvPr>
            <p:ph type="dt" sz="half" idx="10"/>
          </p:nvPr>
        </p:nvSpPr>
        <p:spPr/>
        <p:txBody>
          <a:bodyPr/>
          <a:p>
            <a:pPr lvl="0" fontAlgn="base"/>
            <a:endParaRPr lang="en-GB" strike="noStrike" noProof="1" dirty="0"/>
          </a:p>
        </p:txBody>
      </p:sp>
      <p:sp>
        <p:nvSpPr>
          <p:cNvPr id="8" name="Footer Placeholder 7"/>
          <p:cNvSpPr>
            <a:spLocks noGrp="1"/>
          </p:cNvSpPr>
          <p:nvPr>
            <p:ph type="ftr" sz="quarter" idx="11"/>
          </p:nvPr>
        </p:nvSpPr>
        <p:spPr/>
        <p:txBody>
          <a:bodyPr/>
          <a:p>
            <a:pPr lvl="0" fontAlgn="base"/>
            <a:endParaRPr lang="en-GB" strike="noStrike" noProof="1" dirty="0"/>
          </a:p>
        </p:txBody>
      </p:sp>
      <p:sp>
        <p:nvSpPr>
          <p:cNvPr id="9" name="Slide Number Placeholder 8"/>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showMasterSp="0">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Date Placeholder 2"/>
          <p:cNvSpPr>
            <a:spLocks noGrp="1"/>
          </p:cNvSpPr>
          <p:nvPr>
            <p:ph type="dt" sz="half" idx="10"/>
          </p:nvPr>
        </p:nvSpPr>
        <p:spPr/>
        <p:txBody>
          <a:bodyPr/>
          <a:p>
            <a:pPr lvl="0" fontAlgn="base"/>
            <a:endParaRPr lang="en-GB" strike="noStrike" noProof="1" dirty="0"/>
          </a:p>
        </p:txBody>
      </p:sp>
      <p:sp>
        <p:nvSpPr>
          <p:cNvPr id="4" name="Footer Placeholder 3"/>
          <p:cNvSpPr>
            <a:spLocks noGrp="1"/>
          </p:cNvSpPr>
          <p:nvPr>
            <p:ph type="ftr" sz="quarter" idx="11"/>
          </p:nvPr>
        </p:nvSpPr>
        <p:spPr/>
        <p:txBody>
          <a:bodyPr/>
          <a:p>
            <a:pPr lvl="0" fontAlgn="base"/>
            <a:endParaRPr lang="en-GB" strike="noStrike" noProof="1" dirty="0"/>
          </a:p>
        </p:txBody>
      </p:sp>
      <p:sp>
        <p:nvSpPr>
          <p:cNvPr id="5" name="Slide Number Placeholder 4"/>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showMasterSp="0">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lvl="0" fontAlgn="base"/>
            <a:endParaRPr lang="en-GB" strike="noStrike" noProof="1" dirty="0"/>
          </a:p>
        </p:txBody>
      </p:sp>
      <p:sp>
        <p:nvSpPr>
          <p:cNvPr id="3" name="Footer Placeholder 2"/>
          <p:cNvSpPr>
            <a:spLocks noGrp="1"/>
          </p:cNvSpPr>
          <p:nvPr>
            <p:ph type="ftr" sz="quarter" idx="11"/>
          </p:nvPr>
        </p:nvSpPr>
        <p:spPr/>
        <p:txBody>
          <a:bodyPr/>
          <a:p>
            <a:pPr lvl="0" fontAlgn="base"/>
            <a:endParaRPr lang="en-GB" strike="noStrike" noProof="1" dirty="0"/>
          </a:p>
        </p:txBody>
      </p:sp>
      <p:sp>
        <p:nvSpPr>
          <p:cNvPr id="4" name="Slide Number Placeholder 3"/>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showMasterSp="0">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showMasterSp="0">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pPr fontAlgn="base"/>
            <a:r>
              <a:rPr lang="en-US" strike="noStrike" noProof="1" smtClean="0"/>
              <a:t>Click to edit Master title style</a:t>
            </a:r>
            <a:endParaRPr lang="en-US" strike="noStrike" noProof="1"/>
          </a:p>
        </p:txBody>
      </p:sp>
      <p:sp>
        <p:nvSpPr>
          <p:cNvPr id="3" name="Picture Placeholder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en-US" strike="noStrike" noProof="1"/>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showMasterSp="0">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showMasterSp="0">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49616" y="228600"/>
            <a:ext cx="2084784" cy="5791200"/>
          </a:xfrm>
        </p:spPr>
        <p:txBody>
          <a:bodyPr vert="eaVert"/>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a:xfrm>
            <a:off x="195263" y="228600"/>
            <a:ext cx="6133496" cy="5791200"/>
          </a:xfrm>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bl" preserve="1" showMasterSp="0">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able Placeholder 2"/>
          <p:cNvSpPr>
            <a:spLocks noGrp="1"/>
          </p:cNvSpPr>
          <p:nvPr>
            <p:ph type="tbl" idx="1"/>
          </p:nvPr>
        </p:nvSpPr>
        <p:spPr/>
        <p:txBody>
          <a:bodyPr/>
          <a:lstStyle/>
          <a:p>
            <a:endParaRPr lang="en-US"/>
          </a:p>
        </p:txBody>
      </p:sp>
      <p:sp>
        <p:nvSpPr>
          <p:cNvPr id="4" name="Date Placeholder 3"/>
          <p:cNvSpPr>
            <a:spLocks noGrp="1"/>
          </p:cNvSpPr>
          <p:nvPr>
            <p:ph type="dt" sz="half" idx="10"/>
          </p:nvPr>
        </p:nvSpPr>
        <p:spPr/>
        <p:txBody>
          <a:bodyPr/>
          <a:lstStyle/>
          <a:p>
            <a:pPr lvl="0"/>
            <a:endParaRPr lang="en-GB" dirty="0"/>
          </a:p>
        </p:txBody>
      </p:sp>
      <p:sp>
        <p:nvSpPr>
          <p:cNvPr id="5" name="Footer Placeholder 4"/>
          <p:cNvSpPr>
            <a:spLocks noGrp="1"/>
          </p:cNvSpPr>
          <p:nvPr>
            <p:ph type="ftr" sz="quarter" idx="11"/>
          </p:nvPr>
        </p:nvSpPr>
        <p:spPr/>
        <p:txBody>
          <a:bodyPr/>
          <a:lstStyle/>
          <a:p>
            <a:pPr lvl="0"/>
            <a:endParaRPr lang="en-GB" dirty="0"/>
          </a:p>
        </p:txBody>
      </p:sp>
      <p:sp>
        <p:nvSpPr>
          <p:cNvPr id="6" name="Slide Number Placeholder 5"/>
          <p:cNvSpPr>
            <a:spLocks noGrp="1"/>
          </p:cNvSpPr>
          <p:nvPr>
            <p:ph type="sldNum" sz="quarter" idx="12"/>
          </p:nvPr>
        </p:nvSpPr>
        <p:spPr/>
        <p:txBody>
          <a:bodyPr/>
          <a:lstStyle/>
          <a:p>
            <a:pPr lvl="0"/>
            <a:fld id="{9A0DB2DC-4C9A-4742-B13C-FB6460FD3503}" type="slidenum">
              <a:rPr lang="en-GB" dirty="0"/>
            </a:fld>
            <a:endParaRPr lang="en-GB"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xAndObj" preserve="1" showMasterSp="0">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28650" y="1825625"/>
            <a:ext cx="38862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pPr lvl="0"/>
            <a:endParaRPr lang="en-GB" dirty="0"/>
          </a:p>
        </p:txBody>
      </p:sp>
      <p:sp>
        <p:nvSpPr>
          <p:cNvPr id="6" name="Footer Placeholder 5"/>
          <p:cNvSpPr>
            <a:spLocks noGrp="1"/>
          </p:cNvSpPr>
          <p:nvPr>
            <p:ph type="ftr" sz="quarter" idx="11"/>
          </p:nvPr>
        </p:nvSpPr>
        <p:spPr/>
        <p:txBody>
          <a:bodyPr/>
          <a:lstStyle/>
          <a:p>
            <a:pPr lvl="0"/>
            <a:endParaRPr lang="en-GB" dirty="0"/>
          </a:p>
        </p:txBody>
      </p:sp>
      <p:sp>
        <p:nvSpPr>
          <p:cNvPr id="7" name="Slide Number Placeholder 6"/>
          <p:cNvSpPr>
            <a:spLocks noGrp="1"/>
          </p:cNvSpPr>
          <p:nvPr>
            <p:ph type="sldNum" sz="quarter" idx="12"/>
          </p:nvPr>
        </p:nvSpPr>
        <p:spPr/>
        <p:txBody>
          <a:bodyPr/>
          <a:lstStyle/>
          <a:p>
            <a:pPr lvl="0"/>
            <a:fld id="{9A0DB2DC-4C9A-4742-B13C-FB6460FD3503}" type="slidenum">
              <a:rPr lang="en-GB" dirty="0"/>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showMasterSp="0">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sz="half" idx="1"/>
          </p:nvPr>
        </p:nvSpPr>
        <p:spPr>
          <a:xfrm>
            <a:off x="609600" y="1600200"/>
            <a:ext cx="3883152" cy="4419600"/>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half" idx="2"/>
          </p:nvPr>
        </p:nvSpPr>
        <p:spPr>
          <a:xfrm>
            <a:off x="4651248" y="1600200"/>
            <a:ext cx="3883152" cy="4419600"/>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6" name="TextBox 5"/>
          <p:cNvSpPr txBox="1"/>
          <p:nvPr userDrawn="1"/>
        </p:nvSpPr>
        <p:spPr>
          <a:xfrm>
            <a:off x="6620956" y="6635594"/>
            <a:ext cx="1005403" cy="246221"/>
          </a:xfrm>
          <a:prstGeom prst="rect">
            <a:avLst/>
          </a:prstGeom>
          <a:noFill/>
        </p:spPr>
        <p:txBody>
          <a:bodyPr wrap="none" rtlCol="0">
            <a:spAutoFit/>
          </a:bodyPr>
          <a:lstStyle/>
          <a:p>
            <a:r>
              <a:rPr lang="en-GB" sz="1000" dirty="0" smtClean="0">
                <a:solidFill>
                  <a:schemeClr val="tx1">
                    <a:lumMod val="65000"/>
                    <a:lumOff val="35000"/>
                  </a:schemeClr>
                </a:solidFill>
              </a:rPr>
              <a:t>Mr Powell</a:t>
            </a:r>
            <a:r>
              <a:rPr lang="en-GB" sz="1000" baseline="0" dirty="0" smtClean="0">
                <a:solidFill>
                  <a:schemeClr val="tx1">
                    <a:lumMod val="65000"/>
                    <a:lumOff val="35000"/>
                  </a:schemeClr>
                </a:solidFill>
              </a:rPr>
              <a:t> 2012</a:t>
            </a:r>
            <a:endParaRPr lang="en-GB" sz="1000" dirty="0">
              <a:solidFill>
                <a:schemeClr val="tx1">
                  <a:lumMod val="65000"/>
                  <a:lumOff val="35000"/>
                </a:schemeClr>
              </a:solidFill>
            </a:endParaRPr>
          </a:p>
        </p:txBody>
      </p:sp>
      <p:sp>
        <p:nvSpPr>
          <p:cNvPr id="4" name="Oval 3">
            <a:hlinkClick r:id="" tooltip="click here for index of lessons" action="ppaction://noaction"/>
          </p:cNvPr>
          <p:cNvSpPr/>
          <p:nvPr userDrawn="1"/>
        </p:nvSpPr>
        <p:spPr>
          <a:xfrm>
            <a:off x="7880029" y="6371186"/>
            <a:ext cx="906780" cy="47014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GB" sz="1400" dirty="0" smtClean="0">
                <a:solidFill>
                  <a:schemeClr val="tx1"/>
                </a:solidFill>
              </a:rPr>
              <a:t>Index</a:t>
            </a:r>
            <a:endParaRPr lang="en-GB" sz="1400" dirty="0">
              <a:solidFill>
                <a:schemeClr val="tx1"/>
              </a:solidFill>
            </a:endParaRPr>
          </a:p>
        </p:txBody>
      </p:sp>
      <p:sp>
        <p:nvSpPr>
          <p:cNvPr id="7" name="Moon 6">
            <a:hlinkClick r:id="" tooltip="Click here for the previous slide" action="ppaction://hlinkshowjump?jump=previousslide"/>
          </p:cNvPr>
          <p:cNvSpPr/>
          <p:nvPr userDrawn="1"/>
        </p:nvSpPr>
        <p:spPr>
          <a:xfrm>
            <a:off x="7560464" y="6381748"/>
            <a:ext cx="502444" cy="450058"/>
          </a:xfrm>
          <a:prstGeom prst="mo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8" name="Moon 7">
            <a:hlinkClick r:id="" tooltip="Click here for the next slide" action="ppaction://hlinkshowjump?jump=nextslide"/>
          </p:cNvPr>
          <p:cNvSpPr/>
          <p:nvPr userDrawn="1"/>
        </p:nvSpPr>
        <p:spPr>
          <a:xfrm flipH="1">
            <a:off x="8612977" y="6374604"/>
            <a:ext cx="502444" cy="450058"/>
          </a:xfrm>
          <a:prstGeom prst="mo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0" name="Title 1"/>
          <p:cNvSpPr>
            <a:spLocks noGrp="1"/>
          </p:cNvSpPr>
          <p:nvPr>
            <p:ph type="title"/>
          </p:nvPr>
        </p:nvSpPr>
        <p:spPr>
          <a:xfrm>
            <a:off x="0" y="0"/>
            <a:ext cx="8744852" cy="494617"/>
          </a:xfrm>
        </p:spPr>
        <p:txBody>
          <a:bodyPr>
            <a:noAutofit/>
          </a:bodyPr>
          <a:lstStyle>
            <a:lvl1pPr algn="l">
              <a:defRPr sz="2400" b="1">
                <a:solidFill>
                  <a:srgbClr val="7030A0"/>
                </a:solidFill>
              </a:defRPr>
            </a:lvl1pPr>
          </a:lstStyle>
          <a:p>
            <a:r>
              <a:rPr lang="en-US" dirty="0" smtClean="0"/>
              <a:t>Click to edit Master title style</a:t>
            </a:r>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showMasterSp="0">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1325563"/>
          </a:xfrm>
        </p:spPr>
        <p:txBody>
          <a:body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en-US" strike="noStrike" noProof="1" smtClean="0"/>
              <a:t>Click to edit Master text styles</a:t>
            </a:r>
            <a:endParaRPr lang="en-US" strike="noStrike" noProof="1" smtClean="0"/>
          </a:p>
        </p:txBody>
      </p:sp>
      <p:sp>
        <p:nvSpPr>
          <p:cNvPr id="4" name="Content Placeholder 3"/>
          <p:cNvSpPr>
            <a:spLocks noGrp="1"/>
          </p:cNvSpPr>
          <p:nvPr>
            <p:ph sz="half" idx="2"/>
          </p:nvPr>
        </p:nvSpPr>
        <p:spPr>
          <a:xfrm>
            <a:off x="629841" y="2505075"/>
            <a:ext cx="3868340"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en-US" strike="noStrike" noProof="1" smtClean="0"/>
              <a:t>Click to edit Master text styles</a:t>
            </a:r>
            <a:endParaRPr lang="en-US" strike="noStrike" noProof="1" smtClean="0"/>
          </a:p>
        </p:txBody>
      </p:sp>
      <p:sp>
        <p:nvSpPr>
          <p:cNvPr id="6" name="Content Placeholder 5"/>
          <p:cNvSpPr>
            <a:spLocks noGrp="1"/>
          </p:cNvSpPr>
          <p:nvPr>
            <p:ph sz="quarter" idx="4"/>
          </p:nvPr>
        </p:nvSpPr>
        <p:spPr>
          <a:xfrm>
            <a:off x="4629150" y="2505075"/>
            <a:ext cx="3887391"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6"/>
          <p:cNvSpPr>
            <a:spLocks noGrp="1"/>
          </p:cNvSpPr>
          <p:nvPr>
            <p:ph type="dt" sz="half" idx="10"/>
          </p:nvPr>
        </p:nvSpPr>
        <p:spPr/>
        <p:txBody>
          <a:bodyPr/>
          <a:p>
            <a:pPr lvl="0" fontAlgn="base"/>
            <a:endParaRPr lang="en-GB" strike="noStrike" noProof="1" dirty="0"/>
          </a:p>
        </p:txBody>
      </p:sp>
      <p:sp>
        <p:nvSpPr>
          <p:cNvPr id="8" name="Footer Placeholder 7"/>
          <p:cNvSpPr>
            <a:spLocks noGrp="1"/>
          </p:cNvSpPr>
          <p:nvPr>
            <p:ph type="ftr" sz="quarter" idx="11"/>
          </p:nvPr>
        </p:nvSpPr>
        <p:spPr/>
        <p:txBody>
          <a:bodyPr/>
          <a:p>
            <a:pPr lvl="0" fontAlgn="base"/>
            <a:endParaRPr lang="en-GB" strike="noStrike" noProof="1" dirty="0"/>
          </a:p>
        </p:txBody>
      </p:sp>
      <p:sp>
        <p:nvSpPr>
          <p:cNvPr id="9" name="Slide Number Placeholder 8"/>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showMasterSp="0">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Date Placeholder 2"/>
          <p:cNvSpPr>
            <a:spLocks noGrp="1"/>
          </p:cNvSpPr>
          <p:nvPr>
            <p:ph type="dt" sz="half" idx="10"/>
          </p:nvPr>
        </p:nvSpPr>
        <p:spPr/>
        <p:txBody>
          <a:bodyPr/>
          <a:p>
            <a:pPr lvl="0" fontAlgn="base"/>
            <a:endParaRPr lang="en-GB" strike="noStrike" noProof="1" dirty="0"/>
          </a:p>
        </p:txBody>
      </p:sp>
      <p:sp>
        <p:nvSpPr>
          <p:cNvPr id="4" name="Footer Placeholder 3"/>
          <p:cNvSpPr>
            <a:spLocks noGrp="1"/>
          </p:cNvSpPr>
          <p:nvPr>
            <p:ph type="ftr" sz="quarter" idx="11"/>
          </p:nvPr>
        </p:nvSpPr>
        <p:spPr/>
        <p:txBody>
          <a:bodyPr/>
          <a:p>
            <a:pPr lvl="0" fontAlgn="base"/>
            <a:endParaRPr lang="en-GB" strike="noStrike" noProof="1" dirty="0"/>
          </a:p>
        </p:txBody>
      </p:sp>
      <p:sp>
        <p:nvSpPr>
          <p:cNvPr id="5" name="Slide Number Placeholder 4"/>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lvl="0" fontAlgn="base"/>
            <a:endParaRPr lang="en-GB" strike="noStrike" noProof="1" dirty="0"/>
          </a:p>
        </p:txBody>
      </p:sp>
      <p:sp>
        <p:nvSpPr>
          <p:cNvPr id="3" name="Footer Placeholder 2"/>
          <p:cNvSpPr>
            <a:spLocks noGrp="1"/>
          </p:cNvSpPr>
          <p:nvPr>
            <p:ph type="ftr" sz="quarter" idx="11"/>
          </p:nvPr>
        </p:nvSpPr>
        <p:spPr/>
        <p:txBody>
          <a:bodyPr/>
          <a:p>
            <a:pPr lvl="0" fontAlgn="base"/>
            <a:endParaRPr lang="en-GB" strike="noStrike" noProof="1" dirty="0"/>
          </a:p>
        </p:txBody>
      </p:sp>
      <p:sp>
        <p:nvSpPr>
          <p:cNvPr id="4" name="Slide Number Placeholder 3"/>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pPr fontAlgn="base"/>
            <a:r>
              <a:rPr lang="en-US" strike="noStrike" noProof="1" smtClean="0"/>
              <a:t>Click to edit Master title style</a:t>
            </a:r>
            <a:endParaRPr lang="en-US" strike="noStrike" noProof="1"/>
          </a:p>
        </p:txBody>
      </p:sp>
      <p:sp>
        <p:nvSpPr>
          <p:cNvPr id="3" name="Picture Placeholder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en-US" strike="noStrike" noProof="1"/>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4.xml"/><Relationship Id="rId8" Type="http://schemas.openxmlformats.org/officeDocument/2006/relationships/slideLayout" Target="../slideLayouts/slideLayout23.xml"/><Relationship Id="rId7" Type="http://schemas.openxmlformats.org/officeDocument/2006/relationships/slideLayout" Target="../slideLayouts/slideLayout22.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 Id="rId3" Type="http://schemas.openxmlformats.org/officeDocument/2006/relationships/slideLayout" Target="../slideLayouts/slideLayout18.xml"/><Relationship Id="rId2" Type="http://schemas.openxmlformats.org/officeDocument/2006/relationships/slideLayout" Target="../slideLayouts/slideLayout17.xml"/><Relationship Id="rId12" Type="http://schemas.openxmlformats.org/officeDocument/2006/relationships/theme" Target="../theme/theme2.xml"/><Relationship Id="rId11" Type="http://schemas.openxmlformats.org/officeDocument/2006/relationships/slideLayout" Target="../slideLayouts/slideLayout26.xml"/><Relationship Id="rId10" Type="http://schemas.openxmlformats.org/officeDocument/2006/relationships/slideLayout" Target="../slideLayouts/slideLayout25.xml"/><Relationship Id="rId1"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5.xml"/><Relationship Id="rId8" Type="http://schemas.openxmlformats.org/officeDocument/2006/relationships/slideLayout" Target="../slideLayouts/slideLayout34.xml"/><Relationship Id="rId7" Type="http://schemas.openxmlformats.org/officeDocument/2006/relationships/slideLayout" Target="../slideLayouts/slideLayout33.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 Id="rId3" Type="http://schemas.openxmlformats.org/officeDocument/2006/relationships/slideLayout" Target="../slideLayouts/slideLayout29.xml"/><Relationship Id="rId2" Type="http://schemas.openxmlformats.org/officeDocument/2006/relationships/slideLayout" Target="../slideLayouts/slideLayout28.xml"/><Relationship Id="rId15" Type="http://schemas.openxmlformats.org/officeDocument/2006/relationships/theme" Target="../theme/theme3.xml"/><Relationship Id="rId14" Type="http://schemas.openxmlformats.org/officeDocument/2006/relationships/slideLayout" Target="../slideLayouts/slideLayout40.xml"/><Relationship Id="rId13" Type="http://schemas.openxmlformats.org/officeDocument/2006/relationships/slideLayout" Target="../slideLayouts/slideLayout39.xml"/><Relationship Id="rId12" Type="http://schemas.openxmlformats.org/officeDocument/2006/relationships/slideLayout" Target="../slideLayouts/slideLayout38.xml"/><Relationship Id="rId11" Type="http://schemas.openxmlformats.org/officeDocument/2006/relationships/slideLayout" Target="../slideLayouts/slideLayout37.xml"/><Relationship Id="rId10" Type="http://schemas.openxmlformats.org/officeDocument/2006/relationships/slideLayout" Target="../slideLayouts/slideLayout36.xml"/><Relationship Id="rId1"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grpSp>
        <p:nvGrpSpPr>
          <p:cNvPr id="1026" name="Group 21505"/>
          <p:cNvGrpSpPr/>
          <p:nvPr/>
        </p:nvGrpSpPr>
        <p:grpSpPr>
          <a:xfrm>
            <a:off x="0" y="152400"/>
            <a:ext cx="8686800" cy="6096000"/>
            <a:chOff x="0" y="96"/>
            <a:chExt cx="5472" cy="3840"/>
          </a:xfrm>
        </p:grpSpPr>
        <p:sp>
          <p:nvSpPr>
            <p:cNvPr id="1027" name="Rounded Rectangle 21506"/>
            <p:cNvSpPr/>
            <p:nvPr/>
          </p:nvSpPr>
          <p:spPr>
            <a:xfrm>
              <a:off x="240" y="336"/>
              <a:ext cx="5232" cy="3600"/>
            </a:xfrm>
            <a:prstGeom prst="roundRect">
              <a:avLst>
                <a:gd name="adj" fmla="val 13727"/>
              </a:avLst>
            </a:prstGeom>
            <a:noFill/>
            <a:ln w="50800" cap="flat" cmpd="sng">
              <a:solidFill>
                <a:schemeClr val="bg2"/>
              </a:solidFill>
              <a:prstDash val="solid"/>
              <a:round/>
              <a:headEnd type="none" w="med" len="med"/>
              <a:tailEnd type="none" w="med" len="med"/>
            </a:ln>
          </p:spPr>
          <p:txBody>
            <a:bodyPr wrap="none" anchor="ctr"/>
            <a:p>
              <a:pPr lvl="0" indent="0" algn="ctr">
                <a:buClr>
                  <a:schemeClr val="bg1"/>
                </a:buClr>
              </a:pPr>
              <a:endParaRPr lang="en-US" altLang="zh-CN" sz="2400" dirty="0">
                <a:latin typeface="Calibri" panose="020F0502020204030204" charset="0"/>
              </a:endParaRPr>
            </a:p>
          </p:txBody>
        </p:sp>
        <p:sp>
          <p:nvSpPr>
            <p:cNvPr id="1028" name="Freeform 21507"/>
            <p:cNvSpPr/>
            <p:nvPr/>
          </p:nvSpPr>
          <p:spPr>
            <a:xfrm>
              <a:off x="0" y="96"/>
              <a:ext cx="5376" cy="768"/>
            </a:xfrm>
            <a:custGeom>
              <a:avLst/>
              <a:gdLst/>
              <a:ahLst/>
              <a:cxnLst/>
              <a:pathLst>
                <a:path w="7000" h="1000">
                  <a:moveTo>
                    <a:pt x="0" y="0"/>
                  </a:moveTo>
                  <a:lnTo>
                    <a:pt x="6500" y="0"/>
                  </a:lnTo>
                  <a:cubicBezTo>
                    <a:pt x="6776" y="0"/>
                    <a:pt x="7000" y="224"/>
                    <a:pt x="7000" y="500"/>
                  </a:cubicBezTo>
                  <a:cubicBezTo>
                    <a:pt x="7000" y="776"/>
                    <a:pt x="6776" y="1000"/>
                    <a:pt x="6500" y="1000"/>
                  </a:cubicBezTo>
                  <a:lnTo>
                    <a:pt x="0" y="1000"/>
                  </a:lnTo>
                  <a:close/>
                </a:path>
              </a:pathLst>
            </a:custGeom>
            <a:solidFill>
              <a:schemeClr val="folHlink"/>
            </a:solidFill>
            <a:ln w="9525">
              <a:noFill/>
            </a:ln>
          </p:spPr>
          <p:txBody>
            <a:bodyPr/>
            <a:p>
              <a:endParaRPr lang="en-US"/>
            </a:p>
          </p:txBody>
        </p:sp>
        <p:sp>
          <p:nvSpPr>
            <p:cNvPr id="1029" name="Straight Connector 21508"/>
            <p:cNvSpPr/>
            <p:nvPr/>
          </p:nvSpPr>
          <p:spPr>
            <a:xfrm>
              <a:off x="0" y="768"/>
              <a:ext cx="5088" cy="0"/>
            </a:xfrm>
            <a:prstGeom prst="line">
              <a:avLst/>
            </a:prstGeom>
            <a:ln w="38100" cap="flat" cmpd="sng">
              <a:solidFill>
                <a:schemeClr val="bg1"/>
              </a:solidFill>
              <a:prstDash val="solid"/>
              <a:round/>
              <a:headEnd type="none" w="med" len="med"/>
              <a:tailEnd type="none" w="med" len="med"/>
            </a:ln>
          </p:spPr>
        </p:sp>
      </p:grpSp>
      <p:sp>
        <p:nvSpPr>
          <p:cNvPr id="1030" name="Title 21509"/>
          <p:cNvSpPr>
            <a:spLocks noGrp="1"/>
          </p:cNvSpPr>
          <p:nvPr>
            <p:ph type="title"/>
          </p:nvPr>
        </p:nvSpPr>
        <p:spPr>
          <a:xfrm>
            <a:off x="195263" y="228600"/>
            <a:ext cx="8015287" cy="914400"/>
          </a:xfrm>
          <a:prstGeom prst="rect">
            <a:avLst/>
          </a:prstGeom>
          <a:noFill/>
          <a:ln w="9525">
            <a:noFill/>
          </a:ln>
        </p:spPr>
        <p:txBody>
          <a:bodyPr anchor="ctr"/>
          <a:p>
            <a:pPr lvl="0" indent="0"/>
            <a:r>
              <a:rPr lang="en-US" altLang="zh-CN" dirty="0"/>
              <a:t>Click to edit Master title style</a:t>
            </a:r>
            <a:endParaRPr lang="en-US" altLang="zh-CN" dirty="0"/>
          </a:p>
        </p:txBody>
      </p:sp>
      <p:sp>
        <p:nvSpPr>
          <p:cNvPr id="21511" name="Text Placeholder 21510"/>
          <p:cNvSpPr>
            <a:spLocks noGrp="1"/>
          </p:cNvSpPr>
          <p:nvPr>
            <p:ph type="body"/>
          </p:nvPr>
        </p:nvSpPr>
        <p:spPr>
          <a:xfrm>
            <a:off x="609600" y="1600200"/>
            <a:ext cx="7924800" cy="4419600"/>
          </a:xfrm>
          <a:prstGeom prst="rect">
            <a:avLst/>
          </a:prstGeom>
          <a:noFill/>
          <a:ln w="9525">
            <a:noFill/>
          </a:ln>
        </p:spPr>
        <p:txBody>
          <a:bodyPr anchor="t"/>
          <a:p>
            <a:pPr lvl="0" indent="-342900"/>
            <a:r>
              <a:rPr lang="en-US" altLang="zh-CN" dirty="0"/>
              <a:t>Click to edit Master text styles</a:t>
            </a:r>
            <a:endParaRPr lang="en-US" altLang="zh-CN" dirty="0"/>
          </a:p>
          <a:p>
            <a:pPr lvl="1" indent="-285750"/>
            <a:r>
              <a:rPr lang="en-US" altLang="zh-CN" dirty="0"/>
              <a:t>Second level</a:t>
            </a:r>
            <a:endParaRPr lang="en-US" altLang="zh-CN" dirty="0"/>
          </a:p>
          <a:p>
            <a:pPr lvl="2" indent="-228600"/>
            <a:r>
              <a:rPr lang="en-US" altLang="zh-CN" dirty="0"/>
              <a:t>Third level</a:t>
            </a:r>
            <a:endParaRPr lang="en-US" altLang="zh-CN" dirty="0"/>
          </a:p>
          <a:p>
            <a:pPr lvl="3" indent="-228600"/>
            <a:r>
              <a:rPr lang="en-US" altLang="zh-CN" dirty="0"/>
              <a:t>Fourth level</a:t>
            </a:r>
            <a:endParaRPr lang="en-US" altLang="zh-CN" dirty="0"/>
          </a:p>
          <a:p>
            <a:pPr lvl="4" indent="-228600"/>
            <a:r>
              <a:rPr lang="en-US" altLang="zh-CN" dirty="0"/>
              <a:t>Fifth level</a:t>
            </a:r>
            <a:endParaRPr lang="en-US" altLang="zh-CN" dirty="0"/>
          </a:p>
        </p:txBody>
      </p:sp>
      <p:sp>
        <p:nvSpPr>
          <p:cNvPr id="21512" name="Date Placeholder 21511"/>
          <p:cNvSpPr>
            <a:spLocks noGrp="1"/>
          </p:cNvSpPr>
          <p:nvPr>
            <p:ph type="dt" sz="half" idx="2"/>
          </p:nvPr>
        </p:nvSpPr>
        <p:spPr>
          <a:xfrm>
            <a:off x="457200" y="6248400"/>
            <a:ext cx="2133600" cy="457200"/>
          </a:xfrm>
          <a:prstGeom prst="rect">
            <a:avLst/>
          </a:prstGeom>
          <a:noFill/>
          <a:ln w="9525">
            <a:noFill/>
          </a:ln>
        </p:spPr>
        <p:txBody>
          <a:bodyPr anchor="b"/>
          <a:lstStyle>
            <a:lvl1pPr>
              <a:defRPr sz="1200"/>
            </a:lvl1pPr>
          </a:lstStyle>
          <a:p>
            <a:pPr lvl="0" fontAlgn="base"/>
            <a:endParaRPr lang="en-GB" strike="noStrike" noProof="1" dirty="0"/>
          </a:p>
        </p:txBody>
      </p:sp>
      <p:sp>
        <p:nvSpPr>
          <p:cNvPr id="21513" name="Footer Placeholder 21512"/>
          <p:cNvSpPr>
            <a:spLocks noGrp="1"/>
          </p:cNvSpPr>
          <p:nvPr>
            <p:ph type="ftr" sz="quarter" idx="3"/>
          </p:nvPr>
        </p:nvSpPr>
        <p:spPr>
          <a:xfrm>
            <a:off x="3124200" y="6248400"/>
            <a:ext cx="2895600" cy="457200"/>
          </a:xfrm>
          <a:prstGeom prst="rect">
            <a:avLst/>
          </a:prstGeom>
          <a:noFill/>
          <a:ln w="9525">
            <a:noFill/>
          </a:ln>
        </p:spPr>
        <p:txBody>
          <a:bodyPr anchor="b"/>
          <a:lstStyle>
            <a:lvl1pPr algn="ctr">
              <a:defRPr sz="1200"/>
            </a:lvl1pPr>
          </a:lstStyle>
          <a:p>
            <a:pPr lvl="0" fontAlgn="base"/>
            <a:endParaRPr lang="en-GB" strike="noStrike" noProof="1" dirty="0"/>
          </a:p>
        </p:txBody>
      </p:sp>
      <p:sp>
        <p:nvSpPr>
          <p:cNvPr id="21514" name="Slide Number Placeholder 21513"/>
          <p:cNvSpPr>
            <a:spLocks noGrp="1"/>
          </p:cNvSpPr>
          <p:nvPr>
            <p:ph type="sldNum" sz="quarter" idx="4"/>
          </p:nvPr>
        </p:nvSpPr>
        <p:spPr>
          <a:xfrm>
            <a:off x="6553200" y="6248400"/>
            <a:ext cx="2133600" cy="457200"/>
          </a:xfrm>
          <a:prstGeom prst="rect">
            <a:avLst/>
          </a:prstGeom>
          <a:noFill/>
          <a:ln w="9525">
            <a:noFill/>
          </a:ln>
        </p:spPr>
        <p:txBody>
          <a:bodyPr anchor="b"/>
          <a:lstStyle>
            <a:lvl1pPr algn="r">
              <a:defRPr sz="1200">
                <a:latin typeface="Arial" panose="020B0604020202020204" pitchFamily="34" charset="0"/>
              </a:defRPr>
            </a:lvl1pPr>
          </a:lstStyle>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11">
                                            <p:txEl>
                                              <p:charRg st="0" end="33"/>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511">
                                            <p:txEl>
                                              <p:charRg st="33" end="46"/>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511">
                                            <p:txEl>
                                              <p:charRg st="46" end="58"/>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511">
                                            <p:txEl>
                                              <p:charRg st="58" end="7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511">
                                            <p:txEl>
                                              <p:charRg st="71" end="8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1" grpId="0" build="p"/>
    </p:bldLst>
  </p:timing>
  <p:hf sldNum="0" hdr="0" ftr="0" dt="0"/>
  <p:txStyles>
    <p:titleStyle>
      <a:lvl1pPr marL="0" lvl="0" indent="0" algn="l" defTabSz="914400" rtl="0" eaLnBrk="1" fontAlgn="base" latinLnBrk="0" hangingPunct="1">
        <a:lnSpc>
          <a:spcPct val="100000"/>
        </a:lnSpc>
        <a:spcBef>
          <a:spcPct val="0"/>
        </a:spcBef>
        <a:spcAft>
          <a:spcPct val="0"/>
        </a:spcAft>
        <a:buNone/>
        <a:defRPr sz="4200" b="0" i="0" u="none" kern="1200" baseline="0">
          <a:solidFill>
            <a:schemeClr val="tx2"/>
          </a:solidFill>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Char char="l"/>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Char char="l"/>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lr>
          <a:schemeClr val="bg2"/>
        </a:buClr>
        <a:buSzPct val="65000"/>
        <a:buFont typeface="Wingdings" panose="05000000000000000000" pitchFamily="2" charset="2"/>
        <a:buChar char="l"/>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Char char="l"/>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lr>
          <a:schemeClr val="bg2"/>
        </a:buClr>
        <a:buSzPct val="40000"/>
        <a:buFont typeface="Wingdings" panose="05000000000000000000" pitchFamily="2" charset="2"/>
        <a:buChar char="l"/>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bg2"/>
        </a:buClr>
        <a:buSzPct val="40000"/>
        <a:buFont typeface="Wingdings" panose="05000000000000000000" pitchFamily="2" charset="2"/>
        <a:buChar char="l"/>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bg2"/>
        </a:buClr>
        <a:buSzPct val="40000"/>
        <a:buFont typeface="Wingdings" panose="05000000000000000000" pitchFamily="2" charset="2"/>
        <a:buChar char="l"/>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bg2"/>
        </a:buClr>
        <a:buSzPct val="40000"/>
        <a:buFont typeface="Wingdings" panose="05000000000000000000" pitchFamily="2" charset="2"/>
        <a:buChar char="l"/>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bg2"/>
        </a:buClr>
        <a:buSzPct val="40000"/>
        <a:buFont typeface="Wingdings" panose="05000000000000000000" pitchFamily="2" charset="2"/>
        <a:buChar char="l"/>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050" name="Title 1025"/>
          <p:cNvSpPr>
            <a:spLocks noGrp="1"/>
          </p:cNvSpPr>
          <p:nvPr>
            <p:ph type="title"/>
          </p:nvPr>
        </p:nvSpPr>
        <p:spPr>
          <a:xfrm>
            <a:off x="685800" y="609600"/>
            <a:ext cx="7772400" cy="1143000"/>
          </a:xfrm>
          <a:prstGeom prst="rect">
            <a:avLst/>
          </a:prstGeom>
          <a:noFill/>
          <a:ln w="9525">
            <a:noFill/>
          </a:ln>
        </p:spPr>
        <p:txBody>
          <a:bodyPr anchor="ctr"/>
          <a:p>
            <a:pPr lvl="0" indent="0"/>
            <a:r>
              <a:rPr lang="en-US" altLang="zh-CN" dirty="0"/>
              <a:t>Click to edit Master title style</a:t>
            </a:r>
            <a:endParaRPr lang="en-US" altLang="zh-CN" dirty="0"/>
          </a:p>
        </p:txBody>
      </p:sp>
      <p:sp>
        <p:nvSpPr>
          <p:cNvPr id="2051" name="Text Placeholder 1026"/>
          <p:cNvSpPr>
            <a:spLocks noGrp="1"/>
          </p:cNvSpPr>
          <p:nvPr>
            <p:ph type="body"/>
          </p:nvPr>
        </p:nvSpPr>
        <p:spPr>
          <a:xfrm>
            <a:off x="685800" y="1981200"/>
            <a:ext cx="7772400" cy="4114800"/>
          </a:xfrm>
          <a:prstGeom prst="rect">
            <a:avLst/>
          </a:prstGeom>
          <a:noFill/>
          <a:ln w="9525">
            <a:noFill/>
          </a:ln>
        </p:spPr>
        <p:txBody>
          <a:bodyPr anchor="t"/>
          <a:p>
            <a:pPr lvl="0" indent="-342900"/>
            <a:r>
              <a:rPr lang="en-US" altLang="zh-CN" dirty="0"/>
              <a:t>Click to edit Master text styles</a:t>
            </a:r>
            <a:endParaRPr lang="en-US" altLang="zh-CN" dirty="0"/>
          </a:p>
          <a:p>
            <a:pPr lvl="1" indent="-285750"/>
            <a:r>
              <a:rPr lang="en-US" altLang="zh-CN" dirty="0"/>
              <a:t>Second level</a:t>
            </a:r>
            <a:endParaRPr lang="en-US" altLang="zh-CN" dirty="0"/>
          </a:p>
          <a:p>
            <a:pPr lvl="2" indent="-228600"/>
            <a:r>
              <a:rPr lang="en-US" altLang="zh-CN" dirty="0"/>
              <a:t>Third level</a:t>
            </a:r>
            <a:endParaRPr lang="en-US" altLang="zh-CN" dirty="0"/>
          </a:p>
          <a:p>
            <a:pPr lvl="3" indent="-228600"/>
            <a:r>
              <a:rPr lang="en-US" altLang="zh-CN" dirty="0"/>
              <a:t>Fourth level</a:t>
            </a:r>
            <a:endParaRPr lang="en-US" altLang="zh-CN" dirty="0"/>
          </a:p>
          <a:p>
            <a:pPr lvl="4" indent="-228600"/>
            <a:r>
              <a:rPr lang="en-US" altLang="zh-CN" dirty="0"/>
              <a:t>Fifth level</a:t>
            </a:r>
            <a:endParaRPr lang="en-US" altLang="zh-CN" dirty="0"/>
          </a:p>
        </p:txBody>
      </p:sp>
      <p:sp>
        <p:nvSpPr>
          <p:cNvPr id="1028" name="Date Placeholder 1027"/>
          <p:cNvSpPr>
            <a:spLocks noGrp="1"/>
          </p:cNvSpPr>
          <p:nvPr>
            <p:ph type="dt" sz="half" idx="2"/>
          </p:nvPr>
        </p:nvSpPr>
        <p:spPr>
          <a:xfrm>
            <a:off x="685800" y="6248400"/>
            <a:ext cx="1905000" cy="457200"/>
          </a:xfrm>
          <a:prstGeom prst="rect">
            <a:avLst/>
          </a:prstGeom>
          <a:noFill/>
          <a:ln w="9525">
            <a:noFill/>
          </a:ln>
        </p:spPr>
        <p:txBody>
          <a:bodyPr/>
          <a:lstStyle>
            <a:lvl1pPr>
              <a:defRPr sz="1400"/>
            </a:lvl1pPr>
          </a:lstStyle>
          <a:p>
            <a:pPr lvl="0" fontAlgn="base"/>
            <a:endParaRPr lang="en-US" strike="noStrike" noProof="1"/>
          </a:p>
        </p:txBody>
      </p:sp>
      <p:sp>
        <p:nvSpPr>
          <p:cNvPr id="1029" name="Footer Placeholder 1028"/>
          <p:cNvSpPr>
            <a:spLocks noGrp="1"/>
          </p:cNvSpPr>
          <p:nvPr>
            <p:ph type="ftr" sz="quarter" idx="3"/>
          </p:nvPr>
        </p:nvSpPr>
        <p:spPr>
          <a:xfrm>
            <a:off x="3124200" y="6248400"/>
            <a:ext cx="2895600" cy="457200"/>
          </a:xfrm>
          <a:prstGeom prst="rect">
            <a:avLst/>
          </a:prstGeom>
          <a:noFill/>
          <a:ln w="9525">
            <a:noFill/>
          </a:ln>
        </p:spPr>
        <p:txBody>
          <a:bodyPr/>
          <a:lstStyle>
            <a:lvl1pPr algn="ctr">
              <a:defRPr sz="1400"/>
            </a:lvl1pPr>
          </a:lstStyle>
          <a:p>
            <a:pPr lvl="0" fontAlgn="base"/>
            <a:endParaRPr lang="en-US" strike="noStrike" noProof="1"/>
          </a:p>
        </p:txBody>
      </p:sp>
      <p:sp>
        <p:nvSpPr>
          <p:cNvPr id="1030" name="Slide Number Placeholder 1029"/>
          <p:cNvSpPr>
            <a:spLocks noGrp="1"/>
          </p:cNvSpPr>
          <p:nvPr>
            <p:ph type="sldNum" sz="quarter" idx="4"/>
          </p:nvPr>
        </p:nvSpPr>
        <p:spPr>
          <a:xfrm>
            <a:off x="6553200" y="6248400"/>
            <a:ext cx="1905000" cy="457200"/>
          </a:xfrm>
          <a:prstGeom prst="rect">
            <a:avLst/>
          </a:prstGeom>
          <a:noFill/>
          <a:ln w="9525">
            <a:noFill/>
          </a:ln>
        </p:spPr>
        <p:txBody>
          <a:bodyPr/>
          <a:lstStyle>
            <a:lvl1pPr algn="r">
              <a:defRPr sz="1400"/>
            </a:lvl1pPr>
          </a:lstStyle>
          <a:p>
            <a:pPr lvl="0" fontAlgn="base"/>
            <a:fld id="{9A0DB2DC-4C9A-4742-B13C-FB6460FD3503}" type="slidenum">
              <a:rPr lang="en-US" strike="noStrike" noProof="1">
                <a:latin typeface="Arial" panose="020B0604020202020204" pitchFamily="34" charset="0"/>
                <a:ea typeface="+mn-ea"/>
                <a:cs typeface="+mn-cs"/>
              </a:rPr>
            </a:fld>
            <a:endParaRPr lang="en-US" strike="noStrike" noProof="1"/>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hf sldNum="0" hdr="0" ftr="0" dt="0"/>
  <p:txStyles>
    <p:title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Calibri" panose="020F0502020204030204" charset="0"/>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Calibri" panose="020F0502020204030204" charset="0"/>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Calibri" panose="020F0502020204030204" charset="0"/>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Calibri" panose="020F0502020204030204" charset="0"/>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Calibri" panose="020F0502020204030204" charset="0"/>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Calibri" panose="020F0502020204030204" charset="0"/>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charset="0"/>
          <a:ea typeface="+mn-ea"/>
          <a:cs typeface="+mn-cs"/>
        </a:defRPr>
      </a:lvl2pPr>
      <a:lvl3pPr marL="914400" lvl="2"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charset="0"/>
          <a:ea typeface="+mn-ea"/>
          <a:cs typeface="+mn-cs"/>
        </a:defRPr>
      </a:lvl3pPr>
      <a:lvl4pPr marL="1371600" lvl="3"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charset="0"/>
          <a:ea typeface="+mn-ea"/>
          <a:cs typeface="+mn-cs"/>
        </a:defRPr>
      </a:lvl4pPr>
      <a:lvl5pPr marL="1828800" lvl="4"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charset="0"/>
          <a:ea typeface="+mn-ea"/>
          <a:cs typeface="+mn-cs"/>
        </a:defRPr>
      </a:lvl5pPr>
      <a:lvl6pPr marL="2286000" lvl="5"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charset="0"/>
          <a:ea typeface="+mn-ea"/>
          <a:cs typeface="+mn-cs"/>
        </a:defRPr>
      </a:lvl6pPr>
      <a:lvl7pPr marL="2743200" lvl="6"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charset="0"/>
          <a:ea typeface="+mn-ea"/>
          <a:cs typeface="+mn-cs"/>
        </a:defRPr>
      </a:lvl7pPr>
      <a:lvl8pPr marL="3200400" lvl="7"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charset="0"/>
          <a:ea typeface="+mn-ea"/>
          <a:cs typeface="+mn-cs"/>
        </a:defRPr>
      </a:lvl8pPr>
      <a:lvl9pPr marL="3657600" lvl="8"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charset="0"/>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grpSp>
        <p:nvGrpSpPr>
          <p:cNvPr id="1026" name="Group 21505"/>
          <p:cNvGrpSpPr/>
          <p:nvPr/>
        </p:nvGrpSpPr>
        <p:grpSpPr>
          <a:xfrm>
            <a:off x="0" y="152400"/>
            <a:ext cx="8686800" cy="6096000"/>
            <a:chOff x="0" y="96"/>
            <a:chExt cx="5472" cy="3840"/>
          </a:xfrm>
        </p:grpSpPr>
        <p:sp>
          <p:nvSpPr>
            <p:cNvPr id="1027" name="Rounded Rectangle 21506"/>
            <p:cNvSpPr/>
            <p:nvPr/>
          </p:nvSpPr>
          <p:spPr>
            <a:xfrm>
              <a:off x="240" y="336"/>
              <a:ext cx="5232" cy="3600"/>
            </a:xfrm>
            <a:prstGeom prst="roundRect">
              <a:avLst>
                <a:gd name="adj" fmla="val 13727"/>
              </a:avLst>
            </a:prstGeom>
            <a:noFill/>
            <a:ln w="50800" cap="flat" cmpd="sng">
              <a:solidFill>
                <a:schemeClr val="bg2"/>
              </a:solidFill>
              <a:prstDash val="solid"/>
              <a:round/>
              <a:headEnd type="none" w="med" len="med"/>
              <a:tailEnd type="none" w="med" len="med"/>
            </a:ln>
          </p:spPr>
          <p:txBody>
            <a:bodyPr wrap="none" anchor="ctr"/>
            <a:p>
              <a:pPr lvl="0" indent="0" algn="ctr">
                <a:buClr>
                  <a:schemeClr val="bg1"/>
                </a:buClr>
              </a:pPr>
              <a:endParaRPr lang="en-US" altLang="zh-CN" sz="2400" dirty="0">
                <a:latin typeface="Calibri" panose="020F0502020204030204" charset="0"/>
              </a:endParaRPr>
            </a:p>
          </p:txBody>
        </p:sp>
        <p:sp>
          <p:nvSpPr>
            <p:cNvPr id="1028" name="Freeform 21507"/>
            <p:cNvSpPr/>
            <p:nvPr/>
          </p:nvSpPr>
          <p:spPr>
            <a:xfrm>
              <a:off x="0" y="96"/>
              <a:ext cx="5376" cy="768"/>
            </a:xfrm>
            <a:custGeom>
              <a:avLst/>
              <a:gdLst/>
              <a:ahLst/>
              <a:cxnLst/>
              <a:pathLst>
                <a:path w="7000" h="1000">
                  <a:moveTo>
                    <a:pt x="0" y="0"/>
                  </a:moveTo>
                  <a:lnTo>
                    <a:pt x="6500" y="0"/>
                  </a:lnTo>
                  <a:cubicBezTo>
                    <a:pt x="6776" y="0"/>
                    <a:pt x="7000" y="224"/>
                    <a:pt x="7000" y="500"/>
                  </a:cubicBezTo>
                  <a:cubicBezTo>
                    <a:pt x="7000" y="776"/>
                    <a:pt x="6776" y="1000"/>
                    <a:pt x="6500" y="1000"/>
                  </a:cubicBezTo>
                  <a:lnTo>
                    <a:pt x="0" y="1000"/>
                  </a:lnTo>
                  <a:close/>
                </a:path>
              </a:pathLst>
            </a:custGeom>
            <a:solidFill>
              <a:schemeClr val="folHlink"/>
            </a:solidFill>
            <a:ln w="9525">
              <a:noFill/>
            </a:ln>
          </p:spPr>
          <p:txBody>
            <a:bodyPr/>
            <a:p>
              <a:endParaRPr lang="en-US"/>
            </a:p>
          </p:txBody>
        </p:sp>
        <p:sp>
          <p:nvSpPr>
            <p:cNvPr id="1029" name="Straight Connector 21508"/>
            <p:cNvSpPr/>
            <p:nvPr/>
          </p:nvSpPr>
          <p:spPr>
            <a:xfrm>
              <a:off x="0" y="768"/>
              <a:ext cx="5088" cy="0"/>
            </a:xfrm>
            <a:prstGeom prst="line">
              <a:avLst/>
            </a:prstGeom>
            <a:ln w="38100" cap="flat" cmpd="sng">
              <a:solidFill>
                <a:schemeClr val="bg1"/>
              </a:solidFill>
              <a:prstDash val="solid"/>
              <a:round/>
              <a:headEnd type="none" w="med" len="med"/>
              <a:tailEnd type="none" w="med" len="med"/>
            </a:ln>
          </p:spPr>
        </p:sp>
      </p:grpSp>
      <p:sp>
        <p:nvSpPr>
          <p:cNvPr id="1030" name="Title 21509"/>
          <p:cNvSpPr>
            <a:spLocks noGrp="1"/>
          </p:cNvSpPr>
          <p:nvPr>
            <p:ph type="title"/>
          </p:nvPr>
        </p:nvSpPr>
        <p:spPr>
          <a:xfrm>
            <a:off x="195263" y="228600"/>
            <a:ext cx="8015287" cy="914400"/>
          </a:xfrm>
          <a:prstGeom prst="rect">
            <a:avLst/>
          </a:prstGeom>
          <a:noFill/>
          <a:ln w="9525">
            <a:noFill/>
          </a:ln>
        </p:spPr>
        <p:txBody>
          <a:bodyPr anchor="ctr"/>
          <a:p>
            <a:pPr lvl="0" indent="0"/>
            <a:r>
              <a:rPr lang="en-US" altLang="zh-CN" dirty="0"/>
              <a:t>Click to edit Master title style</a:t>
            </a:r>
            <a:endParaRPr lang="en-US" altLang="zh-CN" dirty="0"/>
          </a:p>
        </p:txBody>
      </p:sp>
      <p:sp>
        <p:nvSpPr>
          <p:cNvPr id="21511" name="Text Placeholder 21510"/>
          <p:cNvSpPr>
            <a:spLocks noGrp="1"/>
          </p:cNvSpPr>
          <p:nvPr>
            <p:ph type="body"/>
          </p:nvPr>
        </p:nvSpPr>
        <p:spPr>
          <a:xfrm>
            <a:off x="609600" y="1600200"/>
            <a:ext cx="7924800" cy="4419600"/>
          </a:xfrm>
          <a:prstGeom prst="rect">
            <a:avLst/>
          </a:prstGeom>
          <a:noFill/>
          <a:ln w="9525">
            <a:noFill/>
          </a:ln>
        </p:spPr>
        <p:txBody>
          <a:bodyPr anchor="t"/>
          <a:p>
            <a:pPr lvl="0" indent="-342900"/>
            <a:r>
              <a:rPr lang="en-US" altLang="zh-CN" dirty="0"/>
              <a:t>Click to edit Master text styles</a:t>
            </a:r>
            <a:endParaRPr lang="en-US" altLang="zh-CN" dirty="0"/>
          </a:p>
          <a:p>
            <a:pPr lvl="1" indent="-285750"/>
            <a:r>
              <a:rPr lang="en-US" altLang="zh-CN" dirty="0"/>
              <a:t>Second level</a:t>
            </a:r>
            <a:endParaRPr lang="en-US" altLang="zh-CN" dirty="0"/>
          </a:p>
          <a:p>
            <a:pPr lvl="2" indent="-228600"/>
            <a:r>
              <a:rPr lang="en-US" altLang="zh-CN" dirty="0"/>
              <a:t>Third level</a:t>
            </a:r>
            <a:endParaRPr lang="en-US" altLang="zh-CN" dirty="0"/>
          </a:p>
          <a:p>
            <a:pPr lvl="3" indent="-228600"/>
            <a:r>
              <a:rPr lang="en-US" altLang="zh-CN" dirty="0"/>
              <a:t>Fourth level</a:t>
            </a:r>
            <a:endParaRPr lang="en-US" altLang="zh-CN" dirty="0"/>
          </a:p>
          <a:p>
            <a:pPr lvl="4" indent="-228600"/>
            <a:r>
              <a:rPr lang="en-US" altLang="zh-CN" dirty="0"/>
              <a:t>Fifth level</a:t>
            </a:r>
            <a:endParaRPr lang="en-US" altLang="zh-CN" dirty="0"/>
          </a:p>
        </p:txBody>
      </p:sp>
      <p:sp>
        <p:nvSpPr>
          <p:cNvPr id="21512" name="Date Placeholder 21511"/>
          <p:cNvSpPr>
            <a:spLocks noGrp="1"/>
          </p:cNvSpPr>
          <p:nvPr>
            <p:ph type="dt" sz="half" idx="2"/>
          </p:nvPr>
        </p:nvSpPr>
        <p:spPr>
          <a:xfrm>
            <a:off x="457200" y="6248400"/>
            <a:ext cx="2133600" cy="457200"/>
          </a:xfrm>
          <a:prstGeom prst="rect">
            <a:avLst/>
          </a:prstGeom>
          <a:noFill/>
          <a:ln w="9525">
            <a:noFill/>
          </a:ln>
        </p:spPr>
        <p:txBody>
          <a:bodyPr anchor="b"/>
          <a:lstStyle>
            <a:lvl1pPr>
              <a:defRPr sz="1200"/>
            </a:lvl1pPr>
          </a:lstStyle>
          <a:p>
            <a:pPr lvl="0" fontAlgn="base"/>
            <a:endParaRPr lang="en-GB" strike="noStrike" noProof="1" dirty="0"/>
          </a:p>
        </p:txBody>
      </p:sp>
      <p:sp>
        <p:nvSpPr>
          <p:cNvPr id="21513" name="Footer Placeholder 21512"/>
          <p:cNvSpPr>
            <a:spLocks noGrp="1"/>
          </p:cNvSpPr>
          <p:nvPr>
            <p:ph type="ftr" sz="quarter" idx="3"/>
          </p:nvPr>
        </p:nvSpPr>
        <p:spPr>
          <a:xfrm>
            <a:off x="3124200" y="6248400"/>
            <a:ext cx="2895600" cy="457200"/>
          </a:xfrm>
          <a:prstGeom prst="rect">
            <a:avLst/>
          </a:prstGeom>
          <a:noFill/>
          <a:ln w="9525">
            <a:noFill/>
          </a:ln>
        </p:spPr>
        <p:txBody>
          <a:bodyPr anchor="b"/>
          <a:lstStyle>
            <a:lvl1pPr algn="ctr">
              <a:defRPr sz="1200"/>
            </a:lvl1pPr>
          </a:lstStyle>
          <a:p>
            <a:pPr lvl="0" fontAlgn="base"/>
            <a:endParaRPr lang="en-GB" strike="noStrike" noProof="1" dirty="0"/>
          </a:p>
        </p:txBody>
      </p:sp>
      <p:sp>
        <p:nvSpPr>
          <p:cNvPr id="21514" name="Slide Number Placeholder 21513"/>
          <p:cNvSpPr>
            <a:spLocks noGrp="1"/>
          </p:cNvSpPr>
          <p:nvPr>
            <p:ph type="sldNum" sz="quarter" idx="4"/>
          </p:nvPr>
        </p:nvSpPr>
        <p:spPr>
          <a:xfrm>
            <a:off x="6553200" y="6248400"/>
            <a:ext cx="2133600" cy="457200"/>
          </a:xfrm>
          <a:prstGeom prst="rect">
            <a:avLst/>
          </a:prstGeom>
          <a:noFill/>
          <a:ln w="9525">
            <a:noFill/>
          </a:ln>
        </p:spPr>
        <p:txBody>
          <a:bodyPr anchor="b"/>
          <a:lstStyle>
            <a:lvl1pPr algn="r">
              <a:defRPr sz="1200">
                <a:latin typeface="Arial" panose="020B0604020202020204" pitchFamily="34" charset="0"/>
              </a:defRPr>
            </a:lvl1pPr>
          </a:lstStyle>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11">
                                            <p:txEl>
                                              <p:charRg st="0" end="33"/>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511">
                                            <p:txEl>
                                              <p:charRg st="33" end="46"/>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511">
                                            <p:txEl>
                                              <p:charRg st="46" end="58"/>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511">
                                            <p:txEl>
                                              <p:charRg st="58" end="7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511">
                                            <p:txEl>
                                              <p:charRg st="71" end="8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1" grpId="0" build="p"/>
    </p:bldLst>
  </p:timing>
  <p:hf sldNum="0" hdr="0" ftr="0" dt="0"/>
  <p:txStyles>
    <p:titleStyle>
      <a:lvl1pPr marL="0" lvl="0" indent="0" algn="l" defTabSz="914400" rtl="0" eaLnBrk="1" fontAlgn="base" latinLnBrk="0" hangingPunct="1">
        <a:lnSpc>
          <a:spcPct val="100000"/>
        </a:lnSpc>
        <a:spcBef>
          <a:spcPct val="0"/>
        </a:spcBef>
        <a:spcAft>
          <a:spcPct val="0"/>
        </a:spcAft>
        <a:buNone/>
        <a:defRPr sz="4200" b="0" i="0" u="none" kern="1200" baseline="0">
          <a:solidFill>
            <a:schemeClr val="tx2"/>
          </a:solidFill>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Char char="l"/>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Char char="l"/>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lr>
          <a:schemeClr val="bg2"/>
        </a:buClr>
        <a:buSzPct val="65000"/>
        <a:buFont typeface="Wingdings" panose="05000000000000000000" pitchFamily="2" charset="2"/>
        <a:buChar char="l"/>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Char char="l"/>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lr>
          <a:schemeClr val="bg2"/>
        </a:buClr>
        <a:buSzPct val="40000"/>
        <a:buFont typeface="Wingdings" panose="05000000000000000000" pitchFamily="2" charset="2"/>
        <a:buChar char="l"/>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bg2"/>
        </a:buClr>
        <a:buSzPct val="40000"/>
        <a:buFont typeface="Wingdings" panose="05000000000000000000" pitchFamily="2" charset="2"/>
        <a:buChar char="l"/>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bg2"/>
        </a:buClr>
        <a:buSzPct val="40000"/>
        <a:buFont typeface="Wingdings" panose="05000000000000000000" pitchFamily="2" charset="2"/>
        <a:buChar char="l"/>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bg2"/>
        </a:buClr>
        <a:buSzPct val="40000"/>
        <a:buFont typeface="Wingdings" panose="05000000000000000000" pitchFamily="2" charset="2"/>
        <a:buChar char="l"/>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bg2"/>
        </a:buClr>
        <a:buSzPct val="40000"/>
        <a:buFont typeface="Wingdings" panose="05000000000000000000" pitchFamily="2" charset="2"/>
        <a:buChar char="l"/>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png"/></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8.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8.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image" Target="../media/image93.GIF"/></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image" Target="../media/image94.png"/></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9.xml.rels><?xml version="1.0" encoding="UTF-8" standalone="yes"?>
<Relationships xmlns="http://schemas.openxmlformats.org/package/2006/relationships"><Relationship Id="rId5" Type="http://schemas.openxmlformats.org/officeDocument/2006/relationships/notesSlide" Target="../notesSlides/notesSlide46.xml"/><Relationship Id="rId4" Type="http://schemas.openxmlformats.org/officeDocument/2006/relationships/slideLayout" Target="../slideLayouts/slideLayout28.xml"/><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image" Target="../media/image95.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4.png"/><Relationship Id="rId1" Type="http://schemas.openxmlformats.org/officeDocument/2006/relationships/image" Target="../media/image23.png"/></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8.xml"/><Relationship Id="rId1" Type="http://schemas.openxmlformats.org/officeDocument/2006/relationships/image" Target="../media/image98.png"/></Relationships>
</file>

<file path=ppt/slides/_rels/slide111.xml.rels><?xml version="1.0" encoding="UTF-8" standalone="yes"?>
<Relationships xmlns="http://schemas.openxmlformats.org/package/2006/relationships"><Relationship Id="rId4" Type="http://schemas.openxmlformats.org/officeDocument/2006/relationships/notesSlide" Target="../notesSlides/notesSlide48.xml"/><Relationship Id="rId3" Type="http://schemas.openxmlformats.org/officeDocument/2006/relationships/slideLayout" Target="../slideLayouts/slideLayout28.xml"/><Relationship Id="rId2" Type="http://schemas.openxmlformats.org/officeDocument/2006/relationships/image" Target="../media/image99.png"/><Relationship Id="rId1" Type="http://schemas.openxmlformats.org/officeDocument/2006/relationships/image" Target="../media/image98.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image" Target="../media/image100.png"/></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image" Target="../media/image100.png"/></Relationships>
</file>

<file path=ppt/slides/_rels/slide115.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image" Target="../media/image101.png"/></Relationships>
</file>

<file path=ppt/slides/_rels/slide116.xml.rels><?xml version="1.0" encoding="UTF-8" standalone="yes"?>
<Relationships xmlns="http://schemas.openxmlformats.org/package/2006/relationships"><Relationship Id="rId4" Type="http://schemas.openxmlformats.org/officeDocument/2006/relationships/notesSlide" Target="../notesSlides/notesSlide52.xml"/><Relationship Id="rId3" Type="http://schemas.openxmlformats.org/officeDocument/2006/relationships/slideLayout" Target="../slideLayouts/slideLayout2.xml"/><Relationship Id="rId2" Type="http://schemas.openxmlformats.org/officeDocument/2006/relationships/image" Target="../media/image103.png"/><Relationship Id="rId1" Type="http://schemas.openxmlformats.org/officeDocument/2006/relationships/image" Target="../media/image102.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8.xml.rels><?xml version="1.0" encoding="UTF-8" standalone="yes"?>
<Relationships xmlns="http://schemas.openxmlformats.org/package/2006/relationships"><Relationship Id="rId4" Type="http://schemas.openxmlformats.org/officeDocument/2006/relationships/notesSlide" Target="../notesSlides/notesSlide53.xml"/><Relationship Id="rId3" Type="http://schemas.openxmlformats.org/officeDocument/2006/relationships/slideLayout" Target="../slideLayouts/slideLayout2.xml"/><Relationship Id="rId2" Type="http://schemas.openxmlformats.org/officeDocument/2006/relationships/image" Target="../media/image105.png"/><Relationship Id="rId1" Type="http://schemas.openxmlformats.org/officeDocument/2006/relationships/image" Target="../media/image104.png"/></Relationships>
</file>

<file path=ppt/slides/_rels/slide119.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image" Target="../media/image10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image" Target="../media/image26.png"/><Relationship Id="rId1" Type="http://schemas.openxmlformats.org/officeDocument/2006/relationships/image" Target="../media/image25.png"/></Relationships>
</file>

<file path=ppt/slides/_rels/slide120.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image" Target="../media/image107.png"/></Relationships>
</file>

<file path=ppt/slides/_rels/slide121.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xml"/><Relationship Id="rId1" Type="http://schemas.openxmlformats.org/officeDocument/2006/relationships/image" Target="../media/image107.png"/></Relationships>
</file>

<file path=ppt/slides/_rels/slide122.xml.rels><?xml version="1.0" encoding="UTF-8" standalone="yes"?>
<Relationships xmlns="http://schemas.openxmlformats.org/package/2006/relationships"><Relationship Id="rId4" Type="http://schemas.openxmlformats.org/officeDocument/2006/relationships/notesSlide" Target="../notesSlides/notesSlide57.xml"/><Relationship Id="rId3" Type="http://schemas.openxmlformats.org/officeDocument/2006/relationships/slideLayout" Target="../slideLayouts/slideLayout2.xml"/><Relationship Id="rId2" Type="http://schemas.openxmlformats.org/officeDocument/2006/relationships/image" Target="../media/image109.png"/><Relationship Id="rId1" Type="http://schemas.openxmlformats.org/officeDocument/2006/relationships/image" Target="../media/image108.png"/></Relationships>
</file>

<file path=ppt/slides/_rels/slide123.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2.xml"/><Relationship Id="rId1" Type="http://schemas.openxmlformats.org/officeDocument/2006/relationships/image" Target="../media/image110.png"/></Relationships>
</file>

<file path=ppt/slides/_rels/slide124.xml.rels><?xml version="1.0" encoding="UTF-8" standalone="yes"?>
<Relationships xmlns="http://schemas.openxmlformats.org/package/2006/relationships"><Relationship Id="rId5" Type="http://schemas.openxmlformats.org/officeDocument/2006/relationships/notesSlide" Target="../notesSlides/notesSlide59.xml"/><Relationship Id="rId4" Type="http://schemas.openxmlformats.org/officeDocument/2006/relationships/slideLayout" Target="../slideLayouts/slideLayout2.xml"/><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image" Target="../media/image110.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9" Type="http://schemas.openxmlformats.org/officeDocument/2006/relationships/notesSlide" Target="../notesSlides/notesSlide61.xml"/><Relationship Id="rId8" Type="http://schemas.openxmlformats.org/officeDocument/2006/relationships/slideLayout" Target="../slideLayouts/slideLayout2.xml"/><Relationship Id="rId7" Type="http://schemas.openxmlformats.org/officeDocument/2006/relationships/image" Target="../media/image119.png"/><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6.png"/><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image" Target="../media/image113.png"/></Relationships>
</file>

<file path=ppt/slides/_rels/slide128.xml.rels><?xml version="1.0" encoding="UTF-8" standalone="yes"?>
<Relationships xmlns="http://schemas.openxmlformats.org/package/2006/relationships"><Relationship Id="rId5" Type="http://schemas.openxmlformats.org/officeDocument/2006/relationships/notesSlide" Target="../notesSlides/notesSlide62.xml"/><Relationship Id="rId4" Type="http://schemas.openxmlformats.org/officeDocument/2006/relationships/slideLayout" Target="../slideLayouts/slideLayout2.xml"/><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image" Target="../media/image113.png"/></Relationships>
</file>

<file path=ppt/slides/_rels/slide129.xml.rels><?xml version="1.0" encoding="UTF-8" standalone="yes"?>
<Relationships xmlns="http://schemas.openxmlformats.org/package/2006/relationships"><Relationship Id="rId5" Type="http://schemas.openxmlformats.org/officeDocument/2006/relationships/notesSlide" Target="../notesSlides/notesSlide63.xml"/><Relationship Id="rId4" Type="http://schemas.openxmlformats.org/officeDocument/2006/relationships/slideLayout" Target="../slideLayouts/slideLayout2.xml"/><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image" Target="../media/image11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image" Target="../media/image28.png"/><Relationship Id="rId1" Type="http://schemas.openxmlformats.org/officeDocument/2006/relationships/image" Target="../media/image27.png"/></Relationships>
</file>

<file path=ppt/slides/_rels/slide130.xml.rels><?xml version="1.0" encoding="UTF-8" standalone="yes"?>
<Relationships xmlns="http://schemas.openxmlformats.org/package/2006/relationships"><Relationship Id="rId4" Type="http://schemas.openxmlformats.org/officeDocument/2006/relationships/notesSlide" Target="../notesSlides/notesSlide64.xml"/><Relationship Id="rId3" Type="http://schemas.openxmlformats.org/officeDocument/2006/relationships/slideLayout" Target="../slideLayouts/slideLayout2.xml"/><Relationship Id="rId2" Type="http://schemas.openxmlformats.org/officeDocument/2006/relationships/image" Target="../media/image120.png"/><Relationship Id="rId1" Type="http://schemas.openxmlformats.org/officeDocument/2006/relationships/image" Target="../media/image119.png"/></Relationships>
</file>

<file path=ppt/slides/_rels/slide131.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xml"/><Relationship Id="rId1" Type="http://schemas.openxmlformats.org/officeDocument/2006/relationships/image" Target="../media/image121.jpeg"/></Relationships>
</file>

<file path=ppt/slides/_rels/slide132.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image" Target="../media/image122.png"/></Relationships>
</file>

<file path=ppt/slides/_rels/slide133.xml.rels><?xml version="1.0" encoding="UTF-8" standalone="yes"?>
<Relationships xmlns="http://schemas.openxmlformats.org/package/2006/relationships"><Relationship Id="rId5" Type="http://schemas.openxmlformats.org/officeDocument/2006/relationships/notesSlide" Target="../notesSlides/notesSlide67.xml"/><Relationship Id="rId4" Type="http://schemas.openxmlformats.org/officeDocument/2006/relationships/slideLayout" Target="../slideLayouts/slideLayout2.xml"/><Relationship Id="rId3" Type="http://schemas.openxmlformats.org/officeDocument/2006/relationships/image" Target="../media/image117.png"/><Relationship Id="rId2" Type="http://schemas.openxmlformats.org/officeDocument/2006/relationships/image" Target="../media/image124.png"/><Relationship Id="rId1" Type="http://schemas.openxmlformats.org/officeDocument/2006/relationships/image" Target="../media/image123.png"/></Relationships>
</file>

<file path=ppt/slides/_rels/slide134.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2.xml"/><Relationship Id="rId1" Type="http://schemas.openxmlformats.org/officeDocument/2006/relationships/image" Target="../media/image125.png"/></Relationships>
</file>

<file path=ppt/slides/_rels/slide135.xml.rels><?xml version="1.0" encoding="UTF-8" standalone="yes"?>
<Relationships xmlns="http://schemas.openxmlformats.org/package/2006/relationships"><Relationship Id="rId4" Type="http://schemas.openxmlformats.org/officeDocument/2006/relationships/notesSlide" Target="../notesSlides/notesSlide69.xml"/><Relationship Id="rId3" Type="http://schemas.openxmlformats.org/officeDocument/2006/relationships/slideLayout" Target="../slideLayouts/slideLayout2.xml"/><Relationship Id="rId2" Type="http://schemas.openxmlformats.org/officeDocument/2006/relationships/image" Target="../media/image127.jpeg"/><Relationship Id="rId1" Type="http://schemas.openxmlformats.org/officeDocument/2006/relationships/image" Target="../media/image126.jpeg"/></Relationships>
</file>

<file path=ppt/slides/_rels/slide136.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2.xml"/><Relationship Id="rId1" Type="http://schemas.openxmlformats.org/officeDocument/2006/relationships/image" Target="../media/image128.png"/></Relationships>
</file>

<file path=ppt/slides/_rels/slide137.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2.xml"/><Relationship Id="rId1" Type="http://schemas.openxmlformats.org/officeDocument/2006/relationships/image" Target="../media/image129.png"/></Relationships>
</file>

<file path=ppt/slides/_rels/slide138.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2.xml"/><Relationship Id="rId1" Type="http://schemas.openxmlformats.org/officeDocument/2006/relationships/image" Target="../media/image130.png"/></Relationships>
</file>

<file path=ppt/slides/_rels/slide13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image" Target="../media/image13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1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4.png"/></Relationships>
</file>

<file path=ppt/slides/_rels/slide1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5.png"/></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3.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3.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146.xml.rels><?xml version="1.0" encoding="UTF-8" standalone="yes"?>
<Relationships xmlns="http://schemas.openxmlformats.org/package/2006/relationships"><Relationship Id="rId9" Type="http://schemas.openxmlformats.org/officeDocument/2006/relationships/image" Target="../media/image144.jpeg"/><Relationship Id="rId8" Type="http://schemas.openxmlformats.org/officeDocument/2006/relationships/image" Target="../media/image143.jpeg"/><Relationship Id="rId7" Type="http://schemas.openxmlformats.org/officeDocument/2006/relationships/image" Target="../media/image142.jpeg"/><Relationship Id="rId6" Type="http://schemas.openxmlformats.org/officeDocument/2006/relationships/image" Target="../media/image141.jpeg"/><Relationship Id="rId5" Type="http://schemas.openxmlformats.org/officeDocument/2006/relationships/image" Target="../media/image140.jpeg"/><Relationship Id="rId4" Type="http://schemas.openxmlformats.org/officeDocument/2006/relationships/image" Target="../media/image139.jpeg"/><Relationship Id="rId3" Type="http://schemas.openxmlformats.org/officeDocument/2006/relationships/image" Target="../media/image138.jpeg"/><Relationship Id="rId2" Type="http://schemas.openxmlformats.org/officeDocument/2006/relationships/image" Target="../media/image137.jpeg"/><Relationship Id="rId19" Type="http://schemas.openxmlformats.org/officeDocument/2006/relationships/notesSlide" Target="../notesSlides/notesSlide77.xml"/><Relationship Id="rId18" Type="http://schemas.openxmlformats.org/officeDocument/2006/relationships/slideLayout" Target="../slideLayouts/slideLayout2.xml"/><Relationship Id="rId17" Type="http://schemas.openxmlformats.org/officeDocument/2006/relationships/image" Target="../media/image152.png"/><Relationship Id="rId16" Type="http://schemas.openxmlformats.org/officeDocument/2006/relationships/image" Target="../media/image151.jpeg"/><Relationship Id="rId15" Type="http://schemas.openxmlformats.org/officeDocument/2006/relationships/image" Target="../media/image150.png"/><Relationship Id="rId14" Type="http://schemas.openxmlformats.org/officeDocument/2006/relationships/image" Target="../media/image149.jpeg"/><Relationship Id="rId13" Type="http://schemas.openxmlformats.org/officeDocument/2006/relationships/image" Target="../media/image148.jpeg"/><Relationship Id="rId12" Type="http://schemas.openxmlformats.org/officeDocument/2006/relationships/image" Target="../media/image147.jpeg"/><Relationship Id="rId11" Type="http://schemas.openxmlformats.org/officeDocument/2006/relationships/image" Target="../media/image146.jpeg"/><Relationship Id="rId10" Type="http://schemas.openxmlformats.org/officeDocument/2006/relationships/image" Target="../media/image145.jpeg"/><Relationship Id="rId1" Type="http://schemas.openxmlformats.org/officeDocument/2006/relationships/image" Target="../media/image136.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22.xml"/><Relationship Id="rId2" Type="http://schemas.openxmlformats.org/officeDocument/2006/relationships/image" Target="../media/image2.png"/><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28.xml"/><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image" Target="../media/image34.png"/><Relationship Id="rId1"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image" Target="../media/image36.png"/><Relationship Id="rId1" Type="http://schemas.openxmlformats.org/officeDocument/2006/relationships/image" Target="../media/image35.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22.xml"/><Relationship Id="rId2" Type="http://schemas.openxmlformats.org/officeDocument/2006/relationships/image" Target="../media/image4.png"/><Relationship Id="rId1"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37.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9.png"/></Relationships>
</file>

<file path=ppt/slides/_rels/slide3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3.png"/><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image" Target="../media/image40.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5.png"/><Relationship Id="rId1" Type="http://schemas.openxmlformats.org/officeDocument/2006/relationships/image" Target="../media/image4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7.png"/><Relationship Id="rId1" Type="http://schemas.openxmlformats.org/officeDocument/2006/relationships/image" Target="../media/image4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image" Target="../media/image48.png"/></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vmlDrawing" Target="../drawings/vmlDrawing1.vml"/><Relationship Id="rId3" Type="http://schemas.openxmlformats.org/officeDocument/2006/relationships/slideLayout" Target="../slideLayouts/slideLayout22.xml"/><Relationship Id="rId2" Type="http://schemas.openxmlformats.org/officeDocument/2006/relationships/image" Target="../media/image5.png"/><Relationship Id="rId1" Type="http://schemas.openxmlformats.org/officeDocument/2006/relationships/oleObject" Target="../embeddings/oleObject1.bin"/></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image" Target="../media/image49.pn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image" Target="../media/image49.pn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image" Target="../media/image50.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image" Target="../media/image49.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image" Target="../media/image5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2.pn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3.pn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4.pn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5.png"/></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4.xml"/><Relationship Id="rId7" Type="http://schemas.openxmlformats.org/officeDocument/2006/relationships/vmlDrawing" Target="../drawings/vmlDrawing2.vml"/><Relationship Id="rId6" Type="http://schemas.openxmlformats.org/officeDocument/2006/relationships/slideLayout" Target="../slideLayouts/slideLayout22.xml"/><Relationship Id="rId5" Type="http://schemas.openxmlformats.org/officeDocument/2006/relationships/image" Target="../media/image8.png"/><Relationship Id="rId4" Type="http://schemas.openxmlformats.org/officeDocument/2006/relationships/oleObject" Target="../embeddings/oleObject2.bin"/><Relationship Id="rId3" Type="http://schemas.openxmlformats.org/officeDocument/2006/relationships/image" Target="../media/image7.jpeg"/><Relationship Id="rId2" Type="http://schemas.openxmlformats.org/officeDocument/2006/relationships/hyperlink" Target="http://images.google.com/imgres?imgurl=http://xprizecars.com/images/Battery_9V.jpg&amp;imgrefurl=http://xprizecars.com/2008/04/batteries-power-energy-and-uni.php&amp;usg=__yb0uGZZ87hS6Vp2aTqCxWWWaYBU=&amp;h=300&amp;w=300&amp;sz=9&amp;hl=en&amp;start=1&amp;itbs=1&amp;tbnid=EtUZ-5HXzfpWAM:&amp;tbnh=116&amp;tbnw=116&amp;prev=/images%3Fq%3Dbattery%26hl%3Den%26gbv%3D2%26tbs%3Disch:1" TargetMode="External"/><Relationship Id="rId1" Type="http://schemas.openxmlformats.org/officeDocument/2006/relationships/image" Target="../media/image6.png"/></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6.pn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7.png"/></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8.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image" Target="../media/image52.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0.png"/><Relationship Id="rId1" Type="http://schemas.openxmlformats.org/officeDocument/2006/relationships/image" Target="../media/image59.png"/></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1.png"/></Relationships>
</file>

<file path=ppt/slides/_rels/slide5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image" Target="../media/image62.png"/></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5.png"/></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22.xml"/><Relationship Id="rId2" Type="http://schemas.openxmlformats.org/officeDocument/2006/relationships/image" Target="../media/image10.jpeg"/><Relationship Id="rId1" Type="http://schemas.openxmlformats.org/officeDocument/2006/relationships/image" Target="../media/image9.png"/></Relationships>
</file>

<file path=ppt/slides/_rels/slide6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image" Target="../media/image66.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3.xml"/></Relationships>
</file>

<file path=ppt/slides/_rels/slide68.xml.rels><?xml version="1.0" encoding="UTF-8" standalone="yes"?>
<Relationships xmlns="http://schemas.openxmlformats.org/package/2006/relationships"><Relationship Id="rId4" Type="http://schemas.openxmlformats.org/officeDocument/2006/relationships/notesSlide" Target="../notesSlides/notesSlide23.xml"/><Relationship Id="rId3" Type="http://schemas.openxmlformats.org/officeDocument/2006/relationships/slideLayout" Target="../slideLayouts/slideLayout33.xml"/><Relationship Id="rId2" Type="http://schemas.openxmlformats.org/officeDocument/2006/relationships/image" Target="../media/image69.jpeg"/><Relationship Id="rId1" Type="http://schemas.openxmlformats.org/officeDocument/2006/relationships/hyperlink" Target="http://images.google.com/imgres?imgurl=http://www.physics.uiowa.edu/adventure/fall_2005/oct_15-05/light_bulb.jpg&amp;imgrefurl=http://www.physics.uiowa.edu/adventure/fall_2005/oct_15-05.html&amp;usg=__UgqSve7q4DLlpI2DotZyLA8HOX0=&amp;h=504&amp;w=292&amp;sz=19&amp;hl=en&amp;start=7&amp;itbs=1&amp;tbnid=ZSMaKMmWo9wUQM:&amp;tbnh=130&amp;tbnw=75&amp;prev=/images%3Fq%3Dlight%2Bbulb%26hl%3Den%26sa%3DG%26gbv%3D2%26tbs%3Disch:1" TargetMode="Externa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33.xml"/><Relationship Id="rId1" Type="http://schemas.openxmlformats.org/officeDocument/2006/relationships/image" Target="../media/image70.png"/></Relationships>
</file>

<file path=ppt/slides/_rels/slide7.xml.rels><?xml version="1.0" encoding="UTF-8" standalone="yes"?>
<Relationships xmlns="http://schemas.openxmlformats.org/package/2006/relationships"><Relationship Id="rId9" Type="http://schemas.openxmlformats.org/officeDocument/2006/relationships/image" Target="../media/image19.jpeg"/><Relationship Id="rId8" Type="http://schemas.openxmlformats.org/officeDocument/2006/relationships/image" Target="../media/image18.png"/><Relationship Id="rId7" Type="http://schemas.openxmlformats.org/officeDocument/2006/relationships/image" Target="../media/image17.png"/><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png"/><Relationship Id="rId3" Type="http://schemas.openxmlformats.org/officeDocument/2006/relationships/image" Target="../media/image13.png"/><Relationship Id="rId2" Type="http://schemas.openxmlformats.org/officeDocument/2006/relationships/image" Target="../media/image12.png"/><Relationship Id="rId10" Type="http://schemas.openxmlformats.org/officeDocument/2006/relationships/slideLayout" Target="../slideLayouts/slideLayout17.xml"/><Relationship Id="rId1" Type="http://schemas.openxmlformats.org/officeDocument/2006/relationships/image" Target="../media/image11.png"/></Relationships>
</file>

<file path=ppt/slides/_rels/slide70.xml.rels><?xml version="1.0" encoding="UTF-8" standalone="yes"?>
<Relationships xmlns="http://schemas.openxmlformats.org/package/2006/relationships"><Relationship Id="rId4" Type="http://schemas.openxmlformats.org/officeDocument/2006/relationships/notesSlide" Target="../notesSlides/notesSlide25.xml"/><Relationship Id="rId3" Type="http://schemas.openxmlformats.org/officeDocument/2006/relationships/slideLayout" Target="../slideLayouts/slideLayout33.xml"/><Relationship Id="rId2" Type="http://schemas.openxmlformats.org/officeDocument/2006/relationships/image" Target="../media/image71.jpeg"/><Relationship Id="rId1" Type="http://schemas.openxmlformats.org/officeDocument/2006/relationships/hyperlink" Target="http://images.google.com/imgres?imgurl=http://www.toponlinequotes.co.uk/images/car%2520cartoon%25203%2520logo.jpg&amp;imgrefurl=http://myvintagekitschen.com/2007/09/&amp;usg=__f1BWEKnYdXewP9WYNSt5yVQn0CI=&amp;h=328&amp;w=482&amp;sz=28&amp;hl=en&amp;start=1&amp;itbs=1&amp;tbnid=YNKxzqUybb0YkM:&amp;tbnh=88&amp;tbnw=129&amp;prev=/images%3Fq%3Dfast%2Bcar%2Bcartoon%26hl%3Den%26sa%3DX%26gbv%3D2%26ndsp%3D18%26tbs%3Disch:1" TargetMode="External"/></Relationships>
</file>

<file path=ppt/slides/_rels/slide71.xml.rels><?xml version="1.0" encoding="UTF-8" standalone="yes"?>
<Relationships xmlns="http://schemas.openxmlformats.org/package/2006/relationships"><Relationship Id="rId4" Type="http://schemas.openxmlformats.org/officeDocument/2006/relationships/notesSlide" Target="../notesSlides/notesSlide26.xml"/><Relationship Id="rId3" Type="http://schemas.openxmlformats.org/officeDocument/2006/relationships/slideLayout" Target="../slideLayouts/slideLayout33.xml"/><Relationship Id="rId2" Type="http://schemas.openxmlformats.org/officeDocument/2006/relationships/image" Target="../media/image72.jpeg"/><Relationship Id="rId1" Type="http://schemas.openxmlformats.org/officeDocument/2006/relationships/hyperlink" Target="http://images.google.com/imgres?imgurl=http://www.dickrutgers.com/uploaded_images/Flowers-Plants-Cactus_-_Cartoon_2-1-742356.jpg&amp;imgrefurl=http://www.dickrutgers.com/2009/05/journal-may-1-8-2009_08.html&amp;usg=__51l1PGVcTc01yH5WVXrE3kFCFsY=&amp;h=378&amp;w=250&amp;sz=21&amp;hl=en&amp;start=44&amp;itbs=1&amp;tbnid=PFrvM7ASHQZ_fM:&amp;tbnh=122&amp;tbnw=81&amp;prev=/images%3Fq%3Dcartoon%2Bplants%26start%3D36%26hl%3Den%26sa%3DN%26gbv%3D2%26ndsp%3D18%26tbs%3Disch:1" TargetMode="Externa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3.xml"/></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40.xml"/><Relationship Id="rId1" Type="http://schemas.openxmlformats.org/officeDocument/2006/relationships/image" Target="../media/image73.jpeg"/></Relationships>
</file>

<file path=ppt/slides/_rels/slide74.xml.rels><?xml version="1.0" encoding="UTF-8" standalone="yes"?>
<Relationships xmlns="http://schemas.openxmlformats.org/package/2006/relationships"><Relationship Id="rId5" Type="http://schemas.openxmlformats.org/officeDocument/2006/relationships/slideLayout" Target="../slideLayouts/slideLayout33.xml"/><Relationship Id="rId4" Type="http://schemas.openxmlformats.org/officeDocument/2006/relationships/image" Target="../media/image77.jpeg"/><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image" Target="../media/image74.jpeg"/></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image" Target="../media/image79.png"/><Relationship Id="rId1" Type="http://schemas.openxmlformats.org/officeDocument/2006/relationships/image" Target="../media/image78.png"/></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image" Target="../media/image81.png"/><Relationship Id="rId1" Type="http://schemas.openxmlformats.org/officeDocument/2006/relationships/image" Target="../media/image80.pn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0.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image" Target="../media/image82.png"/></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image" Target="../media/image84.png"/><Relationship Id="rId1" Type="http://schemas.openxmlformats.org/officeDocument/2006/relationships/image" Target="../media/image83.png"/></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image" Target="../media/image85.GIF"/><Relationship Id="rId1" Type="http://schemas.openxmlformats.org/officeDocument/2006/relationships/image" Target="../media/image23.png"/></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image" Target="../media/image87.png"/><Relationship Id="rId1" Type="http://schemas.openxmlformats.org/officeDocument/2006/relationships/image" Target="../media/image86.png"/></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8.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8.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8.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8.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8.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1.png"/><Relationship Id="rId1" Type="http://schemas.openxmlformats.org/officeDocument/2006/relationships/image" Target="../media/image20.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8.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3.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image" Target="../media/image88.png"/></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8.xml"/></Relationships>
</file>

<file path=ppt/slides/_rels/slide95.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image" Target="../media/image89.png"/></Relationships>
</file>

<file path=ppt/slides/_rels/slide96.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image" Target="../media/image89.png"/></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image" Target="../media/image91.png"/><Relationship Id="rId1" Type="http://schemas.openxmlformats.org/officeDocument/2006/relationships/image" Target="../media/image90.png"/></Relationships>
</file>

<file path=ppt/slides/_rels/slide98.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image" Target="../media/image92.png"/></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4" name="Title 3"/>
          <p:cNvSpPr>
            <a:spLocks noGrp="1"/>
          </p:cNvSpPr>
          <p:nvPr>
            <p:ph type="title"/>
          </p:nvPr>
        </p:nvSpPr>
        <p:spPr>
          <a:xfrm>
            <a:off x="685800" y="2103755"/>
            <a:ext cx="7772400" cy="2595245"/>
          </a:xfrm>
          <a:ln w="57150" cap="rnd">
            <a:solidFill>
              <a:srgbClr val="002060"/>
            </a:solidFill>
          </a:ln>
          <a:effectLst/>
        </p:spPr>
        <p:txBody>
          <a:bodyPr/>
          <a:p>
            <a:r>
              <a:rPr lang="en-US" altLang="en-US" sz="8000" b="1" u="sng"/>
              <a:t>Types of Energy</a:t>
            </a:r>
            <a:endParaRPr lang="en-US" altLang="en-US" sz="8000" b="1" u="sng"/>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30721" name="Title 1"/>
          <p:cNvSpPr>
            <a:spLocks noGrp="1"/>
          </p:cNvSpPr>
          <p:nvPr>
            <p:ph type="title"/>
          </p:nvPr>
        </p:nvSpPr>
        <p:spPr/>
        <p:txBody>
          <a:bodyPr anchor="ctr"/>
          <a:p>
            <a:r>
              <a:rPr lang="en-US" altLang="en-US" b="1">
                <a:sym typeface="+mn-ea"/>
              </a:rPr>
              <a:t>Energy Changes</a:t>
            </a:r>
            <a:endParaRPr lang="en-US" altLang="en-US"/>
          </a:p>
        </p:txBody>
      </p:sp>
      <p:sp>
        <p:nvSpPr>
          <p:cNvPr id="4" name="Text Box 3"/>
          <p:cNvSpPr txBox="1"/>
          <p:nvPr/>
        </p:nvSpPr>
        <p:spPr>
          <a:xfrm>
            <a:off x="675640" y="941705"/>
            <a:ext cx="7791450" cy="953135"/>
          </a:xfrm>
          <a:prstGeom prst="rect">
            <a:avLst/>
          </a:prstGeom>
          <a:noFill/>
        </p:spPr>
        <p:txBody>
          <a:bodyPr wrap="square" rtlCol="0">
            <a:spAutoFit/>
          </a:bodyPr>
          <a:p>
            <a:r>
              <a:rPr lang="en-US" altLang="en-US" sz="2800" b="1"/>
              <a:t>Chemical potential energy → kinetic energy</a:t>
            </a:r>
            <a:endParaRPr lang="en-US" altLang="en-US" sz="2800" b="1"/>
          </a:p>
          <a:p>
            <a:r>
              <a:rPr lang="en-US" altLang="en-US" sz="2800" i="1"/>
              <a:t>     (stored in petrol)</a:t>
            </a:r>
            <a:endParaRPr lang="en-US" altLang="en-US" sz="2800" i="1"/>
          </a:p>
        </p:txBody>
      </p:sp>
      <p:pic>
        <p:nvPicPr>
          <p:cNvPr id="6" name="Picture 5"/>
          <p:cNvPicPr>
            <a:picLocks noChangeAspect="1"/>
          </p:cNvPicPr>
          <p:nvPr/>
        </p:nvPicPr>
        <p:blipFill>
          <a:blip r:embed="rId1"/>
          <a:stretch>
            <a:fillRect/>
          </a:stretch>
        </p:blipFill>
        <p:spPr>
          <a:xfrm>
            <a:off x="1052830" y="2320925"/>
            <a:ext cx="7037705" cy="343789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9730" name="Rectangle 2"/>
          <p:cNvSpPr>
            <a:spLocks noGrp="1"/>
          </p:cNvSpPr>
          <p:nvPr>
            <p:ph type="title"/>
          </p:nvPr>
        </p:nvSpPr>
        <p:spPr/>
        <p:txBody>
          <a:bodyPr vert="horz" wrap="square" lIns="91440" tIns="45720" rIns="91440" bIns="45720" anchor="ctr"/>
          <a:p>
            <a:r>
              <a:rPr sz="3600" dirty="0"/>
              <a:t>Question 2</a:t>
            </a:r>
            <a:r>
              <a:rPr sz="4000" dirty="0"/>
              <a:t> </a:t>
            </a:r>
            <a:endParaRPr sz="4000" dirty="0"/>
          </a:p>
        </p:txBody>
      </p:sp>
      <p:sp>
        <p:nvSpPr>
          <p:cNvPr id="133123" name="Rectangle 3"/>
          <p:cNvSpPr>
            <a:spLocks noGrp="1"/>
          </p:cNvSpPr>
          <p:nvPr>
            <p:ph idx="1"/>
          </p:nvPr>
        </p:nvSpPr>
        <p:spPr/>
        <p:txBody>
          <a:bodyPr vert="horz" wrap="square" lIns="91440" tIns="45720" rIns="91440" bIns="45720" anchor="t"/>
          <a:p>
            <a:pPr marL="0" indent="0">
              <a:buNone/>
            </a:pPr>
            <a:r>
              <a:rPr sz="2400" i="1" dirty="0"/>
              <a:t>Calculate the energy used in joules by a toaster of power 2kW in 5 minutes.</a:t>
            </a:r>
            <a:endParaRPr sz="2400" i="1" dirty="0"/>
          </a:p>
          <a:p>
            <a:pPr marL="0" indent="0">
              <a:buNone/>
            </a:pPr>
            <a:endParaRPr sz="2400" i="1" dirty="0"/>
          </a:p>
          <a:p>
            <a:pPr marL="0" indent="0">
              <a:buNone/>
            </a:pPr>
            <a:r>
              <a:rPr sz="2400" b="1" dirty="0">
                <a:solidFill>
                  <a:srgbClr val="FF0000"/>
                </a:solidFill>
              </a:rPr>
              <a:t>electrical power =  </a:t>
            </a:r>
            <a:r>
              <a:rPr sz="2400" b="1" u="sng" dirty="0">
                <a:solidFill>
                  <a:srgbClr val="FF0000"/>
                </a:solidFill>
              </a:rPr>
              <a:t>electrical energy</a:t>
            </a:r>
            <a:r>
              <a:rPr sz="2400" b="1" dirty="0">
                <a:solidFill>
                  <a:srgbClr val="FF0000"/>
                </a:solidFill>
              </a:rPr>
              <a:t> </a:t>
            </a:r>
            <a:endParaRPr sz="2400" b="1" dirty="0">
              <a:solidFill>
                <a:srgbClr val="FF0000"/>
              </a:solidFill>
            </a:endParaRPr>
          </a:p>
          <a:p>
            <a:pPr marL="0" indent="0">
              <a:buNone/>
            </a:pPr>
            <a:r>
              <a:rPr sz="2400" b="1" dirty="0">
                <a:solidFill>
                  <a:srgbClr val="FF0000"/>
                </a:solidFill>
              </a:rPr>
              <a:t>				time</a:t>
            </a:r>
            <a:endParaRPr sz="2400" b="1" dirty="0">
              <a:solidFill>
                <a:srgbClr val="FF0000"/>
              </a:solidFill>
            </a:endParaRPr>
          </a:p>
          <a:p>
            <a:pPr marL="0" indent="0">
              <a:buNone/>
            </a:pPr>
            <a:r>
              <a:rPr sz="2400" b="1" i="1" dirty="0"/>
              <a:t>becomes:</a:t>
            </a:r>
            <a:endParaRPr sz="2400" b="1" i="1" dirty="0"/>
          </a:p>
          <a:p>
            <a:pPr marL="0" indent="0">
              <a:buNone/>
            </a:pPr>
            <a:r>
              <a:rPr sz="2400" b="1" dirty="0">
                <a:solidFill>
                  <a:srgbClr val="FF0000"/>
                </a:solidFill>
              </a:rPr>
              <a:t>electrical energy = power x time</a:t>
            </a:r>
            <a:endParaRPr sz="2400" b="1" dirty="0">
              <a:solidFill>
                <a:srgbClr val="FF0000"/>
              </a:solidFill>
            </a:endParaRPr>
          </a:p>
          <a:p>
            <a:pPr marL="0" indent="0">
              <a:buNone/>
            </a:pPr>
            <a:r>
              <a:rPr sz="2400" b="1" dirty="0">
                <a:solidFill>
                  <a:srgbClr val="FF0000"/>
                </a:solidFill>
              </a:rPr>
              <a:t>		</a:t>
            </a:r>
            <a:r>
              <a:rPr sz="2400" dirty="0"/>
              <a:t>= 2 kW  x  5 minutes</a:t>
            </a:r>
            <a:endParaRPr sz="2400" dirty="0"/>
          </a:p>
          <a:p>
            <a:pPr marL="0" indent="0">
              <a:buNone/>
            </a:pPr>
            <a:r>
              <a:rPr sz="2400" dirty="0"/>
              <a:t>		= 2000 W x 300 seconds</a:t>
            </a:r>
            <a:endParaRPr sz="2400" dirty="0"/>
          </a:p>
          <a:p>
            <a:pPr marL="0" indent="0">
              <a:buNone/>
            </a:pPr>
            <a:r>
              <a:rPr sz="2400" b="1" dirty="0">
                <a:solidFill>
                  <a:srgbClr val="3333FF"/>
                </a:solidFill>
              </a:rPr>
              <a:t>electrical energy used = 600 000 joules (or 600 kJ)</a:t>
            </a:r>
            <a:endParaRPr sz="2400" b="1" dirty="0">
              <a:solidFill>
                <a:srgbClr val="3333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123">
                                            <p:txEl>
                                              <p:charRg st="77" end="11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3123">
                                            <p:txEl>
                                              <p:charRg st="116" end="12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3123">
                                            <p:txEl>
                                              <p:charRg st="125" end="13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3123">
                                            <p:txEl>
                                              <p:charRg st="134" end="16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3123">
                                            <p:txEl>
                                              <p:charRg st="167" end="19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3123">
                                            <p:txEl>
                                              <p:charRg st="190" end="21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3123">
                                            <p:txEl>
                                              <p:charRg st="215" end="26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1778" name="Rectangle 2"/>
          <p:cNvSpPr>
            <a:spLocks noGrp="1"/>
          </p:cNvSpPr>
          <p:nvPr>
            <p:ph type="title"/>
          </p:nvPr>
        </p:nvSpPr>
        <p:spPr/>
        <p:txBody>
          <a:bodyPr vert="horz" wrap="square" lIns="91440" tIns="45720" rIns="91440" bIns="45720" anchor="ctr"/>
          <a:p>
            <a:r>
              <a:rPr sz="4000" dirty="0"/>
              <a:t>Complete:</a:t>
            </a:r>
            <a:endParaRPr sz="4000" dirty="0"/>
          </a:p>
        </p:txBody>
      </p:sp>
      <p:graphicFrame>
        <p:nvGraphicFramePr>
          <p:cNvPr id="135217" name="Group 49"/>
          <p:cNvGraphicFramePr>
            <a:graphicFrameLocks noGrp="1"/>
          </p:cNvGraphicFramePr>
          <p:nvPr>
            <p:ph idx="1"/>
          </p:nvPr>
        </p:nvGraphicFramePr>
        <p:xfrm>
          <a:off x="609600" y="1600200"/>
          <a:ext cx="7924800" cy="3844925"/>
        </p:xfrm>
        <a:graphic>
          <a:graphicData uri="http://schemas.openxmlformats.org/drawingml/2006/table">
            <a:tbl>
              <a:tblPr/>
              <a:tblGrid>
                <a:gridCol w="2657475"/>
                <a:gridCol w="2658745"/>
                <a:gridCol w="2608580"/>
              </a:tblGrid>
              <a:tr h="719138">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1" i="1" u="none" strike="noStrike" cap="none" normalizeH="0" baseline="0" smtClean="0">
                          <a:ln>
                            <a:noFill/>
                          </a:ln>
                          <a:solidFill>
                            <a:schemeClr val="tx1"/>
                          </a:solidFill>
                          <a:effectLst/>
                          <a:latin typeface="Arial" panose="020B0604020202020204" pitchFamily="34" charset="0"/>
                        </a:rPr>
                        <a:t>Electrical energy used</a:t>
                      </a:r>
                      <a:endParaRPr kumimoji="0" lang="en-GB" sz="2800" b="1" i="1"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1" i="1" u="none" strike="noStrike" cap="none" normalizeH="0" baseline="0" smtClean="0">
                          <a:ln>
                            <a:noFill/>
                          </a:ln>
                          <a:solidFill>
                            <a:schemeClr val="tx1"/>
                          </a:solidFill>
                          <a:effectLst/>
                          <a:latin typeface="Arial" panose="020B0604020202020204" pitchFamily="34" charset="0"/>
                          <a:cs typeface="Arial" panose="020B0604020202020204" pitchFamily="34" charset="0"/>
                        </a:rPr>
                        <a:t>Time</a:t>
                      </a:r>
                      <a:endParaRPr kumimoji="0" lang="el-GR" sz="2800" b="1" i="1" u="none" strike="noStrike" cap="none" normalizeH="0" baseline="0" smtClean="0">
                        <a:ln>
                          <a:noFill/>
                        </a:ln>
                        <a:solidFill>
                          <a:srgbClr val="FF3300"/>
                        </a:solidFill>
                        <a:effectLst/>
                        <a:latin typeface="Arial" panose="020B060402020202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1" i="1" u="none" strike="noStrike" cap="none" normalizeH="0" baseline="0" smtClean="0">
                          <a:ln>
                            <a:noFill/>
                          </a:ln>
                          <a:solidFill>
                            <a:schemeClr val="tx1"/>
                          </a:solidFill>
                          <a:effectLst/>
                          <a:latin typeface="Arial" panose="020B0604020202020204" pitchFamily="34" charset="0"/>
                          <a:cs typeface="Arial" panose="020B0604020202020204" pitchFamily="34" charset="0"/>
                        </a:rPr>
                        <a:t>Power</a:t>
                      </a:r>
                      <a:endParaRPr kumimoji="0" lang="en-GB" sz="2800" b="1" i="1" u="none" strike="noStrike" cap="none" normalizeH="0" baseline="-2500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5488">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600 J</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30 s</a:t>
                      </a:r>
                      <a:endParaRPr kumimoji="0" lang="en-GB" sz="2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bg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5488">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20 s</a:t>
                      </a:r>
                      <a:endParaRPr kumimoji="0" lang="en-GB" sz="2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500 W</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5488">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600 J</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15 W</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39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90 kJ</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5 minutes</a:t>
                      </a:r>
                      <a:endParaRPr kumimoji="0" lang="en-GB" sz="2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bg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35203" name="Text Box 35"/>
          <p:cNvSpPr txBox="1"/>
          <p:nvPr/>
        </p:nvSpPr>
        <p:spPr>
          <a:xfrm>
            <a:off x="3469958" y="672465"/>
            <a:ext cx="2519362" cy="706755"/>
          </a:xfrm>
          <a:prstGeom prst="rect">
            <a:avLst/>
          </a:prstGeom>
          <a:solidFill>
            <a:schemeClr val="bg1"/>
          </a:solidFill>
          <a:ln w="9525">
            <a:noFill/>
          </a:ln>
        </p:spPr>
        <p:txBody>
          <a:bodyPr>
            <a:spAutoFit/>
          </a:bodyPr>
          <a:p>
            <a:pPr>
              <a:spcBef>
                <a:spcPct val="50000"/>
              </a:spcBef>
            </a:pPr>
            <a:r>
              <a:rPr sz="4000" dirty="0">
                <a:solidFill>
                  <a:srgbClr val="FF3300"/>
                </a:solidFill>
              </a:rPr>
              <a:t>Answers</a:t>
            </a:r>
            <a:endParaRPr sz="4000" dirty="0">
              <a:solidFill>
                <a:srgbClr val="FF3300"/>
              </a:solidFill>
            </a:endParaRPr>
          </a:p>
        </p:txBody>
      </p:sp>
      <p:sp>
        <p:nvSpPr>
          <p:cNvPr id="135205" name="Text Box 37"/>
          <p:cNvSpPr txBox="1"/>
          <p:nvPr/>
        </p:nvSpPr>
        <p:spPr>
          <a:xfrm>
            <a:off x="6606858" y="4861560"/>
            <a:ext cx="1439862" cy="583565"/>
          </a:xfrm>
          <a:prstGeom prst="rect">
            <a:avLst/>
          </a:prstGeom>
          <a:noFill/>
          <a:ln w="9525">
            <a:noFill/>
          </a:ln>
        </p:spPr>
        <p:txBody>
          <a:bodyPr>
            <a:spAutoFit/>
          </a:bodyPr>
          <a:p>
            <a:pPr>
              <a:spcBef>
                <a:spcPct val="50000"/>
              </a:spcBef>
            </a:pPr>
            <a:r>
              <a:rPr sz="3200" b="1" dirty="0">
                <a:solidFill>
                  <a:srgbClr val="FF3300"/>
                </a:solidFill>
              </a:rPr>
              <a:t>300 W</a:t>
            </a:r>
            <a:endParaRPr sz="3200" b="1" baseline="30000" dirty="0">
              <a:solidFill>
                <a:srgbClr val="FF3300"/>
              </a:solidFill>
            </a:endParaRPr>
          </a:p>
        </p:txBody>
      </p:sp>
      <p:sp>
        <p:nvSpPr>
          <p:cNvPr id="135207" name="Text Box 39"/>
          <p:cNvSpPr txBox="1"/>
          <p:nvPr/>
        </p:nvSpPr>
        <p:spPr>
          <a:xfrm>
            <a:off x="4081145" y="4021773"/>
            <a:ext cx="1296988" cy="583565"/>
          </a:xfrm>
          <a:prstGeom prst="rect">
            <a:avLst/>
          </a:prstGeom>
          <a:noFill/>
          <a:ln w="9525">
            <a:noFill/>
          </a:ln>
        </p:spPr>
        <p:txBody>
          <a:bodyPr>
            <a:spAutoFit/>
          </a:bodyPr>
          <a:p>
            <a:pPr>
              <a:spcBef>
                <a:spcPct val="50000"/>
              </a:spcBef>
            </a:pPr>
            <a:r>
              <a:rPr sz="3200" b="1" dirty="0">
                <a:solidFill>
                  <a:srgbClr val="FF3300"/>
                </a:solidFill>
              </a:rPr>
              <a:t>40 s</a:t>
            </a:r>
            <a:endParaRPr sz="3200" b="1" dirty="0">
              <a:solidFill>
                <a:srgbClr val="FF3300"/>
              </a:solidFill>
            </a:endParaRPr>
          </a:p>
        </p:txBody>
      </p:sp>
      <p:sp>
        <p:nvSpPr>
          <p:cNvPr id="135209" name="Text Box 41"/>
          <p:cNvSpPr txBox="1"/>
          <p:nvPr/>
        </p:nvSpPr>
        <p:spPr>
          <a:xfrm>
            <a:off x="895033" y="3230880"/>
            <a:ext cx="2009775" cy="583565"/>
          </a:xfrm>
          <a:prstGeom prst="rect">
            <a:avLst/>
          </a:prstGeom>
          <a:noFill/>
          <a:ln w="9525">
            <a:noFill/>
          </a:ln>
        </p:spPr>
        <p:txBody>
          <a:bodyPr>
            <a:spAutoFit/>
          </a:bodyPr>
          <a:p>
            <a:pPr>
              <a:spcBef>
                <a:spcPct val="50000"/>
              </a:spcBef>
            </a:pPr>
            <a:r>
              <a:rPr sz="3200" b="1" dirty="0">
                <a:solidFill>
                  <a:srgbClr val="FF3300"/>
                </a:solidFill>
              </a:rPr>
              <a:t>10 000 J</a:t>
            </a:r>
            <a:endParaRPr sz="3200" b="1" baseline="30000" dirty="0">
              <a:solidFill>
                <a:srgbClr val="FF3300"/>
              </a:solidFill>
            </a:endParaRPr>
          </a:p>
        </p:txBody>
      </p:sp>
      <p:sp>
        <p:nvSpPr>
          <p:cNvPr id="135211" name="Text Box 43"/>
          <p:cNvSpPr txBox="1"/>
          <p:nvPr/>
        </p:nvSpPr>
        <p:spPr>
          <a:xfrm>
            <a:off x="6677978" y="2646998"/>
            <a:ext cx="1296987" cy="583565"/>
          </a:xfrm>
          <a:prstGeom prst="rect">
            <a:avLst/>
          </a:prstGeom>
          <a:noFill/>
          <a:ln w="9525">
            <a:noFill/>
          </a:ln>
        </p:spPr>
        <p:txBody>
          <a:bodyPr>
            <a:spAutoFit/>
          </a:bodyPr>
          <a:p>
            <a:pPr>
              <a:spcBef>
                <a:spcPct val="50000"/>
              </a:spcBef>
            </a:pPr>
            <a:r>
              <a:rPr sz="3200" b="1" dirty="0">
                <a:solidFill>
                  <a:srgbClr val="FF3300"/>
                </a:solidFill>
              </a:rPr>
              <a:t>20 W</a:t>
            </a:r>
            <a:endParaRPr sz="3200" b="1" dirty="0">
              <a:solidFill>
                <a:srgbClr val="FF33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520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52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520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520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52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203" grpId="0" bldLvl="0" animBg="1"/>
      <p:bldP spid="135205" grpId="0"/>
      <p:bldP spid="135207" grpId="0"/>
      <p:bldP spid="135209" grpId="0"/>
      <p:bldP spid="135211"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3826" name="Text Box 3"/>
          <p:cNvSpPr txBox="1"/>
          <p:nvPr/>
        </p:nvSpPr>
        <p:spPr>
          <a:xfrm>
            <a:off x="395288" y="333375"/>
            <a:ext cx="8135937" cy="4352925"/>
          </a:xfrm>
          <a:prstGeom prst="rect">
            <a:avLst/>
          </a:prstGeom>
          <a:solidFill>
            <a:schemeClr val="bg1"/>
          </a:solidFill>
          <a:ln w="9525">
            <a:noFill/>
          </a:ln>
        </p:spPr>
        <p:txBody>
          <a:bodyPr>
            <a:spAutoFit/>
          </a:bodyPr>
          <a:p>
            <a:pPr eaLnBrk="0" hangingPunct="0">
              <a:spcBef>
                <a:spcPct val="50000"/>
              </a:spcBef>
            </a:pPr>
            <a:r>
              <a:rPr sz="2800" b="1" dirty="0">
                <a:solidFill>
                  <a:srgbClr val="FF3300"/>
                </a:solidFill>
                <a:latin typeface="Times New Roman" panose="02020603050405020304" charset="0"/>
              </a:rPr>
              <a:t>Choose appropriate words to fill in the gaps below:</a:t>
            </a:r>
            <a:endParaRPr sz="2800" b="1" dirty="0">
              <a:solidFill>
                <a:srgbClr val="FF3300"/>
              </a:solidFill>
              <a:latin typeface="Times New Roman" panose="02020603050405020304" charset="0"/>
            </a:endParaRPr>
          </a:p>
          <a:p>
            <a:pPr eaLnBrk="0" hangingPunct="0">
              <a:spcBef>
                <a:spcPct val="50000"/>
              </a:spcBef>
            </a:pPr>
            <a:r>
              <a:rPr sz="2400" b="1" dirty="0">
                <a:latin typeface="Times New Roman" panose="02020603050405020304" charset="0"/>
              </a:rPr>
              <a:t>Electrical energy is convenient to use as it is easily____________  into useful forms of energy. Electrical energy is measured in ________, symbol J.</a:t>
            </a:r>
            <a:endParaRPr sz="2400" b="1" dirty="0">
              <a:latin typeface="Times New Roman" panose="02020603050405020304" charset="0"/>
            </a:endParaRPr>
          </a:p>
          <a:p>
            <a:pPr eaLnBrk="0" hangingPunct="0">
              <a:spcBef>
                <a:spcPct val="50000"/>
              </a:spcBef>
            </a:pPr>
            <a:r>
              <a:rPr sz="2400" b="1" dirty="0">
                <a:latin typeface="Times New Roman" panose="02020603050405020304" charset="0"/>
              </a:rPr>
              <a:t>The electrical _________ of a device is equal to the rate at which a device transforms ___________ energy to other forms of energy.</a:t>
            </a:r>
            <a:endParaRPr sz="2400" b="1" dirty="0">
              <a:latin typeface="Times New Roman" panose="02020603050405020304" charset="0"/>
            </a:endParaRPr>
          </a:p>
          <a:p>
            <a:pPr eaLnBrk="0" hangingPunct="0">
              <a:spcBef>
                <a:spcPct val="50000"/>
              </a:spcBef>
            </a:pPr>
            <a:r>
              <a:rPr sz="2400" b="1" dirty="0">
                <a:latin typeface="Times New Roman" panose="02020603050405020304" charset="0"/>
              </a:rPr>
              <a:t>Power is measured in _________, symbol W. A one kilowatt device uses one ____________ joules of electrical energy every __________.</a:t>
            </a:r>
            <a:endParaRPr sz="2400" b="1" dirty="0">
              <a:latin typeface="Times New Roman" panose="02020603050405020304" charset="0"/>
            </a:endParaRPr>
          </a:p>
        </p:txBody>
      </p:sp>
      <p:sp>
        <p:nvSpPr>
          <p:cNvPr id="106500" name="Text Box 4"/>
          <p:cNvSpPr txBox="1"/>
          <p:nvPr/>
        </p:nvSpPr>
        <p:spPr>
          <a:xfrm>
            <a:off x="3849688" y="5589588"/>
            <a:ext cx="936625" cy="366712"/>
          </a:xfrm>
          <a:prstGeom prst="rect">
            <a:avLst/>
          </a:prstGeom>
          <a:noFill/>
          <a:ln w="9525">
            <a:noFill/>
          </a:ln>
        </p:spPr>
        <p:txBody>
          <a:bodyPr>
            <a:spAutoFit/>
          </a:bodyPr>
          <a:p>
            <a:pPr>
              <a:spcBef>
                <a:spcPct val="50000"/>
              </a:spcBef>
            </a:pPr>
            <a:r>
              <a:rPr b="1" dirty="0">
                <a:solidFill>
                  <a:schemeClr val="accent2"/>
                </a:solidFill>
              </a:rPr>
              <a:t>joules</a:t>
            </a:r>
            <a:endParaRPr b="1" dirty="0">
              <a:solidFill>
                <a:schemeClr val="accent2"/>
              </a:solidFill>
            </a:endParaRPr>
          </a:p>
        </p:txBody>
      </p:sp>
      <p:sp>
        <p:nvSpPr>
          <p:cNvPr id="106501" name="Text Box 5"/>
          <p:cNvSpPr txBox="1"/>
          <p:nvPr/>
        </p:nvSpPr>
        <p:spPr>
          <a:xfrm>
            <a:off x="4786313" y="5589588"/>
            <a:ext cx="1441450" cy="366712"/>
          </a:xfrm>
          <a:prstGeom prst="rect">
            <a:avLst/>
          </a:prstGeom>
          <a:noFill/>
          <a:ln w="9525">
            <a:noFill/>
          </a:ln>
        </p:spPr>
        <p:txBody>
          <a:bodyPr>
            <a:spAutoFit/>
          </a:bodyPr>
          <a:p>
            <a:pPr>
              <a:spcBef>
                <a:spcPct val="50000"/>
              </a:spcBef>
            </a:pPr>
            <a:r>
              <a:rPr b="1" dirty="0">
                <a:solidFill>
                  <a:schemeClr val="accent2"/>
                </a:solidFill>
              </a:rPr>
              <a:t>electrical</a:t>
            </a:r>
            <a:endParaRPr b="1" dirty="0">
              <a:solidFill>
                <a:schemeClr val="accent2"/>
              </a:solidFill>
            </a:endParaRPr>
          </a:p>
        </p:txBody>
      </p:sp>
      <p:sp>
        <p:nvSpPr>
          <p:cNvPr id="106502" name="Text Box 6"/>
          <p:cNvSpPr txBox="1"/>
          <p:nvPr/>
        </p:nvSpPr>
        <p:spPr>
          <a:xfrm>
            <a:off x="5651500" y="5229225"/>
            <a:ext cx="1439863" cy="366713"/>
          </a:xfrm>
          <a:prstGeom prst="rect">
            <a:avLst/>
          </a:prstGeom>
          <a:noFill/>
          <a:ln w="9525">
            <a:noFill/>
          </a:ln>
        </p:spPr>
        <p:txBody>
          <a:bodyPr>
            <a:spAutoFit/>
          </a:bodyPr>
          <a:p>
            <a:pPr>
              <a:spcBef>
                <a:spcPct val="50000"/>
              </a:spcBef>
            </a:pPr>
            <a:r>
              <a:rPr b="1" dirty="0">
                <a:solidFill>
                  <a:schemeClr val="accent2"/>
                </a:solidFill>
              </a:rPr>
              <a:t>thousand</a:t>
            </a:r>
            <a:endParaRPr b="1" dirty="0">
              <a:solidFill>
                <a:schemeClr val="accent2"/>
              </a:solidFill>
            </a:endParaRPr>
          </a:p>
        </p:txBody>
      </p:sp>
      <p:sp>
        <p:nvSpPr>
          <p:cNvPr id="106503" name="Text Box 7"/>
          <p:cNvSpPr txBox="1"/>
          <p:nvPr/>
        </p:nvSpPr>
        <p:spPr>
          <a:xfrm>
            <a:off x="3059113" y="5229225"/>
            <a:ext cx="1512887" cy="366713"/>
          </a:xfrm>
          <a:prstGeom prst="rect">
            <a:avLst/>
          </a:prstGeom>
          <a:noFill/>
          <a:ln w="9525">
            <a:noFill/>
          </a:ln>
        </p:spPr>
        <p:txBody>
          <a:bodyPr>
            <a:spAutoFit/>
          </a:bodyPr>
          <a:p>
            <a:pPr>
              <a:spcBef>
                <a:spcPct val="50000"/>
              </a:spcBef>
            </a:pPr>
            <a:r>
              <a:rPr b="1" dirty="0">
                <a:solidFill>
                  <a:schemeClr val="accent2"/>
                </a:solidFill>
              </a:rPr>
              <a:t>transferred</a:t>
            </a:r>
            <a:endParaRPr b="1" dirty="0">
              <a:solidFill>
                <a:schemeClr val="accent2"/>
              </a:solidFill>
            </a:endParaRPr>
          </a:p>
        </p:txBody>
      </p:sp>
      <p:sp>
        <p:nvSpPr>
          <p:cNvPr id="106504" name="Text Box 8"/>
          <p:cNvSpPr txBox="1"/>
          <p:nvPr/>
        </p:nvSpPr>
        <p:spPr>
          <a:xfrm>
            <a:off x="4641850" y="5229225"/>
            <a:ext cx="1008063" cy="366713"/>
          </a:xfrm>
          <a:prstGeom prst="rect">
            <a:avLst/>
          </a:prstGeom>
          <a:noFill/>
          <a:ln w="9525">
            <a:noFill/>
          </a:ln>
        </p:spPr>
        <p:txBody>
          <a:bodyPr>
            <a:spAutoFit/>
          </a:bodyPr>
          <a:p>
            <a:pPr>
              <a:spcBef>
                <a:spcPct val="50000"/>
              </a:spcBef>
            </a:pPr>
            <a:r>
              <a:rPr b="1" dirty="0">
                <a:solidFill>
                  <a:schemeClr val="accent2"/>
                </a:solidFill>
              </a:rPr>
              <a:t>power</a:t>
            </a:r>
            <a:endParaRPr b="1" dirty="0">
              <a:solidFill>
                <a:schemeClr val="accent2"/>
              </a:solidFill>
            </a:endParaRPr>
          </a:p>
        </p:txBody>
      </p:sp>
      <p:sp>
        <p:nvSpPr>
          <p:cNvPr id="106505" name="Text Box 9"/>
          <p:cNvSpPr txBox="1"/>
          <p:nvPr/>
        </p:nvSpPr>
        <p:spPr>
          <a:xfrm>
            <a:off x="2986088" y="5589588"/>
            <a:ext cx="792162" cy="366712"/>
          </a:xfrm>
          <a:prstGeom prst="rect">
            <a:avLst/>
          </a:prstGeom>
          <a:noFill/>
          <a:ln w="9525">
            <a:noFill/>
          </a:ln>
        </p:spPr>
        <p:txBody>
          <a:bodyPr>
            <a:spAutoFit/>
          </a:bodyPr>
          <a:p>
            <a:pPr>
              <a:spcBef>
                <a:spcPct val="50000"/>
              </a:spcBef>
            </a:pPr>
            <a:r>
              <a:rPr b="1" dirty="0">
                <a:solidFill>
                  <a:schemeClr val="accent2"/>
                </a:solidFill>
              </a:rPr>
              <a:t>watts</a:t>
            </a:r>
            <a:endParaRPr b="1" dirty="0">
              <a:solidFill>
                <a:schemeClr val="accent2"/>
              </a:solidFill>
            </a:endParaRPr>
          </a:p>
        </p:txBody>
      </p:sp>
      <p:sp>
        <p:nvSpPr>
          <p:cNvPr id="106506" name="Text Box 10"/>
          <p:cNvSpPr txBox="1"/>
          <p:nvPr/>
        </p:nvSpPr>
        <p:spPr>
          <a:xfrm>
            <a:off x="1906588" y="5229225"/>
            <a:ext cx="1296987" cy="366713"/>
          </a:xfrm>
          <a:prstGeom prst="rect">
            <a:avLst/>
          </a:prstGeom>
          <a:noFill/>
          <a:ln w="9525">
            <a:noFill/>
          </a:ln>
        </p:spPr>
        <p:txBody>
          <a:bodyPr>
            <a:spAutoFit/>
          </a:bodyPr>
          <a:p>
            <a:pPr>
              <a:spcBef>
                <a:spcPct val="50000"/>
              </a:spcBef>
            </a:pPr>
            <a:r>
              <a:rPr b="1" dirty="0">
                <a:solidFill>
                  <a:schemeClr val="accent2"/>
                </a:solidFill>
              </a:rPr>
              <a:t>second</a:t>
            </a:r>
            <a:endParaRPr b="1" dirty="0">
              <a:solidFill>
                <a:schemeClr val="accent2"/>
              </a:solidFill>
            </a:endParaRPr>
          </a:p>
        </p:txBody>
      </p:sp>
      <p:sp>
        <p:nvSpPr>
          <p:cNvPr id="106507" name="Text Box 11"/>
          <p:cNvSpPr txBox="1"/>
          <p:nvPr/>
        </p:nvSpPr>
        <p:spPr>
          <a:xfrm>
            <a:off x="3203575" y="4797425"/>
            <a:ext cx="2663825" cy="366713"/>
          </a:xfrm>
          <a:prstGeom prst="rect">
            <a:avLst/>
          </a:prstGeom>
          <a:noFill/>
          <a:ln w="9525">
            <a:noFill/>
          </a:ln>
        </p:spPr>
        <p:txBody>
          <a:bodyPr>
            <a:spAutoFit/>
          </a:bodyPr>
          <a:p>
            <a:pPr>
              <a:spcBef>
                <a:spcPct val="50000"/>
              </a:spcBef>
            </a:pPr>
            <a:r>
              <a:rPr b="1" i="1" dirty="0"/>
              <a:t>WORD SELECTION:</a:t>
            </a:r>
            <a:endParaRPr b="1" i="1" dirty="0"/>
          </a:p>
        </p:txBody>
      </p:sp>
      <p:sp>
        <p:nvSpPr>
          <p:cNvPr id="106516" name="Text Box 20"/>
          <p:cNvSpPr txBox="1"/>
          <p:nvPr/>
        </p:nvSpPr>
        <p:spPr>
          <a:xfrm>
            <a:off x="3635375" y="1700213"/>
            <a:ext cx="936625" cy="366712"/>
          </a:xfrm>
          <a:prstGeom prst="rect">
            <a:avLst/>
          </a:prstGeom>
          <a:noFill/>
          <a:ln w="9525">
            <a:noFill/>
          </a:ln>
        </p:spPr>
        <p:txBody>
          <a:bodyPr>
            <a:spAutoFit/>
          </a:bodyPr>
          <a:p>
            <a:pPr>
              <a:spcBef>
                <a:spcPct val="50000"/>
              </a:spcBef>
            </a:pPr>
            <a:r>
              <a:rPr b="1" dirty="0">
                <a:solidFill>
                  <a:schemeClr val="accent2"/>
                </a:solidFill>
              </a:rPr>
              <a:t>joules</a:t>
            </a:r>
            <a:endParaRPr b="1" dirty="0">
              <a:solidFill>
                <a:schemeClr val="accent2"/>
              </a:solidFill>
            </a:endParaRPr>
          </a:p>
        </p:txBody>
      </p:sp>
      <p:sp>
        <p:nvSpPr>
          <p:cNvPr id="106517" name="Text Box 21"/>
          <p:cNvSpPr txBox="1"/>
          <p:nvPr/>
        </p:nvSpPr>
        <p:spPr>
          <a:xfrm>
            <a:off x="4140200" y="2636838"/>
            <a:ext cx="1441450" cy="366712"/>
          </a:xfrm>
          <a:prstGeom prst="rect">
            <a:avLst/>
          </a:prstGeom>
          <a:noFill/>
          <a:ln w="9525">
            <a:noFill/>
          </a:ln>
        </p:spPr>
        <p:txBody>
          <a:bodyPr>
            <a:spAutoFit/>
          </a:bodyPr>
          <a:p>
            <a:pPr>
              <a:spcBef>
                <a:spcPct val="50000"/>
              </a:spcBef>
            </a:pPr>
            <a:r>
              <a:rPr b="1" dirty="0">
                <a:solidFill>
                  <a:schemeClr val="accent2"/>
                </a:solidFill>
              </a:rPr>
              <a:t>electrical</a:t>
            </a:r>
            <a:endParaRPr b="1" dirty="0">
              <a:solidFill>
                <a:schemeClr val="accent2"/>
              </a:solidFill>
            </a:endParaRPr>
          </a:p>
        </p:txBody>
      </p:sp>
      <p:sp>
        <p:nvSpPr>
          <p:cNvPr id="106518" name="Text Box 22"/>
          <p:cNvSpPr txBox="1"/>
          <p:nvPr/>
        </p:nvSpPr>
        <p:spPr>
          <a:xfrm>
            <a:off x="2771775" y="3933825"/>
            <a:ext cx="1439863" cy="366713"/>
          </a:xfrm>
          <a:prstGeom prst="rect">
            <a:avLst/>
          </a:prstGeom>
          <a:noFill/>
          <a:ln w="9525">
            <a:noFill/>
          </a:ln>
        </p:spPr>
        <p:txBody>
          <a:bodyPr>
            <a:spAutoFit/>
          </a:bodyPr>
          <a:p>
            <a:pPr>
              <a:spcBef>
                <a:spcPct val="50000"/>
              </a:spcBef>
            </a:pPr>
            <a:r>
              <a:rPr b="1" dirty="0">
                <a:solidFill>
                  <a:schemeClr val="accent2"/>
                </a:solidFill>
              </a:rPr>
              <a:t>thousand</a:t>
            </a:r>
            <a:endParaRPr b="1" dirty="0">
              <a:solidFill>
                <a:schemeClr val="accent2"/>
              </a:solidFill>
            </a:endParaRPr>
          </a:p>
        </p:txBody>
      </p:sp>
      <p:sp>
        <p:nvSpPr>
          <p:cNvPr id="106519" name="Text Box 23"/>
          <p:cNvSpPr txBox="1"/>
          <p:nvPr/>
        </p:nvSpPr>
        <p:spPr>
          <a:xfrm>
            <a:off x="1403350" y="1341438"/>
            <a:ext cx="1512888" cy="366712"/>
          </a:xfrm>
          <a:prstGeom prst="rect">
            <a:avLst/>
          </a:prstGeom>
          <a:noFill/>
          <a:ln w="9525">
            <a:noFill/>
          </a:ln>
        </p:spPr>
        <p:txBody>
          <a:bodyPr>
            <a:spAutoFit/>
          </a:bodyPr>
          <a:p>
            <a:pPr>
              <a:spcBef>
                <a:spcPct val="50000"/>
              </a:spcBef>
            </a:pPr>
            <a:r>
              <a:rPr b="1" dirty="0">
                <a:solidFill>
                  <a:schemeClr val="accent2"/>
                </a:solidFill>
              </a:rPr>
              <a:t>transferred</a:t>
            </a:r>
            <a:endParaRPr b="1" dirty="0">
              <a:solidFill>
                <a:schemeClr val="accent2"/>
              </a:solidFill>
            </a:endParaRPr>
          </a:p>
        </p:txBody>
      </p:sp>
      <p:sp>
        <p:nvSpPr>
          <p:cNvPr id="106520" name="Text Box 24"/>
          <p:cNvSpPr txBox="1"/>
          <p:nvPr/>
        </p:nvSpPr>
        <p:spPr>
          <a:xfrm>
            <a:off x="2484438" y="2276475"/>
            <a:ext cx="1008062" cy="366713"/>
          </a:xfrm>
          <a:prstGeom prst="rect">
            <a:avLst/>
          </a:prstGeom>
          <a:noFill/>
          <a:ln w="9525">
            <a:noFill/>
          </a:ln>
        </p:spPr>
        <p:txBody>
          <a:bodyPr>
            <a:spAutoFit/>
          </a:bodyPr>
          <a:p>
            <a:pPr>
              <a:spcBef>
                <a:spcPct val="50000"/>
              </a:spcBef>
            </a:pPr>
            <a:r>
              <a:rPr b="1" dirty="0">
                <a:solidFill>
                  <a:schemeClr val="accent2"/>
                </a:solidFill>
              </a:rPr>
              <a:t>power</a:t>
            </a:r>
            <a:endParaRPr b="1" dirty="0">
              <a:solidFill>
                <a:schemeClr val="accent2"/>
              </a:solidFill>
            </a:endParaRPr>
          </a:p>
        </p:txBody>
      </p:sp>
      <p:sp>
        <p:nvSpPr>
          <p:cNvPr id="106521" name="Text Box 25"/>
          <p:cNvSpPr txBox="1"/>
          <p:nvPr/>
        </p:nvSpPr>
        <p:spPr>
          <a:xfrm>
            <a:off x="3708400" y="3573463"/>
            <a:ext cx="792163" cy="366712"/>
          </a:xfrm>
          <a:prstGeom prst="rect">
            <a:avLst/>
          </a:prstGeom>
          <a:noFill/>
          <a:ln w="9525">
            <a:noFill/>
          </a:ln>
        </p:spPr>
        <p:txBody>
          <a:bodyPr>
            <a:spAutoFit/>
          </a:bodyPr>
          <a:p>
            <a:pPr>
              <a:spcBef>
                <a:spcPct val="50000"/>
              </a:spcBef>
            </a:pPr>
            <a:r>
              <a:rPr b="1" dirty="0">
                <a:solidFill>
                  <a:schemeClr val="accent2"/>
                </a:solidFill>
              </a:rPr>
              <a:t>watts</a:t>
            </a:r>
            <a:endParaRPr b="1" dirty="0">
              <a:solidFill>
                <a:schemeClr val="accent2"/>
              </a:solidFill>
            </a:endParaRPr>
          </a:p>
        </p:txBody>
      </p:sp>
      <p:sp>
        <p:nvSpPr>
          <p:cNvPr id="106522" name="Text Box 26"/>
          <p:cNvSpPr txBox="1"/>
          <p:nvPr/>
        </p:nvSpPr>
        <p:spPr>
          <a:xfrm>
            <a:off x="1403350" y="4292600"/>
            <a:ext cx="1296988" cy="366713"/>
          </a:xfrm>
          <a:prstGeom prst="rect">
            <a:avLst/>
          </a:prstGeom>
          <a:noFill/>
          <a:ln w="9525">
            <a:noFill/>
          </a:ln>
        </p:spPr>
        <p:txBody>
          <a:bodyPr>
            <a:spAutoFit/>
          </a:bodyPr>
          <a:p>
            <a:pPr>
              <a:spcBef>
                <a:spcPct val="50000"/>
              </a:spcBef>
            </a:pPr>
            <a:r>
              <a:rPr b="1" dirty="0">
                <a:solidFill>
                  <a:schemeClr val="accent2"/>
                </a:solidFill>
              </a:rPr>
              <a:t>second</a:t>
            </a:r>
            <a:endParaRPr b="1" dirty="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650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650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650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650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650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650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650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650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6519"/>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06503"/>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6516"/>
                                        </p:tgtEl>
                                        <p:attrNameLst>
                                          <p:attrName>style.visibility</p:attrName>
                                        </p:attrNameLst>
                                      </p:cBhvr>
                                      <p:to>
                                        <p:strVal val="visible"/>
                                      </p:to>
                                    </p:set>
                                  </p:childTnLst>
                                </p:cTn>
                              </p:par>
                              <p:par>
                                <p:cTn id="31" presetID="1" presetClass="exit" presetSubtype="0" fill="hold" grpId="1" nodeType="withEffect">
                                  <p:stCondLst>
                                    <p:cond delay="0"/>
                                  </p:stCondLst>
                                  <p:childTnLst>
                                    <p:set>
                                      <p:cBhvr>
                                        <p:cTn id="32" dur="1" fill="hold">
                                          <p:stCondLst>
                                            <p:cond delay="0"/>
                                          </p:stCondLst>
                                        </p:cTn>
                                        <p:tgtEl>
                                          <p:spTgt spid="106500"/>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6520"/>
                                        </p:tgtEl>
                                        <p:attrNameLst>
                                          <p:attrName>style.visibility</p:attrName>
                                        </p:attrNameLst>
                                      </p:cBhvr>
                                      <p:to>
                                        <p:strVal val="visible"/>
                                      </p:to>
                                    </p:set>
                                  </p:childTnLst>
                                </p:cTn>
                              </p:par>
                              <p:par>
                                <p:cTn id="37" presetID="1" presetClass="exit" presetSubtype="0" fill="hold" grpId="1" nodeType="withEffect">
                                  <p:stCondLst>
                                    <p:cond delay="0"/>
                                  </p:stCondLst>
                                  <p:childTnLst>
                                    <p:set>
                                      <p:cBhvr>
                                        <p:cTn id="38" dur="1" fill="hold">
                                          <p:stCondLst>
                                            <p:cond delay="0"/>
                                          </p:stCondLst>
                                        </p:cTn>
                                        <p:tgtEl>
                                          <p:spTgt spid="106504"/>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6517"/>
                                        </p:tgtEl>
                                        <p:attrNameLst>
                                          <p:attrName>style.visibility</p:attrName>
                                        </p:attrNameLst>
                                      </p:cBhvr>
                                      <p:to>
                                        <p:strVal val="visible"/>
                                      </p:to>
                                    </p:set>
                                  </p:childTnLst>
                                </p:cTn>
                              </p:par>
                              <p:par>
                                <p:cTn id="43" presetID="1" presetClass="exit" presetSubtype="0" fill="hold" grpId="1" nodeType="withEffect">
                                  <p:stCondLst>
                                    <p:cond delay="0"/>
                                  </p:stCondLst>
                                  <p:childTnLst>
                                    <p:set>
                                      <p:cBhvr>
                                        <p:cTn id="44" dur="1" fill="hold">
                                          <p:stCondLst>
                                            <p:cond delay="0"/>
                                          </p:stCondLst>
                                        </p:cTn>
                                        <p:tgtEl>
                                          <p:spTgt spid="106501"/>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06521"/>
                                        </p:tgtEl>
                                        <p:attrNameLst>
                                          <p:attrName>style.visibility</p:attrName>
                                        </p:attrNameLst>
                                      </p:cBhvr>
                                      <p:to>
                                        <p:strVal val="visible"/>
                                      </p:to>
                                    </p:set>
                                  </p:childTnLst>
                                </p:cTn>
                              </p:par>
                              <p:par>
                                <p:cTn id="49" presetID="1" presetClass="exit" presetSubtype="0" fill="hold" grpId="1" nodeType="withEffect">
                                  <p:stCondLst>
                                    <p:cond delay="0"/>
                                  </p:stCondLst>
                                  <p:childTnLst>
                                    <p:set>
                                      <p:cBhvr>
                                        <p:cTn id="50" dur="1" fill="hold">
                                          <p:stCondLst>
                                            <p:cond delay="0"/>
                                          </p:stCondLst>
                                        </p:cTn>
                                        <p:tgtEl>
                                          <p:spTgt spid="106505"/>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06518"/>
                                        </p:tgtEl>
                                        <p:attrNameLst>
                                          <p:attrName>style.visibility</p:attrName>
                                        </p:attrNameLst>
                                      </p:cBhvr>
                                      <p:to>
                                        <p:strVal val="visible"/>
                                      </p:to>
                                    </p:set>
                                  </p:childTnLst>
                                </p:cTn>
                              </p:par>
                              <p:par>
                                <p:cTn id="55" presetID="1" presetClass="exit" presetSubtype="0" fill="hold" grpId="1" nodeType="withEffect">
                                  <p:stCondLst>
                                    <p:cond delay="0"/>
                                  </p:stCondLst>
                                  <p:childTnLst>
                                    <p:set>
                                      <p:cBhvr>
                                        <p:cTn id="56" dur="1" fill="hold">
                                          <p:stCondLst>
                                            <p:cond delay="0"/>
                                          </p:stCondLst>
                                        </p:cTn>
                                        <p:tgtEl>
                                          <p:spTgt spid="106502"/>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06522"/>
                                        </p:tgtEl>
                                        <p:attrNameLst>
                                          <p:attrName>style.visibility</p:attrName>
                                        </p:attrNameLst>
                                      </p:cBhvr>
                                      <p:to>
                                        <p:strVal val="visible"/>
                                      </p:to>
                                    </p:set>
                                  </p:childTnLst>
                                </p:cTn>
                              </p:par>
                              <p:par>
                                <p:cTn id="61" presetID="1" presetClass="exit" presetSubtype="0" fill="hold" grpId="1" nodeType="withEffect">
                                  <p:stCondLst>
                                    <p:cond delay="0"/>
                                  </p:stCondLst>
                                  <p:childTnLst>
                                    <p:set>
                                      <p:cBhvr>
                                        <p:cTn id="62" dur="1" fill="hold">
                                          <p:stCondLst>
                                            <p:cond delay="0"/>
                                          </p:stCondLst>
                                        </p:cTn>
                                        <p:tgtEl>
                                          <p:spTgt spid="106506"/>
                                        </p:tgtEl>
                                        <p:attrNameLst>
                                          <p:attrName>style.visibility</p:attrName>
                                        </p:attrNameLst>
                                      </p:cBhvr>
                                      <p:to>
                                        <p:strVal val="hidden"/>
                                      </p:to>
                                    </p:set>
                                  </p:childTnLst>
                                </p:cTn>
                              </p:par>
                              <p:par>
                                <p:cTn id="63" presetID="1" presetClass="exit" presetSubtype="0" fill="hold" grpId="1" nodeType="withEffect">
                                  <p:stCondLst>
                                    <p:cond delay="0"/>
                                  </p:stCondLst>
                                  <p:childTnLst>
                                    <p:set>
                                      <p:cBhvr>
                                        <p:cTn id="64" dur="1" fill="hold">
                                          <p:stCondLst>
                                            <p:cond delay="0"/>
                                          </p:stCondLst>
                                        </p:cTn>
                                        <p:tgtEl>
                                          <p:spTgt spid="10650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00" grpId="0"/>
      <p:bldP spid="106500" grpId="1"/>
      <p:bldP spid="106501" grpId="0"/>
      <p:bldP spid="106501" grpId="1"/>
      <p:bldP spid="106502" grpId="0"/>
      <p:bldP spid="106502" grpId="1"/>
      <p:bldP spid="106503" grpId="0"/>
      <p:bldP spid="106503" grpId="1"/>
      <p:bldP spid="106504" grpId="0"/>
      <p:bldP spid="106504" grpId="1"/>
      <p:bldP spid="106505" grpId="0"/>
      <p:bldP spid="106505" grpId="1"/>
      <p:bldP spid="106506" grpId="0"/>
      <p:bldP spid="106506" grpId="1"/>
      <p:bldP spid="106507" grpId="0"/>
      <p:bldP spid="106507" grpId="1"/>
      <p:bldP spid="106516" grpId="0"/>
      <p:bldP spid="106517" grpId="0"/>
      <p:bldP spid="106518" grpId="0"/>
      <p:bldP spid="106519" grpId="0"/>
      <p:bldP spid="106520" grpId="0"/>
      <p:bldP spid="106521" grpId="0"/>
      <p:bldP spid="106522"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949960"/>
            <a:ext cx="7772400" cy="4848860"/>
          </a:xfrm>
          <a:ln w="57150" cap="rnd">
            <a:solidFill>
              <a:srgbClr val="002060"/>
            </a:solidFill>
          </a:ln>
          <a:effectLst/>
        </p:spPr>
        <p:txBody>
          <a:bodyPr/>
          <a:p>
            <a:r>
              <a:rPr lang="en-US" altLang="en-US" sz="8000" b="1" u="sng"/>
              <a:t>Electricity Production</a:t>
            </a:r>
            <a:endParaRPr lang="en-US" altLang="en-US" sz="8000" b="1" u="sng"/>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Electricity Production</a:t>
            </a:r>
            <a:endParaRPr lang="en-US" altLang="en-US" b="1">
              <a:sym typeface="+mn-ea"/>
            </a:endParaRPr>
          </a:p>
        </p:txBody>
      </p:sp>
      <p:sp>
        <p:nvSpPr>
          <p:cNvPr id="268291" name="Text Placeholder 268290"/>
          <p:cNvSpPr>
            <a:spLocks noGrp="1"/>
          </p:cNvSpPr>
          <p:nvPr>
            <p:ph type="body" sz="half" idx="1"/>
          </p:nvPr>
        </p:nvSpPr>
        <p:spPr>
          <a:xfrm>
            <a:off x="468313" y="2565400"/>
            <a:ext cx="7993062" cy="3168650"/>
          </a:xfrm>
        </p:spPr>
        <p:txBody>
          <a:bodyPr/>
          <a:p>
            <a:pPr marL="0" indent="0">
              <a:buNone/>
            </a:pPr>
            <a:r>
              <a:rPr sz="2400" b="1">
                <a:solidFill>
                  <a:srgbClr val="FF0000"/>
                </a:solidFill>
              </a:rPr>
              <a:t>BOILER</a:t>
            </a:r>
            <a:endParaRPr sz="2400" b="1">
              <a:solidFill>
                <a:srgbClr val="FF0000"/>
              </a:solidFill>
            </a:endParaRPr>
          </a:p>
          <a:p>
            <a:pPr marL="0" indent="0">
              <a:buNone/>
            </a:pPr>
            <a:r>
              <a:rPr sz="2400"/>
              <a:t>Fuel is burnt to turn water into high pressure steam.</a:t>
            </a:r>
            <a:endParaRPr sz="2400"/>
          </a:p>
          <a:p>
            <a:pPr marL="0" indent="0">
              <a:buNone/>
            </a:pPr>
            <a:r>
              <a:rPr sz="2400" b="1">
                <a:solidFill>
                  <a:srgbClr val="008000"/>
                </a:solidFill>
              </a:rPr>
              <a:t>TURBINE</a:t>
            </a:r>
            <a:endParaRPr sz="2400" b="1">
              <a:solidFill>
                <a:srgbClr val="008000"/>
              </a:solidFill>
            </a:endParaRPr>
          </a:p>
          <a:p>
            <a:pPr marL="0" indent="0">
              <a:buNone/>
            </a:pPr>
            <a:r>
              <a:rPr sz="2400"/>
              <a:t>High pressure steam turns a turbine (like a windmill)</a:t>
            </a:r>
            <a:endParaRPr sz="2400"/>
          </a:p>
          <a:p>
            <a:pPr marL="0" indent="0">
              <a:buNone/>
            </a:pPr>
            <a:r>
              <a:rPr sz="2400" b="1">
                <a:solidFill>
                  <a:schemeClr val="accent2"/>
                </a:solidFill>
              </a:rPr>
              <a:t>GENERATOR</a:t>
            </a:r>
            <a:endParaRPr sz="2400" b="1">
              <a:solidFill>
                <a:schemeClr val="accent2"/>
              </a:solidFill>
            </a:endParaRPr>
          </a:p>
          <a:p>
            <a:pPr marL="0" indent="0">
              <a:buNone/>
            </a:pPr>
            <a:r>
              <a:rPr sz="2400"/>
              <a:t>The turbine rotates the coils of a generator to produce electricity.</a:t>
            </a:r>
            <a:endParaRPr sz="2400"/>
          </a:p>
        </p:txBody>
      </p:sp>
      <p:grpSp>
        <p:nvGrpSpPr>
          <p:cNvPr id="268292" name="Group 268291"/>
          <p:cNvGrpSpPr/>
          <p:nvPr/>
        </p:nvGrpSpPr>
        <p:grpSpPr>
          <a:xfrm>
            <a:off x="539750" y="1196975"/>
            <a:ext cx="2016125" cy="1008063"/>
            <a:chOff x="567" y="935"/>
            <a:chExt cx="1270" cy="635"/>
          </a:xfrm>
        </p:grpSpPr>
        <p:sp>
          <p:nvSpPr>
            <p:cNvPr id="268293" name="Rectangle 268292"/>
            <p:cNvSpPr/>
            <p:nvPr/>
          </p:nvSpPr>
          <p:spPr>
            <a:xfrm>
              <a:off x="567" y="935"/>
              <a:ext cx="1270" cy="635"/>
            </a:xfrm>
            <a:prstGeom prst="rect">
              <a:avLst/>
            </a:prstGeom>
            <a:solidFill>
              <a:srgbClr val="F36B6B"/>
            </a:solidFill>
            <a:ln w="38100" cap="flat" cmpd="sng">
              <a:solidFill>
                <a:schemeClr val="tx1"/>
              </a:solidFill>
              <a:prstDash val="solid"/>
              <a:miter/>
              <a:headEnd type="none" w="med" len="med"/>
              <a:tailEnd type="none" w="med" len="med"/>
            </a:ln>
          </p:spPr>
          <p:txBody>
            <a:bodyPr/>
            <a:p>
              <a:endParaRPr lang="en-US"/>
            </a:p>
          </p:txBody>
        </p:sp>
        <p:sp>
          <p:nvSpPr>
            <p:cNvPr id="268294" name="Text Box 268293"/>
            <p:cNvSpPr txBox="1"/>
            <p:nvPr/>
          </p:nvSpPr>
          <p:spPr>
            <a:xfrm>
              <a:off x="793" y="1117"/>
              <a:ext cx="953" cy="288"/>
            </a:xfrm>
            <a:prstGeom prst="rect">
              <a:avLst/>
            </a:prstGeom>
            <a:solidFill>
              <a:srgbClr val="F36B6B"/>
            </a:solidFill>
            <a:ln w="9525">
              <a:noFill/>
            </a:ln>
          </p:spPr>
          <p:txBody>
            <a:bodyPr>
              <a:spAutoFit/>
            </a:bodyPr>
            <a:p>
              <a:pPr>
                <a:spcBef>
                  <a:spcPct val="50000"/>
                </a:spcBef>
              </a:pPr>
              <a:r>
                <a:rPr sz="2400" b="1"/>
                <a:t>BOILER</a:t>
              </a:r>
              <a:endParaRPr sz="2400" b="1"/>
            </a:p>
          </p:txBody>
        </p:sp>
      </p:grpSp>
      <p:grpSp>
        <p:nvGrpSpPr>
          <p:cNvPr id="268295" name="Group 268294"/>
          <p:cNvGrpSpPr/>
          <p:nvPr/>
        </p:nvGrpSpPr>
        <p:grpSpPr>
          <a:xfrm>
            <a:off x="3348038" y="1196975"/>
            <a:ext cx="2017712" cy="1008063"/>
            <a:chOff x="1927" y="935"/>
            <a:chExt cx="1271" cy="635"/>
          </a:xfrm>
        </p:grpSpPr>
        <p:sp>
          <p:nvSpPr>
            <p:cNvPr id="268296" name="Rectangle 268295"/>
            <p:cNvSpPr/>
            <p:nvPr/>
          </p:nvSpPr>
          <p:spPr>
            <a:xfrm>
              <a:off x="1927" y="935"/>
              <a:ext cx="1271" cy="635"/>
            </a:xfrm>
            <a:prstGeom prst="rect">
              <a:avLst/>
            </a:prstGeom>
            <a:solidFill>
              <a:schemeClr val="folHlink"/>
            </a:solidFill>
            <a:ln w="38100" cap="flat" cmpd="sng">
              <a:solidFill>
                <a:schemeClr val="tx1"/>
              </a:solidFill>
              <a:prstDash val="solid"/>
              <a:miter/>
              <a:headEnd type="none" w="med" len="med"/>
              <a:tailEnd type="none" w="med" len="med"/>
            </a:ln>
          </p:spPr>
          <p:txBody>
            <a:bodyPr/>
            <a:p>
              <a:endParaRPr lang="en-US"/>
            </a:p>
          </p:txBody>
        </p:sp>
        <p:sp>
          <p:nvSpPr>
            <p:cNvPr id="268297" name="Text Box 268296"/>
            <p:cNvSpPr txBox="1"/>
            <p:nvPr/>
          </p:nvSpPr>
          <p:spPr>
            <a:xfrm>
              <a:off x="2018" y="1117"/>
              <a:ext cx="1158" cy="288"/>
            </a:xfrm>
            <a:prstGeom prst="rect">
              <a:avLst/>
            </a:prstGeom>
            <a:solidFill>
              <a:schemeClr val="folHlink"/>
            </a:solidFill>
            <a:ln w="9525">
              <a:noFill/>
            </a:ln>
          </p:spPr>
          <p:txBody>
            <a:bodyPr>
              <a:spAutoFit/>
            </a:bodyPr>
            <a:p>
              <a:pPr>
                <a:spcBef>
                  <a:spcPct val="50000"/>
                </a:spcBef>
              </a:pPr>
              <a:r>
                <a:rPr sz="2400" b="1"/>
                <a:t>TURBINES</a:t>
              </a:r>
              <a:endParaRPr sz="2400" b="1"/>
            </a:p>
          </p:txBody>
        </p:sp>
      </p:grpSp>
      <p:grpSp>
        <p:nvGrpSpPr>
          <p:cNvPr id="268298" name="Group 268297"/>
          <p:cNvGrpSpPr/>
          <p:nvPr/>
        </p:nvGrpSpPr>
        <p:grpSpPr>
          <a:xfrm>
            <a:off x="6156325" y="1196975"/>
            <a:ext cx="2232025" cy="1008063"/>
            <a:chOff x="3470" y="935"/>
            <a:chExt cx="1406" cy="635"/>
          </a:xfrm>
        </p:grpSpPr>
        <p:sp>
          <p:nvSpPr>
            <p:cNvPr id="268299" name="Rectangle 268298"/>
            <p:cNvSpPr/>
            <p:nvPr/>
          </p:nvSpPr>
          <p:spPr>
            <a:xfrm>
              <a:off x="3470" y="935"/>
              <a:ext cx="1406" cy="635"/>
            </a:xfrm>
            <a:prstGeom prst="rect">
              <a:avLst/>
            </a:prstGeom>
            <a:solidFill>
              <a:schemeClr val="accent1"/>
            </a:solidFill>
            <a:ln w="38100" cap="flat" cmpd="sng">
              <a:solidFill>
                <a:schemeClr val="tx1"/>
              </a:solidFill>
              <a:prstDash val="solid"/>
              <a:miter/>
              <a:headEnd type="none" w="med" len="med"/>
              <a:tailEnd type="none" w="med" len="med"/>
            </a:ln>
          </p:spPr>
          <p:txBody>
            <a:bodyPr/>
            <a:p>
              <a:endParaRPr lang="en-US"/>
            </a:p>
          </p:txBody>
        </p:sp>
        <p:sp>
          <p:nvSpPr>
            <p:cNvPr id="268300" name="Text Box 268299"/>
            <p:cNvSpPr txBox="1"/>
            <p:nvPr/>
          </p:nvSpPr>
          <p:spPr>
            <a:xfrm>
              <a:off x="3515" y="1117"/>
              <a:ext cx="1343" cy="288"/>
            </a:xfrm>
            <a:prstGeom prst="rect">
              <a:avLst/>
            </a:prstGeom>
            <a:solidFill>
              <a:schemeClr val="accent1"/>
            </a:solidFill>
            <a:ln w="9525">
              <a:noFill/>
            </a:ln>
          </p:spPr>
          <p:txBody>
            <a:bodyPr>
              <a:spAutoFit/>
            </a:bodyPr>
            <a:p>
              <a:pPr>
                <a:spcBef>
                  <a:spcPct val="50000"/>
                </a:spcBef>
              </a:pPr>
              <a:r>
                <a:rPr sz="2400" b="1"/>
                <a:t>GENERATOR</a:t>
              </a:r>
              <a:endParaRPr sz="2400" b="1"/>
            </a:p>
          </p:txBody>
        </p:sp>
      </p:grpSp>
      <p:sp>
        <p:nvSpPr>
          <p:cNvPr id="268301" name="Right Arrow 268300"/>
          <p:cNvSpPr/>
          <p:nvPr/>
        </p:nvSpPr>
        <p:spPr>
          <a:xfrm>
            <a:off x="2698750" y="1485900"/>
            <a:ext cx="503238" cy="431800"/>
          </a:xfrm>
          <a:prstGeom prst="rightArrow">
            <a:avLst>
              <a:gd name="adj1" fmla="val 50000"/>
              <a:gd name="adj2" fmla="val 29136"/>
            </a:avLst>
          </a:prstGeom>
          <a:solidFill>
            <a:schemeClr val="accent1"/>
          </a:solidFill>
          <a:ln w="9525" cap="flat" cmpd="sng">
            <a:solidFill>
              <a:schemeClr val="tx1"/>
            </a:solidFill>
            <a:prstDash val="solid"/>
            <a:miter/>
            <a:headEnd type="none" w="med" len="med"/>
            <a:tailEnd type="none" w="med" len="med"/>
          </a:ln>
        </p:spPr>
        <p:txBody>
          <a:bodyPr/>
          <a:p>
            <a:endParaRPr lang="en-US"/>
          </a:p>
        </p:txBody>
      </p:sp>
      <p:sp>
        <p:nvSpPr>
          <p:cNvPr id="268302" name="Right Arrow 268301"/>
          <p:cNvSpPr/>
          <p:nvPr/>
        </p:nvSpPr>
        <p:spPr>
          <a:xfrm>
            <a:off x="5507038" y="1485900"/>
            <a:ext cx="503237" cy="431800"/>
          </a:xfrm>
          <a:prstGeom prst="rightArrow">
            <a:avLst>
              <a:gd name="adj1" fmla="val 50000"/>
              <a:gd name="adj2" fmla="val 29136"/>
            </a:avLst>
          </a:prstGeom>
          <a:solidFill>
            <a:schemeClr val="accent1"/>
          </a:solidFill>
          <a:ln w="9525" cap="flat" cmpd="sng">
            <a:solidFill>
              <a:schemeClr val="tx1"/>
            </a:solidFill>
            <a:prstDash val="solid"/>
            <a:miter/>
            <a:headEnd type="none" w="med" len="med"/>
            <a:tailEnd type="none" w="med" len="med"/>
          </a:ln>
        </p:spPr>
        <p:txBody>
          <a:bodyPr/>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829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8291">
                                            <p:txEl>
                                              <p:charRg st="0"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8291">
                                            <p:txEl>
                                              <p:charRg st="7" end="6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830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6829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68291">
                                            <p:txEl>
                                              <p:charRg st="61" end="6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68291">
                                            <p:txEl>
                                              <p:charRg st="69" end="12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6830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6829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68291">
                                            <p:txEl>
                                              <p:charRg st="123" end="13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68291">
                                            <p:txEl>
                                              <p:charRg st="133" end="20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Electricity Production</a:t>
            </a:r>
            <a:endParaRPr lang="en-US" altLang="en-US" b="1">
              <a:sym typeface="+mn-ea"/>
            </a:endParaRPr>
          </a:p>
        </p:txBody>
      </p:sp>
      <p:pic>
        <p:nvPicPr>
          <p:cNvPr id="4" name="Picture 3" descr="pelton turbine"/>
          <p:cNvPicPr>
            <a:picLocks noChangeAspect="1"/>
          </p:cNvPicPr>
          <p:nvPr/>
        </p:nvPicPr>
        <p:blipFill>
          <a:blip r:embed="rId1"/>
          <a:stretch>
            <a:fillRect/>
          </a:stretch>
        </p:blipFill>
        <p:spPr>
          <a:xfrm>
            <a:off x="457200" y="993775"/>
            <a:ext cx="8531860" cy="5400040"/>
          </a:xfrm>
          <a:prstGeom prst="rect">
            <a:avLst/>
          </a:prstGeom>
        </p:spPr>
      </p:pic>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Electricity Production</a:t>
            </a:r>
            <a:endParaRPr lang="en-US" altLang="en-US" b="1">
              <a:sym typeface="+mn-ea"/>
            </a:endParaRPr>
          </a:p>
        </p:txBody>
      </p:sp>
      <p:sp>
        <p:nvSpPr>
          <p:cNvPr id="2" name="Text Placeholder 1"/>
          <p:cNvSpPr/>
          <p:nvPr>
            <p:ph type="body" sz="half" idx="1"/>
          </p:nvPr>
        </p:nvSpPr>
        <p:spPr/>
        <p:txBody>
          <a:bodyPr/>
          <a:p>
            <a:endParaRPr lang="en-US"/>
          </a:p>
        </p:txBody>
      </p:sp>
      <p:pic>
        <p:nvPicPr>
          <p:cNvPr id="3" name="Picture 2"/>
          <p:cNvPicPr>
            <a:picLocks noChangeAspect="1"/>
          </p:cNvPicPr>
          <p:nvPr/>
        </p:nvPicPr>
        <p:blipFill>
          <a:blip r:embed="rId1"/>
          <a:stretch>
            <a:fillRect/>
          </a:stretch>
        </p:blipFill>
        <p:spPr>
          <a:xfrm>
            <a:off x="384810" y="1002665"/>
            <a:ext cx="8618220" cy="5123815"/>
          </a:xfrm>
          <a:prstGeom prst="rect">
            <a:avLst/>
          </a:prstGeom>
        </p:spPr>
      </p:pic>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6482" name="Text Box 276481"/>
          <p:cNvSpPr txBox="1"/>
          <p:nvPr/>
        </p:nvSpPr>
        <p:spPr>
          <a:xfrm>
            <a:off x="395288" y="333375"/>
            <a:ext cx="8135937" cy="3987800"/>
          </a:xfrm>
          <a:prstGeom prst="rect">
            <a:avLst/>
          </a:prstGeom>
          <a:solidFill>
            <a:schemeClr val="bg1"/>
          </a:solidFill>
          <a:ln w="9525">
            <a:noFill/>
          </a:ln>
        </p:spPr>
        <p:txBody>
          <a:bodyPr>
            <a:spAutoFit/>
          </a:bodyPr>
          <a:p>
            <a:pPr eaLnBrk="0" hangingPunct="0">
              <a:spcBef>
                <a:spcPct val="50000"/>
              </a:spcBef>
              <a:buClr>
                <a:schemeClr val="bg1"/>
              </a:buClr>
            </a:pPr>
            <a:r>
              <a:rPr sz="2800" b="1">
                <a:solidFill>
                  <a:srgbClr val="FF3300"/>
                </a:solidFill>
                <a:latin typeface="Times New Roman" panose="02020603050405020304" charset="0"/>
              </a:rPr>
              <a:t>Choose appropriate words to fill in the gaps below:</a:t>
            </a:r>
            <a:endParaRPr sz="2800" b="1">
              <a:solidFill>
                <a:srgbClr val="FF3300"/>
              </a:solidFill>
              <a:latin typeface="Times New Roman" panose="02020603050405020304" charset="0"/>
            </a:endParaRPr>
          </a:p>
          <a:p>
            <a:pPr eaLnBrk="0" hangingPunct="0">
              <a:spcBef>
                <a:spcPct val="50000"/>
              </a:spcBef>
              <a:buClr>
                <a:schemeClr val="bg1"/>
              </a:buClr>
            </a:pPr>
            <a:r>
              <a:rPr sz="2400" b="1">
                <a:latin typeface="Times New Roman" panose="02020603050405020304" charset="0"/>
              </a:rPr>
              <a:t>Most of our electricity is produced by __________ power stations. These use the _______ produced by burning _____ or the fission of __________ to generate electricity.</a:t>
            </a:r>
            <a:endParaRPr sz="2400" b="1">
              <a:latin typeface="Times New Roman" panose="02020603050405020304" charset="0"/>
            </a:endParaRPr>
          </a:p>
          <a:p>
            <a:pPr eaLnBrk="0" hangingPunct="0">
              <a:spcBef>
                <a:spcPct val="50000"/>
              </a:spcBef>
              <a:buClr>
                <a:schemeClr val="bg1"/>
              </a:buClr>
            </a:pPr>
            <a:r>
              <a:rPr sz="2400" b="1">
                <a:latin typeface="Times New Roman" panose="02020603050405020304" charset="0"/>
              </a:rPr>
              <a:t>The heat produced is used to change ________ into high pressure steam. This steam is used to turn a _________ which in turn _________ an electrical generator.</a:t>
            </a:r>
            <a:endParaRPr sz="2400" b="1">
              <a:latin typeface="Times New Roman" panose="02020603050405020304" charset="0"/>
            </a:endParaRPr>
          </a:p>
          <a:p>
            <a:pPr eaLnBrk="0" hangingPunct="0">
              <a:spcBef>
                <a:spcPct val="50000"/>
              </a:spcBef>
              <a:buClr>
                <a:schemeClr val="bg1"/>
              </a:buClr>
            </a:pPr>
            <a:r>
              <a:rPr sz="2400" b="1">
                <a:latin typeface="Times New Roman" panose="02020603050405020304" charset="0"/>
              </a:rPr>
              <a:t>Over _______ of our electricity is generated by using thermal power stations.</a:t>
            </a:r>
            <a:endParaRPr sz="2400" b="1">
              <a:latin typeface="Times New Roman" panose="02020603050405020304" charset="0"/>
            </a:endParaRPr>
          </a:p>
        </p:txBody>
      </p:sp>
      <p:sp>
        <p:nvSpPr>
          <p:cNvPr id="276483" name="Text Box 276482"/>
          <p:cNvSpPr txBox="1"/>
          <p:nvPr/>
        </p:nvSpPr>
        <p:spPr>
          <a:xfrm>
            <a:off x="3059113" y="4797425"/>
            <a:ext cx="793750" cy="366713"/>
          </a:xfrm>
          <a:prstGeom prst="rect">
            <a:avLst/>
          </a:prstGeom>
          <a:noFill/>
          <a:ln w="9525">
            <a:noFill/>
          </a:ln>
        </p:spPr>
        <p:txBody>
          <a:bodyPr>
            <a:spAutoFit/>
          </a:bodyPr>
          <a:p>
            <a:pPr>
              <a:spcBef>
                <a:spcPct val="50000"/>
              </a:spcBef>
            </a:pPr>
            <a:r>
              <a:rPr b="1">
                <a:solidFill>
                  <a:schemeClr val="accent2"/>
                </a:solidFill>
              </a:rPr>
              <a:t>fuels</a:t>
            </a:r>
            <a:endParaRPr b="1">
              <a:solidFill>
                <a:schemeClr val="accent2"/>
              </a:solidFill>
            </a:endParaRPr>
          </a:p>
        </p:txBody>
      </p:sp>
      <p:sp>
        <p:nvSpPr>
          <p:cNvPr id="276484" name="Text Box 276483"/>
          <p:cNvSpPr txBox="1"/>
          <p:nvPr/>
        </p:nvSpPr>
        <p:spPr>
          <a:xfrm>
            <a:off x="5435600" y="4797425"/>
            <a:ext cx="1225550" cy="366713"/>
          </a:xfrm>
          <a:prstGeom prst="rect">
            <a:avLst/>
          </a:prstGeom>
          <a:noFill/>
          <a:ln w="9525">
            <a:noFill/>
          </a:ln>
        </p:spPr>
        <p:txBody>
          <a:bodyPr>
            <a:spAutoFit/>
          </a:bodyPr>
          <a:p>
            <a:pPr>
              <a:spcBef>
                <a:spcPct val="50000"/>
              </a:spcBef>
            </a:pPr>
            <a:r>
              <a:rPr b="1">
                <a:solidFill>
                  <a:schemeClr val="accent2"/>
                </a:solidFill>
              </a:rPr>
              <a:t>uranium</a:t>
            </a:r>
            <a:endParaRPr b="1">
              <a:solidFill>
                <a:schemeClr val="accent2"/>
              </a:solidFill>
            </a:endParaRPr>
          </a:p>
        </p:txBody>
      </p:sp>
      <p:sp>
        <p:nvSpPr>
          <p:cNvPr id="276485" name="Text Box 276484"/>
          <p:cNvSpPr txBox="1"/>
          <p:nvPr/>
        </p:nvSpPr>
        <p:spPr>
          <a:xfrm>
            <a:off x="2698750" y="5157788"/>
            <a:ext cx="1081088" cy="366712"/>
          </a:xfrm>
          <a:prstGeom prst="rect">
            <a:avLst/>
          </a:prstGeom>
          <a:noFill/>
          <a:ln w="9525">
            <a:noFill/>
          </a:ln>
        </p:spPr>
        <p:txBody>
          <a:bodyPr>
            <a:spAutoFit/>
          </a:bodyPr>
          <a:p>
            <a:pPr>
              <a:spcBef>
                <a:spcPct val="50000"/>
              </a:spcBef>
            </a:pPr>
            <a:r>
              <a:rPr b="1">
                <a:solidFill>
                  <a:schemeClr val="accent2"/>
                </a:solidFill>
              </a:rPr>
              <a:t>turbine</a:t>
            </a:r>
            <a:endParaRPr b="1">
              <a:solidFill>
                <a:schemeClr val="accent2"/>
              </a:solidFill>
            </a:endParaRPr>
          </a:p>
        </p:txBody>
      </p:sp>
      <p:sp>
        <p:nvSpPr>
          <p:cNvPr id="276486" name="Text Box 276485"/>
          <p:cNvSpPr txBox="1"/>
          <p:nvPr/>
        </p:nvSpPr>
        <p:spPr>
          <a:xfrm>
            <a:off x="1979613" y="4797425"/>
            <a:ext cx="1152525" cy="366713"/>
          </a:xfrm>
          <a:prstGeom prst="rect">
            <a:avLst/>
          </a:prstGeom>
          <a:noFill/>
          <a:ln w="9525">
            <a:noFill/>
          </a:ln>
        </p:spPr>
        <p:txBody>
          <a:bodyPr>
            <a:spAutoFit/>
          </a:bodyPr>
          <a:p>
            <a:pPr>
              <a:spcBef>
                <a:spcPct val="50000"/>
              </a:spcBef>
            </a:pPr>
            <a:r>
              <a:rPr b="1">
                <a:solidFill>
                  <a:schemeClr val="accent2"/>
                </a:solidFill>
              </a:rPr>
              <a:t>rotates</a:t>
            </a:r>
            <a:endParaRPr b="1">
              <a:solidFill>
                <a:schemeClr val="accent2"/>
              </a:solidFill>
            </a:endParaRPr>
          </a:p>
        </p:txBody>
      </p:sp>
      <p:sp>
        <p:nvSpPr>
          <p:cNvPr id="276487" name="Text Box 276486"/>
          <p:cNvSpPr txBox="1"/>
          <p:nvPr/>
        </p:nvSpPr>
        <p:spPr>
          <a:xfrm>
            <a:off x="3778250" y="5157788"/>
            <a:ext cx="866775" cy="366712"/>
          </a:xfrm>
          <a:prstGeom prst="rect">
            <a:avLst/>
          </a:prstGeom>
          <a:noFill/>
          <a:ln w="9525">
            <a:noFill/>
          </a:ln>
        </p:spPr>
        <p:txBody>
          <a:bodyPr>
            <a:spAutoFit/>
          </a:bodyPr>
          <a:p>
            <a:pPr>
              <a:spcBef>
                <a:spcPct val="50000"/>
              </a:spcBef>
            </a:pPr>
            <a:r>
              <a:rPr b="1">
                <a:solidFill>
                  <a:schemeClr val="accent2"/>
                </a:solidFill>
              </a:rPr>
              <a:t>water</a:t>
            </a:r>
            <a:endParaRPr b="1">
              <a:solidFill>
                <a:schemeClr val="accent2"/>
              </a:solidFill>
            </a:endParaRPr>
          </a:p>
        </p:txBody>
      </p:sp>
      <p:sp>
        <p:nvSpPr>
          <p:cNvPr id="276488" name="Text Box 276487"/>
          <p:cNvSpPr txBox="1"/>
          <p:nvPr/>
        </p:nvSpPr>
        <p:spPr>
          <a:xfrm>
            <a:off x="3851275" y="4797425"/>
            <a:ext cx="792163" cy="366713"/>
          </a:xfrm>
          <a:prstGeom prst="rect">
            <a:avLst/>
          </a:prstGeom>
          <a:noFill/>
          <a:ln w="9525">
            <a:noFill/>
          </a:ln>
        </p:spPr>
        <p:txBody>
          <a:bodyPr>
            <a:spAutoFit/>
          </a:bodyPr>
          <a:p>
            <a:pPr>
              <a:spcBef>
                <a:spcPct val="50000"/>
              </a:spcBef>
            </a:pPr>
            <a:r>
              <a:rPr b="1">
                <a:solidFill>
                  <a:schemeClr val="accent2"/>
                </a:solidFill>
              </a:rPr>
              <a:t>heat</a:t>
            </a:r>
            <a:endParaRPr b="1">
              <a:solidFill>
                <a:schemeClr val="accent2"/>
              </a:solidFill>
            </a:endParaRPr>
          </a:p>
        </p:txBody>
      </p:sp>
      <p:sp>
        <p:nvSpPr>
          <p:cNvPr id="276489" name="Text Box 276488"/>
          <p:cNvSpPr txBox="1"/>
          <p:nvPr/>
        </p:nvSpPr>
        <p:spPr>
          <a:xfrm>
            <a:off x="4643438" y="5157788"/>
            <a:ext cx="1081087" cy="366712"/>
          </a:xfrm>
          <a:prstGeom prst="rect">
            <a:avLst/>
          </a:prstGeom>
          <a:noFill/>
          <a:ln w="9525">
            <a:noFill/>
          </a:ln>
        </p:spPr>
        <p:txBody>
          <a:bodyPr>
            <a:spAutoFit/>
          </a:bodyPr>
          <a:p>
            <a:pPr>
              <a:spcBef>
                <a:spcPct val="50000"/>
              </a:spcBef>
            </a:pPr>
            <a:r>
              <a:rPr b="1">
                <a:solidFill>
                  <a:schemeClr val="accent2"/>
                </a:solidFill>
              </a:rPr>
              <a:t>thermal</a:t>
            </a:r>
            <a:endParaRPr b="1">
              <a:solidFill>
                <a:schemeClr val="accent2"/>
              </a:solidFill>
            </a:endParaRPr>
          </a:p>
        </p:txBody>
      </p:sp>
      <p:sp>
        <p:nvSpPr>
          <p:cNvPr id="276490" name="Text Box 276489"/>
          <p:cNvSpPr txBox="1"/>
          <p:nvPr/>
        </p:nvSpPr>
        <p:spPr>
          <a:xfrm>
            <a:off x="3203575" y="4365625"/>
            <a:ext cx="2663825" cy="366713"/>
          </a:xfrm>
          <a:prstGeom prst="rect">
            <a:avLst/>
          </a:prstGeom>
          <a:noFill/>
          <a:ln w="9525">
            <a:noFill/>
          </a:ln>
        </p:spPr>
        <p:txBody>
          <a:bodyPr>
            <a:spAutoFit/>
          </a:bodyPr>
          <a:p>
            <a:pPr>
              <a:spcBef>
                <a:spcPct val="50000"/>
              </a:spcBef>
            </a:pPr>
            <a:r>
              <a:rPr b="1" i="1"/>
              <a:t>WORD SELECTION:</a:t>
            </a:r>
            <a:endParaRPr b="1" i="1"/>
          </a:p>
        </p:txBody>
      </p:sp>
      <p:sp>
        <p:nvSpPr>
          <p:cNvPr id="276491" name="Text Box 276490"/>
          <p:cNvSpPr txBox="1"/>
          <p:nvPr/>
        </p:nvSpPr>
        <p:spPr>
          <a:xfrm>
            <a:off x="4643438" y="4797425"/>
            <a:ext cx="720725" cy="366713"/>
          </a:xfrm>
          <a:prstGeom prst="rect">
            <a:avLst/>
          </a:prstGeom>
          <a:noFill/>
          <a:ln w="9525">
            <a:noFill/>
          </a:ln>
        </p:spPr>
        <p:txBody>
          <a:bodyPr>
            <a:spAutoFit/>
          </a:bodyPr>
          <a:p>
            <a:pPr>
              <a:spcBef>
                <a:spcPct val="50000"/>
              </a:spcBef>
            </a:pPr>
            <a:r>
              <a:rPr b="1">
                <a:solidFill>
                  <a:schemeClr val="accent2"/>
                </a:solidFill>
              </a:rPr>
              <a:t>90%</a:t>
            </a:r>
            <a:endParaRPr b="1">
              <a:solidFill>
                <a:schemeClr val="accent2"/>
              </a:solidFill>
            </a:endParaRPr>
          </a:p>
        </p:txBody>
      </p:sp>
      <p:sp>
        <p:nvSpPr>
          <p:cNvPr id="276492" name="Text Box 276491"/>
          <p:cNvSpPr txBox="1"/>
          <p:nvPr/>
        </p:nvSpPr>
        <p:spPr>
          <a:xfrm>
            <a:off x="7451725" y="1341438"/>
            <a:ext cx="793750" cy="366712"/>
          </a:xfrm>
          <a:prstGeom prst="rect">
            <a:avLst/>
          </a:prstGeom>
          <a:noFill/>
          <a:ln w="9525">
            <a:noFill/>
          </a:ln>
        </p:spPr>
        <p:txBody>
          <a:bodyPr>
            <a:spAutoFit/>
          </a:bodyPr>
          <a:p>
            <a:pPr>
              <a:spcBef>
                <a:spcPct val="50000"/>
              </a:spcBef>
            </a:pPr>
            <a:r>
              <a:rPr b="1">
                <a:solidFill>
                  <a:schemeClr val="accent2"/>
                </a:solidFill>
              </a:rPr>
              <a:t>fuels</a:t>
            </a:r>
            <a:endParaRPr b="1">
              <a:solidFill>
                <a:schemeClr val="accent2"/>
              </a:solidFill>
            </a:endParaRPr>
          </a:p>
        </p:txBody>
      </p:sp>
      <p:sp>
        <p:nvSpPr>
          <p:cNvPr id="276493" name="Text Box 276492"/>
          <p:cNvSpPr txBox="1"/>
          <p:nvPr/>
        </p:nvSpPr>
        <p:spPr>
          <a:xfrm>
            <a:off x="2771775" y="1773238"/>
            <a:ext cx="1225550" cy="366712"/>
          </a:xfrm>
          <a:prstGeom prst="rect">
            <a:avLst/>
          </a:prstGeom>
          <a:noFill/>
          <a:ln w="9525">
            <a:noFill/>
          </a:ln>
        </p:spPr>
        <p:txBody>
          <a:bodyPr>
            <a:spAutoFit/>
          </a:bodyPr>
          <a:p>
            <a:pPr>
              <a:spcBef>
                <a:spcPct val="50000"/>
              </a:spcBef>
            </a:pPr>
            <a:r>
              <a:rPr b="1">
                <a:solidFill>
                  <a:schemeClr val="accent2"/>
                </a:solidFill>
              </a:rPr>
              <a:t>uranium</a:t>
            </a:r>
            <a:endParaRPr b="1">
              <a:solidFill>
                <a:schemeClr val="accent2"/>
              </a:solidFill>
            </a:endParaRPr>
          </a:p>
        </p:txBody>
      </p:sp>
      <p:sp>
        <p:nvSpPr>
          <p:cNvPr id="276494" name="Text Box 276493"/>
          <p:cNvSpPr txBox="1"/>
          <p:nvPr/>
        </p:nvSpPr>
        <p:spPr>
          <a:xfrm>
            <a:off x="6372225" y="2636838"/>
            <a:ext cx="1081088" cy="366712"/>
          </a:xfrm>
          <a:prstGeom prst="rect">
            <a:avLst/>
          </a:prstGeom>
          <a:noFill/>
          <a:ln w="9525">
            <a:noFill/>
          </a:ln>
        </p:spPr>
        <p:txBody>
          <a:bodyPr>
            <a:spAutoFit/>
          </a:bodyPr>
          <a:p>
            <a:pPr>
              <a:spcBef>
                <a:spcPct val="50000"/>
              </a:spcBef>
            </a:pPr>
            <a:r>
              <a:rPr b="1">
                <a:solidFill>
                  <a:schemeClr val="accent2"/>
                </a:solidFill>
              </a:rPr>
              <a:t>turbine</a:t>
            </a:r>
            <a:endParaRPr b="1">
              <a:solidFill>
                <a:schemeClr val="accent2"/>
              </a:solidFill>
            </a:endParaRPr>
          </a:p>
        </p:txBody>
      </p:sp>
      <p:sp>
        <p:nvSpPr>
          <p:cNvPr id="276495" name="Text Box 276494"/>
          <p:cNvSpPr txBox="1"/>
          <p:nvPr/>
        </p:nvSpPr>
        <p:spPr>
          <a:xfrm>
            <a:off x="2411413" y="2997200"/>
            <a:ext cx="1152525" cy="366713"/>
          </a:xfrm>
          <a:prstGeom prst="rect">
            <a:avLst/>
          </a:prstGeom>
          <a:noFill/>
          <a:ln w="9525">
            <a:noFill/>
          </a:ln>
        </p:spPr>
        <p:txBody>
          <a:bodyPr>
            <a:spAutoFit/>
          </a:bodyPr>
          <a:p>
            <a:pPr>
              <a:spcBef>
                <a:spcPct val="50000"/>
              </a:spcBef>
            </a:pPr>
            <a:r>
              <a:rPr b="1">
                <a:solidFill>
                  <a:schemeClr val="accent2"/>
                </a:solidFill>
              </a:rPr>
              <a:t>rotates</a:t>
            </a:r>
            <a:endParaRPr b="1">
              <a:solidFill>
                <a:schemeClr val="accent2"/>
              </a:solidFill>
            </a:endParaRPr>
          </a:p>
        </p:txBody>
      </p:sp>
      <p:sp>
        <p:nvSpPr>
          <p:cNvPr id="276496" name="Text Box 276495"/>
          <p:cNvSpPr txBox="1"/>
          <p:nvPr/>
        </p:nvSpPr>
        <p:spPr>
          <a:xfrm>
            <a:off x="5508625" y="2276475"/>
            <a:ext cx="866775" cy="366713"/>
          </a:xfrm>
          <a:prstGeom prst="rect">
            <a:avLst/>
          </a:prstGeom>
          <a:noFill/>
          <a:ln w="9525">
            <a:noFill/>
          </a:ln>
        </p:spPr>
        <p:txBody>
          <a:bodyPr>
            <a:spAutoFit/>
          </a:bodyPr>
          <a:p>
            <a:pPr>
              <a:spcBef>
                <a:spcPct val="50000"/>
              </a:spcBef>
            </a:pPr>
            <a:r>
              <a:rPr b="1">
                <a:solidFill>
                  <a:schemeClr val="accent2"/>
                </a:solidFill>
              </a:rPr>
              <a:t>water</a:t>
            </a:r>
            <a:endParaRPr b="1">
              <a:solidFill>
                <a:schemeClr val="accent2"/>
              </a:solidFill>
            </a:endParaRPr>
          </a:p>
        </p:txBody>
      </p:sp>
      <p:sp>
        <p:nvSpPr>
          <p:cNvPr id="276497" name="Text Box 276496"/>
          <p:cNvSpPr txBox="1"/>
          <p:nvPr/>
        </p:nvSpPr>
        <p:spPr>
          <a:xfrm>
            <a:off x="3635375" y="1412875"/>
            <a:ext cx="792163" cy="366713"/>
          </a:xfrm>
          <a:prstGeom prst="rect">
            <a:avLst/>
          </a:prstGeom>
          <a:noFill/>
          <a:ln w="9525">
            <a:noFill/>
          </a:ln>
        </p:spPr>
        <p:txBody>
          <a:bodyPr>
            <a:spAutoFit/>
          </a:bodyPr>
          <a:p>
            <a:pPr>
              <a:spcBef>
                <a:spcPct val="50000"/>
              </a:spcBef>
            </a:pPr>
            <a:r>
              <a:rPr b="1">
                <a:solidFill>
                  <a:schemeClr val="accent2"/>
                </a:solidFill>
              </a:rPr>
              <a:t>heat</a:t>
            </a:r>
            <a:endParaRPr b="1">
              <a:solidFill>
                <a:schemeClr val="accent2"/>
              </a:solidFill>
            </a:endParaRPr>
          </a:p>
        </p:txBody>
      </p:sp>
      <p:sp>
        <p:nvSpPr>
          <p:cNvPr id="276498" name="Text Box 276497"/>
          <p:cNvSpPr txBox="1"/>
          <p:nvPr/>
        </p:nvSpPr>
        <p:spPr>
          <a:xfrm>
            <a:off x="5724525" y="981075"/>
            <a:ext cx="1081088" cy="366713"/>
          </a:xfrm>
          <a:prstGeom prst="rect">
            <a:avLst/>
          </a:prstGeom>
          <a:noFill/>
          <a:ln w="9525">
            <a:noFill/>
          </a:ln>
        </p:spPr>
        <p:txBody>
          <a:bodyPr>
            <a:spAutoFit/>
          </a:bodyPr>
          <a:p>
            <a:pPr>
              <a:spcBef>
                <a:spcPct val="50000"/>
              </a:spcBef>
            </a:pPr>
            <a:r>
              <a:rPr b="1">
                <a:solidFill>
                  <a:schemeClr val="accent2"/>
                </a:solidFill>
              </a:rPr>
              <a:t>thermal</a:t>
            </a:r>
            <a:endParaRPr b="1">
              <a:solidFill>
                <a:schemeClr val="accent2"/>
              </a:solidFill>
            </a:endParaRPr>
          </a:p>
        </p:txBody>
      </p:sp>
      <p:sp>
        <p:nvSpPr>
          <p:cNvPr id="276499" name="Text Box 276498"/>
          <p:cNvSpPr txBox="1"/>
          <p:nvPr/>
        </p:nvSpPr>
        <p:spPr>
          <a:xfrm>
            <a:off x="1331913" y="3573463"/>
            <a:ext cx="720725" cy="366712"/>
          </a:xfrm>
          <a:prstGeom prst="rect">
            <a:avLst/>
          </a:prstGeom>
          <a:noFill/>
          <a:ln w="9525">
            <a:noFill/>
          </a:ln>
        </p:spPr>
        <p:txBody>
          <a:bodyPr>
            <a:spAutoFit/>
          </a:bodyPr>
          <a:p>
            <a:pPr>
              <a:spcBef>
                <a:spcPct val="50000"/>
              </a:spcBef>
            </a:pPr>
            <a:r>
              <a:rPr b="1">
                <a:solidFill>
                  <a:schemeClr val="accent2"/>
                </a:solidFill>
              </a:rPr>
              <a:t>90%</a:t>
            </a:r>
            <a:endParaRPr b="1">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48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648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648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648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648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648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648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649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649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6498"/>
                                        </p:tgtEl>
                                        <p:attrNameLst>
                                          <p:attrName>style.visibility</p:attrName>
                                        </p:attrNameLst>
                                      </p:cBhvr>
                                      <p:to>
                                        <p:strVal val="visible"/>
                                      </p:to>
                                    </p:set>
                                  </p:childTnLst>
                                </p:cTn>
                              </p:par>
                              <p:par>
                                <p:cTn id="27" presetID="1" presetClass="exit" presetSubtype="0" fill="hold" grpId="1" nodeType="withEffect">
                                  <p:stCondLst>
                                    <p:cond delay="0"/>
                                  </p:stCondLst>
                                  <p:childTnLst>
                                    <p:set>
                                      <p:cBhvr>
                                        <p:cTn id="28" dur="1" fill="hold">
                                          <p:stCondLst>
                                            <p:cond delay="0"/>
                                          </p:stCondLst>
                                        </p:cTn>
                                        <p:tgtEl>
                                          <p:spTgt spid="276489"/>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76497"/>
                                        </p:tgtEl>
                                        <p:attrNameLst>
                                          <p:attrName>style.visibility</p:attrName>
                                        </p:attrNameLst>
                                      </p:cBhvr>
                                      <p:to>
                                        <p:strVal val="visible"/>
                                      </p:to>
                                    </p:set>
                                  </p:childTnLst>
                                </p:cTn>
                              </p:par>
                              <p:par>
                                <p:cTn id="33" presetID="1" presetClass="exit" presetSubtype="0" fill="hold" grpId="1" nodeType="withEffect">
                                  <p:stCondLst>
                                    <p:cond delay="0"/>
                                  </p:stCondLst>
                                  <p:childTnLst>
                                    <p:set>
                                      <p:cBhvr>
                                        <p:cTn id="34" dur="1" fill="hold">
                                          <p:stCondLst>
                                            <p:cond delay="0"/>
                                          </p:stCondLst>
                                        </p:cTn>
                                        <p:tgtEl>
                                          <p:spTgt spid="276488"/>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76492"/>
                                        </p:tgtEl>
                                        <p:attrNameLst>
                                          <p:attrName>style.visibility</p:attrName>
                                        </p:attrNameLst>
                                      </p:cBhvr>
                                      <p:to>
                                        <p:strVal val="visible"/>
                                      </p:to>
                                    </p:set>
                                  </p:childTnLst>
                                </p:cTn>
                              </p:par>
                              <p:par>
                                <p:cTn id="39" presetID="1" presetClass="exit" presetSubtype="0" fill="hold" grpId="1" nodeType="withEffect">
                                  <p:stCondLst>
                                    <p:cond delay="0"/>
                                  </p:stCondLst>
                                  <p:childTnLst>
                                    <p:set>
                                      <p:cBhvr>
                                        <p:cTn id="40" dur="1" fill="hold">
                                          <p:stCondLst>
                                            <p:cond delay="0"/>
                                          </p:stCondLst>
                                        </p:cTn>
                                        <p:tgtEl>
                                          <p:spTgt spid="276483"/>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76493"/>
                                        </p:tgtEl>
                                        <p:attrNameLst>
                                          <p:attrName>style.visibility</p:attrName>
                                        </p:attrNameLst>
                                      </p:cBhvr>
                                      <p:to>
                                        <p:strVal val="visible"/>
                                      </p:to>
                                    </p:set>
                                  </p:childTnLst>
                                </p:cTn>
                              </p:par>
                              <p:par>
                                <p:cTn id="45" presetID="1" presetClass="exit" presetSubtype="0" fill="hold" grpId="1" nodeType="withEffect">
                                  <p:stCondLst>
                                    <p:cond delay="0"/>
                                  </p:stCondLst>
                                  <p:childTnLst>
                                    <p:set>
                                      <p:cBhvr>
                                        <p:cTn id="46" dur="1" fill="hold">
                                          <p:stCondLst>
                                            <p:cond delay="0"/>
                                          </p:stCondLst>
                                        </p:cTn>
                                        <p:tgtEl>
                                          <p:spTgt spid="276484"/>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76496"/>
                                        </p:tgtEl>
                                        <p:attrNameLst>
                                          <p:attrName>style.visibility</p:attrName>
                                        </p:attrNameLst>
                                      </p:cBhvr>
                                      <p:to>
                                        <p:strVal val="visible"/>
                                      </p:to>
                                    </p:set>
                                  </p:childTnLst>
                                </p:cTn>
                              </p:par>
                              <p:par>
                                <p:cTn id="51" presetID="1" presetClass="exit" presetSubtype="0" fill="hold" grpId="1" nodeType="withEffect">
                                  <p:stCondLst>
                                    <p:cond delay="0"/>
                                  </p:stCondLst>
                                  <p:childTnLst>
                                    <p:set>
                                      <p:cBhvr>
                                        <p:cTn id="52" dur="1" fill="hold">
                                          <p:stCondLst>
                                            <p:cond delay="0"/>
                                          </p:stCondLst>
                                        </p:cTn>
                                        <p:tgtEl>
                                          <p:spTgt spid="276487"/>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76494"/>
                                        </p:tgtEl>
                                        <p:attrNameLst>
                                          <p:attrName>style.visibility</p:attrName>
                                        </p:attrNameLst>
                                      </p:cBhvr>
                                      <p:to>
                                        <p:strVal val="visible"/>
                                      </p:to>
                                    </p:set>
                                  </p:childTnLst>
                                </p:cTn>
                              </p:par>
                              <p:par>
                                <p:cTn id="57" presetID="1" presetClass="exit" presetSubtype="0" fill="hold" grpId="1" nodeType="withEffect">
                                  <p:stCondLst>
                                    <p:cond delay="0"/>
                                  </p:stCondLst>
                                  <p:childTnLst>
                                    <p:set>
                                      <p:cBhvr>
                                        <p:cTn id="58" dur="1" fill="hold">
                                          <p:stCondLst>
                                            <p:cond delay="0"/>
                                          </p:stCondLst>
                                        </p:cTn>
                                        <p:tgtEl>
                                          <p:spTgt spid="276485"/>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76495"/>
                                        </p:tgtEl>
                                        <p:attrNameLst>
                                          <p:attrName>style.visibility</p:attrName>
                                        </p:attrNameLst>
                                      </p:cBhvr>
                                      <p:to>
                                        <p:strVal val="visible"/>
                                      </p:to>
                                    </p:set>
                                  </p:childTnLst>
                                </p:cTn>
                              </p:par>
                              <p:par>
                                <p:cTn id="63" presetID="1" presetClass="exit" presetSubtype="0" fill="hold" grpId="1" nodeType="withEffect">
                                  <p:stCondLst>
                                    <p:cond delay="0"/>
                                  </p:stCondLst>
                                  <p:childTnLst>
                                    <p:set>
                                      <p:cBhvr>
                                        <p:cTn id="64" dur="1" fill="hold">
                                          <p:stCondLst>
                                            <p:cond delay="0"/>
                                          </p:stCondLst>
                                        </p:cTn>
                                        <p:tgtEl>
                                          <p:spTgt spid="276486"/>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76499"/>
                                        </p:tgtEl>
                                        <p:attrNameLst>
                                          <p:attrName>style.visibility</p:attrName>
                                        </p:attrNameLst>
                                      </p:cBhvr>
                                      <p:to>
                                        <p:strVal val="visible"/>
                                      </p:to>
                                    </p:set>
                                  </p:childTnLst>
                                </p:cTn>
                              </p:par>
                              <p:par>
                                <p:cTn id="69" presetID="1" presetClass="exit" presetSubtype="0" fill="hold" grpId="1" nodeType="withEffect">
                                  <p:stCondLst>
                                    <p:cond delay="0"/>
                                  </p:stCondLst>
                                  <p:childTnLst>
                                    <p:set>
                                      <p:cBhvr>
                                        <p:cTn id="70" dur="1" fill="hold">
                                          <p:stCondLst>
                                            <p:cond delay="0"/>
                                          </p:stCondLst>
                                        </p:cTn>
                                        <p:tgtEl>
                                          <p:spTgt spid="276491"/>
                                        </p:tgtEl>
                                        <p:attrNameLst>
                                          <p:attrName>style.visibility</p:attrName>
                                        </p:attrNameLst>
                                      </p:cBhvr>
                                      <p:to>
                                        <p:strVal val="hidden"/>
                                      </p:to>
                                    </p:set>
                                  </p:childTnLst>
                                </p:cTn>
                              </p:par>
                              <p:par>
                                <p:cTn id="71" presetID="1" presetClass="exit" presetSubtype="0" fill="hold" grpId="1" nodeType="withEffect">
                                  <p:stCondLst>
                                    <p:cond delay="0"/>
                                  </p:stCondLst>
                                  <p:childTnLst>
                                    <p:set>
                                      <p:cBhvr>
                                        <p:cTn id="72" dur="1" fill="hold">
                                          <p:stCondLst>
                                            <p:cond delay="0"/>
                                          </p:stCondLst>
                                        </p:cTn>
                                        <p:tgtEl>
                                          <p:spTgt spid="27649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483" grpId="0"/>
      <p:bldP spid="276483" grpId="1"/>
      <p:bldP spid="276484" grpId="0"/>
      <p:bldP spid="276484" grpId="1"/>
      <p:bldP spid="276485" grpId="0"/>
      <p:bldP spid="276485" grpId="1"/>
      <p:bldP spid="276486" grpId="0"/>
      <p:bldP spid="276486" grpId="1"/>
      <p:bldP spid="276487" grpId="0"/>
      <p:bldP spid="276487" grpId="1"/>
      <p:bldP spid="276488" grpId="0"/>
      <p:bldP spid="276488" grpId="1"/>
      <p:bldP spid="276489" grpId="0"/>
      <p:bldP spid="276489" grpId="1"/>
      <p:bldP spid="276490" grpId="0"/>
      <p:bldP spid="276490" grpId="1"/>
      <p:bldP spid="276491" grpId="0"/>
      <p:bldP spid="276491" grpId="1"/>
      <p:bldP spid="276492" grpId="0"/>
      <p:bldP spid="276493" grpId="0"/>
      <p:bldP spid="276494" grpId="0"/>
      <p:bldP spid="276495" grpId="0"/>
      <p:bldP spid="276496" grpId="0"/>
      <p:bldP spid="276497" grpId="0"/>
      <p:bldP spid="276498" grpId="0"/>
      <p:bldP spid="276499"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949960"/>
            <a:ext cx="7772400" cy="4848860"/>
          </a:xfrm>
          <a:ln w="57150" cap="rnd">
            <a:solidFill>
              <a:srgbClr val="002060"/>
            </a:solidFill>
          </a:ln>
          <a:effectLst/>
        </p:spPr>
        <p:txBody>
          <a:bodyPr/>
          <a:p>
            <a:r>
              <a:rPr lang="en-US" altLang="en-US" sz="8000" b="1" u="sng"/>
              <a:t>Energy from fossil fuels</a:t>
            </a:r>
            <a:endParaRPr lang="en-US" altLang="en-US" sz="8000" b="1" u="sng"/>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Energy from fossil fuels</a:t>
            </a:r>
            <a:endParaRPr lang="en-US" altLang="en-US" b="1">
              <a:sym typeface="+mn-ea"/>
            </a:endParaRPr>
          </a:p>
        </p:txBody>
      </p:sp>
      <p:pic>
        <p:nvPicPr>
          <p:cNvPr id="5" name="Picture 4"/>
          <p:cNvPicPr>
            <a:picLocks noChangeAspect="1"/>
          </p:cNvPicPr>
          <p:nvPr/>
        </p:nvPicPr>
        <p:blipFill>
          <a:blip r:embed="rId1"/>
          <a:stretch>
            <a:fillRect/>
          </a:stretch>
        </p:blipFill>
        <p:spPr>
          <a:xfrm>
            <a:off x="5293360" y="948690"/>
            <a:ext cx="4257040" cy="2128520"/>
          </a:xfrm>
          <a:prstGeom prst="rect">
            <a:avLst/>
          </a:prstGeom>
        </p:spPr>
      </p:pic>
      <p:pic>
        <p:nvPicPr>
          <p:cNvPr id="3" name="Picture 2"/>
          <p:cNvPicPr>
            <a:picLocks noChangeAspect="1"/>
          </p:cNvPicPr>
          <p:nvPr/>
        </p:nvPicPr>
        <p:blipFill>
          <a:blip r:embed="rId2"/>
          <a:stretch>
            <a:fillRect/>
          </a:stretch>
        </p:blipFill>
        <p:spPr>
          <a:xfrm>
            <a:off x="157480" y="819150"/>
            <a:ext cx="5729605" cy="2387600"/>
          </a:xfrm>
          <a:prstGeom prst="rect">
            <a:avLst/>
          </a:prstGeom>
        </p:spPr>
      </p:pic>
      <p:pic>
        <p:nvPicPr>
          <p:cNvPr id="6" name="Picture 5"/>
          <p:cNvPicPr>
            <a:picLocks noChangeAspect="1"/>
          </p:cNvPicPr>
          <p:nvPr/>
        </p:nvPicPr>
        <p:blipFill>
          <a:blip r:embed="rId3"/>
          <a:stretch>
            <a:fillRect/>
          </a:stretch>
        </p:blipFill>
        <p:spPr>
          <a:xfrm>
            <a:off x="2791460" y="3510280"/>
            <a:ext cx="3561080" cy="2374265"/>
          </a:xfrm>
          <a:prstGeom prst="rect">
            <a:avLst/>
          </a:prstGeom>
        </p:spPr>
      </p:pic>
      <p:sp>
        <p:nvSpPr>
          <p:cNvPr id="7" name="Text Box 6"/>
          <p:cNvSpPr txBox="1"/>
          <p:nvPr/>
        </p:nvSpPr>
        <p:spPr>
          <a:xfrm>
            <a:off x="149225" y="3623310"/>
            <a:ext cx="2406015" cy="521970"/>
          </a:xfrm>
          <a:prstGeom prst="rect">
            <a:avLst/>
          </a:prstGeom>
          <a:noFill/>
        </p:spPr>
        <p:txBody>
          <a:bodyPr wrap="square" rtlCol="0">
            <a:spAutoFit/>
          </a:bodyPr>
          <a:p>
            <a:pPr algn="ctr"/>
            <a:r>
              <a:rPr lang="en-US" altLang="en-US" sz="2800" b="1"/>
              <a:t>Transport</a:t>
            </a:r>
            <a:endParaRPr lang="en-US" altLang="en-US" sz="2800" b="1"/>
          </a:p>
        </p:txBody>
      </p:sp>
      <p:sp>
        <p:nvSpPr>
          <p:cNvPr id="8" name="Text Box 7"/>
          <p:cNvSpPr txBox="1"/>
          <p:nvPr/>
        </p:nvSpPr>
        <p:spPr>
          <a:xfrm>
            <a:off x="2134870" y="6015990"/>
            <a:ext cx="4700905" cy="521970"/>
          </a:xfrm>
          <a:prstGeom prst="rect">
            <a:avLst/>
          </a:prstGeom>
          <a:noFill/>
        </p:spPr>
        <p:txBody>
          <a:bodyPr wrap="square" rtlCol="0">
            <a:spAutoFit/>
          </a:bodyPr>
          <a:p>
            <a:pPr algn="ctr"/>
            <a:r>
              <a:rPr lang="en-US" altLang="en-US" sz="2800" b="1"/>
              <a:t>Generating Electricity</a:t>
            </a:r>
            <a:endParaRPr lang="en-US" altLang="en-US" sz="2800" b="1"/>
          </a:p>
        </p:txBody>
      </p:sp>
      <p:sp>
        <p:nvSpPr>
          <p:cNvPr id="9" name="Text Box 8"/>
          <p:cNvSpPr txBox="1"/>
          <p:nvPr/>
        </p:nvSpPr>
        <p:spPr>
          <a:xfrm>
            <a:off x="6610985" y="3510280"/>
            <a:ext cx="2406015" cy="953135"/>
          </a:xfrm>
          <a:prstGeom prst="rect">
            <a:avLst/>
          </a:prstGeom>
          <a:noFill/>
        </p:spPr>
        <p:txBody>
          <a:bodyPr wrap="square" rtlCol="0">
            <a:spAutoFit/>
          </a:bodyPr>
          <a:p>
            <a:pPr algn="ctr"/>
            <a:r>
              <a:rPr lang="en-US" altLang="en-US" sz="2800" b="1"/>
              <a:t>Heating / Cooling</a:t>
            </a:r>
            <a:endParaRPr lang="en-US" altLang="en-US" sz="2800" b="1"/>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30721" name="Title 1"/>
          <p:cNvSpPr>
            <a:spLocks noGrp="1"/>
          </p:cNvSpPr>
          <p:nvPr>
            <p:ph type="title"/>
          </p:nvPr>
        </p:nvSpPr>
        <p:spPr/>
        <p:txBody>
          <a:bodyPr anchor="ctr"/>
          <a:p>
            <a:r>
              <a:rPr lang="en-US" altLang="en-US" b="1">
                <a:sym typeface="+mn-ea"/>
              </a:rPr>
              <a:t>Kinetic Energy</a:t>
            </a:r>
            <a:endParaRPr lang="en-US" altLang="en-US"/>
          </a:p>
        </p:txBody>
      </p:sp>
      <p:pic>
        <p:nvPicPr>
          <p:cNvPr id="2" name="Picture 1"/>
          <p:cNvPicPr>
            <a:picLocks noChangeAspect="1"/>
          </p:cNvPicPr>
          <p:nvPr/>
        </p:nvPicPr>
        <p:blipFill>
          <a:blip r:embed="rId1"/>
          <a:stretch>
            <a:fillRect/>
          </a:stretch>
        </p:blipFill>
        <p:spPr>
          <a:xfrm>
            <a:off x="928370" y="672465"/>
            <a:ext cx="6990715" cy="1924050"/>
          </a:xfrm>
          <a:prstGeom prst="rect">
            <a:avLst/>
          </a:prstGeom>
        </p:spPr>
      </p:pic>
      <p:sp>
        <p:nvSpPr>
          <p:cNvPr id="3" name="Right Arrow 2"/>
          <p:cNvSpPr/>
          <p:nvPr/>
        </p:nvSpPr>
        <p:spPr>
          <a:xfrm>
            <a:off x="5267960" y="1691005"/>
            <a:ext cx="1297305" cy="360045"/>
          </a:xfrm>
          <a:prstGeom prst="rightArrow">
            <a:avLst/>
          </a:prstGeom>
          <a:solidFill>
            <a:srgbClr val="FF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5" name="Text Box 4"/>
          <p:cNvSpPr txBox="1"/>
          <p:nvPr/>
        </p:nvSpPr>
        <p:spPr>
          <a:xfrm>
            <a:off x="6565265" y="1590675"/>
            <a:ext cx="1236980" cy="460375"/>
          </a:xfrm>
          <a:prstGeom prst="rect">
            <a:avLst/>
          </a:prstGeom>
          <a:noFill/>
        </p:spPr>
        <p:txBody>
          <a:bodyPr wrap="square" rtlCol="0">
            <a:spAutoFit/>
          </a:bodyPr>
          <a:p>
            <a:r>
              <a:rPr lang="en-US" altLang="en-US" sz="2400" b="1">
                <a:solidFill>
                  <a:srgbClr val="FF0000"/>
                </a:solidFill>
                <a:effectLst>
                  <a:outerShdw blurRad="50800" dist="38100" dir="2700000" algn="tl" rotWithShape="0">
                    <a:prstClr val="black">
                      <a:alpha val="40000"/>
                    </a:prstClr>
                  </a:outerShdw>
                </a:effectLst>
              </a:rPr>
              <a:t>20 m/s</a:t>
            </a:r>
            <a:endParaRPr lang="en-US" altLang="en-US" sz="2400" b="1">
              <a:solidFill>
                <a:srgbClr val="FF0000"/>
              </a:solidFill>
              <a:effectLst>
                <a:outerShdw blurRad="50800" dist="38100" dir="2700000" algn="tl" rotWithShape="0">
                  <a:prstClr val="black">
                    <a:alpha val="40000"/>
                  </a:prstClr>
                </a:outerShdw>
              </a:effectLst>
            </a:endParaRPr>
          </a:p>
        </p:txBody>
      </p:sp>
      <p:pic>
        <p:nvPicPr>
          <p:cNvPr id="7" name="Picture 6"/>
          <p:cNvPicPr>
            <a:picLocks noChangeAspect="1"/>
          </p:cNvPicPr>
          <p:nvPr/>
        </p:nvPicPr>
        <p:blipFill>
          <a:blip r:embed="rId2"/>
          <a:stretch>
            <a:fillRect/>
          </a:stretch>
        </p:blipFill>
        <p:spPr>
          <a:xfrm>
            <a:off x="897255" y="2705735"/>
            <a:ext cx="7349490" cy="3929380"/>
          </a:xfrm>
          <a:prstGeom prst="rect">
            <a:avLst/>
          </a:prstGeom>
        </p:spPr>
      </p:pic>
      <p:sp>
        <p:nvSpPr>
          <p:cNvPr id="8" name="Rectangle 7"/>
          <p:cNvSpPr/>
          <p:nvPr/>
        </p:nvSpPr>
        <p:spPr>
          <a:xfrm>
            <a:off x="1188085" y="3573145"/>
            <a:ext cx="6624320" cy="79184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9" name="Rectangle 8"/>
          <p:cNvSpPr/>
          <p:nvPr/>
        </p:nvSpPr>
        <p:spPr>
          <a:xfrm>
            <a:off x="1177925" y="4364990"/>
            <a:ext cx="6624320" cy="79184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0" name="Rectangle 9"/>
          <p:cNvSpPr/>
          <p:nvPr/>
        </p:nvSpPr>
        <p:spPr>
          <a:xfrm>
            <a:off x="1188085" y="5156835"/>
            <a:ext cx="6624320" cy="79184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1" name="Rectangle 10"/>
          <p:cNvSpPr/>
          <p:nvPr/>
        </p:nvSpPr>
        <p:spPr>
          <a:xfrm>
            <a:off x="1177925" y="5843270"/>
            <a:ext cx="6624320" cy="79184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32" fill="hold" grpId="0" nodeType="clickEffect">
                                  <p:stCondLst>
                                    <p:cond delay="0"/>
                                  </p:stCondLst>
                                  <p:childTnLst>
                                    <p:animEffect transition="out" filter="diamond(out)">
                                      <p:cBhvr>
                                        <p:cTn id="6" dur="500"/>
                                        <p:tgtEl>
                                          <p:spTgt spid="8"/>
                                        </p:tgtEl>
                                      </p:cBhvr>
                                    </p:animEffect>
                                    <p:set>
                                      <p:cBhvr>
                                        <p:cTn id="7" dur="1" fill="hold">
                                          <p:stCondLst>
                                            <p:cond delay="500"/>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Energy from fossil fuels</a:t>
            </a:r>
            <a:endParaRPr lang="en-US" altLang="en-US" b="1">
              <a:sym typeface="+mn-ea"/>
            </a:endParaRPr>
          </a:p>
        </p:txBody>
      </p:sp>
      <p:pic>
        <p:nvPicPr>
          <p:cNvPr id="2" name="Picture 1"/>
          <p:cNvPicPr>
            <a:picLocks noChangeAspect="1"/>
          </p:cNvPicPr>
          <p:nvPr/>
        </p:nvPicPr>
        <p:blipFill>
          <a:blip r:embed="rId1"/>
          <a:stretch>
            <a:fillRect/>
          </a:stretch>
        </p:blipFill>
        <p:spPr>
          <a:xfrm>
            <a:off x="1582420" y="944245"/>
            <a:ext cx="6181090" cy="2428875"/>
          </a:xfrm>
          <a:prstGeom prst="rect">
            <a:avLst/>
          </a:prstGeom>
        </p:spPr>
      </p:pic>
      <p:sp>
        <p:nvSpPr>
          <p:cNvPr id="4" name="Text Box 3"/>
          <p:cNvSpPr txBox="1"/>
          <p:nvPr/>
        </p:nvSpPr>
        <p:spPr>
          <a:xfrm>
            <a:off x="306705" y="3825240"/>
            <a:ext cx="8601075" cy="2676525"/>
          </a:xfrm>
          <a:prstGeom prst="rect">
            <a:avLst/>
          </a:prstGeom>
          <a:noFill/>
        </p:spPr>
        <p:txBody>
          <a:bodyPr wrap="square" rtlCol="0">
            <a:spAutoFit/>
          </a:bodyPr>
          <a:p>
            <a:r>
              <a:rPr lang="en-US" altLang="en-US" sz="2800"/>
              <a:t>Supply around 80% of the world's energy needs</a:t>
            </a:r>
            <a:endParaRPr lang="en-US" altLang="en-US" sz="2800"/>
          </a:p>
          <a:p>
            <a:r>
              <a:rPr lang="en-US" altLang="en-US" sz="2800" b="1" u="sng"/>
              <a:t>Advantages</a:t>
            </a:r>
            <a:endParaRPr lang="en-US" altLang="en-US" sz="2800" b="1" u="sng"/>
          </a:p>
          <a:p>
            <a:r>
              <a:rPr lang="en-US" altLang="en-US" sz="2800"/>
              <a:t> - reliable (always provide energy when we need it)</a:t>
            </a:r>
            <a:endParaRPr lang="en-US" altLang="en-US" sz="2800"/>
          </a:p>
          <a:p>
            <a:r>
              <a:rPr lang="en-US" altLang="en-US" sz="2800"/>
              <a:t> - release a large amount of energy</a:t>
            </a:r>
            <a:endParaRPr lang="en-US" altLang="en-US" sz="2800"/>
          </a:p>
          <a:p>
            <a:r>
              <a:rPr lang="en-US" altLang="en-US" sz="2800"/>
              <a:t> - abundant and cheap</a:t>
            </a:r>
            <a:endParaRPr lang="en-US" altLang="en-US" sz="2800"/>
          </a:p>
          <a:p>
            <a:r>
              <a:rPr lang="en-US" altLang="en-US" sz="2800"/>
              <a:t> - portable and versatile (can be used in many ways)</a:t>
            </a:r>
            <a:endParaRPr lang="en-US" alt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Energy from fossil fuels</a:t>
            </a:r>
            <a:endParaRPr lang="en-US" altLang="en-US" b="1">
              <a:sym typeface="+mn-ea"/>
            </a:endParaRPr>
          </a:p>
        </p:txBody>
      </p:sp>
      <p:pic>
        <p:nvPicPr>
          <p:cNvPr id="2" name="Picture 1"/>
          <p:cNvPicPr>
            <a:picLocks noChangeAspect="1"/>
          </p:cNvPicPr>
          <p:nvPr/>
        </p:nvPicPr>
        <p:blipFill>
          <a:blip r:embed="rId1"/>
          <a:stretch>
            <a:fillRect/>
          </a:stretch>
        </p:blipFill>
        <p:spPr>
          <a:xfrm>
            <a:off x="1769745" y="843280"/>
            <a:ext cx="5387975" cy="2117090"/>
          </a:xfrm>
          <a:prstGeom prst="rect">
            <a:avLst/>
          </a:prstGeom>
        </p:spPr>
      </p:pic>
      <p:sp>
        <p:nvSpPr>
          <p:cNvPr id="4" name="Text Box 3"/>
          <p:cNvSpPr txBox="1"/>
          <p:nvPr/>
        </p:nvSpPr>
        <p:spPr>
          <a:xfrm>
            <a:off x="12065" y="2960370"/>
            <a:ext cx="8601075" cy="1814830"/>
          </a:xfrm>
          <a:prstGeom prst="rect">
            <a:avLst/>
          </a:prstGeom>
          <a:noFill/>
        </p:spPr>
        <p:txBody>
          <a:bodyPr wrap="square" rtlCol="0">
            <a:spAutoFit/>
          </a:bodyPr>
          <a:p>
            <a:r>
              <a:rPr lang="en-US" altLang="en-US" sz="2800" b="1" u="sng"/>
              <a:t>Dis-advantages</a:t>
            </a:r>
            <a:endParaRPr lang="en-US" altLang="en-US" sz="2800" b="1" u="sng"/>
          </a:p>
          <a:p>
            <a:r>
              <a:rPr lang="en-US" altLang="en-US" sz="2800"/>
              <a:t> - releases large amount of carbon dioxide</a:t>
            </a:r>
            <a:endParaRPr lang="en-US" altLang="en-US" sz="2800"/>
          </a:p>
          <a:p>
            <a:r>
              <a:rPr lang="en-US" altLang="en-US" sz="2800"/>
              <a:t> - non-renewable</a:t>
            </a:r>
            <a:endParaRPr lang="en-US" altLang="en-US" sz="2800"/>
          </a:p>
          <a:p>
            <a:r>
              <a:rPr lang="en-US" altLang="en-US" sz="2800"/>
              <a:t> - release pollutants</a:t>
            </a:r>
            <a:endParaRPr lang="en-US" altLang="en-US" sz="2800"/>
          </a:p>
        </p:txBody>
      </p:sp>
      <p:pic>
        <p:nvPicPr>
          <p:cNvPr id="3" name="Picture 2"/>
          <p:cNvPicPr>
            <a:picLocks noChangeAspect="1"/>
          </p:cNvPicPr>
          <p:nvPr/>
        </p:nvPicPr>
        <p:blipFill>
          <a:blip r:embed="rId2"/>
          <a:stretch>
            <a:fillRect/>
          </a:stretch>
        </p:blipFill>
        <p:spPr>
          <a:xfrm>
            <a:off x="3388995" y="3956050"/>
            <a:ext cx="5657850" cy="286321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949960"/>
            <a:ext cx="7772400" cy="4848860"/>
          </a:xfrm>
          <a:ln w="57150" cap="rnd">
            <a:solidFill>
              <a:srgbClr val="002060"/>
            </a:solidFill>
          </a:ln>
          <a:effectLst/>
        </p:spPr>
        <p:txBody>
          <a:bodyPr/>
          <a:p>
            <a:r>
              <a:rPr lang="en-US" altLang="en-US" sz="8000" b="1" u="sng"/>
              <a:t>Nuclear Power</a:t>
            </a:r>
            <a:endParaRPr lang="en-US" altLang="en-US" sz="8000" b="1" u="sng"/>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Nuclear Power</a:t>
            </a:r>
            <a:endParaRPr lang="en-US" altLang="en-US" b="1">
              <a:sym typeface="+mn-ea"/>
            </a:endParaRPr>
          </a:p>
        </p:txBody>
      </p:sp>
      <p:pic>
        <p:nvPicPr>
          <p:cNvPr id="5" name="Picture 4"/>
          <p:cNvPicPr>
            <a:picLocks noChangeAspect="1"/>
          </p:cNvPicPr>
          <p:nvPr/>
        </p:nvPicPr>
        <p:blipFill>
          <a:blip r:embed="rId1"/>
          <a:stretch>
            <a:fillRect/>
          </a:stretch>
        </p:blipFill>
        <p:spPr>
          <a:xfrm>
            <a:off x="2327910" y="1096645"/>
            <a:ext cx="4771390" cy="3352165"/>
          </a:xfrm>
          <a:prstGeom prst="rect">
            <a:avLst/>
          </a:prstGeom>
        </p:spPr>
      </p:pic>
      <p:sp>
        <p:nvSpPr>
          <p:cNvPr id="6" name="Text Box 5"/>
          <p:cNvSpPr txBox="1"/>
          <p:nvPr/>
        </p:nvSpPr>
        <p:spPr>
          <a:xfrm>
            <a:off x="312420" y="4798695"/>
            <a:ext cx="8220075" cy="953135"/>
          </a:xfrm>
          <a:prstGeom prst="rect">
            <a:avLst/>
          </a:prstGeom>
          <a:noFill/>
        </p:spPr>
        <p:txBody>
          <a:bodyPr wrap="square" rtlCol="0">
            <a:spAutoFit/>
          </a:bodyPr>
          <a:p>
            <a:r>
              <a:rPr lang="en-US" altLang="en-US" sz="2800"/>
              <a:t>Nuclear power is </a:t>
            </a:r>
            <a:r>
              <a:rPr lang="en-US" altLang="en-US" sz="2800" b="1"/>
              <a:t>non-renewable</a:t>
            </a:r>
            <a:endParaRPr lang="en-US" altLang="en-US" sz="2800" b="1"/>
          </a:p>
          <a:p>
            <a:r>
              <a:rPr lang="en-US" altLang="en-US" sz="2800"/>
              <a:t>It runs on the elements </a:t>
            </a:r>
            <a:r>
              <a:rPr lang="en-US" altLang="en-US" sz="2800" b="1"/>
              <a:t>uranium </a:t>
            </a:r>
            <a:r>
              <a:rPr lang="en-US" altLang="en-US" sz="2800"/>
              <a:t>and </a:t>
            </a:r>
            <a:r>
              <a:rPr lang="en-US" altLang="en-US" sz="2800" b="1"/>
              <a:t>plutonium</a:t>
            </a:r>
            <a:endParaRPr lang="en-US" altLang="en-US" sz="2800" b="1"/>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Nuclear Power</a:t>
            </a:r>
            <a:endParaRPr lang="en-US" altLang="en-US" b="1">
              <a:sym typeface="+mn-ea"/>
            </a:endParaRPr>
          </a:p>
        </p:txBody>
      </p:sp>
      <p:pic>
        <p:nvPicPr>
          <p:cNvPr id="5" name="Picture 4"/>
          <p:cNvPicPr>
            <a:picLocks noChangeAspect="1"/>
          </p:cNvPicPr>
          <p:nvPr/>
        </p:nvPicPr>
        <p:blipFill>
          <a:blip r:embed="rId1"/>
          <a:stretch>
            <a:fillRect/>
          </a:stretch>
        </p:blipFill>
        <p:spPr>
          <a:xfrm>
            <a:off x="2327910" y="1096645"/>
            <a:ext cx="4771390" cy="3352165"/>
          </a:xfrm>
          <a:prstGeom prst="rect">
            <a:avLst/>
          </a:prstGeom>
        </p:spPr>
      </p:pic>
      <p:sp>
        <p:nvSpPr>
          <p:cNvPr id="6" name="Text Box 5"/>
          <p:cNvSpPr txBox="1"/>
          <p:nvPr/>
        </p:nvSpPr>
        <p:spPr>
          <a:xfrm>
            <a:off x="351155" y="4580255"/>
            <a:ext cx="8220075" cy="1814830"/>
          </a:xfrm>
          <a:prstGeom prst="rect">
            <a:avLst/>
          </a:prstGeom>
          <a:noFill/>
        </p:spPr>
        <p:txBody>
          <a:bodyPr wrap="square" rtlCol="0">
            <a:spAutoFit/>
          </a:bodyPr>
          <a:p>
            <a:r>
              <a:rPr lang="en-US" altLang="en-US" sz="2800" b="1" u="sng"/>
              <a:t>Advantages:</a:t>
            </a:r>
            <a:endParaRPr lang="en-US" altLang="en-US" sz="2800" b="1" u="sng"/>
          </a:p>
          <a:p>
            <a:pPr marL="457200" indent="-457200">
              <a:buFont typeface="Arial" panose="020B0604020202020204" pitchFamily="34" charset="0"/>
              <a:buChar char="•"/>
            </a:pPr>
            <a:r>
              <a:rPr lang="en-US" altLang="en-US" sz="2800"/>
              <a:t>It does not release carbon dioxide</a:t>
            </a:r>
            <a:endParaRPr lang="en-US" altLang="en-US" sz="2800"/>
          </a:p>
          <a:p>
            <a:pPr marL="457200" indent="-457200">
              <a:buFont typeface="Arial" panose="020B0604020202020204" pitchFamily="34" charset="0"/>
              <a:buChar char="•"/>
            </a:pPr>
            <a:r>
              <a:rPr lang="en-US" altLang="en-US" sz="2800"/>
              <a:t>It does not contribute to climate change</a:t>
            </a:r>
            <a:endParaRPr lang="en-US" altLang="en-US" sz="2800"/>
          </a:p>
          <a:p>
            <a:pPr marL="457200" indent="-457200">
              <a:buFont typeface="Arial" panose="020B0604020202020204" pitchFamily="34" charset="0"/>
              <a:buChar char="•"/>
            </a:pPr>
            <a:r>
              <a:rPr lang="en-US" altLang="en-US" sz="2800"/>
              <a:t>It is reliable</a:t>
            </a:r>
            <a:endParaRPr lang="en-US" alt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Nuclear Power</a:t>
            </a:r>
            <a:endParaRPr lang="en-US" altLang="en-US" b="1">
              <a:sym typeface="+mn-ea"/>
            </a:endParaRPr>
          </a:p>
        </p:txBody>
      </p:sp>
      <p:sp>
        <p:nvSpPr>
          <p:cNvPr id="6" name="Text Box 5"/>
          <p:cNvSpPr txBox="1"/>
          <p:nvPr/>
        </p:nvSpPr>
        <p:spPr>
          <a:xfrm>
            <a:off x="12065" y="3842385"/>
            <a:ext cx="8780780" cy="2676525"/>
          </a:xfrm>
          <a:prstGeom prst="rect">
            <a:avLst/>
          </a:prstGeom>
          <a:noFill/>
        </p:spPr>
        <p:txBody>
          <a:bodyPr wrap="square" rtlCol="0">
            <a:spAutoFit/>
          </a:bodyPr>
          <a:p>
            <a:r>
              <a:rPr lang="en-US" altLang="en-US" sz="2800" b="1" u="sng"/>
              <a:t>Dis-advantages:</a:t>
            </a:r>
            <a:endParaRPr lang="en-US" altLang="en-US" sz="2800" b="1" u="sng"/>
          </a:p>
          <a:p>
            <a:pPr marL="457200" indent="-457200">
              <a:buFont typeface="Arial" panose="020B0604020202020204" pitchFamily="34" charset="0"/>
              <a:buChar char="•"/>
            </a:pPr>
            <a:r>
              <a:rPr lang="en-US" altLang="en-US" sz="2800"/>
              <a:t>The plants contain </a:t>
            </a:r>
            <a:r>
              <a:rPr lang="en-US" altLang="en-US" sz="2800" b="1"/>
              <a:t>highly dangerous radioactive materials,</a:t>
            </a:r>
            <a:r>
              <a:rPr lang="en-US" altLang="en-US" sz="2800"/>
              <a:t> which could be </a:t>
            </a:r>
            <a:r>
              <a:rPr lang="en-US" altLang="en-US" sz="2800" b="1"/>
              <a:t>released </a:t>
            </a:r>
            <a:r>
              <a:rPr lang="en-US" altLang="en-US" sz="2800"/>
              <a:t>into the environment if there was an accident</a:t>
            </a:r>
            <a:endParaRPr lang="en-US" altLang="en-US" sz="2800" b="1"/>
          </a:p>
          <a:p>
            <a:pPr marL="457200" indent="-457200">
              <a:buFont typeface="Arial" panose="020B0604020202020204" pitchFamily="34" charset="0"/>
              <a:buChar char="•"/>
            </a:pPr>
            <a:r>
              <a:rPr lang="en-US" altLang="en-US" sz="2800"/>
              <a:t>A tsunami flooded Fukushima in 2011 and 150,000 people living nearby had to be evacuated</a:t>
            </a:r>
            <a:endParaRPr lang="en-US" altLang="en-US" sz="2800"/>
          </a:p>
        </p:txBody>
      </p:sp>
      <p:pic>
        <p:nvPicPr>
          <p:cNvPr id="2" name="Picture 1"/>
          <p:cNvPicPr>
            <a:picLocks noChangeAspect="1"/>
          </p:cNvPicPr>
          <p:nvPr/>
        </p:nvPicPr>
        <p:blipFill>
          <a:blip r:embed="rId1"/>
          <a:stretch>
            <a:fillRect/>
          </a:stretch>
        </p:blipFill>
        <p:spPr>
          <a:xfrm>
            <a:off x="1894205" y="783590"/>
            <a:ext cx="5354955" cy="30587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Nuclear Power</a:t>
            </a:r>
            <a:endParaRPr lang="en-US" altLang="en-US" b="1">
              <a:sym typeface="+mn-ea"/>
            </a:endParaRPr>
          </a:p>
        </p:txBody>
      </p:sp>
      <p:sp>
        <p:nvSpPr>
          <p:cNvPr id="6" name="Text Box 5"/>
          <p:cNvSpPr txBox="1"/>
          <p:nvPr/>
        </p:nvSpPr>
        <p:spPr>
          <a:xfrm>
            <a:off x="12065" y="3842385"/>
            <a:ext cx="8780780" cy="3107690"/>
          </a:xfrm>
          <a:prstGeom prst="rect">
            <a:avLst/>
          </a:prstGeom>
          <a:noFill/>
        </p:spPr>
        <p:txBody>
          <a:bodyPr wrap="square" rtlCol="0">
            <a:spAutoFit/>
          </a:bodyPr>
          <a:p>
            <a:r>
              <a:rPr lang="en-US" altLang="en-US" sz="2800" b="1" u="sng"/>
              <a:t>Dis-advantages:</a:t>
            </a:r>
            <a:endParaRPr lang="en-US" altLang="en-US" sz="2800" b="1" u="sng"/>
          </a:p>
          <a:p>
            <a:pPr marL="457200" indent="-457200">
              <a:buFont typeface="Arial" panose="020B0604020202020204" pitchFamily="34" charset="0"/>
              <a:buChar char="•"/>
            </a:pPr>
            <a:r>
              <a:rPr lang="en-US" altLang="en-US" sz="2800" b="1"/>
              <a:t>Decommissioning </a:t>
            </a:r>
            <a:r>
              <a:rPr lang="en-US" altLang="en-US" sz="2800"/>
              <a:t>nuclear power plants is </a:t>
            </a:r>
            <a:r>
              <a:rPr lang="en-US" altLang="en-US" sz="2800" b="1"/>
              <a:t>extremely expensive</a:t>
            </a:r>
            <a:r>
              <a:rPr lang="en-US" altLang="en-US" sz="2800"/>
              <a:t> and takes many years</a:t>
            </a:r>
            <a:endParaRPr lang="en-US" altLang="en-US" sz="2800"/>
          </a:p>
          <a:p>
            <a:pPr marL="457200" indent="-457200">
              <a:buFont typeface="Arial" panose="020B0604020202020204" pitchFamily="34" charset="0"/>
              <a:buChar char="•"/>
            </a:pPr>
            <a:r>
              <a:rPr lang="en-US" altLang="en-US" sz="2800"/>
              <a:t>Nuclear power plants generate large amounts of </a:t>
            </a:r>
            <a:r>
              <a:rPr lang="en-US" altLang="en-US" sz="2800" b="1"/>
              <a:t>radioactive waste</a:t>
            </a:r>
            <a:r>
              <a:rPr lang="en-US" altLang="en-US" sz="2800"/>
              <a:t>, this must be </a:t>
            </a:r>
            <a:r>
              <a:rPr lang="en-US" altLang="en-US" sz="2800" b="1"/>
              <a:t>stored for thousands of years</a:t>
            </a:r>
            <a:r>
              <a:rPr lang="en-US" altLang="en-US" sz="2800"/>
              <a:t> before it is safe</a:t>
            </a:r>
            <a:endParaRPr lang="en-US" altLang="en-US" sz="2800"/>
          </a:p>
          <a:p>
            <a:pPr marL="457200" indent="-457200">
              <a:buFont typeface="Arial" panose="020B0604020202020204" pitchFamily="34" charset="0"/>
              <a:buChar char="•"/>
            </a:pPr>
            <a:endParaRPr lang="en-US" altLang="en-US" sz="2800"/>
          </a:p>
        </p:txBody>
      </p:sp>
      <p:pic>
        <p:nvPicPr>
          <p:cNvPr id="3" name="Picture 2"/>
          <p:cNvPicPr>
            <a:picLocks noChangeAspect="1"/>
          </p:cNvPicPr>
          <p:nvPr/>
        </p:nvPicPr>
        <p:blipFill>
          <a:blip r:embed="rId1"/>
          <a:stretch>
            <a:fillRect/>
          </a:stretch>
        </p:blipFill>
        <p:spPr>
          <a:xfrm>
            <a:off x="763905" y="832485"/>
            <a:ext cx="3773805" cy="2864485"/>
          </a:xfrm>
          <a:prstGeom prst="rect">
            <a:avLst/>
          </a:prstGeom>
        </p:spPr>
      </p:pic>
      <p:pic>
        <p:nvPicPr>
          <p:cNvPr id="4" name="Picture 3"/>
          <p:cNvPicPr>
            <a:picLocks noChangeAspect="1"/>
          </p:cNvPicPr>
          <p:nvPr/>
        </p:nvPicPr>
        <p:blipFill>
          <a:blip r:embed="rId2"/>
          <a:stretch>
            <a:fillRect/>
          </a:stretch>
        </p:blipFill>
        <p:spPr>
          <a:xfrm>
            <a:off x="4353560" y="832485"/>
            <a:ext cx="4236085" cy="286448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949960"/>
            <a:ext cx="7772400" cy="4848860"/>
          </a:xfrm>
          <a:ln w="57150" cap="rnd">
            <a:solidFill>
              <a:srgbClr val="002060"/>
            </a:solidFill>
          </a:ln>
          <a:effectLst/>
        </p:spPr>
        <p:txBody>
          <a:bodyPr/>
          <a:p>
            <a:r>
              <a:rPr lang="en-US" altLang="en-US" sz="8000" b="1" u="sng"/>
              <a:t>The UK's Energy Mix</a:t>
            </a:r>
            <a:endParaRPr lang="en-US" altLang="en-US" sz="8000" b="1" u="sng"/>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The UK's Energy Mix</a:t>
            </a:r>
            <a:endParaRPr lang="en-US" altLang="en-US" b="1">
              <a:sym typeface="+mn-ea"/>
            </a:endParaRPr>
          </a:p>
        </p:txBody>
      </p:sp>
      <p:sp>
        <p:nvSpPr>
          <p:cNvPr id="6" name="Text Box 5"/>
          <p:cNvSpPr txBox="1"/>
          <p:nvPr/>
        </p:nvSpPr>
        <p:spPr>
          <a:xfrm>
            <a:off x="101600" y="4177030"/>
            <a:ext cx="8780780" cy="2245360"/>
          </a:xfrm>
          <a:prstGeom prst="rect">
            <a:avLst/>
          </a:prstGeom>
          <a:noFill/>
        </p:spPr>
        <p:txBody>
          <a:bodyPr wrap="square" rtlCol="0">
            <a:spAutoFit/>
          </a:bodyPr>
          <a:p>
            <a:pPr marL="457200" indent="-457200">
              <a:buFont typeface="Arial" panose="020B0604020202020204" pitchFamily="34" charset="0"/>
              <a:buChar char="•"/>
            </a:pPr>
            <a:r>
              <a:rPr lang="en-US" altLang="en-US" sz="2800" b="1"/>
              <a:t>Abundant </a:t>
            </a:r>
            <a:r>
              <a:rPr lang="en-US" altLang="en-US" sz="2800"/>
              <a:t>reserves of </a:t>
            </a:r>
            <a:r>
              <a:rPr lang="en-US" altLang="en-US" sz="2800" b="1"/>
              <a:t>coal</a:t>
            </a:r>
            <a:endParaRPr lang="en-US" altLang="en-US" sz="2800" b="1"/>
          </a:p>
          <a:p>
            <a:pPr marL="457200" indent="-457200">
              <a:buFont typeface="Arial" panose="020B0604020202020204" pitchFamily="34" charset="0"/>
              <a:buChar char="•"/>
            </a:pPr>
            <a:r>
              <a:rPr lang="en-US" altLang="en-US" sz="2800" b="1"/>
              <a:t>&lt;1950s </a:t>
            </a:r>
            <a:r>
              <a:rPr lang="en-US" altLang="en-US" sz="2800"/>
              <a:t>almost </a:t>
            </a:r>
            <a:r>
              <a:rPr lang="en-US" altLang="en-US" sz="2800" b="1"/>
              <a:t>all </a:t>
            </a:r>
            <a:r>
              <a:rPr lang="en-US" altLang="en-US" sz="2800"/>
              <a:t>electricity came from </a:t>
            </a:r>
            <a:r>
              <a:rPr lang="en-US" altLang="en-US" sz="2800" b="1"/>
              <a:t>coal</a:t>
            </a:r>
            <a:endParaRPr lang="en-US" altLang="en-US" sz="2800" b="1"/>
          </a:p>
          <a:p>
            <a:pPr marL="457200" indent="-457200">
              <a:buFont typeface="Arial" panose="020B0604020202020204" pitchFamily="34" charset="0"/>
              <a:buChar char="•"/>
            </a:pPr>
            <a:r>
              <a:rPr lang="en-US" altLang="en-US" sz="2800" b="1">
                <a:sym typeface="+mn-ea"/>
              </a:rPr>
              <a:t>&lt;1950s </a:t>
            </a:r>
            <a:r>
              <a:rPr lang="en-US" altLang="en-US" sz="2800">
                <a:sym typeface="+mn-ea"/>
              </a:rPr>
              <a:t>a</a:t>
            </a:r>
            <a:r>
              <a:rPr lang="en-US" altLang="en-US" sz="2800"/>
              <a:t>lso used for </a:t>
            </a:r>
            <a:r>
              <a:rPr lang="en-US" altLang="en-US" sz="2800" b="1"/>
              <a:t>heating </a:t>
            </a:r>
            <a:r>
              <a:rPr lang="en-US" altLang="en-US" sz="2800"/>
              <a:t>and </a:t>
            </a:r>
            <a:r>
              <a:rPr lang="en-US" altLang="en-US" sz="2800" b="1"/>
              <a:t>cooking</a:t>
            </a:r>
            <a:endParaRPr lang="en-US" altLang="en-US" sz="2800" b="1"/>
          </a:p>
          <a:p>
            <a:pPr marL="457200" indent="-457200">
              <a:buFont typeface="Arial" panose="020B0604020202020204" pitchFamily="34" charset="0"/>
              <a:buChar char="•"/>
            </a:pPr>
            <a:endParaRPr lang="en-US" altLang="en-US" sz="2800" b="1"/>
          </a:p>
          <a:p>
            <a:pPr marL="457200" indent="-457200">
              <a:buFont typeface="Arial" panose="020B0604020202020204" pitchFamily="34" charset="0"/>
              <a:buChar char="•"/>
            </a:pPr>
            <a:endParaRPr lang="en-US" altLang="en-US" sz="2800" b="1"/>
          </a:p>
        </p:txBody>
      </p:sp>
      <p:pic>
        <p:nvPicPr>
          <p:cNvPr id="2" name="Picture 1"/>
          <p:cNvPicPr>
            <a:picLocks noChangeAspect="1"/>
          </p:cNvPicPr>
          <p:nvPr/>
        </p:nvPicPr>
        <p:blipFill>
          <a:blip r:embed="rId1"/>
          <a:stretch>
            <a:fillRect/>
          </a:stretch>
        </p:blipFill>
        <p:spPr>
          <a:xfrm>
            <a:off x="426720" y="891540"/>
            <a:ext cx="4688205" cy="2732405"/>
          </a:xfrm>
          <a:prstGeom prst="rect">
            <a:avLst/>
          </a:prstGeom>
        </p:spPr>
      </p:pic>
      <p:pic>
        <p:nvPicPr>
          <p:cNvPr id="5" name="Picture 4"/>
          <p:cNvPicPr>
            <a:picLocks noChangeAspect="1"/>
          </p:cNvPicPr>
          <p:nvPr/>
        </p:nvPicPr>
        <p:blipFill>
          <a:blip r:embed="rId2"/>
          <a:stretch>
            <a:fillRect/>
          </a:stretch>
        </p:blipFill>
        <p:spPr>
          <a:xfrm>
            <a:off x="5097780" y="891540"/>
            <a:ext cx="3580765" cy="27324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The UK's Energy Mix</a:t>
            </a:r>
            <a:endParaRPr lang="en-US" altLang="en-US" b="1">
              <a:sym typeface="+mn-ea"/>
            </a:endParaRPr>
          </a:p>
        </p:txBody>
      </p:sp>
      <p:sp>
        <p:nvSpPr>
          <p:cNvPr id="6" name="Text Box 5"/>
          <p:cNvSpPr txBox="1"/>
          <p:nvPr/>
        </p:nvSpPr>
        <p:spPr>
          <a:xfrm>
            <a:off x="181610" y="4611370"/>
            <a:ext cx="8780780" cy="1383665"/>
          </a:xfrm>
          <a:prstGeom prst="rect">
            <a:avLst/>
          </a:prstGeom>
          <a:noFill/>
        </p:spPr>
        <p:txBody>
          <a:bodyPr wrap="square" rtlCol="0">
            <a:spAutoFit/>
          </a:bodyPr>
          <a:p>
            <a:pPr marL="457200" indent="-457200">
              <a:buFont typeface="Arial" panose="020B0604020202020204" pitchFamily="34" charset="0"/>
              <a:buChar char="•"/>
            </a:pPr>
            <a:r>
              <a:rPr lang="en-US" altLang="en-US" sz="2800" b="1"/>
              <a:t>Nuclear power </a:t>
            </a:r>
            <a:r>
              <a:rPr lang="en-US" altLang="en-US" sz="2800"/>
              <a:t>production began in 1950s</a:t>
            </a:r>
            <a:endParaRPr lang="en-US" altLang="en-US" sz="2800"/>
          </a:p>
          <a:p>
            <a:pPr marL="457200" indent="-457200">
              <a:buFont typeface="Arial" panose="020B0604020202020204" pitchFamily="34" charset="0"/>
              <a:buChar char="•"/>
            </a:pPr>
            <a:r>
              <a:rPr lang="en-US" altLang="en-US" sz="2800"/>
              <a:t>By 1980s </a:t>
            </a:r>
            <a:r>
              <a:rPr lang="en-US" altLang="en-US" sz="2800" b="1"/>
              <a:t>20% of total energy</a:t>
            </a:r>
            <a:r>
              <a:rPr lang="en-US" altLang="en-US" sz="2800"/>
              <a:t> supplied by nuclear</a:t>
            </a:r>
            <a:endParaRPr lang="en-US" altLang="en-US" sz="2800"/>
          </a:p>
          <a:p>
            <a:pPr marL="457200" indent="-457200">
              <a:buFont typeface="Arial" panose="020B0604020202020204" pitchFamily="34" charset="0"/>
              <a:buChar char="•"/>
            </a:pPr>
            <a:endParaRPr lang="en-US" altLang="en-US" sz="2800"/>
          </a:p>
        </p:txBody>
      </p:sp>
      <p:pic>
        <p:nvPicPr>
          <p:cNvPr id="3" name="Picture 2"/>
          <p:cNvPicPr>
            <a:picLocks noChangeAspect="1"/>
          </p:cNvPicPr>
          <p:nvPr/>
        </p:nvPicPr>
        <p:blipFill>
          <a:blip r:embed="rId1"/>
          <a:stretch>
            <a:fillRect/>
          </a:stretch>
        </p:blipFill>
        <p:spPr>
          <a:xfrm>
            <a:off x="2510155" y="854075"/>
            <a:ext cx="4559300" cy="315658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Picture 5"/>
          <p:cNvPicPr>
            <a:picLocks noChangeAspect="1"/>
          </p:cNvPicPr>
          <p:nvPr/>
        </p:nvPicPr>
        <p:blipFill>
          <a:blip r:embed="rId1"/>
          <a:stretch>
            <a:fillRect/>
          </a:stretch>
        </p:blipFill>
        <p:spPr>
          <a:xfrm>
            <a:off x="1188085" y="3408680"/>
            <a:ext cx="6070600" cy="3302635"/>
          </a:xfrm>
          <a:prstGeom prst="rect">
            <a:avLst/>
          </a:prstGeom>
        </p:spPr>
      </p:pic>
      <p:sp>
        <p:nvSpPr>
          <p:cNvPr id="30721" name="Title 1"/>
          <p:cNvSpPr>
            <a:spLocks noGrp="1"/>
          </p:cNvSpPr>
          <p:nvPr>
            <p:ph type="title"/>
          </p:nvPr>
        </p:nvSpPr>
        <p:spPr/>
        <p:txBody>
          <a:bodyPr anchor="ctr"/>
          <a:p>
            <a:r>
              <a:rPr lang="en-US" altLang="en-US" b="1">
                <a:sym typeface="+mn-ea"/>
              </a:rPr>
              <a:t>Kinetic Energy</a:t>
            </a:r>
            <a:endParaRPr lang="en-US" altLang="en-US"/>
          </a:p>
        </p:txBody>
      </p:sp>
      <p:sp>
        <p:nvSpPr>
          <p:cNvPr id="8" name="Rectangle 7"/>
          <p:cNvSpPr/>
          <p:nvPr/>
        </p:nvSpPr>
        <p:spPr>
          <a:xfrm>
            <a:off x="1188085" y="3573145"/>
            <a:ext cx="6040755" cy="7785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9" name="Rectangle 8"/>
          <p:cNvSpPr/>
          <p:nvPr/>
        </p:nvSpPr>
        <p:spPr>
          <a:xfrm>
            <a:off x="1177925" y="4364990"/>
            <a:ext cx="6040755" cy="7785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0" name="Rectangle 9"/>
          <p:cNvSpPr/>
          <p:nvPr/>
        </p:nvSpPr>
        <p:spPr>
          <a:xfrm>
            <a:off x="1188085" y="5156835"/>
            <a:ext cx="6040755" cy="7785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1" name="Rectangle 10"/>
          <p:cNvSpPr/>
          <p:nvPr/>
        </p:nvSpPr>
        <p:spPr>
          <a:xfrm>
            <a:off x="1177925" y="5843270"/>
            <a:ext cx="6040755" cy="7785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pic>
        <p:nvPicPr>
          <p:cNvPr id="4" name="Picture 3"/>
          <p:cNvPicPr>
            <a:picLocks noChangeAspect="1"/>
          </p:cNvPicPr>
          <p:nvPr/>
        </p:nvPicPr>
        <p:blipFill>
          <a:blip r:embed="rId2"/>
          <a:stretch>
            <a:fillRect/>
          </a:stretch>
        </p:blipFill>
        <p:spPr>
          <a:xfrm>
            <a:off x="1177925" y="835025"/>
            <a:ext cx="6447790" cy="19907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32" fill="hold" grpId="0" nodeType="clickEffect">
                                  <p:stCondLst>
                                    <p:cond delay="0"/>
                                  </p:stCondLst>
                                  <p:childTnLst>
                                    <p:animEffect transition="out" filter="diamond(out)">
                                      <p:cBhvr>
                                        <p:cTn id="6" dur="500"/>
                                        <p:tgtEl>
                                          <p:spTgt spid="8"/>
                                        </p:tgtEl>
                                      </p:cBhvr>
                                    </p:animEffect>
                                    <p:set>
                                      <p:cBhvr>
                                        <p:cTn id="7" dur="1" fill="hold">
                                          <p:stCondLst>
                                            <p:cond delay="500"/>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bldLvl="0" animBg="1"/>
      <p:bldP spid="10" grpId="0" bldLvl="0" animBg="1"/>
      <p:bldP spid="11" grpId="0" bldLvl="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The UK's Energy Mix</a:t>
            </a:r>
            <a:endParaRPr lang="en-US" altLang="en-US" b="1">
              <a:sym typeface="+mn-ea"/>
            </a:endParaRPr>
          </a:p>
        </p:txBody>
      </p:sp>
      <p:sp>
        <p:nvSpPr>
          <p:cNvPr id="6" name="Text Box 5"/>
          <p:cNvSpPr txBox="1"/>
          <p:nvPr/>
        </p:nvSpPr>
        <p:spPr>
          <a:xfrm>
            <a:off x="181610" y="4611370"/>
            <a:ext cx="8780780" cy="2245360"/>
          </a:xfrm>
          <a:prstGeom prst="rect">
            <a:avLst/>
          </a:prstGeom>
          <a:noFill/>
        </p:spPr>
        <p:txBody>
          <a:bodyPr wrap="square" rtlCol="0">
            <a:spAutoFit/>
          </a:bodyPr>
          <a:p>
            <a:pPr marL="457200" indent="-457200">
              <a:buFont typeface="Arial" panose="020B0604020202020204" pitchFamily="34" charset="0"/>
              <a:buChar char="•"/>
            </a:pPr>
            <a:r>
              <a:rPr lang="en-US" altLang="en-US" sz="2800"/>
              <a:t>In the </a:t>
            </a:r>
            <a:r>
              <a:rPr lang="en-US" altLang="en-US" sz="2800" b="1"/>
              <a:t>1970s oil and gas </a:t>
            </a:r>
            <a:r>
              <a:rPr lang="en-US" altLang="en-US" sz="2800"/>
              <a:t>from the North Sea started to replace coal</a:t>
            </a:r>
            <a:endParaRPr lang="en-US" altLang="en-US" sz="2800"/>
          </a:p>
          <a:p>
            <a:pPr marL="457200" indent="-457200">
              <a:buFont typeface="Arial" panose="020B0604020202020204" pitchFamily="34" charset="0"/>
              <a:buChar char="•"/>
            </a:pPr>
            <a:r>
              <a:rPr lang="en-US" altLang="en-US" sz="2800"/>
              <a:t>By 2000, </a:t>
            </a:r>
            <a:r>
              <a:rPr lang="en-US" altLang="en-US" sz="2800" b="1"/>
              <a:t>gas = coal </a:t>
            </a:r>
            <a:r>
              <a:rPr lang="en-US" altLang="en-US" sz="2800"/>
              <a:t>electricity </a:t>
            </a:r>
            <a:r>
              <a:rPr lang="en-US" altLang="en-US" sz="2800" b="1"/>
              <a:t>production</a:t>
            </a:r>
            <a:endParaRPr lang="en-US" altLang="en-US" sz="2800"/>
          </a:p>
          <a:p>
            <a:pPr marL="457200" indent="-457200">
              <a:buFont typeface="Arial" panose="020B0604020202020204" pitchFamily="34" charset="0"/>
              <a:buChar char="•"/>
            </a:pPr>
            <a:endParaRPr lang="en-US" altLang="en-US" sz="2800"/>
          </a:p>
          <a:p>
            <a:pPr marL="457200" indent="-457200">
              <a:buFont typeface="Arial" panose="020B0604020202020204" pitchFamily="34" charset="0"/>
              <a:buChar char="•"/>
            </a:pPr>
            <a:endParaRPr lang="en-US" altLang="en-US" sz="2800"/>
          </a:p>
        </p:txBody>
      </p:sp>
      <p:pic>
        <p:nvPicPr>
          <p:cNvPr id="2" name="Picture 1"/>
          <p:cNvPicPr>
            <a:picLocks noChangeAspect="1"/>
          </p:cNvPicPr>
          <p:nvPr/>
        </p:nvPicPr>
        <p:blipFill>
          <a:blip r:embed="rId1"/>
          <a:stretch>
            <a:fillRect/>
          </a:stretch>
        </p:blipFill>
        <p:spPr>
          <a:xfrm>
            <a:off x="2072005" y="881380"/>
            <a:ext cx="4999990" cy="30854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The UK's Energy Mix</a:t>
            </a:r>
            <a:endParaRPr lang="en-US" altLang="en-US" b="1">
              <a:sym typeface="+mn-ea"/>
            </a:endParaRPr>
          </a:p>
        </p:txBody>
      </p:sp>
      <p:sp>
        <p:nvSpPr>
          <p:cNvPr id="6" name="Text Box 5"/>
          <p:cNvSpPr txBox="1"/>
          <p:nvPr/>
        </p:nvSpPr>
        <p:spPr>
          <a:xfrm>
            <a:off x="181610" y="4611370"/>
            <a:ext cx="8780780" cy="1814830"/>
          </a:xfrm>
          <a:prstGeom prst="rect">
            <a:avLst/>
          </a:prstGeom>
          <a:noFill/>
        </p:spPr>
        <p:txBody>
          <a:bodyPr wrap="square" rtlCol="0">
            <a:spAutoFit/>
          </a:bodyPr>
          <a:p>
            <a:r>
              <a:rPr lang="en-US" altLang="en-US" sz="2800" b="1" u="sng"/>
              <a:t>Advantages of gas</a:t>
            </a:r>
            <a:endParaRPr lang="en-US" altLang="en-US" sz="2800" b="1" u="sng"/>
          </a:p>
          <a:p>
            <a:pPr marL="457200" indent="-457200">
              <a:buFont typeface="Arial" panose="020B0604020202020204" pitchFamily="34" charset="0"/>
              <a:buChar char="•"/>
            </a:pPr>
            <a:r>
              <a:rPr lang="en-US" altLang="en-US" sz="2800" b="1"/>
              <a:t>Less CO</a:t>
            </a:r>
            <a:r>
              <a:rPr lang="en-US" altLang="en-US" sz="2800" b="1" baseline="-25000"/>
              <a:t>2</a:t>
            </a:r>
            <a:r>
              <a:rPr lang="en-US" altLang="en-US" sz="2800" b="1"/>
              <a:t> </a:t>
            </a:r>
            <a:r>
              <a:rPr lang="en-US" altLang="en-US" sz="2800"/>
              <a:t>produced → less climate change</a:t>
            </a:r>
            <a:endParaRPr lang="en-US" altLang="en-US" sz="2800"/>
          </a:p>
          <a:p>
            <a:pPr marL="457200" indent="-457200">
              <a:buFont typeface="Arial" panose="020B0604020202020204" pitchFamily="34" charset="0"/>
              <a:buChar char="•"/>
            </a:pPr>
            <a:r>
              <a:rPr lang="en-US" altLang="en-US" sz="2800" b="1"/>
              <a:t>Flexible</a:t>
            </a:r>
            <a:r>
              <a:rPr lang="en-US" altLang="en-US" sz="2800"/>
              <a:t>, they have a </a:t>
            </a:r>
            <a:r>
              <a:rPr lang="en-US" altLang="en-US" sz="2800" b="1"/>
              <a:t>short start-up time </a:t>
            </a:r>
            <a:r>
              <a:rPr lang="en-US" altLang="en-US" sz="2800"/>
              <a:t>they can be switched on quickly in periods of high demand</a:t>
            </a:r>
            <a:endParaRPr lang="en-US" altLang="en-US" sz="2800"/>
          </a:p>
        </p:txBody>
      </p:sp>
      <p:pic>
        <p:nvPicPr>
          <p:cNvPr id="2" name="Picture 1"/>
          <p:cNvPicPr>
            <a:picLocks noChangeAspect="1"/>
          </p:cNvPicPr>
          <p:nvPr/>
        </p:nvPicPr>
        <p:blipFill>
          <a:blip r:embed="rId1"/>
          <a:stretch>
            <a:fillRect/>
          </a:stretch>
        </p:blipFill>
        <p:spPr>
          <a:xfrm>
            <a:off x="2072005" y="881380"/>
            <a:ext cx="4999990" cy="30854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Picture 3"/>
          <p:cNvPicPr>
            <a:picLocks noChangeAspect="1"/>
          </p:cNvPicPr>
          <p:nvPr/>
        </p:nvPicPr>
        <p:blipFill>
          <a:blip r:embed="rId1"/>
          <a:stretch>
            <a:fillRect/>
          </a:stretch>
        </p:blipFill>
        <p:spPr>
          <a:xfrm>
            <a:off x="3910965" y="781685"/>
            <a:ext cx="4671695" cy="2494280"/>
          </a:xfrm>
          <a:prstGeom prst="rect">
            <a:avLst/>
          </a:prstGeom>
        </p:spPr>
      </p:pic>
      <p:sp>
        <p:nvSpPr>
          <p:cNvPr id="30721" name="Title 1"/>
          <p:cNvSpPr>
            <a:spLocks noGrp="1"/>
          </p:cNvSpPr>
          <p:nvPr>
            <p:ph type="title"/>
          </p:nvPr>
        </p:nvSpPr>
        <p:spPr>
          <a:xfrm>
            <a:off x="12065" y="26670"/>
            <a:ext cx="9119870" cy="660400"/>
          </a:xfrm>
        </p:spPr>
        <p:txBody>
          <a:bodyPr anchor="ctr"/>
          <a:p>
            <a:r>
              <a:rPr lang="en-US" altLang="en-US">
                <a:sym typeface="+mn-ea"/>
              </a:rPr>
              <a:t>The UK's Energy Mix</a:t>
            </a:r>
            <a:endParaRPr lang="en-US" altLang="en-US" b="1">
              <a:sym typeface="+mn-ea"/>
            </a:endParaRPr>
          </a:p>
        </p:txBody>
      </p:sp>
      <p:sp>
        <p:nvSpPr>
          <p:cNvPr id="6" name="Text Box 5"/>
          <p:cNvSpPr txBox="1"/>
          <p:nvPr/>
        </p:nvSpPr>
        <p:spPr>
          <a:xfrm>
            <a:off x="181610" y="3275965"/>
            <a:ext cx="8780780" cy="4399915"/>
          </a:xfrm>
          <a:prstGeom prst="rect">
            <a:avLst/>
          </a:prstGeom>
          <a:noFill/>
        </p:spPr>
        <p:txBody>
          <a:bodyPr wrap="square" rtlCol="0">
            <a:spAutoFit/>
          </a:bodyPr>
          <a:p>
            <a:r>
              <a:rPr lang="en-US" altLang="en-US" sz="2800"/>
              <a:t>In the </a:t>
            </a:r>
            <a:r>
              <a:rPr lang="en-US" altLang="en-US" sz="2800" b="1"/>
              <a:t>1970s </a:t>
            </a:r>
            <a:r>
              <a:rPr lang="en-US" altLang="en-US" sz="2800"/>
              <a:t>scientists realised that </a:t>
            </a:r>
            <a:r>
              <a:rPr lang="en-US" altLang="en-US" sz="2800" b="1"/>
              <a:t>burning fossil fuels → climate change</a:t>
            </a:r>
            <a:endParaRPr lang="en-US" altLang="en-US" sz="2800" b="1"/>
          </a:p>
          <a:p>
            <a:r>
              <a:rPr lang="en-US" altLang="en-US" sz="2800"/>
              <a:t>Politicians did not see it as an important factor</a:t>
            </a:r>
            <a:endParaRPr lang="en-US" altLang="en-US" sz="2800"/>
          </a:p>
          <a:p>
            <a:r>
              <a:rPr lang="en-US" altLang="en-US" sz="2800"/>
              <a:t>There was an </a:t>
            </a:r>
            <a:r>
              <a:rPr lang="en-US" altLang="en-US" sz="2800" b="1"/>
              <a:t>economic factor</a:t>
            </a:r>
            <a:r>
              <a:rPr lang="en-US" altLang="en-US" sz="2800"/>
              <a:t>: switching away from fossil fuels meant a loss of jobs and it would cost money</a:t>
            </a:r>
            <a:endParaRPr lang="en-US" altLang="en-US" sz="2800"/>
          </a:p>
          <a:p>
            <a:r>
              <a:rPr lang="en-US" altLang="en-US" sz="2800">
                <a:sym typeface="+mn-ea"/>
              </a:rPr>
              <a:t>In </a:t>
            </a:r>
            <a:r>
              <a:rPr lang="en-US" altLang="en-US" sz="2800" b="1">
                <a:sym typeface="+mn-ea"/>
              </a:rPr>
              <a:t>2005 </a:t>
            </a:r>
            <a:r>
              <a:rPr lang="en-US" altLang="en-US" sz="2800">
                <a:sym typeface="+mn-ea"/>
              </a:rPr>
              <a:t>countries commited to the </a:t>
            </a:r>
            <a:r>
              <a:rPr lang="en-US" altLang="en-US" sz="2800" b="1">
                <a:sym typeface="+mn-ea"/>
              </a:rPr>
              <a:t>Kyoto protocol</a:t>
            </a:r>
            <a:r>
              <a:rPr lang="en-US" altLang="en-US" sz="2800">
                <a:sym typeface="+mn-ea"/>
              </a:rPr>
              <a:t>, to </a:t>
            </a:r>
            <a:r>
              <a:rPr lang="en-US" altLang="en-US" sz="2800" b="1">
                <a:sym typeface="+mn-ea"/>
              </a:rPr>
              <a:t>reduce greenhouse gas </a:t>
            </a:r>
            <a:r>
              <a:rPr lang="en-US" altLang="en-US" sz="2800">
                <a:sym typeface="+mn-ea"/>
              </a:rPr>
              <a:t>emissions </a:t>
            </a:r>
            <a:endParaRPr lang="en-US" altLang="en-US" sz="2800"/>
          </a:p>
          <a:p>
            <a:endParaRPr lang="en-US" altLang="en-US" sz="2800"/>
          </a:p>
          <a:p>
            <a:endParaRPr lang="en-US" altLang="en-US" sz="2800"/>
          </a:p>
        </p:txBody>
      </p:sp>
      <p:pic>
        <p:nvPicPr>
          <p:cNvPr id="3" name="Picture 2"/>
          <p:cNvPicPr>
            <a:picLocks noChangeAspect="1"/>
          </p:cNvPicPr>
          <p:nvPr/>
        </p:nvPicPr>
        <p:blipFill>
          <a:blip r:embed="rId2"/>
          <a:stretch>
            <a:fillRect/>
          </a:stretch>
        </p:blipFill>
        <p:spPr>
          <a:xfrm>
            <a:off x="452755" y="782320"/>
            <a:ext cx="3705225" cy="24936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The UK's Energy Mix</a:t>
            </a:r>
            <a:endParaRPr lang="en-US" altLang="en-US" b="1">
              <a:sym typeface="+mn-ea"/>
            </a:endParaRPr>
          </a:p>
        </p:txBody>
      </p:sp>
      <p:pic>
        <p:nvPicPr>
          <p:cNvPr id="2" name="Picture 1"/>
          <p:cNvPicPr>
            <a:picLocks noChangeAspect="1"/>
          </p:cNvPicPr>
          <p:nvPr/>
        </p:nvPicPr>
        <p:blipFill>
          <a:blip r:embed="rId1"/>
          <a:stretch>
            <a:fillRect/>
          </a:stretch>
        </p:blipFill>
        <p:spPr>
          <a:xfrm>
            <a:off x="2029460" y="798830"/>
            <a:ext cx="4868545" cy="2858135"/>
          </a:xfrm>
          <a:prstGeom prst="rect">
            <a:avLst/>
          </a:prstGeom>
        </p:spPr>
      </p:pic>
      <p:sp>
        <p:nvSpPr>
          <p:cNvPr id="5" name="Text Box 4"/>
          <p:cNvSpPr txBox="1"/>
          <p:nvPr/>
        </p:nvSpPr>
        <p:spPr>
          <a:xfrm>
            <a:off x="181610" y="4036695"/>
            <a:ext cx="8780780" cy="1814830"/>
          </a:xfrm>
          <a:prstGeom prst="rect">
            <a:avLst/>
          </a:prstGeom>
          <a:noFill/>
        </p:spPr>
        <p:txBody>
          <a:bodyPr wrap="square" rtlCol="0">
            <a:spAutoFit/>
          </a:bodyPr>
          <a:p>
            <a:r>
              <a:rPr lang="en-US" altLang="en-US" sz="2800"/>
              <a:t>The UK has one of the best locations in the world for generating electricity by wind power.</a:t>
            </a:r>
            <a:endParaRPr lang="en-US" altLang="en-US" sz="2800"/>
          </a:p>
          <a:p>
            <a:r>
              <a:rPr lang="en-US" altLang="en-US" sz="2800"/>
              <a:t>Wind accounts for 11% of the total UK energy needs and this number is increasing</a:t>
            </a:r>
            <a:endParaRPr lang="en-US" alt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The UK's Energy Mix</a:t>
            </a:r>
            <a:endParaRPr lang="en-US" altLang="en-US" b="1">
              <a:sym typeface="+mn-ea"/>
            </a:endParaRPr>
          </a:p>
        </p:txBody>
      </p:sp>
      <p:pic>
        <p:nvPicPr>
          <p:cNvPr id="2" name="Picture 1"/>
          <p:cNvPicPr>
            <a:picLocks noChangeAspect="1"/>
          </p:cNvPicPr>
          <p:nvPr/>
        </p:nvPicPr>
        <p:blipFill>
          <a:blip r:embed="rId1"/>
          <a:stretch>
            <a:fillRect/>
          </a:stretch>
        </p:blipFill>
        <p:spPr>
          <a:xfrm>
            <a:off x="-259715" y="1096010"/>
            <a:ext cx="3874135" cy="2274570"/>
          </a:xfrm>
          <a:prstGeom prst="rect">
            <a:avLst/>
          </a:prstGeom>
        </p:spPr>
      </p:pic>
      <p:sp>
        <p:nvSpPr>
          <p:cNvPr id="5" name="Text Box 4"/>
          <p:cNvSpPr txBox="1"/>
          <p:nvPr/>
        </p:nvSpPr>
        <p:spPr>
          <a:xfrm>
            <a:off x="181610" y="4036695"/>
            <a:ext cx="8780780" cy="2245360"/>
          </a:xfrm>
          <a:prstGeom prst="rect">
            <a:avLst/>
          </a:prstGeom>
          <a:noFill/>
        </p:spPr>
        <p:txBody>
          <a:bodyPr wrap="square" rtlCol="0">
            <a:spAutoFit/>
          </a:bodyPr>
          <a:p>
            <a:r>
              <a:rPr lang="en-US" altLang="en-US" sz="2800" b="1"/>
              <a:t>Renewable energy </a:t>
            </a:r>
            <a:r>
              <a:rPr lang="en-US" altLang="en-US" sz="2800"/>
              <a:t>can be </a:t>
            </a:r>
            <a:r>
              <a:rPr lang="en-US" altLang="en-US" sz="2800" b="1"/>
              <a:t>unreliable</a:t>
            </a:r>
            <a:endParaRPr lang="en-US" altLang="en-US" sz="2800" b="1"/>
          </a:p>
          <a:p>
            <a:r>
              <a:rPr lang="en-US" altLang="en-US" sz="2800"/>
              <a:t>A</a:t>
            </a:r>
            <a:r>
              <a:rPr lang="en-US" altLang="en-US" sz="2800" b="1"/>
              <a:t> baseload</a:t>
            </a:r>
            <a:r>
              <a:rPr lang="en-US" altLang="en-US" sz="2800"/>
              <a:t> (a constant supply of electricity), can come from </a:t>
            </a:r>
            <a:r>
              <a:rPr lang="en-US" altLang="en-US" sz="2800" b="1"/>
              <a:t>nuclear power</a:t>
            </a:r>
            <a:endParaRPr lang="en-US" altLang="en-US" sz="2800"/>
          </a:p>
          <a:p>
            <a:r>
              <a:rPr lang="en-US" altLang="en-US" sz="2800" b="1"/>
              <a:t>Gas-fired power stations </a:t>
            </a:r>
            <a:r>
              <a:rPr lang="en-US" altLang="en-US" sz="2800"/>
              <a:t>can be used in times of </a:t>
            </a:r>
            <a:r>
              <a:rPr lang="en-US" altLang="en-US" sz="2800" b="1"/>
              <a:t>peak demand</a:t>
            </a:r>
            <a:endParaRPr lang="en-US" altLang="en-US" sz="2800" b="1"/>
          </a:p>
        </p:txBody>
      </p:sp>
      <p:pic>
        <p:nvPicPr>
          <p:cNvPr id="3" name="Picture 2"/>
          <p:cNvPicPr>
            <a:picLocks noChangeAspect="1"/>
          </p:cNvPicPr>
          <p:nvPr/>
        </p:nvPicPr>
        <p:blipFill>
          <a:blip r:embed="rId2"/>
          <a:stretch>
            <a:fillRect/>
          </a:stretch>
        </p:blipFill>
        <p:spPr>
          <a:xfrm>
            <a:off x="2566035" y="1096645"/>
            <a:ext cx="4280535" cy="2273935"/>
          </a:xfrm>
          <a:prstGeom prst="rect">
            <a:avLst/>
          </a:prstGeom>
        </p:spPr>
      </p:pic>
      <p:pic>
        <p:nvPicPr>
          <p:cNvPr id="4" name="Picture 3"/>
          <p:cNvPicPr>
            <a:picLocks noChangeAspect="1"/>
          </p:cNvPicPr>
          <p:nvPr/>
        </p:nvPicPr>
        <p:blipFill>
          <a:blip r:embed="rId3"/>
          <a:stretch>
            <a:fillRect/>
          </a:stretch>
        </p:blipFill>
        <p:spPr>
          <a:xfrm>
            <a:off x="6113145" y="1096645"/>
            <a:ext cx="3281045" cy="227393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949960"/>
            <a:ext cx="7772400" cy="4848860"/>
          </a:xfrm>
          <a:ln w="57150" cap="rnd">
            <a:solidFill>
              <a:srgbClr val="002060"/>
            </a:solidFill>
          </a:ln>
          <a:effectLst/>
        </p:spPr>
        <p:txBody>
          <a:bodyPr/>
          <a:p>
            <a:r>
              <a:rPr lang="en-US" altLang="en-US" sz="8000" b="1" u="sng"/>
              <a:t>Renewable Energy</a:t>
            </a:r>
            <a:endParaRPr lang="en-US" altLang="en-US" sz="8000" b="1" u="sng"/>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Renewable Energy</a:t>
            </a:r>
            <a:endParaRPr lang="en-US" altLang="en-US" b="1">
              <a:sym typeface="+mn-ea"/>
            </a:endParaRPr>
          </a:p>
        </p:txBody>
      </p:sp>
      <p:sp>
        <p:nvSpPr>
          <p:cNvPr id="5" name="Text Box 4"/>
          <p:cNvSpPr txBox="1"/>
          <p:nvPr/>
        </p:nvSpPr>
        <p:spPr>
          <a:xfrm>
            <a:off x="262890" y="2611120"/>
            <a:ext cx="8618855" cy="953135"/>
          </a:xfrm>
          <a:prstGeom prst="rect">
            <a:avLst/>
          </a:prstGeom>
          <a:noFill/>
        </p:spPr>
        <p:txBody>
          <a:bodyPr wrap="square" rtlCol="0">
            <a:spAutoFit/>
          </a:bodyPr>
          <a:p>
            <a:r>
              <a:rPr lang="en-US" altLang="en-US" sz="2800"/>
              <a:t>A </a:t>
            </a:r>
            <a:r>
              <a:rPr lang="en-US" altLang="en-US" sz="2800" b="1"/>
              <a:t>renewable energy resource </a:t>
            </a:r>
            <a:r>
              <a:rPr lang="en-US" altLang="en-US" sz="2800"/>
              <a:t>is one that is being (or can be) </a:t>
            </a:r>
            <a:r>
              <a:rPr lang="en-US" altLang="en-US" sz="2800" b="1"/>
              <a:t>replenished </a:t>
            </a:r>
            <a:r>
              <a:rPr lang="en-US" altLang="en-US" sz="2800"/>
              <a:t>as it is being used</a:t>
            </a:r>
            <a:endParaRPr lang="en-US" altLang="en-US" sz="2800" b="1"/>
          </a:p>
        </p:txBody>
      </p:sp>
      <p:sp>
        <p:nvSpPr>
          <p:cNvPr id="6" name="Text Box 5"/>
          <p:cNvSpPr txBox="1"/>
          <p:nvPr/>
        </p:nvSpPr>
        <p:spPr>
          <a:xfrm>
            <a:off x="2396490" y="5240655"/>
            <a:ext cx="4534535" cy="368300"/>
          </a:xfrm>
          <a:prstGeom prst="rect">
            <a:avLst/>
          </a:prstGeom>
          <a:noFill/>
        </p:spPr>
        <p:txBody>
          <a:bodyPr wrap="square" rtlCol="0">
            <a:spAutoFit/>
          </a:bodyPr>
          <a:p>
            <a:r>
              <a:rPr lang="en-US" altLang="en-US" b="1">
                <a:solidFill>
                  <a:srgbClr val="FF0000"/>
                </a:solidFill>
              </a:rPr>
              <a:t>You must memorise this definition</a:t>
            </a:r>
            <a:endParaRPr lang="en-US" altLang="en-US"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Renewable Energy</a:t>
            </a:r>
            <a:endParaRPr lang="en-US" altLang="en-US" b="1">
              <a:sym typeface="+mn-ea"/>
            </a:endParaRPr>
          </a:p>
        </p:txBody>
      </p:sp>
      <p:sp>
        <p:nvSpPr>
          <p:cNvPr id="5" name="Text Box 4"/>
          <p:cNvSpPr txBox="1"/>
          <p:nvPr/>
        </p:nvSpPr>
        <p:spPr>
          <a:xfrm>
            <a:off x="711200" y="2611120"/>
            <a:ext cx="1407795" cy="953135"/>
          </a:xfrm>
          <a:prstGeom prst="rect">
            <a:avLst/>
          </a:prstGeom>
          <a:noFill/>
        </p:spPr>
        <p:txBody>
          <a:bodyPr wrap="square" rtlCol="0">
            <a:spAutoFit/>
          </a:bodyPr>
          <a:p>
            <a:pPr algn="ctr"/>
            <a:r>
              <a:rPr lang="en-US" altLang="en-US" sz="2800"/>
              <a:t> </a:t>
            </a:r>
            <a:r>
              <a:rPr lang="en-US" altLang="en-US" sz="2800" b="1"/>
              <a:t>Wind</a:t>
            </a:r>
            <a:endParaRPr lang="en-US" altLang="en-US" sz="2800" b="1"/>
          </a:p>
          <a:p>
            <a:pPr algn="ctr"/>
            <a:r>
              <a:rPr lang="en-US" altLang="en-US" sz="2800" b="1"/>
              <a:t>power</a:t>
            </a:r>
            <a:endParaRPr lang="en-US" altLang="en-US" sz="2800" b="1"/>
          </a:p>
        </p:txBody>
      </p:sp>
      <p:pic>
        <p:nvPicPr>
          <p:cNvPr id="2" name="Picture 1"/>
          <p:cNvPicPr>
            <a:picLocks noChangeAspect="1"/>
          </p:cNvPicPr>
          <p:nvPr/>
        </p:nvPicPr>
        <p:blipFill>
          <a:blip r:embed="rId1"/>
          <a:stretch>
            <a:fillRect/>
          </a:stretch>
        </p:blipFill>
        <p:spPr>
          <a:xfrm>
            <a:off x="262890" y="892175"/>
            <a:ext cx="2552065" cy="1514475"/>
          </a:xfrm>
          <a:prstGeom prst="rect">
            <a:avLst/>
          </a:prstGeom>
        </p:spPr>
      </p:pic>
      <p:pic>
        <p:nvPicPr>
          <p:cNvPr id="3" name="Picture 2"/>
          <p:cNvPicPr>
            <a:picLocks noChangeAspect="1"/>
          </p:cNvPicPr>
          <p:nvPr/>
        </p:nvPicPr>
        <p:blipFill>
          <a:blip r:embed="rId2"/>
          <a:stretch>
            <a:fillRect/>
          </a:stretch>
        </p:blipFill>
        <p:spPr>
          <a:xfrm>
            <a:off x="3290570" y="897890"/>
            <a:ext cx="2371725" cy="1514475"/>
          </a:xfrm>
          <a:prstGeom prst="rect">
            <a:avLst/>
          </a:prstGeom>
        </p:spPr>
      </p:pic>
      <p:pic>
        <p:nvPicPr>
          <p:cNvPr id="4" name="Picture 3"/>
          <p:cNvPicPr>
            <a:picLocks noChangeAspect="1"/>
          </p:cNvPicPr>
          <p:nvPr/>
        </p:nvPicPr>
        <p:blipFill>
          <a:blip r:embed="rId3"/>
          <a:stretch>
            <a:fillRect/>
          </a:stretch>
        </p:blipFill>
        <p:spPr>
          <a:xfrm>
            <a:off x="6069965" y="897890"/>
            <a:ext cx="2694305" cy="1520190"/>
          </a:xfrm>
          <a:prstGeom prst="rect">
            <a:avLst/>
          </a:prstGeom>
        </p:spPr>
      </p:pic>
      <p:sp>
        <p:nvSpPr>
          <p:cNvPr id="7" name="Text Box 6"/>
          <p:cNvSpPr txBox="1"/>
          <p:nvPr/>
        </p:nvSpPr>
        <p:spPr>
          <a:xfrm>
            <a:off x="3896360" y="2611120"/>
            <a:ext cx="1407795" cy="953135"/>
          </a:xfrm>
          <a:prstGeom prst="rect">
            <a:avLst/>
          </a:prstGeom>
          <a:noFill/>
        </p:spPr>
        <p:txBody>
          <a:bodyPr wrap="square" rtlCol="0">
            <a:spAutoFit/>
          </a:bodyPr>
          <a:p>
            <a:r>
              <a:rPr lang="en-US" altLang="en-US" sz="2800"/>
              <a:t> </a:t>
            </a:r>
            <a:r>
              <a:rPr lang="en-US" altLang="en-US" sz="2800" b="1"/>
              <a:t>Solar</a:t>
            </a:r>
            <a:endParaRPr lang="en-US" altLang="en-US" sz="2800" b="1"/>
          </a:p>
          <a:p>
            <a:r>
              <a:rPr lang="en-US" altLang="en-US" sz="2800" b="1"/>
              <a:t>power</a:t>
            </a:r>
            <a:endParaRPr lang="en-US" altLang="en-US" sz="2800" b="1"/>
          </a:p>
        </p:txBody>
      </p:sp>
      <p:sp>
        <p:nvSpPr>
          <p:cNvPr id="8" name="Text Box 7"/>
          <p:cNvSpPr txBox="1"/>
          <p:nvPr/>
        </p:nvSpPr>
        <p:spPr>
          <a:xfrm>
            <a:off x="6292850" y="2611120"/>
            <a:ext cx="2471420" cy="953135"/>
          </a:xfrm>
          <a:prstGeom prst="rect">
            <a:avLst/>
          </a:prstGeom>
          <a:noFill/>
        </p:spPr>
        <p:txBody>
          <a:bodyPr wrap="square" rtlCol="0">
            <a:spAutoFit/>
          </a:bodyPr>
          <a:p>
            <a:pPr algn="ctr"/>
            <a:r>
              <a:rPr lang="en-US" altLang="en-US" sz="2800" b="1"/>
              <a:t>Hydroelectric power</a:t>
            </a:r>
            <a:endParaRPr lang="en-US" altLang="en-US" sz="2800" b="1"/>
          </a:p>
        </p:txBody>
      </p:sp>
      <p:pic>
        <p:nvPicPr>
          <p:cNvPr id="9" name="Picture 8"/>
          <p:cNvPicPr>
            <a:picLocks noChangeAspect="1"/>
          </p:cNvPicPr>
          <p:nvPr/>
        </p:nvPicPr>
        <p:blipFill>
          <a:blip r:embed="rId4"/>
          <a:stretch>
            <a:fillRect/>
          </a:stretch>
        </p:blipFill>
        <p:spPr>
          <a:xfrm>
            <a:off x="281940" y="3564255"/>
            <a:ext cx="2514600" cy="1447800"/>
          </a:xfrm>
          <a:prstGeom prst="rect">
            <a:avLst/>
          </a:prstGeom>
        </p:spPr>
      </p:pic>
      <p:pic>
        <p:nvPicPr>
          <p:cNvPr id="10" name="Picture 9"/>
          <p:cNvPicPr>
            <a:picLocks noChangeAspect="1"/>
          </p:cNvPicPr>
          <p:nvPr/>
        </p:nvPicPr>
        <p:blipFill>
          <a:blip r:embed="rId5"/>
          <a:stretch>
            <a:fillRect/>
          </a:stretch>
        </p:blipFill>
        <p:spPr>
          <a:xfrm>
            <a:off x="3290570" y="3564255"/>
            <a:ext cx="2618740" cy="1543050"/>
          </a:xfrm>
          <a:prstGeom prst="rect">
            <a:avLst/>
          </a:prstGeom>
        </p:spPr>
      </p:pic>
      <p:pic>
        <p:nvPicPr>
          <p:cNvPr id="11" name="Picture 10"/>
          <p:cNvPicPr>
            <a:picLocks noChangeAspect="1"/>
          </p:cNvPicPr>
          <p:nvPr/>
        </p:nvPicPr>
        <p:blipFill>
          <a:blip r:embed="rId6"/>
          <a:stretch>
            <a:fillRect/>
          </a:stretch>
        </p:blipFill>
        <p:spPr>
          <a:xfrm>
            <a:off x="6189345" y="3564255"/>
            <a:ext cx="2455545" cy="1562735"/>
          </a:xfrm>
          <a:prstGeom prst="rect">
            <a:avLst/>
          </a:prstGeom>
        </p:spPr>
      </p:pic>
      <p:sp>
        <p:nvSpPr>
          <p:cNvPr id="12" name="Text Box 11"/>
          <p:cNvSpPr txBox="1"/>
          <p:nvPr/>
        </p:nvSpPr>
        <p:spPr>
          <a:xfrm>
            <a:off x="835025" y="5209540"/>
            <a:ext cx="1407795" cy="953135"/>
          </a:xfrm>
          <a:prstGeom prst="rect">
            <a:avLst/>
          </a:prstGeom>
          <a:noFill/>
        </p:spPr>
        <p:txBody>
          <a:bodyPr wrap="square" rtlCol="0">
            <a:spAutoFit/>
          </a:bodyPr>
          <a:p>
            <a:pPr algn="ctr"/>
            <a:r>
              <a:rPr lang="en-US" altLang="en-US" sz="2800" b="1"/>
              <a:t>Tidal power</a:t>
            </a:r>
            <a:endParaRPr lang="en-US" altLang="en-US" sz="2800" b="1"/>
          </a:p>
        </p:txBody>
      </p:sp>
      <p:sp>
        <p:nvSpPr>
          <p:cNvPr id="14" name="Text Box 13"/>
          <p:cNvSpPr txBox="1"/>
          <p:nvPr/>
        </p:nvSpPr>
        <p:spPr>
          <a:xfrm>
            <a:off x="3676650" y="5209540"/>
            <a:ext cx="1602740" cy="521970"/>
          </a:xfrm>
          <a:prstGeom prst="rect">
            <a:avLst/>
          </a:prstGeom>
          <a:noFill/>
        </p:spPr>
        <p:txBody>
          <a:bodyPr wrap="square" rtlCol="0">
            <a:spAutoFit/>
          </a:bodyPr>
          <a:p>
            <a:pPr algn="ctr"/>
            <a:r>
              <a:rPr lang="en-US" altLang="en-US" sz="2800" b="1"/>
              <a:t>Biofuels</a:t>
            </a:r>
            <a:endParaRPr lang="en-US" altLang="en-US" sz="2800" b="1"/>
          </a:p>
        </p:txBody>
      </p:sp>
      <p:sp>
        <p:nvSpPr>
          <p:cNvPr id="15" name="Text Box 14"/>
          <p:cNvSpPr txBox="1"/>
          <p:nvPr/>
        </p:nvSpPr>
        <p:spPr>
          <a:xfrm>
            <a:off x="6292850" y="5291455"/>
            <a:ext cx="2207895" cy="521970"/>
          </a:xfrm>
          <a:prstGeom prst="rect">
            <a:avLst/>
          </a:prstGeom>
          <a:noFill/>
        </p:spPr>
        <p:txBody>
          <a:bodyPr wrap="square" rtlCol="0">
            <a:spAutoFit/>
          </a:bodyPr>
          <a:p>
            <a:pPr algn="ctr"/>
            <a:r>
              <a:rPr lang="en-US" altLang="en-US" sz="2800" b="1"/>
              <a:t>Geothermal</a:t>
            </a:r>
            <a:endParaRPr lang="en-US" altLang="en-US" sz="2800" b="1"/>
          </a:p>
        </p:txBody>
      </p:sp>
      <p:sp>
        <p:nvSpPr>
          <p:cNvPr id="17" name="Text Box 16"/>
          <p:cNvSpPr txBox="1"/>
          <p:nvPr/>
        </p:nvSpPr>
        <p:spPr>
          <a:xfrm>
            <a:off x="5909310" y="6162675"/>
            <a:ext cx="3036570" cy="521970"/>
          </a:xfrm>
          <a:prstGeom prst="rect">
            <a:avLst/>
          </a:prstGeom>
          <a:noFill/>
        </p:spPr>
        <p:txBody>
          <a:bodyPr wrap="square" rtlCol="0">
            <a:spAutoFit/>
          </a:bodyPr>
          <a:p>
            <a:pPr algn="ctr"/>
            <a:r>
              <a:rPr lang="en-US" altLang="en-US" sz="2800" b="1"/>
              <a:t>Wave power</a:t>
            </a:r>
            <a:endParaRPr lang="en-US" altLang="en-US" sz="2800" b="1"/>
          </a:p>
        </p:txBody>
      </p:sp>
      <p:pic>
        <p:nvPicPr>
          <p:cNvPr id="16" name="Picture 15"/>
          <p:cNvPicPr>
            <a:picLocks noChangeAspect="1"/>
          </p:cNvPicPr>
          <p:nvPr/>
        </p:nvPicPr>
        <p:blipFill>
          <a:blip r:embed="rId7"/>
          <a:stretch>
            <a:fillRect/>
          </a:stretch>
        </p:blipFill>
        <p:spPr>
          <a:xfrm>
            <a:off x="3326765" y="5209540"/>
            <a:ext cx="2489835" cy="16535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12" grpId="0"/>
      <p:bldP spid="14" grpId="0"/>
      <p:bldP spid="15" grpId="0"/>
      <p:bldP spid="17" grpId="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Renewable Energy</a:t>
            </a:r>
            <a:endParaRPr lang="en-US" altLang="en-US" b="1">
              <a:sym typeface="+mn-ea"/>
            </a:endParaRPr>
          </a:p>
        </p:txBody>
      </p:sp>
      <p:pic>
        <p:nvPicPr>
          <p:cNvPr id="2" name="Picture 1"/>
          <p:cNvPicPr>
            <a:picLocks noChangeAspect="1"/>
          </p:cNvPicPr>
          <p:nvPr/>
        </p:nvPicPr>
        <p:blipFill>
          <a:blip r:embed="rId1"/>
          <a:stretch>
            <a:fillRect/>
          </a:stretch>
        </p:blipFill>
        <p:spPr>
          <a:xfrm>
            <a:off x="262890" y="892175"/>
            <a:ext cx="2552065" cy="1514475"/>
          </a:xfrm>
          <a:prstGeom prst="rect">
            <a:avLst/>
          </a:prstGeom>
        </p:spPr>
      </p:pic>
      <p:pic>
        <p:nvPicPr>
          <p:cNvPr id="3" name="Picture 2"/>
          <p:cNvPicPr>
            <a:picLocks noChangeAspect="1"/>
          </p:cNvPicPr>
          <p:nvPr/>
        </p:nvPicPr>
        <p:blipFill>
          <a:blip r:embed="rId2"/>
          <a:stretch>
            <a:fillRect/>
          </a:stretch>
        </p:blipFill>
        <p:spPr>
          <a:xfrm>
            <a:off x="3290570" y="897890"/>
            <a:ext cx="2371725" cy="1514475"/>
          </a:xfrm>
          <a:prstGeom prst="rect">
            <a:avLst/>
          </a:prstGeom>
        </p:spPr>
      </p:pic>
      <p:pic>
        <p:nvPicPr>
          <p:cNvPr id="4" name="Picture 3"/>
          <p:cNvPicPr>
            <a:picLocks noChangeAspect="1"/>
          </p:cNvPicPr>
          <p:nvPr/>
        </p:nvPicPr>
        <p:blipFill>
          <a:blip r:embed="rId3"/>
          <a:stretch>
            <a:fillRect/>
          </a:stretch>
        </p:blipFill>
        <p:spPr>
          <a:xfrm>
            <a:off x="6069965" y="897890"/>
            <a:ext cx="2694305" cy="1520190"/>
          </a:xfrm>
          <a:prstGeom prst="rect">
            <a:avLst/>
          </a:prstGeom>
        </p:spPr>
      </p:pic>
      <p:sp>
        <p:nvSpPr>
          <p:cNvPr id="6" name="Text Box 5"/>
          <p:cNvSpPr txBox="1"/>
          <p:nvPr/>
        </p:nvSpPr>
        <p:spPr>
          <a:xfrm>
            <a:off x="177800" y="2728595"/>
            <a:ext cx="8570595" cy="2676525"/>
          </a:xfrm>
          <a:prstGeom prst="rect">
            <a:avLst/>
          </a:prstGeom>
          <a:noFill/>
        </p:spPr>
        <p:txBody>
          <a:bodyPr wrap="square" rtlCol="0">
            <a:spAutoFit/>
          </a:bodyPr>
          <a:p>
            <a:r>
              <a:rPr lang="en-US" altLang="en-US" sz="2400" b="1" u="sng"/>
              <a:t>Advantages</a:t>
            </a:r>
            <a:endParaRPr lang="en-US" altLang="en-US" sz="2400" b="1" u="sng"/>
          </a:p>
          <a:p>
            <a:pPr marL="342900" indent="-342900">
              <a:buFont typeface="Arial" panose="020B0604020202020204" pitchFamily="34" charset="0"/>
              <a:buChar char="•"/>
            </a:pPr>
            <a:r>
              <a:rPr lang="en-US" altLang="en-US" sz="2400"/>
              <a:t>Will </a:t>
            </a:r>
            <a:r>
              <a:rPr lang="en-US" altLang="en-US" sz="2400" b="1"/>
              <a:t>never run out</a:t>
            </a:r>
            <a:endParaRPr lang="en-US" altLang="en-US" sz="2400" b="1"/>
          </a:p>
          <a:p>
            <a:pPr marL="342900" indent="-342900">
              <a:buFont typeface="Arial" panose="020B0604020202020204" pitchFamily="34" charset="0"/>
              <a:buChar char="•"/>
            </a:pPr>
            <a:r>
              <a:rPr lang="en-US" altLang="en-US" sz="2400"/>
              <a:t>Once in place they </a:t>
            </a:r>
            <a:r>
              <a:rPr lang="en-US" altLang="en-US" sz="2400" b="1"/>
              <a:t>do not add any carbon dioxide</a:t>
            </a:r>
            <a:r>
              <a:rPr lang="en-US" altLang="en-US" sz="2400"/>
              <a:t> to the atmosphere</a:t>
            </a:r>
            <a:endParaRPr lang="en-US" altLang="en-US" sz="2400"/>
          </a:p>
          <a:p>
            <a:pPr marL="342900" indent="-342900">
              <a:buFont typeface="Arial" panose="020B0604020202020204" pitchFamily="34" charset="0"/>
              <a:buChar char="•"/>
            </a:pPr>
            <a:r>
              <a:rPr lang="en-US" altLang="en-US" sz="2400" b="1"/>
              <a:t>Do not contribute to climate change</a:t>
            </a:r>
            <a:endParaRPr lang="en-US" altLang="en-US" sz="2400" b="1"/>
          </a:p>
          <a:p>
            <a:endParaRPr lang="en-US" altLang="en-US" sz="2400" b="1"/>
          </a:p>
          <a:p>
            <a:endParaRPr lang="en-US" altLang="en-US" sz="2400" b="1"/>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Renewable Energy</a:t>
            </a:r>
            <a:endParaRPr lang="en-US" altLang="en-US" b="1">
              <a:sym typeface="+mn-ea"/>
            </a:endParaRPr>
          </a:p>
        </p:txBody>
      </p:sp>
      <p:pic>
        <p:nvPicPr>
          <p:cNvPr id="2" name="Picture 1"/>
          <p:cNvPicPr>
            <a:picLocks noChangeAspect="1"/>
          </p:cNvPicPr>
          <p:nvPr/>
        </p:nvPicPr>
        <p:blipFill>
          <a:blip r:embed="rId1"/>
          <a:stretch>
            <a:fillRect/>
          </a:stretch>
        </p:blipFill>
        <p:spPr>
          <a:xfrm>
            <a:off x="262890" y="892175"/>
            <a:ext cx="2552065" cy="1514475"/>
          </a:xfrm>
          <a:prstGeom prst="rect">
            <a:avLst/>
          </a:prstGeom>
        </p:spPr>
      </p:pic>
      <p:pic>
        <p:nvPicPr>
          <p:cNvPr id="3" name="Picture 2"/>
          <p:cNvPicPr>
            <a:picLocks noChangeAspect="1"/>
          </p:cNvPicPr>
          <p:nvPr/>
        </p:nvPicPr>
        <p:blipFill>
          <a:blip r:embed="rId2"/>
          <a:stretch>
            <a:fillRect/>
          </a:stretch>
        </p:blipFill>
        <p:spPr>
          <a:xfrm>
            <a:off x="3290570" y="897890"/>
            <a:ext cx="2371725" cy="1514475"/>
          </a:xfrm>
          <a:prstGeom prst="rect">
            <a:avLst/>
          </a:prstGeom>
        </p:spPr>
      </p:pic>
      <p:pic>
        <p:nvPicPr>
          <p:cNvPr id="4" name="Picture 3"/>
          <p:cNvPicPr>
            <a:picLocks noChangeAspect="1"/>
          </p:cNvPicPr>
          <p:nvPr/>
        </p:nvPicPr>
        <p:blipFill>
          <a:blip r:embed="rId3"/>
          <a:stretch>
            <a:fillRect/>
          </a:stretch>
        </p:blipFill>
        <p:spPr>
          <a:xfrm>
            <a:off x="6069965" y="897890"/>
            <a:ext cx="2694305" cy="1520190"/>
          </a:xfrm>
          <a:prstGeom prst="rect">
            <a:avLst/>
          </a:prstGeom>
        </p:spPr>
      </p:pic>
      <p:sp>
        <p:nvSpPr>
          <p:cNvPr id="6" name="Text Box 5"/>
          <p:cNvSpPr txBox="1"/>
          <p:nvPr/>
        </p:nvSpPr>
        <p:spPr>
          <a:xfrm>
            <a:off x="177800" y="2728595"/>
            <a:ext cx="8869045" cy="3969385"/>
          </a:xfrm>
          <a:prstGeom prst="rect">
            <a:avLst/>
          </a:prstGeom>
          <a:noFill/>
        </p:spPr>
        <p:txBody>
          <a:bodyPr wrap="square" rtlCol="0">
            <a:spAutoFit/>
          </a:bodyPr>
          <a:p>
            <a:r>
              <a:rPr lang="en-US" altLang="en-US" sz="2800" b="1" u="sng"/>
              <a:t>Dis-advantages</a:t>
            </a:r>
            <a:endParaRPr lang="en-US" altLang="en-US" sz="2800" b="1" u="sng"/>
          </a:p>
          <a:p>
            <a:pPr marL="342900" indent="-342900">
              <a:buFont typeface="Arial" panose="020B0604020202020204" pitchFamily="34" charset="0"/>
              <a:buChar char="•"/>
            </a:pPr>
            <a:r>
              <a:rPr lang="en-US" altLang="en-US" sz="2800"/>
              <a:t>Wind and solar are </a:t>
            </a:r>
            <a:r>
              <a:rPr lang="en-US" altLang="en-US" sz="2800" b="1"/>
              <a:t>unreliable</a:t>
            </a:r>
            <a:endParaRPr lang="en-US" altLang="en-US" sz="2800"/>
          </a:p>
          <a:p>
            <a:pPr marL="800100" lvl="1" indent="-342900">
              <a:buFont typeface="Arial" panose="020B0604020202020204" pitchFamily="34" charset="0"/>
              <a:buChar char="•"/>
            </a:pPr>
            <a:r>
              <a:rPr lang="en-US" altLang="en-US" sz="2800"/>
              <a:t>wind power is </a:t>
            </a:r>
            <a:r>
              <a:rPr lang="en-US" altLang="en-US" sz="2800" b="1"/>
              <a:t>not effective at low wind speeds</a:t>
            </a:r>
            <a:endParaRPr lang="en-US" altLang="en-US" sz="2800" b="1"/>
          </a:p>
          <a:p>
            <a:pPr marL="800100" lvl="1" indent="-342900">
              <a:buFont typeface="Arial" panose="020B0604020202020204" pitchFamily="34" charset="0"/>
              <a:buChar char="•"/>
            </a:pPr>
            <a:r>
              <a:rPr lang="en-US" altLang="en-US" sz="2800"/>
              <a:t>solar power is </a:t>
            </a:r>
            <a:r>
              <a:rPr lang="en-US" altLang="en-US" sz="2800" b="1"/>
              <a:t>not effective on cloudy days</a:t>
            </a:r>
            <a:endParaRPr lang="en-US" altLang="en-US" sz="2800" b="1"/>
          </a:p>
          <a:p>
            <a:pPr marL="342900" lvl="0" indent="-342900">
              <a:buFont typeface="Arial" panose="020B0604020202020204" pitchFamily="34" charset="0"/>
              <a:buChar char="•"/>
            </a:pPr>
            <a:r>
              <a:rPr lang="en-US" altLang="en-US" sz="2800"/>
              <a:t>Hydroelectric and tidal power is reliable but,</a:t>
            </a:r>
            <a:endParaRPr lang="en-US" altLang="en-US" sz="2800"/>
          </a:p>
          <a:p>
            <a:pPr marL="800100" lvl="1" indent="-342900">
              <a:buFont typeface="Arial" panose="020B0604020202020204" pitchFamily="34" charset="0"/>
              <a:buChar char="•"/>
            </a:pPr>
            <a:r>
              <a:rPr lang="en-US" altLang="en-US" sz="2800" b="1"/>
              <a:t>habitats are destroyed</a:t>
            </a:r>
            <a:r>
              <a:rPr lang="en-US" altLang="en-US" sz="2800"/>
              <a:t> when </a:t>
            </a:r>
            <a:r>
              <a:rPr lang="en-US" altLang="en-US" sz="2800" b="1"/>
              <a:t>dams </a:t>
            </a:r>
            <a:r>
              <a:rPr lang="en-US" altLang="en-US" sz="2800"/>
              <a:t>are created</a:t>
            </a:r>
            <a:endParaRPr lang="en-US" altLang="en-US" sz="2800"/>
          </a:p>
          <a:p>
            <a:pPr marL="800100" lvl="1" indent="-342900">
              <a:buFont typeface="Arial" panose="020B0604020202020204" pitchFamily="34" charset="0"/>
              <a:buChar char="•"/>
            </a:pPr>
            <a:r>
              <a:rPr lang="en-US" altLang="en-US" sz="2800" b="1"/>
              <a:t>needs many rivers </a:t>
            </a:r>
            <a:r>
              <a:rPr lang="en-US" altLang="en-US" sz="2800"/>
              <a:t>to be effective</a:t>
            </a:r>
            <a:endParaRPr lang="en-US" altLang="en-US" sz="2800"/>
          </a:p>
          <a:p>
            <a:pPr marL="800100" lvl="1" indent="-342900">
              <a:buFont typeface="Arial" panose="020B0604020202020204" pitchFamily="34" charset="0"/>
              <a:buChar char="•"/>
            </a:pPr>
            <a:r>
              <a:rPr lang="en-US" altLang="en-US" sz="2800"/>
              <a:t>tidal power </a:t>
            </a:r>
            <a:r>
              <a:rPr lang="en-US" altLang="en-US" sz="2800" b="1"/>
              <a:t>barrages </a:t>
            </a:r>
            <a:r>
              <a:rPr lang="en-US" altLang="en-US" sz="2800"/>
              <a:t>can be </a:t>
            </a:r>
            <a:r>
              <a:rPr lang="en-US" altLang="en-US" sz="2800" b="1"/>
              <a:t>harmful to wildlife</a:t>
            </a:r>
            <a:endParaRPr lang="en-US" altLang="en-US" sz="2800"/>
          </a:p>
          <a:p>
            <a:pPr marL="342900" indent="-342900">
              <a:buFont typeface="Arial" panose="020B0604020202020204" pitchFamily="34" charset="0"/>
              <a:buChar char="•"/>
            </a:pPr>
            <a:endParaRPr lang="en-US" alt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Picture 2"/>
          <p:cNvPicPr>
            <a:picLocks noChangeAspect="1"/>
          </p:cNvPicPr>
          <p:nvPr/>
        </p:nvPicPr>
        <p:blipFill>
          <a:blip r:embed="rId1"/>
          <a:stretch>
            <a:fillRect/>
          </a:stretch>
        </p:blipFill>
        <p:spPr>
          <a:xfrm>
            <a:off x="1075690" y="3573145"/>
            <a:ext cx="6642735" cy="3144520"/>
          </a:xfrm>
          <a:prstGeom prst="rect">
            <a:avLst/>
          </a:prstGeom>
        </p:spPr>
      </p:pic>
      <p:sp>
        <p:nvSpPr>
          <p:cNvPr id="30721" name="Title 1"/>
          <p:cNvSpPr>
            <a:spLocks noGrp="1"/>
          </p:cNvSpPr>
          <p:nvPr>
            <p:ph type="title"/>
          </p:nvPr>
        </p:nvSpPr>
        <p:spPr/>
        <p:txBody>
          <a:bodyPr anchor="ctr"/>
          <a:p>
            <a:r>
              <a:rPr lang="en-US" altLang="en-US" b="1">
                <a:sym typeface="+mn-ea"/>
              </a:rPr>
              <a:t>Kinetic Energy</a:t>
            </a:r>
            <a:endParaRPr lang="en-US" altLang="en-US"/>
          </a:p>
        </p:txBody>
      </p:sp>
      <p:sp>
        <p:nvSpPr>
          <p:cNvPr id="8" name="Rectangle 7"/>
          <p:cNvSpPr/>
          <p:nvPr/>
        </p:nvSpPr>
        <p:spPr>
          <a:xfrm>
            <a:off x="1188085" y="3573145"/>
            <a:ext cx="6040755" cy="7785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9" name="Rectangle 8"/>
          <p:cNvSpPr/>
          <p:nvPr/>
        </p:nvSpPr>
        <p:spPr>
          <a:xfrm>
            <a:off x="1075690" y="4444365"/>
            <a:ext cx="6642735" cy="140271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0" name="Rectangle 9"/>
          <p:cNvSpPr/>
          <p:nvPr/>
        </p:nvSpPr>
        <p:spPr>
          <a:xfrm>
            <a:off x="1075690" y="5939155"/>
            <a:ext cx="6040755" cy="7785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pic>
        <p:nvPicPr>
          <p:cNvPr id="2" name="Picture 1"/>
          <p:cNvPicPr>
            <a:picLocks noChangeAspect="1"/>
          </p:cNvPicPr>
          <p:nvPr/>
        </p:nvPicPr>
        <p:blipFill>
          <a:blip r:embed="rId2"/>
          <a:stretch>
            <a:fillRect/>
          </a:stretch>
        </p:blipFill>
        <p:spPr>
          <a:xfrm>
            <a:off x="779145" y="672465"/>
            <a:ext cx="7708900" cy="259969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32" fill="hold" grpId="0" nodeType="clickEffect">
                                  <p:stCondLst>
                                    <p:cond delay="0"/>
                                  </p:stCondLst>
                                  <p:childTnLst>
                                    <p:animEffect transition="out" filter="diamond(out)">
                                      <p:cBhvr>
                                        <p:cTn id="6" dur="500"/>
                                        <p:tgtEl>
                                          <p:spTgt spid="8"/>
                                        </p:tgtEl>
                                      </p:cBhvr>
                                    </p:animEffect>
                                    <p:set>
                                      <p:cBhvr>
                                        <p:cTn id="7" dur="1" fill="hold">
                                          <p:stCondLst>
                                            <p:cond delay="500"/>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bldLvl="0" animBg="1"/>
      <p:bldP spid="10" grpId="0" bldLvl="0" animBg="1"/>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Wave Power</a:t>
            </a:r>
            <a:endParaRPr lang="en-US" altLang="en-US" b="1">
              <a:sym typeface="+mn-ea"/>
            </a:endParaRPr>
          </a:p>
        </p:txBody>
      </p:sp>
      <p:sp>
        <p:nvSpPr>
          <p:cNvPr id="6" name="Text Box 5"/>
          <p:cNvSpPr txBox="1"/>
          <p:nvPr/>
        </p:nvSpPr>
        <p:spPr>
          <a:xfrm>
            <a:off x="12065" y="774700"/>
            <a:ext cx="7002780" cy="953135"/>
          </a:xfrm>
          <a:prstGeom prst="rect">
            <a:avLst/>
          </a:prstGeom>
          <a:noFill/>
        </p:spPr>
        <p:txBody>
          <a:bodyPr wrap="square" rtlCol="0">
            <a:spAutoFit/>
          </a:bodyPr>
          <a:p>
            <a:r>
              <a:rPr lang="en-US" altLang="en-US" sz="2800" b="1" u="sng"/>
              <a:t>Wave power</a:t>
            </a:r>
            <a:endParaRPr lang="en-US" altLang="en-US" sz="2800" b="1" u="sng"/>
          </a:p>
          <a:p>
            <a:endParaRPr lang="en-US" altLang="en-US" sz="2800"/>
          </a:p>
        </p:txBody>
      </p:sp>
      <p:pic>
        <p:nvPicPr>
          <p:cNvPr id="3" name="Picture 2"/>
          <p:cNvPicPr>
            <a:picLocks noChangeAspect="1"/>
          </p:cNvPicPr>
          <p:nvPr/>
        </p:nvPicPr>
        <p:blipFill>
          <a:blip r:embed="rId1"/>
          <a:stretch>
            <a:fillRect/>
          </a:stretch>
        </p:blipFill>
        <p:spPr>
          <a:xfrm>
            <a:off x="6332855" y="774700"/>
            <a:ext cx="2719070" cy="1806575"/>
          </a:xfrm>
          <a:prstGeom prst="rect">
            <a:avLst/>
          </a:prstGeom>
        </p:spPr>
      </p:pic>
      <p:pic>
        <p:nvPicPr>
          <p:cNvPr id="4" name="Picture 3"/>
          <p:cNvPicPr>
            <a:picLocks noChangeAspect="1"/>
          </p:cNvPicPr>
          <p:nvPr/>
        </p:nvPicPr>
        <p:blipFill>
          <a:blip r:embed="rId2"/>
          <a:stretch>
            <a:fillRect/>
          </a:stretch>
        </p:blipFill>
        <p:spPr>
          <a:xfrm>
            <a:off x="4207510" y="2358390"/>
            <a:ext cx="4924425" cy="4457700"/>
          </a:xfrm>
          <a:prstGeom prst="rect">
            <a:avLst/>
          </a:prstGeom>
        </p:spPr>
      </p:pic>
      <p:sp>
        <p:nvSpPr>
          <p:cNvPr id="7" name="Text Box 6"/>
          <p:cNvSpPr txBox="1"/>
          <p:nvPr/>
        </p:nvSpPr>
        <p:spPr>
          <a:xfrm>
            <a:off x="106045" y="1386205"/>
            <a:ext cx="5576570" cy="2030095"/>
          </a:xfrm>
          <a:prstGeom prst="rect">
            <a:avLst/>
          </a:prstGeom>
          <a:noFill/>
        </p:spPr>
        <p:txBody>
          <a:bodyPr wrap="square" rtlCol="0" anchor="t">
            <a:spAutoFit/>
          </a:bodyPr>
          <a:p>
            <a:r>
              <a:rPr lang="en-US"/>
              <a:t>As a wave approaches, the water level rises in the air chamber. This forces air out past the turbine, causing the turbine to rotate.</a:t>
            </a:r>
            <a:endParaRPr lang="en-US"/>
          </a:p>
          <a:p>
            <a:endParaRPr lang="en-US"/>
          </a:p>
          <a:p>
            <a:r>
              <a:rPr lang="en-US"/>
              <a:t>As the wave passes, the water level falls and air is drawn into the air chamber, causing the turbine to</a:t>
            </a:r>
            <a:endParaRPr lang="en-US"/>
          </a:p>
          <a:p>
            <a:r>
              <a:rPr lang="en-US"/>
              <a:t>rotate </a:t>
            </a:r>
            <a:r>
              <a:rPr lang="en-US" altLang="en-US"/>
              <a:t>i</a:t>
            </a:r>
            <a:r>
              <a:rPr lang="en-US"/>
              <a:t>n the opposite dlrectlon.</a:t>
            </a:r>
            <a:endParaRPr lang="en-US"/>
          </a:p>
        </p:txBody>
      </p:sp>
      <p:sp>
        <p:nvSpPr>
          <p:cNvPr id="8" name="Text Box 7"/>
          <p:cNvSpPr txBox="1"/>
          <p:nvPr/>
        </p:nvSpPr>
        <p:spPr>
          <a:xfrm>
            <a:off x="12065" y="3717925"/>
            <a:ext cx="4619625" cy="1383665"/>
          </a:xfrm>
          <a:prstGeom prst="rect">
            <a:avLst/>
          </a:prstGeom>
          <a:noFill/>
        </p:spPr>
        <p:txBody>
          <a:bodyPr wrap="square" rtlCol="0">
            <a:spAutoFit/>
          </a:bodyPr>
          <a:p>
            <a:r>
              <a:rPr lang="en-US" altLang="en-US" sz="2800" b="1" u="sng"/>
              <a:t>Wave power</a:t>
            </a:r>
            <a:endParaRPr lang="en-US" altLang="en-US" sz="2800" b="1" u="sng"/>
          </a:p>
          <a:p>
            <a:pPr marL="342900" indent="-342900">
              <a:buFont typeface="Arial" panose="020B0604020202020204" pitchFamily="34" charset="0"/>
              <a:buChar char="•"/>
            </a:pPr>
            <a:r>
              <a:rPr lang="en-US" altLang="en-US" sz="2800"/>
              <a:t>Currently very small scale</a:t>
            </a:r>
            <a:endParaRPr lang="en-US" altLang="en-US" sz="2800"/>
          </a:p>
          <a:p>
            <a:pPr marL="342900" indent="-342900">
              <a:buFont typeface="Arial" panose="020B0604020202020204" pitchFamily="34" charset="0"/>
              <a:buChar char="•"/>
            </a:pPr>
            <a:r>
              <a:rPr lang="en-US" altLang="en-US" sz="2800"/>
              <a:t>Experimental</a:t>
            </a:r>
            <a:endParaRPr lang="en-US" alt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9490" name="Title 319489"/>
          <p:cNvSpPr>
            <a:spLocks noGrp="1"/>
          </p:cNvSpPr>
          <p:nvPr>
            <p:ph type="title"/>
          </p:nvPr>
        </p:nvSpPr>
        <p:spPr/>
        <p:txBody>
          <a:bodyPr anchor="ctr"/>
          <a:p>
            <a:r>
              <a:rPr sz="3600"/>
              <a:t>Geothermal energy</a:t>
            </a:r>
            <a:endParaRPr sz="3600"/>
          </a:p>
        </p:txBody>
      </p:sp>
      <p:sp>
        <p:nvSpPr>
          <p:cNvPr id="319491" name="Text Placeholder 319490"/>
          <p:cNvSpPr>
            <a:spLocks noGrp="1"/>
          </p:cNvSpPr>
          <p:nvPr>
            <p:ph type="body" sz="half" idx="4294967295"/>
          </p:nvPr>
        </p:nvSpPr>
        <p:spPr>
          <a:xfrm>
            <a:off x="0" y="1052830"/>
            <a:ext cx="4038600" cy="4525645"/>
          </a:xfrm>
        </p:spPr>
        <p:txBody>
          <a:bodyPr/>
          <a:p>
            <a:pPr marL="0" indent="0">
              <a:buNone/>
            </a:pPr>
            <a:r>
              <a:rPr sz="2800"/>
              <a:t>In some volcanic areas hot water and steam rise to the surface. The steam can be tapped and used to drive turbines. This is known as geothermal energy.</a:t>
            </a:r>
            <a:endParaRPr sz="2800"/>
          </a:p>
        </p:txBody>
      </p:sp>
      <p:pic>
        <p:nvPicPr>
          <p:cNvPr id="319492" name="Content Placeholder 319491" descr="p67c"/>
          <p:cNvPicPr>
            <a:picLocks noChangeAspect="1"/>
          </p:cNvPicPr>
          <p:nvPr>
            <p:ph idx="1"/>
          </p:nvPr>
        </p:nvPicPr>
        <p:blipFill>
          <a:blip r:embed="rId1"/>
          <a:stretch>
            <a:fillRect/>
          </a:stretch>
        </p:blipFill>
        <p:spPr>
          <a:xfrm>
            <a:off x="4391660" y="1052830"/>
            <a:ext cx="4740275" cy="4493260"/>
          </a:xfrm>
        </p:spPr>
      </p:pic>
      <p:sp>
        <p:nvSpPr>
          <p:cNvPr id="5" name="Text Box 4"/>
          <p:cNvSpPr txBox="1"/>
          <p:nvPr/>
        </p:nvSpPr>
        <p:spPr>
          <a:xfrm>
            <a:off x="0" y="4636770"/>
            <a:ext cx="4500245" cy="1814830"/>
          </a:xfrm>
          <a:prstGeom prst="rect">
            <a:avLst/>
          </a:prstGeom>
          <a:noFill/>
        </p:spPr>
        <p:txBody>
          <a:bodyPr wrap="square" rtlCol="0">
            <a:spAutoFit/>
          </a:bodyPr>
          <a:p>
            <a:r>
              <a:rPr lang="en-US" altLang="en-US" sz="2800" b="1" u="sng"/>
              <a:t>Geothermal</a:t>
            </a:r>
            <a:endParaRPr lang="en-US" altLang="en-US" sz="2800" b="1" u="sng"/>
          </a:p>
          <a:p>
            <a:pPr marL="342900" indent="-342900">
              <a:buFont typeface="Arial" panose="020B0604020202020204" pitchFamily="34" charset="0"/>
              <a:buChar char="•"/>
            </a:pPr>
            <a:r>
              <a:rPr lang="en-US" altLang="en-US" sz="2800"/>
              <a:t>Uses heat from the earth</a:t>
            </a:r>
            <a:endParaRPr lang="en-US" altLang="en-US" sz="2800"/>
          </a:p>
          <a:p>
            <a:pPr marL="342900" indent="-342900">
              <a:buFont typeface="Arial" panose="020B0604020202020204" pitchFamily="34" charset="0"/>
              <a:buChar char="•"/>
            </a:pPr>
            <a:r>
              <a:rPr lang="en-US" altLang="en-US" sz="2800"/>
              <a:t>Reliable</a:t>
            </a:r>
            <a:endParaRPr lang="en-US" altLang="en-US" sz="2800"/>
          </a:p>
          <a:p>
            <a:pPr marL="342900" indent="-342900">
              <a:buFont typeface="Arial" panose="020B0604020202020204" pitchFamily="34" charset="0"/>
              <a:buChar char="•"/>
            </a:pPr>
            <a:r>
              <a:rPr lang="en-US" altLang="en-US" sz="2800"/>
              <a:t>Currently small scale</a:t>
            </a:r>
            <a:endParaRPr lang="en-US" alt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9491">
                                            <p:txEl>
                                              <p:charRg st="0" end="15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949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Picture 3"/>
          <p:cNvPicPr>
            <a:picLocks noChangeAspect="1"/>
          </p:cNvPicPr>
          <p:nvPr/>
        </p:nvPicPr>
        <p:blipFill>
          <a:blip r:embed="rId1"/>
          <a:stretch>
            <a:fillRect/>
          </a:stretch>
        </p:blipFill>
        <p:spPr>
          <a:xfrm>
            <a:off x="-45720" y="-9525"/>
            <a:ext cx="9185910" cy="6921500"/>
          </a:xfrm>
          <a:prstGeom prst="rect">
            <a:avLst/>
          </a:prstGeom>
        </p:spPr>
      </p:pic>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Biofuels</a:t>
            </a:r>
            <a:endParaRPr lang="en-US" altLang="en-US" b="1">
              <a:sym typeface="+mn-ea"/>
            </a:endParaRPr>
          </a:p>
        </p:txBody>
      </p:sp>
      <p:pic>
        <p:nvPicPr>
          <p:cNvPr id="2" name="Picture 1"/>
          <p:cNvPicPr>
            <a:picLocks noChangeAspect="1"/>
          </p:cNvPicPr>
          <p:nvPr/>
        </p:nvPicPr>
        <p:blipFill>
          <a:blip r:embed="rId1"/>
          <a:stretch>
            <a:fillRect/>
          </a:stretch>
        </p:blipFill>
        <p:spPr>
          <a:xfrm>
            <a:off x="4764405" y="909320"/>
            <a:ext cx="3819525" cy="2000250"/>
          </a:xfrm>
          <a:prstGeom prst="rect">
            <a:avLst/>
          </a:prstGeom>
        </p:spPr>
      </p:pic>
      <p:pic>
        <p:nvPicPr>
          <p:cNvPr id="3" name="Picture 2"/>
          <p:cNvPicPr>
            <a:picLocks noChangeAspect="1"/>
          </p:cNvPicPr>
          <p:nvPr/>
        </p:nvPicPr>
        <p:blipFill>
          <a:blip r:embed="rId2"/>
          <a:stretch>
            <a:fillRect/>
          </a:stretch>
        </p:blipFill>
        <p:spPr>
          <a:xfrm>
            <a:off x="420370" y="909320"/>
            <a:ext cx="3583305" cy="1999615"/>
          </a:xfrm>
          <a:prstGeom prst="rect">
            <a:avLst/>
          </a:prstGeom>
        </p:spPr>
      </p:pic>
      <p:sp>
        <p:nvSpPr>
          <p:cNvPr id="4" name="Text Box 3"/>
          <p:cNvSpPr txBox="1"/>
          <p:nvPr/>
        </p:nvSpPr>
        <p:spPr>
          <a:xfrm>
            <a:off x="420370" y="2938780"/>
            <a:ext cx="8163560" cy="1383665"/>
          </a:xfrm>
          <a:prstGeom prst="rect">
            <a:avLst/>
          </a:prstGeom>
          <a:noFill/>
        </p:spPr>
        <p:txBody>
          <a:bodyPr wrap="square" rtlCol="0">
            <a:spAutoFit/>
          </a:bodyPr>
          <a:p>
            <a:r>
              <a:rPr lang="en-US" altLang="en-US" sz="2800"/>
              <a:t>Almost all the cars in the UK run on fossil fuels</a:t>
            </a:r>
            <a:endParaRPr lang="en-US" altLang="en-US" sz="2800"/>
          </a:p>
          <a:p>
            <a:r>
              <a:rPr lang="en-US" altLang="en-US" sz="2800"/>
              <a:t>Some cars are electric</a:t>
            </a:r>
            <a:endParaRPr lang="en-US" altLang="en-US" sz="2800"/>
          </a:p>
          <a:p>
            <a:endParaRPr lang="en-US" altLang="en-US" sz="2800"/>
          </a:p>
        </p:txBody>
      </p:sp>
      <p:pic>
        <p:nvPicPr>
          <p:cNvPr id="10" name="Picture 9"/>
          <p:cNvPicPr>
            <a:picLocks noChangeAspect="1"/>
          </p:cNvPicPr>
          <p:nvPr/>
        </p:nvPicPr>
        <p:blipFill>
          <a:blip r:embed="rId3"/>
          <a:stretch>
            <a:fillRect/>
          </a:stretch>
        </p:blipFill>
        <p:spPr>
          <a:xfrm>
            <a:off x="420370" y="4006215"/>
            <a:ext cx="3607435" cy="2125980"/>
          </a:xfrm>
          <a:prstGeom prst="rect">
            <a:avLst/>
          </a:prstGeom>
        </p:spPr>
      </p:pic>
      <p:sp>
        <p:nvSpPr>
          <p:cNvPr id="7" name="Text Box 6"/>
          <p:cNvSpPr txBox="1"/>
          <p:nvPr/>
        </p:nvSpPr>
        <p:spPr>
          <a:xfrm>
            <a:off x="4216400" y="3715385"/>
            <a:ext cx="4915535" cy="3107690"/>
          </a:xfrm>
          <a:prstGeom prst="rect">
            <a:avLst/>
          </a:prstGeom>
          <a:noFill/>
        </p:spPr>
        <p:txBody>
          <a:bodyPr wrap="square" rtlCol="0">
            <a:spAutoFit/>
          </a:bodyPr>
          <a:p>
            <a:r>
              <a:rPr lang="en-US" altLang="en-US" sz="2800" b="1"/>
              <a:t>Biofuels </a:t>
            </a:r>
            <a:r>
              <a:rPr lang="en-US" altLang="en-US" sz="2800"/>
              <a:t>are produced from </a:t>
            </a:r>
            <a:r>
              <a:rPr lang="en-US" altLang="en-US" sz="2800" b="1"/>
              <a:t>plant </a:t>
            </a:r>
            <a:r>
              <a:rPr lang="en-US" altLang="en-US" sz="2800"/>
              <a:t>matter</a:t>
            </a:r>
            <a:endParaRPr lang="en-US" altLang="en-US" sz="2800"/>
          </a:p>
          <a:p>
            <a:r>
              <a:rPr lang="en-US" altLang="en-US" sz="2800"/>
              <a:t>They do not add extra carbon dioxide to the atmosphere (</a:t>
            </a:r>
            <a:r>
              <a:rPr lang="en-US" altLang="en-US" sz="2800" b="1"/>
              <a:t>carbon neutral</a:t>
            </a:r>
            <a:r>
              <a:rPr lang="en-US" altLang="en-US" sz="2800"/>
              <a:t>)</a:t>
            </a:r>
            <a:endParaRPr lang="en-US" altLang="en-US" sz="2800"/>
          </a:p>
          <a:p>
            <a:r>
              <a:rPr lang="en-US" altLang="en-US" sz="2800"/>
              <a:t>Growing crops for fuel </a:t>
            </a:r>
            <a:r>
              <a:rPr lang="en-US" altLang="en-US" sz="2800" b="1"/>
              <a:t>could increase the price of food</a:t>
            </a:r>
            <a:endParaRPr lang="en-US" altLang="en-US" sz="28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Hydroelectric Dam</a:t>
            </a:r>
            <a:endParaRPr lang="en-US" altLang="en-US" b="1">
              <a:sym typeface="+mn-ea"/>
            </a:endParaRPr>
          </a:p>
        </p:txBody>
      </p:sp>
      <p:pic>
        <p:nvPicPr>
          <p:cNvPr id="5" name="Picture 4"/>
          <p:cNvPicPr>
            <a:picLocks noChangeAspect="1"/>
          </p:cNvPicPr>
          <p:nvPr/>
        </p:nvPicPr>
        <p:blipFill>
          <a:blip r:embed="rId1"/>
          <a:stretch>
            <a:fillRect/>
          </a:stretch>
        </p:blipFill>
        <p:spPr>
          <a:xfrm>
            <a:off x="129540" y="982345"/>
            <a:ext cx="8885555" cy="5679440"/>
          </a:xfrm>
          <a:prstGeom prst="rect">
            <a:avLst/>
          </a:prstGeom>
        </p:spPr>
      </p:pic>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Hydroelectric Dam</a:t>
            </a:r>
            <a:endParaRPr lang="en-US" altLang="en-US" b="1">
              <a:sym typeface="+mn-ea"/>
            </a:endParaRPr>
          </a:p>
        </p:txBody>
      </p:sp>
      <p:grpSp>
        <p:nvGrpSpPr>
          <p:cNvPr id="294917" name="Group 294916"/>
          <p:cNvGrpSpPr/>
          <p:nvPr/>
        </p:nvGrpSpPr>
        <p:grpSpPr>
          <a:xfrm>
            <a:off x="624159" y="2924175"/>
            <a:ext cx="4920092" cy="3864504"/>
            <a:chOff x="385" y="1842"/>
            <a:chExt cx="2623" cy="2077"/>
          </a:xfrm>
        </p:grpSpPr>
        <p:pic>
          <p:nvPicPr>
            <p:cNvPr id="294918" name="Content Placeholder 294917" descr="hoover-dam"/>
            <p:cNvPicPr>
              <a:picLocks noChangeAspect="1"/>
            </p:cNvPicPr>
            <p:nvPr>
              <p:ph sz="half" idx="2"/>
            </p:nvPr>
          </p:nvPicPr>
          <p:blipFill>
            <a:blip r:embed="rId1"/>
            <a:stretch>
              <a:fillRect/>
            </a:stretch>
          </p:blipFill>
          <p:spPr>
            <a:xfrm>
              <a:off x="385" y="1842"/>
              <a:ext cx="2304" cy="1797"/>
            </a:xfrm>
          </p:spPr>
        </p:pic>
        <p:sp>
          <p:nvSpPr>
            <p:cNvPr id="294919" name="Text Box 294918"/>
            <p:cNvSpPr txBox="1"/>
            <p:nvPr/>
          </p:nvSpPr>
          <p:spPr>
            <a:xfrm>
              <a:off x="468" y="3721"/>
              <a:ext cx="2540" cy="198"/>
            </a:xfrm>
            <a:prstGeom prst="rect">
              <a:avLst/>
            </a:prstGeom>
            <a:noFill/>
            <a:ln w="9525">
              <a:noFill/>
            </a:ln>
          </p:spPr>
          <p:txBody>
            <a:bodyPr>
              <a:spAutoFit/>
            </a:bodyPr>
            <a:p>
              <a:pPr>
                <a:spcBef>
                  <a:spcPct val="50000"/>
                </a:spcBef>
              </a:pPr>
              <a:r>
                <a:rPr b="1"/>
                <a:t>The Hoover Dam near Las Vegas</a:t>
              </a:r>
              <a:endParaRPr b="1"/>
            </a:p>
          </p:txBody>
        </p:sp>
      </p:grpSp>
      <p:pic>
        <p:nvPicPr>
          <p:cNvPr id="294916" name="Picture 294915" descr="hydroelectric"/>
          <p:cNvPicPr>
            <a:picLocks noChangeAspect="1"/>
          </p:cNvPicPr>
          <p:nvPr/>
        </p:nvPicPr>
        <p:blipFill>
          <a:blip r:embed="rId2"/>
          <a:stretch>
            <a:fillRect/>
          </a:stretch>
        </p:blipFill>
        <p:spPr>
          <a:xfrm>
            <a:off x="4643438" y="981075"/>
            <a:ext cx="4295775" cy="5438775"/>
          </a:xfrm>
          <a:prstGeom prst="rect">
            <a:avLst/>
          </a:prstGeom>
          <a:noFill/>
          <a:ln w="9525">
            <a:noFill/>
          </a:ln>
        </p:spPr>
      </p:pic>
      <p:sp>
        <p:nvSpPr>
          <p:cNvPr id="294915" name="Text Placeholder 294914"/>
          <p:cNvSpPr>
            <a:spLocks noGrp="1"/>
          </p:cNvSpPr>
          <p:nvPr>
            <p:ph type="body" sz="half" idx="1"/>
          </p:nvPr>
        </p:nvSpPr>
        <p:spPr>
          <a:xfrm>
            <a:off x="136525" y="908050"/>
            <a:ext cx="4370705" cy="4526280"/>
          </a:xfrm>
        </p:spPr>
        <p:txBody>
          <a:bodyPr/>
          <a:p>
            <a:pPr marL="0" indent="0">
              <a:buNone/>
            </a:pPr>
            <a:r>
              <a:rPr sz="2400"/>
              <a:t>Falling water is used to drive a turbine directly which rotates an electrical generator. </a:t>
            </a:r>
            <a:endParaRPr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49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49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949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4915" grpId="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Picture 2"/>
          <p:cNvPicPr>
            <a:picLocks noChangeAspect="1"/>
          </p:cNvPicPr>
          <p:nvPr/>
        </p:nvPicPr>
        <p:blipFill>
          <a:blip r:embed="rId1"/>
          <a:stretch>
            <a:fillRect/>
          </a:stretch>
        </p:blipFill>
        <p:spPr>
          <a:xfrm>
            <a:off x="-27940" y="15875"/>
            <a:ext cx="9177655" cy="6915150"/>
          </a:xfrm>
          <a:prstGeom prst="rect">
            <a:avLst/>
          </a:prstGeom>
        </p:spPr>
      </p:pic>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1"/>
          <p:cNvPicPr>
            <a:picLocks noChangeAspect="1"/>
          </p:cNvPicPr>
          <p:nvPr/>
        </p:nvPicPr>
        <p:blipFill>
          <a:blip r:embed="rId1"/>
          <a:stretch>
            <a:fillRect/>
          </a:stretch>
        </p:blipFill>
        <p:spPr>
          <a:xfrm>
            <a:off x="-83185" y="-22225"/>
            <a:ext cx="9224010" cy="6915785"/>
          </a:xfrm>
          <a:prstGeom prst="rect">
            <a:avLst/>
          </a:prstGeom>
        </p:spPr>
      </p:pic>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Picture 5"/>
          <p:cNvPicPr>
            <a:picLocks noChangeAspect="1"/>
          </p:cNvPicPr>
          <p:nvPr/>
        </p:nvPicPr>
        <p:blipFill>
          <a:blip r:embed="rId1"/>
          <a:stretch>
            <a:fillRect/>
          </a:stretch>
        </p:blipFill>
        <p:spPr>
          <a:xfrm>
            <a:off x="3489325" y="672465"/>
            <a:ext cx="5467350" cy="6143625"/>
          </a:xfrm>
          <a:prstGeom prst="rect">
            <a:avLst/>
          </a:prstGeom>
        </p:spPr>
      </p:pic>
      <p:sp>
        <p:nvSpPr>
          <p:cNvPr id="303106" name="Title 303105"/>
          <p:cNvSpPr>
            <a:spLocks noGrp="1"/>
          </p:cNvSpPr>
          <p:nvPr>
            <p:ph type="title"/>
          </p:nvPr>
        </p:nvSpPr>
        <p:spPr/>
        <p:txBody>
          <a:bodyPr anchor="ctr"/>
          <a:p>
            <a:r>
              <a:rPr lang="en-US" altLang="en-US" sz="3600">
                <a:sym typeface="+mn-ea"/>
              </a:rPr>
              <a:t>Hydroelectric </a:t>
            </a:r>
            <a:r>
              <a:rPr sz="3600"/>
              <a:t>Tidal </a:t>
            </a:r>
            <a:r>
              <a:rPr lang="en-US" sz="3600"/>
              <a:t>P</a:t>
            </a:r>
            <a:r>
              <a:rPr sz="3600"/>
              <a:t>ower</a:t>
            </a:r>
            <a:endParaRPr sz="3600"/>
          </a:p>
        </p:txBody>
      </p:sp>
      <p:sp>
        <p:nvSpPr>
          <p:cNvPr id="4" name="Text Box 3"/>
          <p:cNvSpPr txBox="1"/>
          <p:nvPr/>
        </p:nvSpPr>
        <p:spPr>
          <a:xfrm>
            <a:off x="12065" y="3695065"/>
            <a:ext cx="5282565" cy="922020"/>
          </a:xfrm>
          <a:prstGeom prst="rect">
            <a:avLst/>
          </a:prstGeom>
          <a:noFill/>
        </p:spPr>
        <p:txBody>
          <a:bodyPr wrap="square" rtlCol="0" anchor="t">
            <a:spAutoFit/>
          </a:bodyPr>
          <a:p>
            <a:r>
              <a:rPr lang="en-US" altLang="en-US"/>
              <a:t>Electricity is generated when </a:t>
            </a:r>
            <a:r>
              <a:rPr lang="en-US"/>
              <a:t>the tide </a:t>
            </a:r>
            <a:r>
              <a:rPr lang="en-US" altLang="en-US"/>
              <a:t>c</a:t>
            </a:r>
            <a:r>
              <a:rPr lang="en-US"/>
              <a:t>omes in and again when it goes </a:t>
            </a:r>
            <a:r>
              <a:rPr lang="en-US" altLang="en-US"/>
              <a:t>out.  The turbines are driven by the power of the sea in both directions.</a:t>
            </a:r>
            <a:endParaRPr lang="en-US" altLang="en-US"/>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Title 5"/>
          <p:cNvSpPr>
            <a:spLocks noGrp="1"/>
          </p:cNvSpPr>
          <p:nvPr>
            <p:ph type="title"/>
          </p:nvPr>
        </p:nvSpPr>
        <p:spPr/>
        <p:txBody>
          <a:bodyPr/>
          <a:p>
            <a:r>
              <a:rPr lang="en-US" altLang="en-US"/>
              <a:t>Solar Heating</a:t>
            </a:r>
            <a:endParaRPr lang="en-US" altLang="en-US"/>
          </a:p>
        </p:txBody>
      </p:sp>
      <p:sp>
        <p:nvSpPr>
          <p:cNvPr id="315398" name="Text Placeholder 315397"/>
          <p:cNvSpPr>
            <a:spLocks noGrp="1"/>
          </p:cNvSpPr>
          <p:nvPr/>
        </p:nvSpPr>
        <p:spPr>
          <a:xfrm>
            <a:off x="12065" y="626110"/>
            <a:ext cx="9024620" cy="1078865"/>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sz="2400"/>
              <a:t>Solar panels are used to heat water saving electricity or gas use.</a:t>
            </a:r>
            <a:endParaRPr sz="2400"/>
          </a:p>
        </p:txBody>
      </p:sp>
      <p:pic>
        <p:nvPicPr>
          <p:cNvPr id="2" name="Picture 1"/>
          <p:cNvPicPr>
            <a:picLocks noChangeAspect="1"/>
          </p:cNvPicPr>
          <p:nvPr/>
        </p:nvPicPr>
        <p:blipFill>
          <a:blip r:embed="rId1"/>
          <a:stretch>
            <a:fillRect/>
          </a:stretch>
        </p:blipFill>
        <p:spPr>
          <a:xfrm>
            <a:off x="452120" y="1243330"/>
            <a:ext cx="8143875" cy="3448050"/>
          </a:xfrm>
          <a:prstGeom prst="rect">
            <a:avLst/>
          </a:prstGeom>
        </p:spPr>
      </p:pic>
      <p:pic>
        <p:nvPicPr>
          <p:cNvPr id="3" name="Picture 2"/>
          <p:cNvPicPr>
            <a:picLocks noChangeAspect="1"/>
          </p:cNvPicPr>
          <p:nvPr/>
        </p:nvPicPr>
        <p:blipFill>
          <a:blip r:embed="rId2"/>
          <a:stretch>
            <a:fillRect/>
          </a:stretch>
        </p:blipFill>
        <p:spPr>
          <a:xfrm>
            <a:off x="1310640" y="4691380"/>
            <a:ext cx="3572510" cy="2155190"/>
          </a:xfrm>
          <a:prstGeom prst="rect">
            <a:avLst/>
          </a:prstGeom>
        </p:spPr>
      </p:pic>
      <p:pic>
        <p:nvPicPr>
          <p:cNvPr id="4" name="Picture 3"/>
          <p:cNvPicPr>
            <a:picLocks noChangeAspect="1"/>
          </p:cNvPicPr>
          <p:nvPr/>
        </p:nvPicPr>
        <p:blipFill>
          <a:blip r:embed="rId3"/>
          <a:stretch>
            <a:fillRect/>
          </a:stretch>
        </p:blipFill>
        <p:spPr>
          <a:xfrm>
            <a:off x="5308600" y="4691380"/>
            <a:ext cx="1758950" cy="215519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5398">
                                            <p:txEl>
                                              <p:charRg st="0" end="6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3106" name="Rectangle 2"/>
          <p:cNvSpPr>
            <a:spLocks noGrp="1"/>
          </p:cNvSpPr>
          <p:nvPr>
            <p:ph type="title"/>
          </p:nvPr>
        </p:nvSpPr>
        <p:spPr/>
        <p:txBody>
          <a:bodyPr vert="horz" wrap="square" lIns="91440" tIns="45720" rIns="91440" bIns="45720" anchor="ctr"/>
          <a:p>
            <a:r>
              <a:rPr dirty="0">
                <a:solidFill>
                  <a:schemeClr val="bg1"/>
                </a:solidFill>
              </a:rPr>
              <a:t>Question 1</a:t>
            </a:r>
            <a:endParaRPr dirty="0">
              <a:solidFill>
                <a:schemeClr val="bg1"/>
              </a:solidFill>
            </a:endParaRPr>
          </a:p>
        </p:txBody>
      </p:sp>
      <p:sp>
        <p:nvSpPr>
          <p:cNvPr id="178179" name="Rectangle 3"/>
          <p:cNvSpPr>
            <a:spLocks noGrp="1"/>
          </p:cNvSpPr>
          <p:nvPr>
            <p:ph idx="1"/>
          </p:nvPr>
        </p:nvSpPr>
        <p:spPr/>
        <p:txBody>
          <a:bodyPr vert="horz" wrap="square" lIns="91440" tIns="45720" rIns="91440" bIns="45720" anchor="t"/>
          <a:p>
            <a:pPr marL="0" indent="0">
              <a:lnSpc>
                <a:spcPct val="90000"/>
              </a:lnSpc>
              <a:buNone/>
            </a:pPr>
            <a:r>
              <a:rPr sz="2800" i="1" dirty="0"/>
              <a:t>Calculate the kinetic energy of a car of mass 1000kg moving at 5 m/s.</a:t>
            </a:r>
            <a:endParaRPr sz="2800" i="1" dirty="0"/>
          </a:p>
          <a:p>
            <a:pPr marL="0" indent="0">
              <a:lnSpc>
                <a:spcPct val="90000"/>
              </a:lnSpc>
              <a:buNone/>
            </a:pPr>
            <a:endParaRPr sz="2800" b="1" dirty="0">
              <a:solidFill>
                <a:schemeClr val="accent2"/>
              </a:solidFill>
            </a:endParaRPr>
          </a:p>
          <a:p>
            <a:pPr marL="0" indent="0">
              <a:lnSpc>
                <a:spcPct val="90000"/>
              </a:lnSpc>
              <a:buNone/>
            </a:pPr>
            <a:r>
              <a:rPr sz="2800" b="1" dirty="0">
                <a:solidFill>
                  <a:schemeClr val="accent2"/>
                </a:solidFill>
              </a:rPr>
              <a:t>kinetic energy  =  </a:t>
            </a:r>
            <a:r>
              <a:rPr lang="en-US" altLang="x-none" sz="2800" b="1" dirty="0">
                <a:solidFill>
                  <a:schemeClr val="accent2"/>
                </a:solidFill>
                <a:cs typeface="Arial" panose="020B0604020202020204" pitchFamily="34" charset="0"/>
              </a:rPr>
              <a:t>½</a:t>
            </a:r>
            <a:r>
              <a:rPr sz="2800" b="1" dirty="0">
                <a:solidFill>
                  <a:schemeClr val="accent2"/>
                </a:solidFill>
              </a:rPr>
              <a:t>  x  mass  x  (speed)</a:t>
            </a:r>
            <a:r>
              <a:rPr sz="2800" b="1" baseline="30000" dirty="0">
                <a:solidFill>
                  <a:schemeClr val="accent2"/>
                </a:solidFill>
              </a:rPr>
              <a:t>2</a:t>
            </a:r>
            <a:endParaRPr sz="2800" dirty="0">
              <a:solidFill>
                <a:srgbClr val="FF3300"/>
              </a:solidFill>
            </a:endParaRPr>
          </a:p>
          <a:p>
            <a:pPr marL="0" indent="0">
              <a:lnSpc>
                <a:spcPct val="90000"/>
              </a:lnSpc>
              <a:buNone/>
            </a:pPr>
            <a:r>
              <a:rPr sz="2800" dirty="0"/>
              <a:t>kinetic energy  = </a:t>
            </a:r>
            <a:r>
              <a:rPr lang="en-US" altLang="x-none" sz="2800" dirty="0">
                <a:cs typeface="Arial" panose="020B0604020202020204" pitchFamily="34" charset="0"/>
              </a:rPr>
              <a:t>½</a:t>
            </a:r>
            <a:r>
              <a:rPr sz="2800" dirty="0"/>
              <a:t>  x  1000kg  x  (5m/s)</a:t>
            </a:r>
            <a:r>
              <a:rPr sz="2800" baseline="30000" dirty="0"/>
              <a:t>2</a:t>
            </a:r>
            <a:endParaRPr sz="2800" baseline="30000" dirty="0"/>
          </a:p>
          <a:p>
            <a:pPr marL="0" indent="0">
              <a:lnSpc>
                <a:spcPct val="90000"/>
              </a:lnSpc>
              <a:buNone/>
            </a:pPr>
            <a:r>
              <a:rPr sz="2800" dirty="0"/>
              <a:t>kinetic energy  = </a:t>
            </a:r>
            <a:r>
              <a:rPr lang="en-US" altLang="x-none" sz="2800" dirty="0">
                <a:cs typeface="Arial" panose="020B0604020202020204" pitchFamily="34" charset="0"/>
              </a:rPr>
              <a:t>½</a:t>
            </a:r>
            <a:r>
              <a:rPr sz="2800" dirty="0"/>
              <a:t>  x  1000  x  25</a:t>
            </a:r>
            <a:endParaRPr sz="2800" dirty="0"/>
          </a:p>
          <a:p>
            <a:pPr marL="0" indent="0">
              <a:lnSpc>
                <a:spcPct val="90000"/>
              </a:lnSpc>
              <a:buNone/>
            </a:pPr>
            <a:r>
              <a:rPr sz="2800" dirty="0"/>
              <a:t>kinetic energy  =  500  x  25</a:t>
            </a:r>
            <a:endParaRPr sz="2800" dirty="0"/>
          </a:p>
          <a:p>
            <a:pPr marL="0" indent="0">
              <a:lnSpc>
                <a:spcPct val="90000"/>
              </a:lnSpc>
              <a:buNone/>
            </a:pPr>
            <a:r>
              <a:rPr sz="2800" b="1" dirty="0">
                <a:solidFill>
                  <a:srgbClr val="FF0000"/>
                </a:solidFill>
              </a:rPr>
              <a:t>kinetic energy  =  12 500 joules</a:t>
            </a:r>
            <a:endParaRPr sz="28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78179">
                                            <p:txEl>
                                              <p:charRg st="0" end="7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78179">
                                            <p:txEl>
                                              <p:charRg st="71" end="11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78179">
                                            <p:txEl>
                                              <p:charRg st="114" end="15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78179">
                                            <p:txEl>
                                              <p:charRg st="157" end="19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78179">
                                            <p:txEl>
                                              <p:charRg st="193" end="22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78179">
                                            <p:txEl>
                                              <p:charRg st="223" end="25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79" grpId="0" build="p"/>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Title 5"/>
          <p:cNvSpPr>
            <a:spLocks noGrp="1"/>
          </p:cNvSpPr>
          <p:nvPr>
            <p:ph type="title"/>
          </p:nvPr>
        </p:nvSpPr>
        <p:spPr/>
        <p:txBody>
          <a:bodyPr/>
          <a:p>
            <a:r>
              <a:rPr lang="en-US" altLang="en-US"/>
              <a:t>Solar Electricity</a:t>
            </a:r>
            <a:endParaRPr lang="en-US" altLang="en-US"/>
          </a:p>
        </p:txBody>
      </p:sp>
      <p:sp>
        <p:nvSpPr>
          <p:cNvPr id="528400" name="Rectangle 16"/>
          <p:cNvSpPr/>
          <p:nvPr/>
        </p:nvSpPr>
        <p:spPr>
          <a:xfrm>
            <a:off x="208915" y="876300"/>
            <a:ext cx="8466455" cy="829945"/>
          </a:xfrm>
          <a:prstGeom prst="rect">
            <a:avLst/>
          </a:prstGeom>
          <a:noFill/>
          <a:ln w="9525">
            <a:noFill/>
          </a:ln>
        </p:spPr>
        <p:txBody>
          <a:bodyPr wrap="square">
            <a:spAutoFit/>
          </a:bodyPr>
          <a:p>
            <a:pPr marL="381000" indent="-381000" algn="l">
              <a:spcBef>
                <a:spcPct val="50000"/>
              </a:spcBef>
              <a:buClr>
                <a:srgbClr val="A50021"/>
              </a:buClr>
              <a:buFont typeface="Wingdings" panose="05000000000000000000" pitchFamily="2" charset="2"/>
              <a:buChar char="§"/>
            </a:pPr>
            <a:r>
              <a:rPr sz="2400"/>
              <a:t>Solar electric panels which contain photovoltaic cells that convert light into electricity.</a:t>
            </a:r>
            <a:endParaRPr sz="2400"/>
          </a:p>
        </p:txBody>
      </p:sp>
      <p:pic>
        <p:nvPicPr>
          <p:cNvPr id="3" name="Picture 2"/>
          <p:cNvPicPr>
            <a:picLocks noChangeAspect="1"/>
          </p:cNvPicPr>
          <p:nvPr/>
        </p:nvPicPr>
        <p:blipFill>
          <a:blip r:embed="rId1"/>
          <a:stretch>
            <a:fillRect/>
          </a:stretch>
        </p:blipFill>
        <p:spPr>
          <a:xfrm>
            <a:off x="1342390" y="1897380"/>
            <a:ext cx="6199505" cy="47002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28400">
                                            <p:txEl>
                                              <p:charRg st="0" end="92"/>
                                            </p:txEl>
                                          </p:spTgt>
                                        </p:tgtEl>
                                        <p:attrNameLst>
                                          <p:attrName>style.visibility</p:attrName>
                                        </p:attrNameLst>
                                      </p:cBhvr>
                                      <p:to>
                                        <p:strVal val="visible"/>
                                      </p:to>
                                    </p:set>
                                    <p:animEffect transition="in" filter="wipe(left)">
                                      <p:cBhvr>
                                        <p:cTn id="7" dur="500"/>
                                        <p:tgtEl>
                                          <p:spTgt spid="528400">
                                            <p:txEl>
                                              <p:charRg st="0" end="9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8400" grpId="0" build="p"/>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a:sym typeface="+mn-ea"/>
              </a:rPr>
              <a:t>Solar Electricity</a:t>
            </a:r>
            <a:endParaRPr lang="en-US"/>
          </a:p>
        </p:txBody>
      </p:sp>
      <p:pic>
        <p:nvPicPr>
          <p:cNvPr id="594950" name="Picture 6" descr="C:\Documents and Settings\Robert George\Desktop\Photo cell.png"/>
          <p:cNvPicPr>
            <a:picLocks noChangeAspect="1"/>
          </p:cNvPicPr>
          <p:nvPr/>
        </p:nvPicPr>
        <p:blipFill>
          <a:blip r:embed="rId1"/>
          <a:stretch>
            <a:fillRect/>
          </a:stretch>
        </p:blipFill>
        <p:spPr>
          <a:xfrm>
            <a:off x="3810000" y="2590800"/>
            <a:ext cx="5029200" cy="3055938"/>
          </a:xfrm>
          <a:prstGeom prst="rect">
            <a:avLst/>
          </a:prstGeom>
          <a:noFill/>
          <a:ln w="9525">
            <a:noFill/>
          </a:ln>
        </p:spPr>
      </p:pic>
      <p:sp>
        <p:nvSpPr>
          <p:cNvPr id="594951" name="Rectangle 7"/>
          <p:cNvSpPr/>
          <p:nvPr/>
        </p:nvSpPr>
        <p:spPr>
          <a:xfrm>
            <a:off x="179388" y="762000"/>
            <a:ext cx="8305800" cy="706755"/>
          </a:xfrm>
          <a:prstGeom prst="rect">
            <a:avLst/>
          </a:prstGeom>
          <a:noFill/>
          <a:ln w="9525">
            <a:noFill/>
          </a:ln>
        </p:spPr>
        <p:txBody>
          <a:bodyPr>
            <a:spAutoFit/>
          </a:bodyPr>
          <a:p>
            <a:pPr algn="l"/>
            <a:r>
              <a:rPr sz="2000"/>
              <a:t>Solar electric panels contain many photovoltaic cells each of which converts solar light into electricity. </a:t>
            </a:r>
            <a:endParaRPr sz="2000"/>
          </a:p>
        </p:txBody>
      </p:sp>
      <p:sp>
        <p:nvSpPr>
          <p:cNvPr id="594952" name="Rectangle 8"/>
          <p:cNvSpPr/>
          <p:nvPr/>
        </p:nvSpPr>
        <p:spPr>
          <a:xfrm>
            <a:off x="179388" y="5791200"/>
            <a:ext cx="8382000" cy="706755"/>
          </a:xfrm>
          <a:prstGeom prst="rect">
            <a:avLst/>
          </a:prstGeom>
          <a:noFill/>
          <a:ln w="9525">
            <a:noFill/>
          </a:ln>
        </p:spPr>
        <p:txBody>
          <a:bodyPr>
            <a:spAutoFit/>
          </a:bodyPr>
          <a:p>
            <a:pPr algn="l"/>
            <a:r>
              <a:rPr sz="2000"/>
              <a:t>The electrons and positively charged particles flow in opposite directions across the p-n junction.</a:t>
            </a:r>
            <a:endParaRPr sz="2000"/>
          </a:p>
        </p:txBody>
      </p:sp>
      <p:sp>
        <p:nvSpPr>
          <p:cNvPr id="594953" name="Rectangle 9"/>
          <p:cNvSpPr/>
          <p:nvPr/>
        </p:nvSpPr>
        <p:spPr>
          <a:xfrm>
            <a:off x="179388" y="1708150"/>
            <a:ext cx="8812212" cy="706755"/>
          </a:xfrm>
          <a:prstGeom prst="rect">
            <a:avLst/>
          </a:prstGeom>
          <a:noFill/>
          <a:ln w="9525">
            <a:noFill/>
          </a:ln>
        </p:spPr>
        <p:txBody>
          <a:bodyPr>
            <a:spAutoFit/>
          </a:bodyPr>
          <a:p>
            <a:pPr algn="l"/>
            <a:r>
              <a:rPr sz="2000"/>
              <a:t>Sunlight hits the solar panel, moves through the glass and is absorbed by the two layers of silicon (separated at the junction).</a:t>
            </a:r>
            <a:endParaRPr sz="2000"/>
          </a:p>
        </p:txBody>
      </p:sp>
      <p:sp>
        <p:nvSpPr>
          <p:cNvPr id="594954" name="Rectangle 10"/>
          <p:cNvSpPr/>
          <p:nvPr/>
        </p:nvSpPr>
        <p:spPr>
          <a:xfrm>
            <a:off x="179388" y="2995930"/>
            <a:ext cx="3402012" cy="2245360"/>
          </a:xfrm>
          <a:prstGeom prst="rect">
            <a:avLst/>
          </a:prstGeom>
          <a:noFill/>
          <a:ln w="9525">
            <a:noFill/>
          </a:ln>
        </p:spPr>
        <p:txBody>
          <a:bodyPr>
            <a:spAutoFit/>
          </a:bodyPr>
          <a:p>
            <a:pPr algn="l"/>
            <a:r>
              <a:rPr sz="2000"/>
              <a:t>The photons in the sunlight knock electrons out of the silicon atoms. The upper n-type silicon takes on a negative charge and the lower p-type silicon takes on a positive charge.</a:t>
            </a:r>
            <a:endParaRPr sz="200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94951">
                                            <p:txEl>
                                              <p:charRg st="0" end="108"/>
                                            </p:txEl>
                                          </p:spTgt>
                                        </p:tgtEl>
                                        <p:attrNameLst>
                                          <p:attrName>style.visibility</p:attrName>
                                        </p:attrNameLst>
                                      </p:cBhvr>
                                      <p:to>
                                        <p:strVal val="visible"/>
                                      </p:to>
                                    </p:set>
                                    <p:animEffect transition="in" filter="wipe(left)">
                                      <p:cBhvr>
                                        <p:cTn id="7" dur="500"/>
                                        <p:tgtEl>
                                          <p:spTgt spid="594951">
                                            <p:txEl>
                                              <p:charRg st="0" end="108"/>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94950"/>
                                        </p:tgtEl>
                                        <p:attrNameLst>
                                          <p:attrName>style.visibility</p:attrName>
                                        </p:attrNameLst>
                                      </p:cBhvr>
                                      <p:to>
                                        <p:strVal val="visible"/>
                                      </p:to>
                                    </p:set>
                                    <p:animEffect transition="in" filter="dissolve">
                                      <p:cBhvr>
                                        <p:cTn id="12" dur="500"/>
                                        <p:tgtEl>
                                          <p:spTgt spid="59495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94953">
                                            <p:txEl>
                                              <p:charRg st="0" end="129"/>
                                            </p:txEl>
                                          </p:spTgt>
                                        </p:tgtEl>
                                        <p:attrNameLst>
                                          <p:attrName>style.visibility</p:attrName>
                                        </p:attrNameLst>
                                      </p:cBhvr>
                                      <p:to>
                                        <p:strVal val="visible"/>
                                      </p:to>
                                    </p:set>
                                    <p:animEffect transition="in" filter="wipe(left)">
                                      <p:cBhvr>
                                        <p:cTn id="17" dur="500"/>
                                        <p:tgtEl>
                                          <p:spTgt spid="594953">
                                            <p:txEl>
                                              <p:charRg st="0" end="129"/>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94954">
                                            <p:txEl>
                                              <p:charRg st="0" end="179"/>
                                            </p:txEl>
                                          </p:spTgt>
                                        </p:tgtEl>
                                        <p:attrNameLst>
                                          <p:attrName>style.visibility</p:attrName>
                                        </p:attrNameLst>
                                      </p:cBhvr>
                                      <p:to>
                                        <p:strVal val="visible"/>
                                      </p:to>
                                    </p:set>
                                    <p:animEffect transition="in" filter="wipe(left)">
                                      <p:cBhvr>
                                        <p:cTn id="22" dur="500"/>
                                        <p:tgtEl>
                                          <p:spTgt spid="594954">
                                            <p:txEl>
                                              <p:charRg st="0" end="179"/>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94952">
                                            <p:txEl>
                                              <p:charRg st="0" end="100"/>
                                            </p:txEl>
                                          </p:spTgt>
                                        </p:tgtEl>
                                        <p:attrNameLst>
                                          <p:attrName>style.visibility</p:attrName>
                                        </p:attrNameLst>
                                      </p:cBhvr>
                                      <p:to>
                                        <p:strVal val="visible"/>
                                      </p:to>
                                    </p:set>
                                    <p:animEffect transition="in" filter="wipe(left)">
                                      <p:cBhvr>
                                        <p:cTn id="27" dur="500"/>
                                        <p:tgtEl>
                                          <p:spTgt spid="594952">
                                            <p:txEl>
                                              <p:charRg st="0" end="10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4951" grpId="0" build="p"/>
      <p:bldP spid="594952" grpId="0" build="p"/>
      <p:bldP spid="594953" grpId="0" build="p"/>
      <p:bldP spid="594954" grpId="0" build="p"/>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3826" name="Text Box 333825"/>
          <p:cNvSpPr txBox="1"/>
          <p:nvPr/>
        </p:nvSpPr>
        <p:spPr>
          <a:xfrm>
            <a:off x="395288" y="333375"/>
            <a:ext cx="8135937" cy="4399915"/>
          </a:xfrm>
          <a:prstGeom prst="rect">
            <a:avLst/>
          </a:prstGeom>
          <a:solidFill>
            <a:schemeClr val="bg1"/>
          </a:solidFill>
          <a:ln w="9525">
            <a:noFill/>
          </a:ln>
        </p:spPr>
        <p:txBody>
          <a:bodyPr>
            <a:spAutoFit/>
          </a:bodyPr>
          <a:p>
            <a:pPr eaLnBrk="0" hangingPunct="0">
              <a:spcBef>
                <a:spcPct val="50000"/>
              </a:spcBef>
              <a:buClr>
                <a:schemeClr val="bg1"/>
              </a:buClr>
            </a:pPr>
            <a:r>
              <a:rPr sz="2800" b="1">
                <a:solidFill>
                  <a:srgbClr val="FF3300"/>
                </a:solidFill>
                <a:latin typeface="Times New Roman" panose="02020603050405020304" charset="0"/>
              </a:rPr>
              <a:t>Choose appropriate words to fill in the gaps below:</a:t>
            </a:r>
            <a:endParaRPr sz="2800" b="1">
              <a:solidFill>
                <a:srgbClr val="FF3300"/>
              </a:solidFill>
              <a:latin typeface="Times New Roman" panose="02020603050405020304" charset="0"/>
            </a:endParaRPr>
          </a:p>
          <a:p>
            <a:pPr eaLnBrk="0" hangingPunct="0">
              <a:spcBef>
                <a:spcPct val="50000"/>
              </a:spcBef>
              <a:buClr>
                <a:schemeClr val="bg1"/>
              </a:buClr>
            </a:pPr>
            <a:r>
              <a:rPr sz="2400" b="1">
                <a:latin typeface="Times New Roman" panose="02020603050405020304" charset="0"/>
              </a:rPr>
              <a:t>Renewable energy sources will not _____ out and they do not cause __________ gases, acid rain or radioactive waste.</a:t>
            </a:r>
            <a:endParaRPr sz="2400" b="1">
              <a:latin typeface="Times New Roman" panose="02020603050405020304" charset="0"/>
            </a:endParaRPr>
          </a:p>
          <a:p>
            <a:pPr eaLnBrk="0" hangingPunct="0">
              <a:spcBef>
                <a:spcPct val="50000"/>
              </a:spcBef>
              <a:buClr>
                <a:schemeClr val="bg1"/>
              </a:buClr>
            </a:pPr>
            <a:r>
              <a:rPr sz="2400" b="1">
                <a:latin typeface="Times New Roman" panose="02020603050405020304" charset="0"/>
              </a:rPr>
              <a:t>However, most of our ___________ is produced using non-renewable sources such as ______ fuels (coal, gas and oil) and _________. These are highly concentrated and ________ energy sources.</a:t>
            </a:r>
            <a:endParaRPr sz="2400" b="1">
              <a:latin typeface="Times New Roman" panose="02020603050405020304" charset="0"/>
            </a:endParaRPr>
          </a:p>
          <a:p>
            <a:pPr eaLnBrk="0" hangingPunct="0">
              <a:spcBef>
                <a:spcPct val="50000"/>
              </a:spcBef>
              <a:buClr>
                <a:schemeClr val="bg1"/>
              </a:buClr>
            </a:pPr>
            <a:r>
              <a:rPr sz="2400" b="1">
                <a:latin typeface="Times New Roman" panose="02020603050405020304" charset="0"/>
              </a:rPr>
              <a:t>In the near future we hope to use more renewable sources such as wind, wave and _______ power. This will help us to conserve the remaining _______________ energy sources.</a:t>
            </a:r>
            <a:endParaRPr sz="2400" b="1">
              <a:latin typeface="Times New Roman" panose="02020603050405020304" charset="0"/>
            </a:endParaRPr>
          </a:p>
        </p:txBody>
      </p:sp>
      <p:sp>
        <p:nvSpPr>
          <p:cNvPr id="333827" name="Text Box 333826"/>
          <p:cNvSpPr txBox="1"/>
          <p:nvPr/>
        </p:nvSpPr>
        <p:spPr>
          <a:xfrm>
            <a:off x="4645025" y="5589588"/>
            <a:ext cx="1154113" cy="368300"/>
          </a:xfrm>
          <a:prstGeom prst="rect">
            <a:avLst/>
          </a:prstGeom>
          <a:noFill/>
          <a:ln w="9525">
            <a:noFill/>
          </a:ln>
        </p:spPr>
        <p:txBody>
          <a:bodyPr>
            <a:spAutoFit/>
          </a:bodyPr>
          <a:p>
            <a:pPr>
              <a:spcBef>
                <a:spcPct val="50000"/>
              </a:spcBef>
            </a:pPr>
            <a:r>
              <a:rPr b="1">
                <a:solidFill>
                  <a:schemeClr val="accent2"/>
                </a:solidFill>
              </a:rPr>
              <a:t>reliable</a:t>
            </a:r>
            <a:endParaRPr b="1">
              <a:solidFill>
                <a:schemeClr val="accent2"/>
              </a:solidFill>
            </a:endParaRPr>
          </a:p>
        </p:txBody>
      </p:sp>
      <p:sp>
        <p:nvSpPr>
          <p:cNvPr id="333828" name="Text Box 333827"/>
          <p:cNvSpPr txBox="1"/>
          <p:nvPr/>
        </p:nvSpPr>
        <p:spPr>
          <a:xfrm>
            <a:off x="4716463" y="5229225"/>
            <a:ext cx="1441450" cy="368300"/>
          </a:xfrm>
          <a:prstGeom prst="rect">
            <a:avLst/>
          </a:prstGeom>
          <a:noFill/>
          <a:ln w="9525">
            <a:noFill/>
          </a:ln>
        </p:spPr>
        <p:txBody>
          <a:bodyPr>
            <a:spAutoFit/>
          </a:bodyPr>
          <a:p>
            <a:pPr>
              <a:spcBef>
                <a:spcPct val="50000"/>
              </a:spcBef>
            </a:pPr>
            <a:r>
              <a:rPr b="1">
                <a:solidFill>
                  <a:schemeClr val="accent2"/>
                </a:solidFill>
              </a:rPr>
              <a:t>electricity</a:t>
            </a:r>
            <a:endParaRPr b="1">
              <a:solidFill>
                <a:schemeClr val="accent2"/>
              </a:solidFill>
            </a:endParaRPr>
          </a:p>
        </p:txBody>
      </p:sp>
      <p:sp>
        <p:nvSpPr>
          <p:cNvPr id="333829" name="Text Box 333828"/>
          <p:cNvSpPr txBox="1"/>
          <p:nvPr/>
        </p:nvSpPr>
        <p:spPr>
          <a:xfrm>
            <a:off x="2413000" y="5589588"/>
            <a:ext cx="1584325" cy="368300"/>
          </a:xfrm>
          <a:prstGeom prst="rect">
            <a:avLst/>
          </a:prstGeom>
          <a:noFill/>
          <a:ln w="9525">
            <a:noFill/>
          </a:ln>
        </p:spPr>
        <p:txBody>
          <a:bodyPr>
            <a:spAutoFit/>
          </a:bodyPr>
          <a:p>
            <a:pPr>
              <a:spcBef>
                <a:spcPct val="50000"/>
              </a:spcBef>
            </a:pPr>
            <a:r>
              <a:rPr b="1">
                <a:solidFill>
                  <a:schemeClr val="accent2"/>
                </a:solidFill>
              </a:rPr>
              <a:t>greenhouse</a:t>
            </a:r>
            <a:endParaRPr b="1">
              <a:solidFill>
                <a:schemeClr val="accent2"/>
              </a:solidFill>
            </a:endParaRPr>
          </a:p>
        </p:txBody>
      </p:sp>
      <p:sp>
        <p:nvSpPr>
          <p:cNvPr id="333830" name="Text Box 333829"/>
          <p:cNvSpPr txBox="1"/>
          <p:nvPr/>
        </p:nvSpPr>
        <p:spPr>
          <a:xfrm>
            <a:off x="2916238" y="5229225"/>
            <a:ext cx="1944687" cy="368300"/>
          </a:xfrm>
          <a:prstGeom prst="rect">
            <a:avLst/>
          </a:prstGeom>
          <a:noFill/>
          <a:ln w="9525">
            <a:noFill/>
          </a:ln>
        </p:spPr>
        <p:txBody>
          <a:bodyPr>
            <a:spAutoFit/>
          </a:bodyPr>
          <a:p>
            <a:pPr>
              <a:spcBef>
                <a:spcPct val="50000"/>
              </a:spcBef>
            </a:pPr>
            <a:r>
              <a:rPr b="1">
                <a:solidFill>
                  <a:schemeClr val="accent2"/>
                </a:solidFill>
              </a:rPr>
              <a:t>non-renewable</a:t>
            </a:r>
            <a:endParaRPr b="1">
              <a:solidFill>
                <a:schemeClr val="accent2"/>
              </a:solidFill>
            </a:endParaRPr>
          </a:p>
        </p:txBody>
      </p:sp>
      <p:sp>
        <p:nvSpPr>
          <p:cNvPr id="333831" name="Text Box 333830"/>
          <p:cNvSpPr txBox="1"/>
          <p:nvPr/>
        </p:nvSpPr>
        <p:spPr>
          <a:xfrm>
            <a:off x="1981200" y="5229225"/>
            <a:ext cx="1008063" cy="368300"/>
          </a:xfrm>
          <a:prstGeom prst="rect">
            <a:avLst/>
          </a:prstGeom>
          <a:noFill/>
          <a:ln w="9525">
            <a:noFill/>
          </a:ln>
        </p:spPr>
        <p:txBody>
          <a:bodyPr>
            <a:spAutoFit/>
          </a:bodyPr>
          <a:p>
            <a:pPr>
              <a:spcBef>
                <a:spcPct val="50000"/>
              </a:spcBef>
            </a:pPr>
            <a:r>
              <a:rPr b="1">
                <a:solidFill>
                  <a:schemeClr val="accent2"/>
                </a:solidFill>
              </a:rPr>
              <a:t>fossil</a:t>
            </a:r>
            <a:endParaRPr b="1">
              <a:solidFill>
                <a:schemeClr val="accent2"/>
              </a:solidFill>
            </a:endParaRPr>
          </a:p>
        </p:txBody>
      </p:sp>
      <p:sp>
        <p:nvSpPr>
          <p:cNvPr id="333832" name="Text Box 333831"/>
          <p:cNvSpPr txBox="1"/>
          <p:nvPr/>
        </p:nvSpPr>
        <p:spPr>
          <a:xfrm>
            <a:off x="5724525" y="5589588"/>
            <a:ext cx="577850" cy="368300"/>
          </a:xfrm>
          <a:prstGeom prst="rect">
            <a:avLst/>
          </a:prstGeom>
          <a:noFill/>
          <a:ln w="9525">
            <a:noFill/>
          </a:ln>
        </p:spPr>
        <p:txBody>
          <a:bodyPr>
            <a:spAutoFit/>
          </a:bodyPr>
          <a:p>
            <a:pPr>
              <a:spcBef>
                <a:spcPct val="50000"/>
              </a:spcBef>
            </a:pPr>
            <a:r>
              <a:rPr b="1">
                <a:solidFill>
                  <a:schemeClr val="accent2"/>
                </a:solidFill>
              </a:rPr>
              <a:t>run</a:t>
            </a:r>
            <a:endParaRPr b="1">
              <a:solidFill>
                <a:schemeClr val="accent2"/>
              </a:solidFill>
            </a:endParaRPr>
          </a:p>
        </p:txBody>
      </p:sp>
      <p:sp>
        <p:nvSpPr>
          <p:cNvPr id="333833" name="Text Box 333832"/>
          <p:cNvSpPr txBox="1"/>
          <p:nvPr/>
        </p:nvSpPr>
        <p:spPr>
          <a:xfrm>
            <a:off x="6013450" y="5229225"/>
            <a:ext cx="1296988" cy="368300"/>
          </a:xfrm>
          <a:prstGeom prst="rect">
            <a:avLst/>
          </a:prstGeom>
          <a:noFill/>
          <a:ln w="9525">
            <a:noFill/>
          </a:ln>
        </p:spPr>
        <p:txBody>
          <a:bodyPr>
            <a:spAutoFit/>
          </a:bodyPr>
          <a:p>
            <a:pPr>
              <a:spcBef>
                <a:spcPct val="50000"/>
              </a:spcBef>
            </a:pPr>
            <a:r>
              <a:rPr b="1">
                <a:solidFill>
                  <a:schemeClr val="accent2"/>
                </a:solidFill>
              </a:rPr>
              <a:t>uranium</a:t>
            </a:r>
            <a:endParaRPr b="1">
              <a:solidFill>
                <a:schemeClr val="accent2"/>
              </a:solidFill>
            </a:endParaRPr>
          </a:p>
        </p:txBody>
      </p:sp>
      <p:sp>
        <p:nvSpPr>
          <p:cNvPr id="333834" name="Text Box 333833"/>
          <p:cNvSpPr txBox="1"/>
          <p:nvPr/>
        </p:nvSpPr>
        <p:spPr>
          <a:xfrm>
            <a:off x="3203575" y="4797425"/>
            <a:ext cx="2663825" cy="368300"/>
          </a:xfrm>
          <a:prstGeom prst="rect">
            <a:avLst/>
          </a:prstGeom>
          <a:noFill/>
          <a:ln w="9525">
            <a:noFill/>
          </a:ln>
        </p:spPr>
        <p:txBody>
          <a:bodyPr>
            <a:spAutoFit/>
          </a:bodyPr>
          <a:p>
            <a:pPr>
              <a:spcBef>
                <a:spcPct val="50000"/>
              </a:spcBef>
            </a:pPr>
            <a:r>
              <a:rPr b="1" i="1"/>
              <a:t>WORD SELECTION:</a:t>
            </a:r>
            <a:endParaRPr b="1" i="1"/>
          </a:p>
        </p:txBody>
      </p:sp>
      <p:sp>
        <p:nvSpPr>
          <p:cNvPr id="333835" name="Text Box 333834"/>
          <p:cNvSpPr txBox="1"/>
          <p:nvPr/>
        </p:nvSpPr>
        <p:spPr>
          <a:xfrm>
            <a:off x="3997325" y="5589588"/>
            <a:ext cx="790575" cy="368300"/>
          </a:xfrm>
          <a:prstGeom prst="rect">
            <a:avLst/>
          </a:prstGeom>
          <a:noFill/>
          <a:ln w="9525">
            <a:noFill/>
          </a:ln>
        </p:spPr>
        <p:txBody>
          <a:bodyPr>
            <a:spAutoFit/>
          </a:bodyPr>
          <a:p>
            <a:pPr>
              <a:spcBef>
                <a:spcPct val="50000"/>
              </a:spcBef>
            </a:pPr>
            <a:r>
              <a:rPr b="1">
                <a:solidFill>
                  <a:schemeClr val="accent2"/>
                </a:solidFill>
              </a:rPr>
              <a:t>tidal</a:t>
            </a:r>
            <a:endParaRPr b="1">
              <a:solidFill>
                <a:schemeClr val="accent2"/>
              </a:solidFill>
            </a:endParaRPr>
          </a:p>
        </p:txBody>
      </p:sp>
      <p:sp>
        <p:nvSpPr>
          <p:cNvPr id="333836" name="Text Box 333835"/>
          <p:cNvSpPr txBox="1"/>
          <p:nvPr/>
        </p:nvSpPr>
        <p:spPr>
          <a:xfrm>
            <a:off x="7164388" y="2636838"/>
            <a:ext cx="1154112" cy="368300"/>
          </a:xfrm>
          <a:prstGeom prst="rect">
            <a:avLst/>
          </a:prstGeom>
          <a:noFill/>
          <a:ln w="9525">
            <a:noFill/>
          </a:ln>
        </p:spPr>
        <p:txBody>
          <a:bodyPr>
            <a:spAutoFit/>
          </a:bodyPr>
          <a:p>
            <a:pPr>
              <a:spcBef>
                <a:spcPct val="50000"/>
              </a:spcBef>
            </a:pPr>
            <a:r>
              <a:rPr b="1">
                <a:solidFill>
                  <a:schemeClr val="accent2"/>
                </a:solidFill>
              </a:rPr>
              <a:t>reliable</a:t>
            </a:r>
            <a:endParaRPr b="1">
              <a:solidFill>
                <a:schemeClr val="accent2"/>
              </a:solidFill>
            </a:endParaRPr>
          </a:p>
        </p:txBody>
      </p:sp>
      <p:sp>
        <p:nvSpPr>
          <p:cNvPr id="333837" name="Text Box 333836"/>
          <p:cNvSpPr txBox="1"/>
          <p:nvPr/>
        </p:nvSpPr>
        <p:spPr>
          <a:xfrm>
            <a:off x="3492500" y="1916113"/>
            <a:ext cx="1441450" cy="368300"/>
          </a:xfrm>
          <a:prstGeom prst="rect">
            <a:avLst/>
          </a:prstGeom>
          <a:noFill/>
          <a:ln w="9525">
            <a:noFill/>
          </a:ln>
        </p:spPr>
        <p:txBody>
          <a:bodyPr>
            <a:spAutoFit/>
          </a:bodyPr>
          <a:p>
            <a:pPr>
              <a:spcBef>
                <a:spcPct val="50000"/>
              </a:spcBef>
            </a:pPr>
            <a:r>
              <a:rPr b="1">
                <a:solidFill>
                  <a:schemeClr val="accent2"/>
                </a:solidFill>
              </a:rPr>
              <a:t>electricity</a:t>
            </a:r>
            <a:endParaRPr b="1">
              <a:solidFill>
                <a:schemeClr val="accent2"/>
              </a:solidFill>
            </a:endParaRPr>
          </a:p>
        </p:txBody>
      </p:sp>
      <p:sp>
        <p:nvSpPr>
          <p:cNvPr id="333838" name="Text Box 333837"/>
          <p:cNvSpPr txBox="1"/>
          <p:nvPr/>
        </p:nvSpPr>
        <p:spPr>
          <a:xfrm>
            <a:off x="1258888" y="1341438"/>
            <a:ext cx="1584325" cy="368300"/>
          </a:xfrm>
          <a:prstGeom prst="rect">
            <a:avLst/>
          </a:prstGeom>
          <a:noFill/>
          <a:ln w="9525">
            <a:noFill/>
          </a:ln>
        </p:spPr>
        <p:txBody>
          <a:bodyPr>
            <a:spAutoFit/>
          </a:bodyPr>
          <a:p>
            <a:pPr>
              <a:spcBef>
                <a:spcPct val="50000"/>
              </a:spcBef>
            </a:pPr>
            <a:r>
              <a:rPr b="1">
                <a:solidFill>
                  <a:schemeClr val="accent2"/>
                </a:solidFill>
              </a:rPr>
              <a:t>greenhouse</a:t>
            </a:r>
            <a:endParaRPr b="1">
              <a:solidFill>
                <a:schemeClr val="accent2"/>
              </a:solidFill>
            </a:endParaRPr>
          </a:p>
        </p:txBody>
      </p:sp>
      <p:sp>
        <p:nvSpPr>
          <p:cNvPr id="333839" name="Text Box 333838"/>
          <p:cNvSpPr txBox="1"/>
          <p:nvPr/>
        </p:nvSpPr>
        <p:spPr>
          <a:xfrm>
            <a:off x="3779838" y="4292600"/>
            <a:ext cx="1944687" cy="368300"/>
          </a:xfrm>
          <a:prstGeom prst="rect">
            <a:avLst/>
          </a:prstGeom>
          <a:noFill/>
          <a:ln w="9525">
            <a:noFill/>
          </a:ln>
        </p:spPr>
        <p:txBody>
          <a:bodyPr>
            <a:spAutoFit/>
          </a:bodyPr>
          <a:p>
            <a:pPr>
              <a:spcBef>
                <a:spcPct val="50000"/>
              </a:spcBef>
            </a:pPr>
            <a:r>
              <a:rPr b="1">
                <a:solidFill>
                  <a:schemeClr val="accent2"/>
                </a:solidFill>
              </a:rPr>
              <a:t>non-renewable</a:t>
            </a:r>
            <a:endParaRPr b="1">
              <a:solidFill>
                <a:schemeClr val="accent2"/>
              </a:solidFill>
            </a:endParaRPr>
          </a:p>
        </p:txBody>
      </p:sp>
      <p:sp>
        <p:nvSpPr>
          <p:cNvPr id="333840" name="Text Box 333839"/>
          <p:cNvSpPr txBox="1"/>
          <p:nvPr/>
        </p:nvSpPr>
        <p:spPr>
          <a:xfrm>
            <a:off x="3995738" y="2276475"/>
            <a:ext cx="1008062" cy="368300"/>
          </a:xfrm>
          <a:prstGeom prst="rect">
            <a:avLst/>
          </a:prstGeom>
          <a:noFill/>
          <a:ln w="9525">
            <a:noFill/>
          </a:ln>
        </p:spPr>
        <p:txBody>
          <a:bodyPr>
            <a:spAutoFit/>
          </a:bodyPr>
          <a:p>
            <a:pPr>
              <a:spcBef>
                <a:spcPct val="50000"/>
              </a:spcBef>
            </a:pPr>
            <a:r>
              <a:rPr b="1">
                <a:solidFill>
                  <a:schemeClr val="accent2"/>
                </a:solidFill>
              </a:rPr>
              <a:t>fossil</a:t>
            </a:r>
            <a:endParaRPr b="1">
              <a:solidFill>
                <a:schemeClr val="accent2"/>
              </a:solidFill>
            </a:endParaRPr>
          </a:p>
        </p:txBody>
      </p:sp>
      <p:sp>
        <p:nvSpPr>
          <p:cNvPr id="333841" name="Text Box 333840"/>
          <p:cNvSpPr txBox="1"/>
          <p:nvPr/>
        </p:nvSpPr>
        <p:spPr>
          <a:xfrm>
            <a:off x="5148263" y="981075"/>
            <a:ext cx="577850" cy="368300"/>
          </a:xfrm>
          <a:prstGeom prst="rect">
            <a:avLst/>
          </a:prstGeom>
          <a:noFill/>
          <a:ln w="9525">
            <a:noFill/>
          </a:ln>
        </p:spPr>
        <p:txBody>
          <a:bodyPr>
            <a:spAutoFit/>
          </a:bodyPr>
          <a:p>
            <a:pPr>
              <a:spcBef>
                <a:spcPct val="50000"/>
              </a:spcBef>
            </a:pPr>
            <a:r>
              <a:rPr b="1">
                <a:solidFill>
                  <a:schemeClr val="accent2"/>
                </a:solidFill>
              </a:rPr>
              <a:t>run</a:t>
            </a:r>
            <a:endParaRPr b="1">
              <a:solidFill>
                <a:schemeClr val="accent2"/>
              </a:solidFill>
            </a:endParaRPr>
          </a:p>
        </p:txBody>
      </p:sp>
      <p:sp>
        <p:nvSpPr>
          <p:cNvPr id="333842" name="Text Box 333841"/>
          <p:cNvSpPr txBox="1"/>
          <p:nvPr/>
        </p:nvSpPr>
        <p:spPr>
          <a:xfrm>
            <a:off x="1116013" y="2636838"/>
            <a:ext cx="1296987" cy="368300"/>
          </a:xfrm>
          <a:prstGeom prst="rect">
            <a:avLst/>
          </a:prstGeom>
          <a:noFill/>
          <a:ln w="9525">
            <a:noFill/>
          </a:ln>
        </p:spPr>
        <p:txBody>
          <a:bodyPr>
            <a:spAutoFit/>
          </a:bodyPr>
          <a:p>
            <a:pPr>
              <a:spcBef>
                <a:spcPct val="50000"/>
              </a:spcBef>
            </a:pPr>
            <a:r>
              <a:rPr b="1">
                <a:solidFill>
                  <a:schemeClr val="accent2"/>
                </a:solidFill>
              </a:rPr>
              <a:t>uranium</a:t>
            </a:r>
            <a:endParaRPr b="1">
              <a:solidFill>
                <a:schemeClr val="accent2"/>
              </a:solidFill>
            </a:endParaRPr>
          </a:p>
        </p:txBody>
      </p:sp>
      <p:sp>
        <p:nvSpPr>
          <p:cNvPr id="333843" name="Text Box 333842"/>
          <p:cNvSpPr txBox="1"/>
          <p:nvPr/>
        </p:nvSpPr>
        <p:spPr>
          <a:xfrm>
            <a:off x="3779838" y="3933825"/>
            <a:ext cx="790575" cy="368300"/>
          </a:xfrm>
          <a:prstGeom prst="rect">
            <a:avLst/>
          </a:prstGeom>
          <a:noFill/>
          <a:ln w="9525">
            <a:noFill/>
          </a:ln>
        </p:spPr>
        <p:txBody>
          <a:bodyPr>
            <a:spAutoFit/>
          </a:bodyPr>
          <a:p>
            <a:pPr>
              <a:spcBef>
                <a:spcPct val="50000"/>
              </a:spcBef>
            </a:pPr>
            <a:r>
              <a:rPr b="1">
                <a:solidFill>
                  <a:schemeClr val="accent2"/>
                </a:solidFill>
              </a:rPr>
              <a:t>tidal</a:t>
            </a:r>
            <a:endParaRPr b="1">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38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382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338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338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38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3383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3383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383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3383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33841"/>
                                        </p:tgtEl>
                                        <p:attrNameLst>
                                          <p:attrName>style.visibility</p:attrName>
                                        </p:attrNameLst>
                                      </p:cBhvr>
                                      <p:to>
                                        <p:strVal val="visible"/>
                                      </p:to>
                                    </p:set>
                                  </p:childTnLst>
                                </p:cTn>
                              </p:par>
                              <p:par>
                                <p:cTn id="27" presetID="1" presetClass="exit" presetSubtype="0" fill="hold" grpId="1" nodeType="withEffect">
                                  <p:stCondLst>
                                    <p:cond delay="0"/>
                                  </p:stCondLst>
                                  <p:childTnLst>
                                    <p:set>
                                      <p:cBhvr>
                                        <p:cTn id="28" dur="1" fill="hold">
                                          <p:stCondLst>
                                            <p:cond delay="0"/>
                                          </p:stCondLst>
                                        </p:cTn>
                                        <p:tgtEl>
                                          <p:spTgt spid="333832"/>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33838"/>
                                        </p:tgtEl>
                                        <p:attrNameLst>
                                          <p:attrName>style.visibility</p:attrName>
                                        </p:attrNameLst>
                                      </p:cBhvr>
                                      <p:to>
                                        <p:strVal val="visible"/>
                                      </p:to>
                                    </p:set>
                                  </p:childTnLst>
                                </p:cTn>
                              </p:par>
                              <p:par>
                                <p:cTn id="33" presetID="1" presetClass="exit" presetSubtype="0" fill="hold" grpId="1" nodeType="withEffect">
                                  <p:stCondLst>
                                    <p:cond delay="0"/>
                                  </p:stCondLst>
                                  <p:childTnLst>
                                    <p:set>
                                      <p:cBhvr>
                                        <p:cTn id="34" dur="1" fill="hold">
                                          <p:stCondLst>
                                            <p:cond delay="0"/>
                                          </p:stCondLst>
                                        </p:cTn>
                                        <p:tgtEl>
                                          <p:spTgt spid="333829"/>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33837"/>
                                        </p:tgtEl>
                                        <p:attrNameLst>
                                          <p:attrName>style.visibility</p:attrName>
                                        </p:attrNameLst>
                                      </p:cBhvr>
                                      <p:to>
                                        <p:strVal val="visible"/>
                                      </p:to>
                                    </p:set>
                                  </p:childTnLst>
                                </p:cTn>
                              </p:par>
                              <p:par>
                                <p:cTn id="39" presetID="1" presetClass="exit" presetSubtype="0" fill="hold" grpId="1" nodeType="withEffect">
                                  <p:stCondLst>
                                    <p:cond delay="0"/>
                                  </p:stCondLst>
                                  <p:childTnLst>
                                    <p:set>
                                      <p:cBhvr>
                                        <p:cTn id="40" dur="1" fill="hold">
                                          <p:stCondLst>
                                            <p:cond delay="0"/>
                                          </p:stCondLst>
                                        </p:cTn>
                                        <p:tgtEl>
                                          <p:spTgt spid="333828"/>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33840"/>
                                        </p:tgtEl>
                                        <p:attrNameLst>
                                          <p:attrName>style.visibility</p:attrName>
                                        </p:attrNameLst>
                                      </p:cBhvr>
                                      <p:to>
                                        <p:strVal val="visible"/>
                                      </p:to>
                                    </p:set>
                                  </p:childTnLst>
                                </p:cTn>
                              </p:par>
                              <p:par>
                                <p:cTn id="45" presetID="1" presetClass="exit" presetSubtype="0" fill="hold" grpId="1" nodeType="withEffect">
                                  <p:stCondLst>
                                    <p:cond delay="0"/>
                                  </p:stCondLst>
                                  <p:childTnLst>
                                    <p:set>
                                      <p:cBhvr>
                                        <p:cTn id="46" dur="1" fill="hold">
                                          <p:stCondLst>
                                            <p:cond delay="0"/>
                                          </p:stCondLst>
                                        </p:cTn>
                                        <p:tgtEl>
                                          <p:spTgt spid="333831"/>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33842"/>
                                        </p:tgtEl>
                                        <p:attrNameLst>
                                          <p:attrName>style.visibility</p:attrName>
                                        </p:attrNameLst>
                                      </p:cBhvr>
                                      <p:to>
                                        <p:strVal val="visible"/>
                                      </p:to>
                                    </p:set>
                                  </p:childTnLst>
                                </p:cTn>
                              </p:par>
                              <p:par>
                                <p:cTn id="51" presetID="1" presetClass="exit" presetSubtype="0" fill="hold" grpId="1" nodeType="withEffect">
                                  <p:stCondLst>
                                    <p:cond delay="0"/>
                                  </p:stCondLst>
                                  <p:childTnLst>
                                    <p:set>
                                      <p:cBhvr>
                                        <p:cTn id="52" dur="1" fill="hold">
                                          <p:stCondLst>
                                            <p:cond delay="0"/>
                                          </p:stCondLst>
                                        </p:cTn>
                                        <p:tgtEl>
                                          <p:spTgt spid="333833"/>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33836"/>
                                        </p:tgtEl>
                                        <p:attrNameLst>
                                          <p:attrName>style.visibility</p:attrName>
                                        </p:attrNameLst>
                                      </p:cBhvr>
                                      <p:to>
                                        <p:strVal val="visible"/>
                                      </p:to>
                                    </p:set>
                                  </p:childTnLst>
                                </p:cTn>
                              </p:par>
                              <p:par>
                                <p:cTn id="57" presetID="1" presetClass="exit" presetSubtype="0" fill="hold" grpId="1" nodeType="withEffect">
                                  <p:stCondLst>
                                    <p:cond delay="0"/>
                                  </p:stCondLst>
                                  <p:childTnLst>
                                    <p:set>
                                      <p:cBhvr>
                                        <p:cTn id="58" dur="1" fill="hold">
                                          <p:stCondLst>
                                            <p:cond delay="0"/>
                                          </p:stCondLst>
                                        </p:cTn>
                                        <p:tgtEl>
                                          <p:spTgt spid="333827"/>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33843"/>
                                        </p:tgtEl>
                                        <p:attrNameLst>
                                          <p:attrName>style.visibility</p:attrName>
                                        </p:attrNameLst>
                                      </p:cBhvr>
                                      <p:to>
                                        <p:strVal val="visible"/>
                                      </p:to>
                                    </p:set>
                                  </p:childTnLst>
                                </p:cTn>
                              </p:par>
                              <p:par>
                                <p:cTn id="63" presetID="1" presetClass="exit" presetSubtype="0" fill="hold" grpId="1" nodeType="withEffect">
                                  <p:stCondLst>
                                    <p:cond delay="0"/>
                                  </p:stCondLst>
                                  <p:childTnLst>
                                    <p:set>
                                      <p:cBhvr>
                                        <p:cTn id="64" dur="1" fill="hold">
                                          <p:stCondLst>
                                            <p:cond delay="0"/>
                                          </p:stCondLst>
                                        </p:cTn>
                                        <p:tgtEl>
                                          <p:spTgt spid="333835"/>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333839"/>
                                        </p:tgtEl>
                                        <p:attrNameLst>
                                          <p:attrName>style.visibility</p:attrName>
                                        </p:attrNameLst>
                                      </p:cBhvr>
                                      <p:to>
                                        <p:strVal val="visible"/>
                                      </p:to>
                                    </p:set>
                                  </p:childTnLst>
                                </p:cTn>
                              </p:par>
                              <p:par>
                                <p:cTn id="69" presetID="1" presetClass="exit" presetSubtype="0" fill="hold" grpId="1" nodeType="withEffect">
                                  <p:stCondLst>
                                    <p:cond delay="0"/>
                                  </p:stCondLst>
                                  <p:childTnLst>
                                    <p:set>
                                      <p:cBhvr>
                                        <p:cTn id="70" dur="1" fill="hold">
                                          <p:stCondLst>
                                            <p:cond delay="0"/>
                                          </p:stCondLst>
                                        </p:cTn>
                                        <p:tgtEl>
                                          <p:spTgt spid="333830"/>
                                        </p:tgtEl>
                                        <p:attrNameLst>
                                          <p:attrName>style.visibility</p:attrName>
                                        </p:attrNameLst>
                                      </p:cBhvr>
                                      <p:to>
                                        <p:strVal val="hidden"/>
                                      </p:to>
                                    </p:set>
                                  </p:childTnLst>
                                </p:cTn>
                              </p:par>
                              <p:par>
                                <p:cTn id="71" presetID="1" presetClass="exit" presetSubtype="0" fill="hold" grpId="1" nodeType="withEffect">
                                  <p:stCondLst>
                                    <p:cond delay="0"/>
                                  </p:stCondLst>
                                  <p:childTnLst>
                                    <p:set>
                                      <p:cBhvr>
                                        <p:cTn id="72" dur="1" fill="hold">
                                          <p:stCondLst>
                                            <p:cond delay="0"/>
                                          </p:stCondLst>
                                        </p:cTn>
                                        <p:tgtEl>
                                          <p:spTgt spid="3338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3827" grpId="0"/>
      <p:bldP spid="333827" grpId="1"/>
      <p:bldP spid="333828" grpId="0"/>
      <p:bldP spid="333828" grpId="1"/>
      <p:bldP spid="333829" grpId="0"/>
      <p:bldP spid="333829" grpId="1"/>
      <p:bldP spid="333830" grpId="0"/>
      <p:bldP spid="333830" grpId="1"/>
      <p:bldP spid="333831" grpId="0"/>
      <p:bldP spid="333831" grpId="1"/>
      <p:bldP spid="333832" grpId="0"/>
      <p:bldP spid="333832" grpId="1"/>
      <p:bldP spid="333833" grpId="0"/>
      <p:bldP spid="333833" grpId="1"/>
      <p:bldP spid="333834" grpId="0"/>
      <p:bldP spid="333834" grpId="1"/>
      <p:bldP spid="333835" grpId="0"/>
      <p:bldP spid="333835" grpId="1"/>
      <p:bldP spid="333836" grpId="0"/>
      <p:bldP spid="333837" grpId="0"/>
      <p:bldP spid="333838" grpId="0"/>
      <p:bldP spid="333839" grpId="0"/>
      <p:bldP spid="333840" grpId="0"/>
      <p:bldP spid="333841" grpId="0"/>
      <p:bldP spid="333842" grpId="0"/>
      <p:bldP spid="333843" grpId="0"/>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476885" y="2136775"/>
            <a:ext cx="7859395" cy="3046095"/>
          </a:xfrm>
          <a:prstGeom prst="rect">
            <a:avLst/>
          </a:prstGeom>
          <a:noFill/>
        </p:spPr>
        <p:txBody>
          <a:bodyPr wrap="square" rtlCol="0" anchor="t">
            <a:spAutoFit/>
          </a:bodyPr>
          <a:p>
            <a:r>
              <a:rPr lang="en-US" sz="3200"/>
              <a:t>wind power    </a:t>
            </a:r>
            <a:endParaRPr lang="en-US" sz="3200"/>
          </a:p>
          <a:p>
            <a:r>
              <a:rPr lang="en-US" sz="3200"/>
              <a:t>coal      </a:t>
            </a:r>
            <a:endParaRPr lang="en-US" sz="3200"/>
          </a:p>
          <a:p>
            <a:r>
              <a:rPr lang="en-US" sz="3200"/>
              <a:t>gas     </a:t>
            </a:r>
            <a:endParaRPr lang="en-US" sz="3200"/>
          </a:p>
          <a:p>
            <a:r>
              <a:rPr lang="en-US" sz="3200"/>
              <a:t>nuclear energy     </a:t>
            </a:r>
            <a:endParaRPr lang="en-US" sz="3200"/>
          </a:p>
          <a:p>
            <a:r>
              <a:rPr lang="en-US" sz="3200"/>
              <a:t>solar energy     </a:t>
            </a:r>
            <a:endParaRPr lang="en-US" sz="3200"/>
          </a:p>
          <a:p>
            <a:endParaRPr lang="en-US" sz="3200"/>
          </a:p>
        </p:txBody>
      </p:sp>
      <p:sp>
        <p:nvSpPr>
          <p:cNvPr id="3" name="Text Box 2"/>
          <p:cNvSpPr txBox="1"/>
          <p:nvPr/>
        </p:nvSpPr>
        <p:spPr>
          <a:xfrm>
            <a:off x="1567180" y="601345"/>
            <a:ext cx="6010275" cy="521970"/>
          </a:xfrm>
          <a:prstGeom prst="rect">
            <a:avLst/>
          </a:prstGeom>
          <a:noFill/>
        </p:spPr>
        <p:txBody>
          <a:bodyPr wrap="none" rtlCol="0" anchor="t">
            <a:spAutoFit/>
          </a:bodyPr>
          <a:p>
            <a:r>
              <a:rPr lang="en-US" altLang="en-US" sz="2800" b="1">
                <a:sym typeface="+mn-ea"/>
              </a:rPr>
              <a:t>List </a:t>
            </a:r>
            <a:r>
              <a:rPr lang="en-US" sz="2800" b="1">
                <a:sym typeface="+mn-ea"/>
              </a:rPr>
              <a:t>the renewable energy sources</a:t>
            </a:r>
            <a:endParaRPr lang="en-US" sz="2800" b="1">
              <a:sym typeface="+mn-ea"/>
            </a:endParaRPr>
          </a:p>
        </p:txBody>
      </p:sp>
      <p:sp>
        <p:nvSpPr>
          <p:cNvPr id="4" name="Text Box 3"/>
          <p:cNvSpPr txBox="1"/>
          <p:nvPr/>
        </p:nvSpPr>
        <p:spPr>
          <a:xfrm>
            <a:off x="4706620" y="1937385"/>
            <a:ext cx="2540000" cy="3046095"/>
          </a:xfrm>
          <a:prstGeom prst="rect">
            <a:avLst/>
          </a:prstGeom>
          <a:noFill/>
        </p:spPr>
        <p:txBody>
          <a:bodyPr wrap="square" rtlCol="0" anchor="t">
            <a:spAutoFit/>
          </a:bodyPr>
          <a:p>
            <a:r>
              <a:rPr lang="en-US" sz="3200">
                <a:sym typeface="+mn-ea"/>
              </a:rPr>
              <a:t>oil  </a:t>
            </a:r>
            <a:endParaRPr lang="en-US" sz="3200"/>
          </a:p>
          <a:p>
            <a:r>
              <a:rPr lang="en-US" sz="3200">
                <a:sym typeface="+mn-ea"/>
              </a:rPr>
              <a:t>hydroelectric  power    </a:t>
            </a:r>
            <a:endParaRPr lang="en-US" sz="3200"/>
          </a:p>
          <a:p>
            <a:r>
              <a:rPr lang="en-US" sz="3200">
                <a:sym typeface="+mn-ea"/>
              </a:rPr>
              <a:t>tidal energy    </a:t>
            </a:r>
            <a:endParaRPr lang="en-US" sz="3200"/>
          </a:p>
          <a:p>
            <a:r>
              <a:rPr lang="en-US" sz="3200">
                <a:sym typeface="+mn-ea"/>
              </a:rPr>
              <a:t>geothermal power</a:t>
            </a:r>
            <a:endParaRPr lang="en-US" sz="3200">
              <a:sym typeface="+mn-ea"/>
            </a:endParaRPr>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642620" y="1624330"/>
            <a:ext cx="7859395" cy="1076325"/>
          </a:xfrm>
          <a:prstGeom prst="rect">
            <a:avLst/>
          </a:prstGeom>
          <a:noFill/>
        </p:spPr>
        <p:txBody>
          <a:bodyPr wrap="square" rtlCol="0" anchor="t">
            <a:spAutoFit/>
          </a:bodyPr>
          <a:p>
            <a:r>
              <a:rPr lang="en-US" sz="3200" b="1"/>
              <a:t>A</a:t>
            </a:r>
            <a:r>
              <a:rPr lang="en-US" sz="3200"/>
              <a:t> biomass     </a:t>
            </a:r>
            <a:r>
              <a:rPr lang="en-US" altLang="en-US" sz="3200"/>
              <a:t>		</a:t>
            </a:r>
            <a:r>
              <a:rPr lang="en-US" sz="3200" b="1"/>
              <a:t>B</a:t>
            </a:r>
            <a:r>
              <a:rPr lang="en-US" sz="3200"/>
              <a:t> coal     </a:t>
            </a:r>
            <a:endParaRPr lang="en-US" sz="3200"/>
          </a:p>
          <a:p>
            <a:r>
              <a:rPr lang="en-US" sz="3200" b="1"/>
              <a:t>C</a:t>
            </a:r>
            <a:r>
              <a:rPr lang="en-US" sz="3200"/>
              <a:t> hydroelectricity     </a:t>
            </a:r>
            <a:r>
              <a:rPr lang="en-US" sz="3200" b="1"/>
              <a:t>D </a:t>
            </a:r>
            <a:r>
              <a:rPr lang="en-US" sz="3200"/>
              <a:t>uranium</a:t>
            </a:r>
            <a:endParaRPr lang="en-US" sz="3200"/>
          </a:p>
        </p:txBody>
      </p:sp>
      <p:sp>
        <p:nvSpPr>
          <p:cNvPr id="3" name="Text Box 2"/>
          <p:cNvSpPr txBox="1"/>
          <p:nvPr/>
        </p:nvSpPr>
        <p:spPr>
          <a:xfrm>
            <a:off x="-76200" y="518160"/>
            <a:ext cx="9296400" cy="521970"/>
          </a:xfrm>
          <a:prstGeom prst="rect">
            <a:avLst/>
          </a:prstGeom>
          <a:noFill/>
        </p:spPr>
        <p:txBody>
          <a:bodyPr wrap="none" rtlCol="0" anchor="t">
            <a:spAutoFit/>
          </a:bodyPr>
          <a:p>
            <a:pPr algn="l"/>
            <a:r>
              <a:rPr lang="en-US" altLang="en-US" sz="2800" b="1">
                <a:sym typeface="+mn-ea"/>
              </a:rPr>
              <a:t>M</a:t>
            </a:r>
            <a:r>
              <a:rPr lang="en-US" sz="2800" b="1">
                <a:sym typeface="+mn-ea"/>
              </a:rPr>
              <a:t>atch words, A, B, C and D, with the statements 1 – 4.</a:t>
            </a:r>
            <a:endParaRPr lang="en-US" sz="2800" b="1">
              <a:sym typeface="+mn-ea"/>
            </a:endParaRPr>
          </a:p>
        </p:txBody>
      </p:sp>
      <p:sp>
        <p:nvSpPr>
          <p:cNvPr id="5" name="Text Box 4"/>
          <p:cNvSpPr txBox="1"/>
          <p:nvPr/>
        </p:nvSpPr>
        <p:spPr>
          <a:xfrm>
            <a:off x="1963420" y="3526790"/>
            <a:ext cx="5977255" cy="2061210"/>
          </a:xfrm>
          <a:prstGeom prst="rect">
            <a:avLst/>
          </a:prstGeom>
          <a:noFill/>
        </p:spPr>
        <p:txBody>
          <a:bodyPr wrap="square" rtlCol="0" anchor="t">
            <a:spAutoFit/>
          </a:bodyPr>
          <a:p>
            <a:r>
              <a:rPr lang="en-US" sz="3200" b="1">
                <a:sym typeface="+mn-ea"/>
              </a:rPr>
              <a:t>1</a:t>
            </a:r>
            <a:r>
              <a:rPr lang="en-US" sz="3200">
                <a:sym typeface="+mn-ea"/>
              </a:rPr>
              <a:t> a non-renewable fuel</a:t>
            </a:r>
            <a:endParaRPr lang="en-US" sz="3200"/>
          </a:p>
          <a:p>
            <a:r>
              <a:rPr lang="en-US" sz="3200" b="1">
                <a:sym typeface="+mn-ea"/>
              </a:rPr>
              <a:t>2</a:t>
            </a:r>
            <a:r>
              <a:rPr lang="en-US" sz="3200">
                <a:sym typeface="+mn-ea"/>
              </a:rPr>
              <a:t> a nuclear fuel</a:t>
            </a:r>
            <a:endParaRPr lang="en-US" sz="3200"/>
          </a:p>
          <a:p>
            <a:r>
              <a:rPr lang="en-US" sz="3200" b="1">
                <a:sym typeface="+mn-ea"/>
              </a:rPr>
              <a:t>3</a:t>
            </a:r>
            <a:r>
              <a:rPr lang="en-US" sz="3200">
                <a:sym typeface="+mn-ea"/>
              </a:rPr>
              <a:t> a renewable energy source</a:t>
            </a:r>
            <a:endParaRPr lang="en-US" sz="3200"/>
          </a:p>
          <a:p>
            <a:r>
              <a:rPr lang="en-US" sz="3200" b="1">
                <a:sym typeface="+mn-ea"/>
              </a:rPr>
              <a:t>4</a:t>
            </a:r>
            <a:r>
              <a:rPr lang="en-US" sz="3200">
                <a:sym typeface="+mn-ea"/>
              </a:rPr>
              <a:t> a renewable fuel</a:t>
            </a:r>
            <a:endParaRPr lang="en-US" sz="3200">
              <a:sym typeface="+mn-ea"/>
            </a:endParaRPr>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Text Box 2"/>
          <p:cNvSpPr txBox="1"/>
          <p:nvPr/>
        </p:nvSpPr>
        <p:spPr>
          <a:xfrm>
            <a:off x="-76200" y="518160"/>
            <a:ext cx="9296400" cy="521970"/>
          </a:xfrm>
          <a:prstGeom prst="rect">
            <a:avLst/>
          </a:prstGeom>
          <a:noFill/>
        </p:spPr>
        <p:txBody>
          <a:bodyPr wrap="none" rtlCol="0" anchor="t">
            <a:spAutoFit/>
          </a:bodyPr>
          <a:p>
            <a:pPr algn="l"/>
            <a:r>
              <a:rPr lang="en-US" altLang="en-US" sz="2800" b="1">
                <a:sym typeface="+mn-ea"/>
              </a:rPr>
              <a:t>M</a:t>
            </a:r>
            <a:r>
              <a:rPr lang="en-US" sz="2800" b="1">
                <a:sym typeface="+mn-ea"/>
              </a:rPr>
              <a:t>atch words, A, B, C and D, with the statements 1 – 4.</a:t>
            </a:r>
            <a:endParaRPr lang="en-US" sz="2800" b="1">
              <a:sym typeface="+mn-ea"/>
            </a:endParaRPr>
          </a:p>
        </p:txBody>
      </p:sp>
      <p:sp>
        <p:nvSpPr>
          <p:cNvPr id="4" name="Text Box 3"/>
          <p:cNvSpPr txBox="1"/>
          <p:nvPr/>
        </p:nvSpPr>
        <p:spPr>
          <a:xfrm>
            <a:off x="269875" y="2622550"/>
            <a:ext cx="8604250" cy="3969385"/>
          </a:xfrm>
          <a:prstGeom prst="rect">
            <a:avLst/>
          </a:prstGeom>
          <a:noFill/>
        </p:spPr>
        <p:txBody>
          <a:bodyPr wrap="square" rtlCol="0" anchor="t">
            <a:spAutoFit/>
          </a:bodyPr>
          <a:p>
            <a:r>
              <a:rPr lang="en-US" sz="2800"/>
              <a:t>Fossil fuel power stations are designed to waste less energy, so they are more ____ 1 ____. At the moment, fossil fuels are ____ 2 ____ but their price will rise when supplies get low. Solar cells cannot generate electricity when it is dark or cloudy because they are not ____ 3 ____. In some places, spare electricity is used to pump water behind dams so hydroelectric stations can provide electricity in seconds, making it very ____ 4 ____.</a:t>
            </a:r>
            <a:endParaRPr lang="en-US" sz="2800"/>
          </a:p>
        </p:txBody>
      </p:sp>
      <p:sp>
        <p:nvSpPr>
          <p:cNvPr id="6" name="Text Box 5"/>
          <p:cNvSpPr txBox="1"/>
          <p:nvPr/>
        </p:nvSpPr>
        <p:spPr>
          <a:xfrm>
            <a:off x="1953895" y="1199515"/>
            <a:ext cx="4513580" cy="1076325"/>
          </a:xfrm>
          <a:prstGeom prst="rect">
            <a:avLst/>
          </a:prstGeom>
          <a:noFill/>
        </p:spPr>
        <p:txBody>
          <a:bodyPr wrap="none" rtlCol="0" anchor="t">
            <a:spAutoFit/>
          </a:bodyPr>
          <a:p>
            <a:r>
              <a:rPr lang="en-US" sz="3200" b="1">
                <a:sym typeface="+mn-ea"/>
              </a:rPr>
              <a:t>A</a:t>
            </a:r>
            <a:r>
              <a:rPr lang="en-US" sz="3200">
                <a:sym typeface="+mn-ea"/>
              </a:rPr>
              <a:t> cheap     </a:t>
            </a:r>
            <a:r>
              <a:rPr lang="en-US" sz="3200" b="1">
                <a:sym typeface="+mn-ea"/>
              </a:rPr>
              <a:t>B</a:t>
            </a:r>
            <a:r>
              <a:rPr lang="en-US" sz="3200">
                <a:sym typeface="+mn-ea"/>
              </a:rPr>
              <a:t> efficient    </a:t>
            </a:r>
            <a:endParaRPr lang="en-US" sz="3200">
              <a:sym typeface="+mn-ea"/>
            </a:endParaRPr>
          </a:p>
          <a:p>
            <a:r>
              <a:rPr lang="en-US" sz="3200" b="1">
                <a:sym typeface="+mn-ea"/>
              </a:rPr>
              <a:t>C</a:t>
            </a:r>
            <a:r>
              <a:rPr lang="en-US" sz="3200">
                <a:sym typeface="+mn-ea"/>
              </a:rPr>
              <a:t> flexible    </a:t>
            </a:r>
            <a:r>
              <a:rPr lang="en-US" sz="3200" b="1">
                <a:sym typeface="+mn-ea"/>
              </a:rPr>
              <a:t>D</a:t>
            </a:r>
            <a:r>
              <a:rPr lang="en-US" sz="3200">
                <a:sym typeface="+mn-ea"/>
              </a:rPr>
              <a:t> reliable</a:t>
            </a:r>
            <a:endParaRPr lang="en-US" sz="3200">
              <a:sym typeface="+mn-ea"/>
            </a:endParaRPr>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7" name="TextBox 4"/>
          <p:cNvSpPr txBox="1"/>
          <p:nvPr/>
        </p:nvSpPr>
        <p:spPr>
          <a:xfrm>
            <a:off x="14288" y="6500813"/>
            <a:ext cx="7143750" cy="400050"/>
          </a:xfrm>
          <a:prstGeom prst="rect">
            <a:avLst/>
          </a:prstGeom>
          <a:noFill/>
          <a:ln w="9525">
            <a:noFill/>
          </a:ln>
        </p:spPr>
        <p:txBody>
          <a:bodyPr>
            <a:spAutoFit/>
          </a:bodyPr>
          <a:p>
            <a:r>
              <a:rPr lang="en-GB" altLang="x-none" sz="2000" dirty="0">
                <a:latin typeface="Calibri" panose="020F0502020204030204" charset="0"/>
              </a:rPr>
              <a:t>Thinking images!</a:t>
            </a:r>
            <a:endParaRPr lang="en-GB" altLang="x-none" sz="2000" dirty="0">
              <a:latin typeface="Calibri" panose="020F0502020204030204" charset="0"/>
            </a:endParaRPr>
          </a:p>
        </p:txBody>
      </p:sp>
      <p:pic>
        <p:nvPicPr>
          <p:cNvPr id="1028" name="Picture 97" descr="C:\Users\Alessio\AppData\Local\Microsoft\Windows\Temporary Internet Files\Content.IE5\YBVU9LYL\MP900399324[1].jpg"/>
          <p:cNvPicPr/>
          <p:nvPr/>
        </p:nvPicPr>
        <p:blipFill>
          <a:blip r:embed="rId1"/>
          <a:srcRect r="18517"/>
          <a:stretch>
            <a:fillRect/>
          </a:stretch>
        </p:blipFill>
        <p:spPr>
          <a:xfrm>
            <a:off x="468313" y="1125538"/>
            <a:ext cx="1079500" cy="1079500"/>
          </a:xfrm>
          <a:prstGeom prst="rect">
            <a:avLst/>
          </a:prstGeom>
          <a:noFill/>
          <a:ln w="9525">
            <a:noFill/>
          </a:ln>
        </p:spPr>
      </p:pic>
      <p:pic>
        <p:nvPicPr>
          <p:cNvPr id="1029" name="Picture 100" descr="C:\Users\Alessio\AppData\Local\Microsoft\Windows\Temporary Internet Files\Content.IE5\IWSHH06V\MP900437191[1].jpg"/>
          <p:cNvPicPr/>
          <p:nvPr/>
        </p:nvPicPr>
        <p:blipFill>
          <a:blip r:embed="rId2"/>
          <a:srcRect l="13101"/>
          <a:stretch>
            <a:fillRect/>
          </a:stretch>
        </p:blipFill>
        <p:spPr>
          <a:xfrm>
            <a:off x="1836738" y="1125538"/>
            <a:ext cx="1079500" cy="1079500"/>
          </a:xfrm>
          <a:prstGeom prst="rect">
            <a:avLst/>
          </a:prstGeom>
          <a:noFill/>
          <a:ln w="9525">
            <a:noFill/>
          </a:ln>
        </p:spPr>
      </p:pic>
      <p:pic>
        <p:nvPicPr>
          <p:cNvPr id="1030" name="Picture 101" descr="C:\Users\Alessio\AppData\Local\Microsoft\Windows\Temporary Internet Files\Content.IE5\IWSHH06V\MP900423033[1].jpg"/>
          <p:cNvPicPr>
            <a:picLocks noChangeAspect="1"/>
          </p:cNvPicPr>
          <p:nvPr/>
        </p:nvPicPr>
        <p:blipFill>
          <a:blip r:embed="rId3"/>
          <a:stretch>
            <a:fillRect/>
          </a:stretch>
        </p:blipFill>
        <p:spPr>
          <a:xfrm>
            <a:off x="1835150" y="2492375"/>
            <a:ext cx="1081088" cy="1081088"/>
          </a:xfrm>
          <a:prstGeom prst="rect">
            <a:avLst/>
          </a:prstGeom>
          <a:noFill/>
          <a:ln w="9525">
            <a:noFill/>
          </a:ln>
        </p:spPr>
      </p:pic>
      <p:pic>
        <p:nvPicPr>
          <p:cNvPr id="1031" name="Picture 103" descr="C:\Users\Alessio\AppData\Local\Microsoft\Windows\Temporary Internet Files\Content.IE5\YBVU9LYL\MP900424398[1].jpg"/>
          <p:cNvPicPr/>
          <p:nvPr/>
        </p:nvPicPr>
        <p:blipFill>
          <a:blip r:embed="rId4"/>
          <a:stretch>
            <a:fillRect/>
          </a:stretch>
        </p:blipFill>
        <p:spPr>
          <a:xfrm>
            <a:off x="468313" y="2492375"/>
            <a:ext cx="1079500" cy="1081088"/>
          </a:xfrm>
          <a:prstGeom prst="rect">
            <a:avLst/>
          </a:prstGeom>
          <a:noFill/>
          <a:ln w="9525">
            <a:noFill/>
          </a:ln>
        </p:spPr>
      </p:pic>
      <p:pic>
        <p:nvPicPr>
          <p:cNvPr id="1032" name="Picture 106" descr="C:\Users\Alessio\AppData\Local\Microsoft\Windows\Temporary Internet Files\Content.IE5\6BSOLJEE\MP900202205[1].jpg"/>
          <p:cNvPicPr/>
          <p:nvPr/>
        </p:nvPicPr>
        <p:blipFill>
          <a:blip r:embed="rId5"/>
          <a:srcRect l="27612"/>
          <a:stretch>
            <a:fillRect/>
          </a:stretch>
        </p:blipFill>
        <p:spPr>
          <a:xfrm>
            <a:off x="1836738" y="3860800"/>
            <a:ext cx="1079500" cy="1079500"/>
          </a:xfrm>
          <a:prstGeom prst="rect">
            <a:avLst/>
          </a:prstGeom>
          <a:noFill/>
          <a:ln w="9525">
            <a:noFill/>
          </a:ln>
        </p:spPr>
      </p:pic>
      <p:pic>
        <p:nvPicPr>
          <p:cNvPr id="1033" name="Picture 107" descr="C:\Users\Alessio\AppData\Local\Microsoft\Windows\Temporary Internet Files\Content.IE5\IWSHH06V\MP900437355[1].jpg"/>
          <p:cNvPicPr/>
          <p:nvPr/>
        </p:nvPicPr>
        <p:blipFill>
          <a:blip r:embed="rId6"/>
          <a:srcRect l="2" r="22708"/>
          <a:stretch>
            <a:fillRect/>
          </a:stretch>
        </p:blipFill>
        <p:spPr>
          <a:xfrm>
            <a:off x="468313" y="3860800"/>
            <a:ext cx="1079500" cy="1079500"/>
          </a:xfrm>
          <a:prstGeom prst="rect">
            <a:avLst/>
          </a:prstGeom>
          <a:noFill/>
          <a:ln w="9525">
            <a:noFill/>
          </a:ln>
        </p:spPr>
      </p:pic>
      <p:pic>
        <p:nvPicPr>
          <p:cNvPr id="1034" name="Picture 108" descr="C:\Users\Alessio\AppData\Local\Microsoft\Windows\Temporary Internet Files\Content.IE5\UMOGN226\MP900289258[1].jpg"/>
          <p:cNvPicPr/>
          <p:nvPr/>
        </p:nvPicPr>
        <p:blipFill>
          <a:blip r:embed="rId7"/>
          <a:srcRect r="33582"/>
          <a:stretch>
            <a:fillRect/>
          </a:stretch>
        </p:blipFill>
        <p:spPr>
          <a:xfrm>
            <a:off x="1836738" y="5229225"/>
            <a:ext cx="1079500" cy="1079500"/>
          </a:xfrm>
          <a:prstGeom prst="rect">
            <a:avLst/>
          </a:prstGeom>
          <a:noFill/>
          <a:ln w="9525">
            <a:noFill/>
          </a:ln>
        </p:spPr>
      </p:pic>
      <p:pic>
        <p:nvPicPr>
          <p:cNvPr id="1035" name="Picture 109" descr="C:\Users\Alessio\AppData\Local\Microsoft\Windows\Temporary Internet Files\Content.IE5\UMOGN226\MP900442910[1].jpg"/>
          <p:cNvPicPr/>
          <p:nvPr/>
        </p:nvPicPr>
        <p:blipFill>
          <a:blip r:embed="rId8"/>
          <a:stretch>
            <a:fillRect/>
          </a:stretch>
        </p:blipFill>
        <p:spPr>
          <a:xfrm>
            <a:off x="468313" y="5229225"/>
            <a:ext cx="1079500" cy="1079500"/>
          </a:xfrm>
          <a:prstGeom prst="rect">
            <a:avLst/>
          </a:prstGeom>
          <a:noFill/>
          <a:ln w="9525">
            <a:noFill/>
          </a:ln>
        </p:spPr>
      </p:pic>
      <p:pic>
        <p:nvPicPr>
          <p:cNvPr id="1036" name="Picture 113" descr="C:\Users\Alessio\AppData\Local\Microsoft\Windows\Temporary Internet Files\Content.IE5\UMOGN226\MP900289761[1].jpg"/>
          <p:cNvPicPr/>
          <p:nvPr/>
        </p:nvPicPr>
        <p:blipFill>
          <a:blip r:embed="rId9"/>
          <a:srcRect r="30969"/>
          <a:stretch>
            <a:fillRect/>
          </a:stretch>
        </p:blipFill>
        <p:spPr>
          <a:xfrm>
            <a:off x="3203575" y="1130300"/>
            <a:ext cx="1079500" cy="1079500"/>
          </a:xfrm>
          <a:prstGeom prst="rect">
            <a:avLst/>
          </a:prstGeom>
          <a:noFill/>
          <a:ln w="9525">
            <a:noFill/>
          </a:ln>
        </p:spPr>
      </p:pic>
      <p:pic>
        <p:nvPicPr>
          <p:cNvPr id="1037" name="Picture 114" descr="C:\Users\Alessio\AppData\Local\Microsoft\Windows\Temporary Internet Files\Content.IE5\UMOGN226\MP900444282[1].jpg"/>
          <p:cNvPicPr>
            <a:picLocks noChangeAspect="1"/>
          </p:cNvPicPr>
          <p:nvPr/>
        </p:nvPicPr>
        <p:blipFill>
          <a:blip r:embed="rId10"/>
          <a:stretch>
            <a:fillRect/>
          </a:stretch>
        </p:blipFill>
        <p:spPr>
          <a:xfrm>
            <a:off x="3203575" y="2492375"/>
            <a:ext cx="1079500" cy="1081088"/>
          </a:xfrm>
          <a:prstGeom prst="rect">
            <a:avLst/>
          </a:prstGeom>
          <a:noFill/>
          <a:ln w="9525">
            <a:noFill/>
          </a:ln>
        </p:spPr>
      </p:pic>
      <p:pic>
        <p:nvPicPr>
          <p:cNvPr id="1038" name="Picture 115" descr="C:\Users\Alessio\AppData\Local\Microsoft\Windows\Temporary Internet Files\Content.IE5\IWSHH06V\MP900255337[1].jpg"/>
          <p:cNvPicPr/>
          <p:nvPr/>
        </p:nvPicPr>
        <p:blipFill>
          <a:blip r:embed="rId11"/>
          <a:srcRect l="12595" r="23135"/>
          <a:stretch>
            <a:fillRect/>
          </a:stretch>
        </p:blipFill>
        <p:spPr>
          <a:xfrm>
            <a:off x="3203575" y="5229225"/>
            <a:ext cx="1079500" cy="1079500"/>
          </a:xfrm>
          <a:prstGeom prst="rect">
            <a:avLst/>
          </a:prstGeom>
          <a:noFill/>
          <a:ln w="9525">
            <a:noFill/>
          </a:ln>
        </p:spPr>
      </p:pic>
      <p:pic>
        <p:nvPicPr>
          <p:cNvPr id="1039" name="Picture 116" descr="C:\Users\Alessio\AppData\Local\Microsoft\Windows\Temporary Internet Files\Content.IE5\YBVU9LYL\MP900401917[1].jpg"/>
          <p:cNvPicPr/>
          <p:nvPr/>
        </p:nvPicPr>
        <p:blipFill>
          <a:blip r:embed="rId12"/>
          <a:srcRect t="40707"/>
          <a:stretch>
            <a:fillRect/>
          </a:stretch>
        </p:blipFill>
        <p:spPr>
          <a:xfrm>
            <a:off x="3203575" y="3860800"/>
            <a:ext cx="1079500" cy="1079500"/>
          </a:xfrm>
          <a:prstGeom prst="rect">
            <a:avLst/>
          </a:prstGeom>
          <a:noFill/>
          <a:ln w="9525">
            <a:noFill/>
          </a:ln>
        </p:spPr>
      </p:pic>
      <p:pic>
        <p:nvPicPr>
          <p:cNvPr id="1040" name="Picture 117" descr="C:\Users\Alessio\AppData\Local\Microsoft\Windows\Temporary Internet Files\Content.IE5\UMOGN226\MP900443719[1].jpg"/>
          <p:cNvPicPr/>
          <p:nvPr/>
        </p:nvPicPr>
        <p:blipFill>
          <a:blip r:embed="rId13"/>
          <a:srcRect l="25838"/>
          <a:stretch>
            <a:fillRect/>
          </a:stretch>
        </p:blipFill>
        <p:spPr>
          <a:xfrm>
            <a:off x="4572000" y="1130300"/>
            <a:ext cx="1079500" cy="1079500"/>
          </a:xfrm>
          <a:prstGeom prst="rect">
            <a:avLst/>
          </a:prstGeom>
          <a:noFill/>
          <a:ln w="9525">
            <a:noFill/>
          </a:ln>
        </p:spPr>
      </p:pic>
      <p:pic>
        <p:nvPicPr>
          <p:cNvPr id="1041" name="Picture 118" descr="C:\Users\Alessio\AppData\Local\Microsoft\Windows\Temporary Internet Files\Content.IE5\YBVU9LYL\MP900316450[1].jpg"/>
          <p:cNvPicPr/>
          <p:nvPr/>
        </p:nvPicPr>
        <p:blipFill>
          <a:blip r:embed="rId14"/>
          <a:srcRect l="12595" r="14551"/>
          <a:stretch>
            <a:fillRect/>
          </a:stretch>
        </p:blipFill>
        <p:spPr>
          <a:xfrm>
            <a:off x="4572000" y="2492375"/>
            <a:ext cx="1079500" cy="1081088"/>
          </a:xfrm>
          <a:prstGeom prst="rect">
            <a:avLst/>
          </a:prstGeom>
          <a:noFill/>
          <a:ln w="9525">
            <a:noFill/>
          </a:ln>
        </p:spPr>
      </p:pic>
      <p:pic>
        <p:nvPicPr>
          <p:cNvPr id="1042" name="Picture 119" descr="C:\Users\Alessio\AppData\Local\Microsoft\Windows\Temporary Internet Files\Content.IE5\IWSHH06V\MC900438069[1].png"/>
          <p:cNvPicPr>
            <a:picLocks noChangeAspect="1"/>
          </p:cNvPicPr>
          <p:nvPr/>
        </p:nvPicPr>
        <p:blipFill>
          <a:blip r:embed="rId15"/>
          <a:stretch>
            <a:fillRect/>
          </a:stretch>
        </p:blipFill>
        <p:spPr>
          <a:xfrm>
            <a:off x="4572000" y="3860800"/>
            <a:ext cx="1079500" cy="1079500"/>
          </a:xfrm>
          <a:prstGeom prst="rect">
            <a:avLst/>
          </a:prstGeom>
          <a:noFill/>
          <a:ln w="9525">
            <a:noFill/>
          </a:ln>
        </p:spPr>
      </p:pic>
      <p:pic>
        <p:nvPicPr>
          <p:cNvPr id="1043" name="Picture 120" descr="C:\Users\Alessio\AppData\Local\Microsoft\Windows\Temporary Internet Files\Content.IE5\IWSHH06V\MP900390141[1].jpg"/>
          <p:cNvPicPr/>
          <p:nvPr/>
        </p:nvPicPr>
        <p:blipFill>
          <a:blip r:embed="rId16"/>
          <a:srcRect r="26865"/>
          <a:stretch>
            <a:fillRect/>
          </a:stretch>
        </p:blipFill>
        <p:spPr>
          <a:xfrm>
            <a:off x="4572000" y="5229225"/>
            <a:ext cx="1079500" cy="1079500"/>
          </a:xfrm>
          <a:prstGeom prst="rect">
            <a:avLst/>
          </a:prstGeom>
          <a:noFill/>
          <a:ln w="9525">
            <a:noFill/>
          </a:ln>
        </p:spPr>
      </p:pic>
      <p:sp>
        <p:nvSpPr>
          <p:cNvPr id="2" name="Rectangle 1"/>
          <p:cNvSpPr/>
          <p:nvPr/>
        </p:nvSpPr>
        <p:spPr>
          <a:xfrm>
            <a:off x="536575" y="1169988"/>
            <a:ext cx="935038" cy="931863"/>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3" name="Rectangle 2"/>
          <p:cNvSpPr/>
          <p:nvPr/>
        </p:nvSpPr>
        <p:spPr>
          <a:xfrm>
            <a:off x="400050" y="1057275"/>
            <a:ext cx="1223963"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08" name="Rectangle 107"/>
          <p:cNvSpPr/>
          <p:nvPr/>
        </p:nvSpPr>
        <p:spPr>
          <a:xfrm>
            <a:off x="1905000" y="1169988"/>
            <a:ext cx="935038" cy="931863"/>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09" name="Rectangle 108"/>
          <p:cNvSpPr/>
          <p:nvPr/>
        </p:nvSpPr>
        <p:spPr>
          <a:xfrm>
            <a:off x="1768475" y="1057275"/>
            <a:ext cx="1223963"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10" name="Rectangle 109"/>
          <p:cNvSpPr/>
          <p:nvPr/>
        </p:nvSpPr>
        <p:spPr>
          <a:xfrm>
            <a:off x="3267075" y="1166813"/>
            <a:ext cx="936625" cy="931863"/>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11" name="Rectangle 110"/>
          <p:cNvSpPr/>
          <p:nvPr/>
        </p:nvSpPr>
        <p:spPr>
          <a:xfrm>
            <a:off x="3130550" y="1052513"/>
            <a:ext cx="1223963"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12" name="Rectangle 111"/>
          <p:cNvSpPr/>
          <p:nvPr/>
        </p:nvSpPr>
        <p:spPr>
          <a:xfrm>
            <a:off x="4637088" y="1166813"/>
            <a:ext cx="935038" cy="931863"/>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13" name="Rectangle 112"/>
          <p:cNvSpPr/>
          <p:nvPr/>
        </p:nvSpPr>
        <p:spPr>
          <a:xfrm>
            <a:off x="4500563" y="1052513"/>
            <a:ext cx="1223963"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14" name="Rectangle 113"/>
          <p:cNvSpPr/>
          <p:nvPr/>
        </p:nvSpPr>
        <p:spPr>
          <a:xfrm>
            <a:off x="531813" y="2535238"/>
            <a:ext cx="936625" cy="930275"/>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15" name="Rectangle 114"/>
          <p:cNvSpPr/>
          <p:nvPr/>
        </p:nvSpPr>
        <p:spPr>
          <a:xfrm>
            <a:off x="395288" y="2420938"/>
            <a:ext cx="1223963"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16" name="Rectangle 115"/>
          <p:cNvSpPr/>
          <p:nvPr/>
        </p:nvSpPr>
        <p:spPr>
          <a:xfrm>
            <a:off x="1900238" y="2535238"/>
            <a:ext cx="936625" cy="930275"/>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17" name="Rectangle 116"/>
          <p:cNvSpPr/>
          <p:nvPr/>
        </p:nvSpPr>
        <p:spPr>
          <a:xfrm>
            <a:off x="1763713" y="2420938"/>
            <a:ext cx="1225550"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18" name="Rectangle 117"/>
          <p:cNvSpPr/>
          <p:nvPr/>
        </p:nvSpPr>
        <p:spPr>
          <a:xfrm>
            <a:off x="3263900" y="2532063"/>
            <a:ext cx="936625" cy="930275"/>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19" name="Rectangle 118"/>
          <p:cNvSpPr/>
          <p:nvPr/>
        </p:nvSpPr>
        <p:spPr>
          <a:xfrm>
            <a:off x="3127375" y="2417763"/>
            <a:ext cx="1223963"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20" name="Rectangle 119"/>
          <p:cNvSpPr/>
          <p:nvPr/>
        </p:nvSpPr>
        <p:spPr>
          <a:xfrm>
            <a:off x="4632325" y="2532063"/>
            <a:ext cx="936625" cy="930275"/>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21" name="Rectangle 120"/>
          <p:cNvSpPr/>
          <p:nvPr/>
        </p:nvSpPr>
        <p:spPr>
          <a:xfrm>
            <a:off x="4495800" y="2417763"/>
            <a:ext cx="1223963"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22" name="Rectangle 121"/>
          <p:cNvSpPr/>
          <p:nvPr/>
        </p:nvSpPr>
        <p:spPr>
          <a:xfrm>
            <a:off x="536575" y="3906838"/>
            <a:ext cx="935038" cy="931863"/>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23" name="Rectangle 122"/>
          <p:cNvSpPr/>
          <p:nvPr/>
        </p:nvSpPr>
        <p:spPr>
          <a:xfrm>
            <a:off x="400050" y="3792538"/>
            <a:ext cx="1223963"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24" name="Rectangle 123"/>
          <p:cNvSpPr/>
          <p:nvPr/>
        </p:nvSpPr>
        <p:spPr>
          <a:xfrm>
            <a:off x="1905000" y="3906838"/>
            <a:ext cx="935038" cy="931863"/>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25" name="Rectangle 124"/>
          <p:cNvSpPr/>
          <p:nvPr/>
        </p:nvSpPr>
        <p:spPr>
          <a:xfrm>
            <a:off x="1768475" y="3792538"/>
            <a:ext cx="1223963"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26" name="Rectangle 125"/>
          <p:cNvSpPr/>
          <p:nvPr/>
        </p:nvSpPr>
        <p:spPr>
          <a:xfrm>
            <a:off x="3267075" y="3903663"/>
            <a:ext cx="936625" cy="930275"/>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27" name="Rectangle 126"/>
          <p:cNvSpPr/>
          <p:nvPr/>
        </p:nvSpPr>
        <p:spPr>
          <a:xfrm>
            <a:off x="3130550" y="3789363"/>
            <a:ext cx="1223963"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28" name="Rectangle 127"/>
          <p:cNvSpPr/>
          <p:nvPr/>
        </p:nvSpPr>
        <p:spPr>
          <a:xfrm>
            <a:off x="4637088" y="3903663"/>
            <a:ext cx="935038" cy="930275"/>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29" name="Rectangle 128"/>
          <p:cNvSpPr/>
          <p:nvPr/>
        </p:nvSpPr>
        <p:spPr>
          <a:xfrm>
            <a:off x="4500563" y="3789363"/>
            <a:ext cx="1223963"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30" name="Rectangle 129"/>
          <p:cNvSpPr/>
          <p:nvPr/>
        </p:nvSpPr>
        <p:spPr>
          <a:xfrm>
            <a:off x="531813" y="5272088"/>
            <a:ext cx="936625" cy="930275"/>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31" name="Rectangle 130"/>
          <p:cNvSpPr/>
          <p:nvPr/>
        </p:nvSpPr>
        <p:spPr>
          <a:xfrm>
            <a:off x="395288" y="5157788"/>
            <a:ext cx="1223963"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32" name="Rectangle 131"/>
          <p:cNvSpPr/>
          <p:nvPr/>
        </p:nvSpPr>
        <p:spPr>
          <a:xfrm>
            <a:off x="1900238" y="5272088"/>
            <a:ext cx="936625" cy="930275"/>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33" name="Rectangle 132"/>
          <p:cNvSpPr/>
          <p:nvPr/>
        </p:nvSpPr>
        <p:spPr>
          <a:xfrm>
            <a:off x="1763713" y="5157788"/>
            <a:ext cx="1225550"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34" name="Rectangle 133"/>
          <p:cNvSpPr/>
          <p:nvPr/>
        </p:nvSpPr>
        <p:spPr>
          <a:xfrm>
            <a:off x="3263900" y="5267325"/>
            <a:ext cx="936625" cy="931863"/>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35" name="Rectangle 134"/>
          <p:cNvSpPr/>
          <p:nvPr/>
        </p:nvSpPr>
        <p:spPr>
          <a:xfrm>
            <a:off x="3127375" y="5153025"/>
            <a:ext cx="1223963"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36" name="Rectangle 135"/>
          <p:cNvSpPr/>
          <p:nvPr/>
        </p:nvSpPr>
        <p:spPr>
          <a:xfrm>
            <a:off x="4632325" y="5267325"/>
            <a:ext cx="936625" cy="931863"/>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37" name="Rectangle 136"/>
          <p:cNvSpPr/>
          <p:nvPr/>
        </p:nvSpPr>
        <p:spPr>
          <a:xfrm>
            <a:off x="4495800" y="5153025"/>
            <a:ext cx="1223963"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076" name="TextBox 3"/>
          <p:cNvSpPr txBox="1"/>
          <p:nvPr/>
        </p:nvSpPr>
        <p:spPr>
          <a:xfrm>
            <a:off x="5813425" y="2997200"/>
            <a:ext cx="3276600" cy="1200150"/>
          </a:xfrm>
          <a:prstGeom prst="rect">
            <a:avLst/>
          </a:prstGeom>
          <a:noFill/>
          <a:ln w="9525">
            <a:noFill/>
          </a:ln>
        </p:spPr>
        <p:txBody>
          <a:bodyPr>
            <a:spAutoFit/>
          </a:bodyPr>
          <a:p>
            <a:r>
              <a:rPr lang="en-GB" altLang="x-none" dirty="0">
                <a:latin typeface="Arial" panose="020B0604020202020204" pitchFamily="34" charset="0"/>
              </a:rPr>
              <a:t>Click on the question marks above and select three pictures. Which one is the odd one out?</a:t>
            </a:r>
            <a:endParaRPr lang="en-GB" altLang="x-none" dirty="0">
              <a:latin typeface="Arial" panose="020B0604020202020204" pitchFamily="34" charset="0"/>
            </a:endParaRPr>
          </a:p>
        </p:txBody>
      </p:sp>
      <p:pic>
        <p:nvPicPr>
          <p:cNvPr id="52" name="Picture 2" descr="C:\Users\bernaa\AppData\Local\Microsoft\Windows\Temporary Internet Files\Content.IE5\PYD7T7QN\MC900431512[1].png"/>
          <p:cNvPicPr>
            <a:picLocks noChangeAspect="1"/>
          </p:cNvPicPr>
          <p:nvPr/>
        </p:nvPicPr>
        <p:blipFill>
          <a:blip r:embed="rId17"/>
          <a:stretch>
            <a:fillRect/>
          </a:stretch>
        </p:blipFill>
        <p:spPr>
          <a:xfrm>
            <a:off x="8666163" y="1052513"/>
            <a:ext cx="431800" cy="431800"/>
          </a:xfrm>
          <a:prstGeom prst="rect">
            <a:avLst/>
          </a:prstGeom>
          <a:noFill/>
          <a:ln w="9525">
            <a:noFill/>
          </a:ln>
        </p:spPr>
      </p:pic>
      <p:grpSp>
        <p:nvGrpSpPr>
          <p:cNvPr id="4" name="Group 11"/>
          <p:cNvGrpSpPr/>
          <p:nvPr/>
        </p:nvGrpSpPr>
        <p:grpSpPr>
          <a:xfrm>
            <a:off x="6443663" y="1401763"/>
            <a:ext cx="2160587" cy="1019175"/>
            <a:chOff x="983324" y="1179107"/>
            <a:chExt cx="1788435" cy="799726"/>
          </a:xfrm>
        </p:grpSpPr>
        <p:sp>
          <p:nvSpPr>
            <p:cNvPr id="54" name="Rounded Rectangular Callout 53"/>
            <p:cNvSpPr/>
            <p:nvPr/>
          </p:nvSpPr>
          <p:spPr bwMode="auto">
            <a:xfrm>
              <a:off x="983324" y="1179107"/>
              <a:ext cx="1788435" cy="799726"/>
            </a:xfrm>
            <a:prstGeom prst="wedgeRoundRectCallout">
              <a:avLst>
                <a:gd name="adj1" fmla="val 54871"/>
                <a:gd name="adj2" fmla="val -61843"/>
                <a:gd name="adj3" fmla="val 16667"/>
              </a:avLst>
            </a:prstGeom>
            <a:solidFill>
              <a:schemeClr val="tx1"/>
            </a:solid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GB" sz="16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Choose three images that make you feel safe!</a:t>
              </a:r>
              <a:endParaRPr kumimoji="0" lang="en-GB" sz="18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endParaRPr>
            </a:p>
          </p:txBody>
        </p:sp>
        <p:sp>
          <p:nvSpPr>
            <p:cNvPr id="1104" name="Flowchart: Summing Junction 16"/>
            <p:cNvSpPr/>
            <p:nvPr/>
          </p:nvSpPr>
          <p:spPr>
            <a:xfrm>
              <a:off x="1042929" y="1220717"/>
              <a:ext cx="148966" cy="141429"/>
            </a:xfrm>
            <a:prstGeom prst="flowChartSummingJunction">
              <a:avLst/>
            </a:prstGeom>
            <a:solidFill>
              <a:srgbClr val="E31E0F"/>
            </a:solidFill>
            <a:ln w="19050" cap="flat" cmpd="sng">
              <a:solidFill>
                <a:schemeClr val="tx1"/>
              </a:solidFill>
              <a:prstDash val="solid"/>
              <a:headEnd type="none" w="med" len="med"/>
              <a:tailEnd type="none" w="med" len="med"/>
            </a:ln>
          </p:spPr>
          <p:txBody>
            <a:bodyPr/>
            <a:p>
              <a:endParaRPr lang="en-GB" altLang="x-none" dirty="0">
                <a:latin typeface="Arial" panose="020B0604020202020204" pitchFamily="34" charset="0"/>
              </a:endParaRPr>
            </a:p>
          </p:txBody>
        </p:sp>
      </p:grpSp>
      <p:pic>
        <p:nvPicPr>
          <p:cNvPr id="56" name="Picture 2" descr="C:\Users\bernaa\AppData\Local\Microsoft\Windows\Temporary Internet Files\Content.IE5\PYD7T7QN\MC900431512[1].png"/>
          <p:cNvPicPr>
            <a:picLocks noChangeAspect="1"/>
          </p:cNvPicPr>
          <p:nvPr/>
        </p:nvPicPr>
        <p:blipFill>
          <a:blip r:embed="rId17"/>
          <a:stretch>
            <a:fillRect/>
          </a:stretch>
        </p:blipFill>
        <p:spPr>
          <a:xfrm>
            <a:off x="8677275" y="2565400"/>
            <a:ext cx="431800" cy="431800"/>
          </a:xfrm>
          <a:prstGeom prst="rect">
            <a:avLst/>
          </a:prstGeom>
          <a:noFill/>
          <a:ln w="9525">
            <a:noFill/>
          </a:ln>
        </p:spPr>
      </p:pic>
      <p:grpSp>
        <p:nvGrpSpPr>
          <p:cNvPr id="6" name="Group 11"/>
          <p:cNvGrpSpPr/>
          <p:nvPr/>
        </p:nvGrpSpPr>
        <p:grpSpPr>
          <a:xfrm>
            <a:off x="6454775" y="1633538"/>
            <a:ext cx="2160588" cy="1003300"/>
            <a:chOff x="983324" y="1190600"/>
            <a:chExt cx="1788435" cy="788233"/>
          </a:xfrm>
        </p:grpSpPr>
        <p:sp>
          <p:nvSpPr>
            <p:cNvPr id="58" name="Rounded Rectangular Callout 57"/>
            <p:cNvSpPr/>
            <p:nvPr/>
          </p:nvSpPr>
          <p:spPr bwMode="auto">
            <a:xfrm>
              <a:off x="983324" y="1190600"/>
              <a:ext cx="1788435" cy="788233"/>
            </a:xfrm>
            <a:prstGeom prst="wedgeRoundRectCallout">
              <a:avLst>
                <a:gd name="adj1" fmla="val 57398"/>
                <a:gd name="adj2" fmla="val 51339"/>
                <a:gd name="adj3" fmla="val 16667"/>
              </a:avLst>
            </a:prstGeom>
            <a:solidFill>
              <a:schemeClr val="tx1"/>
            </a:solid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GB" sz="16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Choose three images that make you feel happy!</a:t>
              </a:r>
              <a:endParaRPr kumimoji="0" lang="en-GB" sz="18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endParaRPr>
            </a:p>
          </p:txBody>
        </p:sp>
        <p:sp>
          <p:nvSpPr>
            <p:cNvPr id="1100" name="Flowchart: Summing Junction 16"/>
            <p:cNvSpPr/>
            <p:nvPr/>
          </p:nvSpPr>
          <p:spPr>
            <a:xfrm>
              <a:off x="1042929" y="1220717"/>
              <a:ext cx="148966" cy="141429"/>
            </a:xfrm>
            <a:prstGeom prst="flowChartSummingJunction">
              <a:avLst/>
            </a:prstGeom>
            <a:solidFill>
              <a:srgbClr val="E31E0F"/>
            </a:solidFill>
            <a:ln w="19050" cap="flat" cmpd="sng">
              <a:solidFill>
                <a:schemeClr val="tx1"/>
              </a:solidFill>
              <a:prstDash val="solid"/>
              <a:headEnd type="none" w="med" len="med"/>
              <a:tailEnd type="none" w="med" len="med"/>
            </a:ln>
          </p:spPr>
          <p:txBody>
            <a:bodyPr/>
            <a:p>
              <a:endParaRPr lang="en-GB" altLang="x-none" dirty="0">
                <a:latin typeface="Arial" panose="020B0604020202020204" pitchFamily="34" charset="0"/>
              </a:endParaRPr>
            </a:p>
          </p:txBody>
        </p:sp>
      </p:grpSp>
      <p:pic>
        <p:nvPicPr>
          <p:cNvPr id="60" name="Picture 2" descr="C:\Users\bernaa\AppData\Local\Microsoft\Windows\Temporary Internet Files\Content.IE5\PYD7T7QN\MC900431512[1].png"/>
          <p:cNvPicPr>
            <a:picLocks noChangeAspect="1"/>
          </p:cNvPicPr>
          <p:nvPr/>
        </p:nvPicPr>
        <p:blipFill>
          <a:blip r:embed="rId17"/>
          <a:stretch>
            <a:fillRect/>
          </a:stretch>
        </p:blipFill>
        <p:spPr>
          <a:xfrm>
            <a:off x="5867400" y="1052513"/>
            <a:ext cx="431800" cy="431800"/>
          </a:xfrm>
          <a:prstGeom prst="rect">
            <a:avLst/>
          </a:prstGeom>
          <a:noFill/>
          <a:ln w="9525">
            <a:noFill/>
          </a:ln>
        </p:spPr>
      </p:pic>
      <p:grpSp>
        <p:nvGrpSpPr>
          <p:cNvPr id="7" name="Group 11"/>
          <p:cNvGrpSpPr/>
          <p:nvPr/>
        </p:nvGrpSpPr>
        <p:grpSpPr>
          <a:xfrm>
            <a:off x="6505893" y="570129"/>
            <a:ext cx="2160587" cy="1706663"/>
            <a:chOff x="977801" y="911978"/>
            <a:chExt cx="1788435" cy="1339663"/>
          </a:xfrm>
          <a:solidFill>
            <a:schemeClr val="tx1"/>
          </a:solidFill>
        </p:grpSpPr>
        <p:sp>
          <p:nvSpPr>
            <p:cNvPr id="62" name="Rounded Rectangular Callout 61"/>
            <p:cNvSpPr/>
            <p:nvPr/>
          </p:nvSpPr>
          <p:spPr bwMode="auto">
            <a:xfrm>
              <a:off x="977801" y="1485274"/>
              <a:ext cx="1788435" cy="766367"/>
            </a:xfrm>
            <a:prstGeom prst="wedgeRoundRectCallout">
              <a:avLst>
                <a:gd name="adj1" fmla="val -63881"/>
                <a:gd name="adj2" fmla="val -39219"/>
                <a:gd name="adj3" fmla="val 16667"/>
              </a:avLst>
            </a:prstGeom>
            <a:grp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GB" sz="16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Choose three images that make you feel hopeful!</a:t>
              </a:r>
              <a:endParaRPr kumimoji="0" lang="en-GB" sz="18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endParaRPr>
            </a:p>
          </p:txBody>
        </p:sp>
        <p:sp>
          <p:nvSpPr>
            <p:cNvPr id="1096" name="Flowchart: Summing Junction 16"/>
            <p:cNvSpPr/>
            <p:nvPr/>
          </p:nvSpPr>
          <p:spPr>
            <a:xfrm>
              <a:off x="1054226" y="911978"/>
              <a:ext cx="148966" cy="141429"/>
            </a:xfrm>
            <a:prstGeom prst="flowChartSummingJunction">
              <a:avLst/>
            </a:prstGeom>
            <a:grpFill/>
            <a:ln w="19050" cap="flat" cmpd="sng">
              <a:solidFill>
                <a:schemeClr val="tx1"/>
              </a:solidFill>
              <a:prstDash val="solid"/>
              <a:headEnd type="none" w="med" len="med"/>
              <a:tailEnd type="none" w="med" len="med"/>
            </a:ln>
          </p:spPr>
          <p:txBody>
            <a:bodyPr/>
            <a:p>
              <a:endParaRPr lang="en-GB" altLang="x-none" dirty="0">
                <a:latin typeface="Arial" panose="020B0604020202020204" pitchFamily="34" charset="0"/>
              </a:endParaRPr>
            </a:p>
          </p:txBody>
        </p:sp>
      </p:grpSp>
      <p:pic>
        <p:nvPicPr>
          <p:cNvPr id="64" name="Picture 2" descr="C:\Users\bernaa\AppData\Local\Microsoft\Windows\Temporary Internet Files\Content.IE5\PYD7T7QN\MC900431512[1].png"/>
          <p:cNvPicPr>
            <a:picLocks noChangeAspect="1"/>
          </p:cNvPicPr>
          <p:nvPr/>
        </p:nvPicPr>
        <p:blipFill>
          <a:blip r:embed="rId17"/>
          <a:stretch>
            <a:fillRect/>
          </a:stretch>
        </p:blipFill>
        <p:spPr>
          <a:xfrm>
            <a:off x="5867400" y="2565400"/>
            <a:ext cx="431800" cy="431800"/>
          </a:xfrm>
          <a:prstGeom prst="rect">
            <a:avLst/>
          </a:prstGeom>
          <a:noFill/>
          <a:ln w="9525">
            <a:noFill/>
          </a:ln>
        </p:spPr>
      </p:pic>
      <p:grpSp>
        <p:nvGrpSpPr>
          <p:cNvPr id="8" name="Group 11"/>
          <p:cNvGrpSpPr/>
          <p:nvPr/>
        </p:nvGrpSpPr>
        <p:grpSpPr>
          <a:xfrm>
            <a:off x="6515671" y="1633538"/>
            <a:ext cx="2242884" cy="1003300"/>
            <a:chOff x="1042929" y="1059893"/>
            <a:chExt cx="1856557" cy="788233"/>
          </a:xfrm>
          <a:solidFill>
            <a:schemeClr val="tx1"/>
          </a:solidFill>
        </p:grpSpPr>
        <p:sp>
          <p:nvSpPr>
            <p:cNvPr id="66" name="Rounded Rectangular Callout 65"/>
            <p:cNvSpPr/>
            <p:nvPr/>
          </p:nvSpPr>
          <p:spPr bwMode="auto">
            <a:xfrm>
              <a:off x="1111051" y="1059893"/>
              <a:ext cx="1788435" cy="788233"/>
            </a:xfrm>
            <a:prstGeom prst="wedgeRoundRectCallout">
              <a:avLst>
                <a:gd name="adj1" fmla="val -61354"/>
                <a:gd name="adj2" fmla="val 44543"/>
                <a:gd name="adj3" fmla="val 16667"/>
              </a:avLst>
            </a:prstGeom>
            <a:grp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GB" sz="16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Choose three images that make you feel worried!</a:t>
              </a:r>
              <a:endParaRPr kumimoji="0" lang="en-GB" sz="18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endParaRPr>
            </a:p>
          </p:txBody>
        </p:sp>
        <p:sp>
          <p:nvSpPr>
            <p:cNvPr id="1092" name="Flowchart: Summing Junction 16"/>
            <p:cNvSpPr/>
            <p:nvPr/>
          </p:nvSpPr>
          <p:spPr>
            <a:xfrm>
              <a:off x="1042929" y="1231431"/>
              <a:ext cx="148966" cy="141429"/>
            </a:xfrm>
            <a:prstGeom prst="flowChartSummingJunction">
              <a:avLst/>
            </a:prstGeom>
            <a:grpFill/>
            <a:ln w="19050" cap="flat" cmpd="sng">
              <a:solidFill>
                <a:schemeClr val="tx1"/>
              </a:solidFill>
              <a:prstDash val="solid"/>
              <a:headEnd type="none" w="med" len="med"/>
              <a:tailEnd type="none" w="med" len="med"/>
            </a:ln>
          </p:spPr>
          <p:txBody>
            <a:bodyPr/>
            <a:p>
              <a:endParaRPr lang="en-GB" altLang="x-none" dirty="0">
                <a:latin typeface="Arial" panose="020B0604020202020204" pitchFamily="34" charset="0"/>
              </a:endParaRPr>
            </a:p>
          </p:txBody>
        </p:sp>
      </p:grpSp>
      <p:sp>
        <p:nvSpPr>
          <p:cNvPr id="69" name="TextBox 68"/>
          <p:cNvSpPr txBox="1"/>
          <p:nvPr/>
        </p:nvSpPr>
        <p:spPr>
          <a:xfrm>
            <a:off x="1900555" y="116840"/>
            <a:ext cx="5983605" cy="768350"/>
          </a:xfrm>
          <a:prstGeom prst="rect">
            <a:avLst/>
          </a:prstGeom>
          <a:noFill/>
        </p:spPr>
        <p:txBody>
          <a:bodyPr wrap="square" rtlCol="0">
            <a:spAutoFit/>
          </a:bodyPr>
          <a:lstStyle/>
          <a:p>
            <a:pPr marR="0" algn="ctr" defTabSz="914400">
              <a:buClrTx/>
              <a:buSzTx/>
              <a:buFontTx/>
              <a:buNone/>
              <a:defRPr/>
            </a:pPr>
            <a:r>
              <a:rPr kumimoji="0" lang="en-GB" sz="4400" b="1" kern="1200" cap="none" spc="0" normalizeH="0" baseline="0" noProof="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anose="020B0604020202020204" pitchFamily="34" charset="0"/>
                <a:ea typeface="+mn-ea"/>
                <a:cs typeface="Arial" panose="020B0604020202020204" pitchFamily="34" charset="0"/>
              </a:rPr>
              <a:t>Energy resources</a:t>
            </a:r>
            <a:endParaRPr kumimoji="0" lang="en-GB" sz="4400" b="1" kern="1200" cap="none" spc="0" normalizeH="0" baseline="0" noProof="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anose="020B0604020202020204" pitchFamily="34" charset="0"/>
              <a:ea typeface="+mn-ea"/>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1"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par>
                                <p:cTn id="8" presetID="10" presetClass="exit" presetSubtype="0" fill="hold" grpId="1" nodeType="withEffect">
                                  <p:stCondLst>
                                    <p:cond delay="0"/>
                                  </p:stCondLst>
                                  <p:childTnLst>
                                    <p:animEffect transition="out" filter="fade">
                                      <p:cBhvr>
                                        <p:cTn id="9" dur="500"/>
                                        <p:tgtEl>
                                          <p:spTgt spid="109"/>
                                        </p:tgtEl>
                                      </p:cBhvr>
                                    </p:animEffect>
                                    <p:set>
                                      <p:cBhvr>
                                        <p:cTn id="10" dur="1" fill="hold">
                                          <p:stCondLst>
                                            <p:cond delay="499"/>
                                          </p:stCondLst>
                                        </p:cTn>
                                        <p:tgtEl>
                                          <p:spTgt spid="109"/>
                                        </p:tgtEl>
                                        <p:attrNameLst>
                                          <p:attrName>style.visibility</p:attrName>
                                        </p:attrNameLst>
                                      </p:cBhvr>
                                      <p:to>
                                        <p:strVal val="hidden"/>
                                      </p:to>
                                    </p:set>
                                  </p:childTnLst>
                                </p:cTn>
                              </p:par>
                              <p:par>
                                <p:cTn id="11" presetID="10" presetClass="exit" presetSubtype="0" fill="hold" grpId="1" nodeType="withEffect">
                                  <p:stCondLst>
                                    <p:cond delay="0"/>
                                  </p:stCondLst>
                                  <p:childTnLst>
                                    <p:animEffect transition="out" filter="fade">
                                      <p:cBhvr>
                                        <p:cTn id="12" dur="500"/>
                                        <p:tgtEl>
                                          <p:spTgt spid="111"/>
                                        </p:tgtEl>
                                      </p:cBhvr>
                                    </p:animEffect>
                                    <p:set>
                                      <p:cBhvr>
                                        <p:cTn id="13" dur="1" fill="hold">
                                          <p:stCondLst>
                                            <p:cond delay="499"/>
                                          </p:stCondLst>
                                        </p:cTn>
                                        <p:tgtEl>
                                          <p:spTgt spid="111"/>
                                        </p:tgtEl>
                                        <p:attrNameLst>
                                          <p:attrName>style.visibility</p:attrName>
                                        </p:attrNameLst>
                                      </p:cBhvr>
                                      <p:to>
                                        <p:strVal val="hidden"/>
                                      </p:to>
                                    </p:set>
                                  </p:childTnLst>
                                </p:cTn>
                              </p:par>
                              <p:par>
                                <p:cTn id="14" presetID="10" presetClass="exit" presetSubtype="0" fill="hold" grpId="1" nodeType="withEffect">
                                  <p:stCondLst>
                                    <p:cond delay="0"/>
                                  </p:stCondLst>
                                  <p:childTnLst>
                                    <p:animEffect transition="out" filter="fade">
                                      <p:cBhvr>
                                        <p:cTn id="15" dur="500"/>
                                        <p:tgtEl>
                                          <p:spTgt spid="113"/>
                                        </p:tgtEl>
                                      </p:cBhvr>
                                    </p:animEffect>
                                    <p:set>
                                      <p:cBhvr>
                                        <p:cTn id="16" dur="1" fill="hold">
                                          <p:stCondLst>
                                            <p:cond delay="499"/>
                                          </p:stCondLst>
                                        </p:cTn>
                                        <p:tgtEl>
                                          <p:spTgt spid="113"/>
                                        </p:tgtEl>
                                        <p:attrNameLst>
                                          <p:attrName>style.visibility</p:attrName>
                                        </p:attrNameLst>
                                      </p:cBhvr>
                                      <p:to>
                                        <p:strVal val="hidden"/>
                                      </p:to>
                                    </p:set>
                                  </p:childTnLst>
                                </p:cTn>
                              </p:par>
                              <p:par>
                                <p:cTn id="17" presetID="10" presetClass="exit" presetSubtype="0" fill="hold" grpId="1" nodeType="withEffect">
                                  <p:stCondLst>
                                    <p:cond delay="0"/>
                                  </p:stCondLst>
                                  <p:childTnLst>
                                    <p:animEffect transition="out" filter="fade">
                                      <p:cBhvr>
                                        <p:cTn id="18" dur="500"/>
                                        <p:tgtEl>
                                          <p:spTgt spid="115"/>
                                        </p:tgtEl>
                                      </p:cBhvr>
                                    </p:animEffect>
                                    <p:set>
                                      <p:cBhvr>
                                        <p:cTn id="19" dur="1" fill="hold">
                                          <p:stCondLst>
                                            <p:cond delay="499"/>
                                          </p:stCondLst>
                                        </p:cTn>
                                        <p:tgtEl>
                                          <p:spTgt spid="115"/>
                                        </p:tgtEl>
                                        <p:attrNameLst>
                                          <p:attrName>style.visibility</p:attrName>
                                        </p:attrNameLst>
                                      </p:cBhvr>
                                      <p:to>
                                        <p:strVal val="hidden"/>
                                      </p:to>
                                    </p:set>
                                  </p:childTnLst>
                                </p:cTn>
                              </p:par>
                              <p:par>
                                <p:cTn id="20" presetID="10" presetClass="exit" presetSubtype="0" fill="hold" grpId="1" nodeType="withEffect">
                                  <p:stCondLst>
                                    <p:cond delay="0"/>
                                  </p:stCondLst>
                                  <p:childTnLst>
                                    <p:animEffect transition="out" filter="fade">
                                      <p:cBhvr>
                                        <p:cTn id="21" dur="500"/>
                                        <p:tgtEl>
                                          <p:spTgt spid="117"/>
                                        </p:tgtEl>
                                      </p:cBhvr>
                                    </p:animEffect>
                                    <p:set>
                                      <p:cBhvr>
                                        <p:cTn id="22" dur="1" fill="hold">
                                          <p:stCondLst>
                                            <p:cond delay="499"/>
                                          </p:stCondLst>
                                        </p:cTn>
                                        <p:tgtEl>
                                          <p:spTgt spid="117"/>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119"/>
                                        </p:tgtEl>
                                      </p:cBhvr>
                                    </p:animEffect>
                                    <p:set>
                                      <p:cBhvr>
                                        <p:cTn id="25" dur="1" fill="hold">
                                          <p:stCondLst>
                                            <p:cond delay="499"/>
                                          </p:stCondLst>
                                        </p:cTn>
                                        <p:tgtEl>
                                          <p:spTgt spid="119"/>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121"/>
                                        </p:tgtEl>
                                      </p:cBhvr>
                                    </p:animEffect>
                                    <p:set>
                                      <p:cBhvr>
                                        <p:cTn id="28" dur="1" fill="hold">
                                          <p:stCondLst>
                                            <p:cond delay="499"/>
                                          </p:stCondLst>
                                        </p:cTn>
                                        <p:tgtEl>
                                          <p:spTgt spid="121"/>
                                        </p:tgtEl>
                                        <p:attrNameLst>
                                          <p:attrName>style.visibility</p:attrName>
                                        </p:attrNameLst>
                                      </p:cBhvr>
                                      <p:to>
                                        <p:strVal val="hidden"/>
                                      </p:to>
                                    </p:set>
                                  </p:childTnLst>
                                </p:cTn>
                              </p:par>
                              <p:par>
                                <p:cTn id="29" presetID="10" presetClass="exit" presetSubtype="0" fill="hold" grpId="1" nodeType="withEffect">
                                  <p:stCondLst>
                                    <p:cond delay="0"/>
                                  </p:stCondLst>
                                  <p:childTnLst>
                                    <p:animEffect transition="out" filter="fade">
                                      <p:cBhvr>
                                        <p:cTn id="30" dur="500"/>
                                        <p:tgtEl>
                                          <p:spTgt spid="123"/>
                                        </p:tgtEl>
                                      </p:cBhvr>
                                    </p:animEffect>
                                    <p:set>
                                      <p:cBhvr>
                                        <p:cTn id="31" dur="1" fill="hold">
                                          <p:stCondLst>
                                            <p:cond delay="499"/>
                                          </p:stCondLst>
                                        </p:cTn>
                                        <p:tgtEl>
                                          <p:spTgt spid="123"/>
                                        </p:tgtEl>
                                        <p:attrNameLst>
                                          <p:attrName>style.visibility</p:attrName>
                                        </p:attrNameLst>
                                      </p:cBhvr>
                                      <p:to>
                                        <p:strVal val="hidden"/>
                                      </p:to>
                                    </p:set>
                                  </p:childTnLst>
                                </p:cTn>
                              </p:par>
                              <p:par>
                                <p:cTn id="32" presetID="10" presetClass="exit" presetSubtype="0" fill="hold" grpId="1" nodeType="withEffect">
                                  <p:stCondLst>
                                    <p:cond delay="0"/>
                                  </p:stCondLst>
                                  <p:childTnLst>
                                    <p:animEffect transition="out" filter="fade">
                                      <p:cBhvr>
                                        <p:cTn id="33" dur="500"/>
                                        <p:tgtEl>
                                          <p:spTgt spid="125"/>
                                        </p:tgtEl>
                                      </p:cBhvr>
                                    </p:animEffect>
                                    <p:set>
                                      <p:cBhvr>
                                        <p:cTn id="34" dur="1" fill="hold">
                                          <p:stCondLst>
                                            <p:cond delay="499"/>
                                          </p:stCondLst>
                                        </p:cTn>
                                        <p:tgtEl>
                                          <p:spTgt spid="125"/>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127"/>
                                        </p:tgtEl>
                                      </p:cBhvr>
                                    </p:animEffect>
                                    <p:set>
                                      <p:cBhvr>
                                        <p:cTn id="37" dur="1" fill="hold">
                                          <p:stCondLst>
                                            <p:cond delay="499"/>
                                          </p:stCondLst>
                                        </p:cTn>
                                        <p:tgtEl>
                                          <p:spTgt spid="127"/>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129"/>
                                        </p:tgtEl>
                                      </p:cBhvr>
                                    </p:animEffect>
                                    <p:set>
                                      <p:cBhvr>
                                        <p:cTn id="40" dur="1" fill="hold">
                                          <p:stCondLst>
                                            <p:cond delay="499"/>
                                          </p:stCondLst>
                                        </p:cTn>
                                        <p:tgtEl>
                                          <p:spTgt spid="129"/>
                                        </p:tgtEl>
                                        <p:attrNameLst>
                                          <p:attrName>style.visibility</p:attrName>
                                        </p:attrNameLst>
                                      </p:cBhvr>
                                      <p:to>
                                        <p:strVal val="hidden"/>
                                      </p:to>
                                    </p:set>
                                  </p:childTnLst>
                                </p:cTn>
                              </p:par>
                              <p:par>
                                <p:cTn id="41" presetID="10" presetClass="exit" presetSubtype="0" fill="hold" grpId="1" nodeType="withEffect">
                                  <p:stCondLst>
                                    <p:cond delay="0"/>
                                  </p:stCondLst>
                                  <p:childTnLst>
                                    <p:animEffect transition="out" filter="fade">
                                      <p:cBhvr>
                                        <p:cTn id="42" dur="500"/>
                                        <p:tgtEl>
                                          <p:spTgt spid="131"/>
                                        </p:tgtEl>
                                      </p:cBhvr>
                                    </p:animEffect>
                                    <p:set>
                                      <p:cBhvr>
                                        <p:cTn id="43" dur="1" fill="hold">
                                          <p:stCondLst>
                                            <p:cond delay="499"/>
                                          </p:stCondLst>
                                        </p:cTn>
                                        <p:tgtEl>
                                          <p:spTgt spid="131"/>
                                        </p:tgtEl>
                                        <p:attrNameLst>
                                          <p:attrName>style.visibility</p:attrName>
                                        </p:attrNameLst>
                                      </p:cBhvr>
                                      <p:to>
                                        <p:strVal val="hidden"/>
                                      </p:to>
                                    </p:set>
                                  </p:childTnLst>
                                </p:cTn>
                              </p:par>
                              <p:par>
                                <p:cTn id="44" presetID="10" presetClass="exit" presetSubtype="0" fill="hold" grpId="1" nodeType="withEffect">
                                  <p:stCondLst>
                                    <p:cond delay="0"/>
                                  </p:stCondLst>
                                  <p:childTnLst>
                                    <p:animEffect transition="out" filter="fade">
                                      <p:cBhvr>
                                        <p:cTn id="45" dur="500"/>
                                        <p:tgtEl>
                                          <p:spTgt spid="133"/>
                                        </p:tgtEl>
                                      </p:cBhvr>
                                    </p:animEffect>
                                    <p:set>
                                      <p:cBhvr>
                                        <p:cTn id="46" dur="1" fill="hold">
                                          <p:stCondLst>
                                            <p:cond delay="499"/>
                                          </p:stCondLst>
                                        </p:cTn>
                                        <p:tgtEl>
                                          <p:spTgt spid="133"/>
                                        </p:tgtEl>
                                        <p:attrNameLst>
                                          <p:attrName>style.visibility</p:attrName>
                                        </p:attrNameLst>
                                      </p:cBhvr>
                                      <p:to>
                                        <p:strVal val="hidden"/>
                                      </p:to>
                                    </p:set>
                                  </p:childTnLst>
                                </p:cTn>
                              </p:par>
                              <p:par>
                                <p:cTn id="47" presetID="10" presetClass="exit" presetSubtype="0" fill="hold" grpId="1" nodeType="withEffect">
                                  <p:stCondLst>
                                    <p:cond delay="0"/>
                                  </p:stCondLst>
                                  <p:childTnLst>
                                    <p:animEffect transition="out" filter="fade">
                                      <p:cBhvr>
                                        <p:cTn id="48" dur="500"/>
                                        <p:tgtEl>
                                          <p:spTgt spid="135"/>
                                        </p:tgtEl>
                                      </p:cBhvr>
                                    </p:animEffect>
                                    <p:set>
                                      <p:cBhvr>
                                        <p:cTn id="49" dur="1" fill="hold">
                                          <p:stCondLst>
                                            <p:cond delay="499"/>
                                          </p:stCondLst>
                                        </p:cTn>
                                        <p:tgtEl>
                                          <p:spTgt spid="135"/>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137"/>
                                        </p:tgtEl>
                                      </p:cBhvr>
                                    </p:animEffect>
                                    <p:set>
                                      <p:cBhvr>
                                        <p:cTn id="52" dur="1" fill="hold">
                                          <p:stCondLst>
                                            <p:cond delay="499"/>
                                          </p:stCondLst>
                                        </p:cTn>
                                        <p:tgtEl>
                                          <p:spTgt spid="1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2"/>
                    </p:tgtEl>
                  </p:cond>
                </p:stCondLst>
                <p:endSync evt="end" delay="0">
                  <p:rtn val="all"/>
                </p:endSync>
                <p:childTnLst>
                  <p:par>
                    <p:cTn id="54" fill="hold">
                      <p:stCondLst>
                        <p:cond delay="0"/>
                      </p:stCondLst>
                      <p:childTnLst>
                        <p:par>
                          <p:cTn id="55" fill="hold">
                            <p:stCondLst>
                              <p:cond delay="0"/>
                            </p:stCondLst>
                            <p:childTnLst>
                              <p:par>
                                <p:cTn id="56" presetID="45" presetClass="entr" presetSubtype="0" fill="hold" grpId="0" nodeType="clickEffect">
                                  <p:stCondLst>
                                    <p:cond delay="0"/>
                                  </p:stCondLst>
                                  <p:childTnLst>
                                    <p:set>
                                      <p:cBhvr>
                                        <p:cTn id="57" dur="1" fill="hold">
                                          <p:stCondLst>
                                            <p:cond delay="0"/>
                                          </p:stCondLst>
                                        </p:cTn>
                                        <p:tgtEl>
                                          <p:spTgt spid="3"/>
                                        </p:tgtEl>
                                        <p:attrNameLst>
                                          <p:attrName>style.visibility</p:attrName>
                                        </p:attrNameLst>
                                      </p:cBhvr>
                                      <p:to>
                                        <p:strVal val="visible"/>
                                      </p:to>
                                    </p:set>
                                    <p:animEffect transition="in" filter="fade">
                                      <p:cBhvr>
                                        <p:cTn id="58" dur="2000"/>
                                        <p:tgtEl>
                                          <p:spTgt spid="3"/>
                                        </p:tgtEl>
                                      </p:cBhvr>
                                    </p:animEffect>
                                    <p:anim calcmode="lin" valueType="num">
                                      <p:cBhvr>
                                        <p:cTn id="59" dur="2000" fill="hold"/>
                                        <p:tgtEl>
                                          <p:spTgt spid="3"/>
                                        </p:tgtEl>
                                        <p:attrNameLst>
                                          <p:attrName>ppt_w</p:attrName>
                                        </p:attrNameLst>
                                      </p:cBhvr>
                                      <p:tavLst>
                                        <p:tav tm="0" fmla="#ppt_w*sin(2.5*pi*$)">
                                          <p:val>
                                            <p:fltVal val="0.000000"/>
                                          </p:val>
                                        </p:tav>
                                        <p:tav tm="100000">
                                          <p:val>
                                            <p:fltVal val="1.000000"/>
                                          </p:val>
                                        </p:tav>
                                      </p:tavLst>
                                    </p:anim>
                                    <p:anim calcmode="lin" valueType="num">
                                      <p:cBhvr>
                                        <p:cTn id="60"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2"/>
                  </p:tgtEl>
                </p:cond>
              </p:nextCondLst>
            </p:seq>
            <p:seq concurrent="1" nextAc="seek">
              <p:cTn id="61" restart="whenNotActive" fill="hold" evtFilter="cancelBubble" nodeType="interactiveSeq">
                <p:stCondLst>
                  <p:cond evt="onClick" delay="0">
                    <p:tgtEl>
                      <p:spTgt spid="108"/>
                    </p:tgtEl>
                  </p:cond>
                </p:stCondLst>
                <p:endSync evt="end" delay="0">
                  <p:rtn val="all"/>
                </p:endSync>
                <p:childTnLst>
                  <p:par>
                    <p:cTn id="62" fill="hold">
                      <p:stCondLst>
                        <p:cond delay="0"/>
                      </p:stCondLst>
                      <p:childTnLst>
                        <p:par>
                          <p:cTn id="63" fill="hold">
                            <p:stCondLst>
                              <p:cond delay="0"/>
                            </p:stCondLst>
                            <p:childTnLst>
                              <p:par>
                                <p:cTn id="64" presetID="45" presetClass="entr" presetSubtype="0" fill="hold" grpId="0" nodeType="clickEffect">
                                  <p:stCondLst>
                                    <p:cond delay="0"/>
                                  </p:stCondLst>
                                  <p:childTnLst>
                                    <p:set>
                                      <p:cBhvr>
                                        <p:cTn id="65" dur="1" fill="hold">
                                          <p:stCondLst>
                                            <p:cond delay="0"/>
                                          </p:stCondLst>
                                        </p:cTn>
                                        <p:tgtEl>
                                          <p:spTgt spid="109"/>
                                        </p:tgtEl>
                                        <p:attrNameLst>
                                          <p:attrName>style.visibility</p:attrName>
                                        </p:attrNameLst>
                                      </p:cBhvr>
                                      <p:to>
                                        <p:strVal val="visible"/>
                                      </p:to>
                                    </p:set>
                                    <p:animEffect transition="in" filter="fade">
                                      <p:cBhvr>
                                        <p:cTn id="66" dur="2000"/>
                                        <p:tgtEl>
                                          <p:spTgt spid="109"/>
                                        </p:tgtEl>
                                      </p:cBhvr>
                                    </p:animEffect>
                                    <p:anim calcmode="lin" valueType="num">
                                      <p:cBhvr>
                                        <p:cTn id="67" dur="2000" fill="hold"/>
                                        <p:tgtEl>
                                          <p:spTgt spid="109"/>
                                        </p:tgtEl>
                                        <p:attrNameLst>
                                          <p:attrName>ppt_w</p:attrName>
                                        </p:attrNameLst>
                                      </p:cBhvr>
                                      <p:tavLst>
                                        <p:tav tm="0" fmla="#ppt_w*sin(2.5*pi*$)">
                                          <p:val>
                                            <p:fltVal val="0.000000"/>
                                          </p:val>
                                        </p:tav>
                                        <p:tav tm="100000">
                                          <p:val>
                                            <p:fltVal val="1.000000"/>
                                          </p:val>
                                        </p:tav>
                                      </p:tavLst>
                                    </p:anim>
                                    <p:anim calcmode="lin" valueType="num">
                                      <p:cBhvr>
                                        <p:cTn id="68" dur="2000" fill="hold"/>
                                        <p:tgtEl>
                                          <p:spTgt spid="109"/>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08"/>
                  </p:tgtEl>
                </p:cond>
              </p:nextCondLst>
            </p:seq>
            <p:seq concurrent="1" nextAc="seek">
              <p:cTn id="69" restart="whenNotActive" fill="hold" evtFilter="cancelBubble" nodeType="interactiveSeq">
                <p:stCondLst>
                  <p:cond evt="onClick" delay="0">
                    <p:tgtEl>
                      <p:spTgt spid="110"/>
                    </p:tgtEl>
                  </p:cond>
                </p:stCondLst>
                <p:endSync evt="end" delay="0">
                  <p:rtn val="all"/>
                </p:endSync>
                <p:childTnLst>
                  <p:par>
                    <p:cTn id="70" fill="hold">
                      <p:stCondLst>
                        <p:cond delay="0"/>
                      </p:stCondLst>
                      <p:childTnLst>
                        <p:par>
                          <p:cTn id="71" fill="hold">
                            <p:stCondLst>
                              <p:cond delay="0"/>
                            </p:stCondLst>
                            <p:childTnLst>
                              <p:par>
                                <p:cTn id="72" presetID="45" presetClass="entr" presetSubtype="0" fill="hold" grpId="0" nodeType="clickEffect">
                                  <p:stCondLst>
                                    <p:cond delay="0"/>
                                  </p:stCondLst>
                                  <p:childTnLst>
                                    <p:set>
                                      <p:cBhvr>
                                        <p:cTn id="73" dur="1" fill="hold">
                                          <p:stCondLst>
                                            <p:cond delay="0"/>
                                          </p:stCondLst>
                                        </p:cTn>
                                        <p:tgtEl>
                                          <p:spTgt spid="111"/>
                                        </p:tgtEl>
                                        <p:attrNameLst>
                                          <p:attrName>style.visibility</p:attrName>
                                        </p:attrNameLst>
                                      </p:cBhvr>
                                      <p:to>
                                        <p:strVal val="visible"/>
                                      </p:to>
                                    </p:set>
                                    <p:animEffect transition="in" filter="fade">
                                      <p:cBhvr>
                                        <p:cTn id="74" dur="2000"/>
                                        <p:tgtEl>
                                          <p:spTgt spid="111"/>
                                        </p:tgtEl>
                                      </p:cBhvr>
                                    </p:animEffect>
                                    <p:anim calcmode="lin" valueType="num">
                                      <p:cBhvr>
                                        <p:cTn id="75" dur="2000" fill="hold"/>
                                        <p:tgtEl>
                                          <p:spTgt spid="111"/>
                                        </p:tgtEl>
                                        <p:attrNameLst>
                                          <p:attrName>ppt_w</p:attrName>
                                        </p:attrNameLst>
                                      </p:cBhvr>
                                      <p:tavLst>
                                        <p:tav tm="0" fmla="#ppt_w*sin(2.5*pi*$)">
                                          <p:val>
                                            <p:fltVal val="0.000000"/>
                                          </p:val>
                                        </p:tav>
                                        <p:tav tm="100000">
                                          <p:val>
                                            <p:fltVal val="1.000000"/>
                                          </p:val>
                                        </p:tav>
                                      </p:tavLst>
                                    </p:anim>
                                    <p:anim calcmode="lin" valueType="num">
                                      <p:cBhvr>
                                        <p:cTn id="76" dur="2000" fill="hold"/>
                                        <p:tgtEl>
                                          <p:spTgt spid="111"/>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10"/>
                  </p:tgtEl>
                </p:cond>
              </p:nextCondLst>
            </p:seq>
            <p:seq concurrent="1" nextAc="seek">
              <p:cTn id="77" restart="whenNotActive" fill="hold" evtFilter="cancelBubble" nodeType="interactiveSeq">
                <p:stCondLst>
                  <p:cond evt="onClick" delay="0">
                    <p:tgtEl>
                      <p:spTgt spid="112"/>
                    </p:tgtEl>
                  </p:cond>
                </p:stCondLst>
                <p:endSync evt="end" delay="0">
                  <p:rtn val="all"/>
                </p:endSync>
                <p:childTnLst>
                  <p:par>
                    <p:cTn id="78" fill="hold">
                      <p:stCondLst>
                        <p:cond delay="0"/>
                      </p:stCondLst>
                      <p:childTnLst>
                        <p:par>
                          <p:cTn id="79" fill="hold">
                            <p:stCondLst>
                              <p:cond delay="0"/>
                            </p:stCondLst>
                            <p:childTnLst>
                              <p:par>
                                <p:cTn id="80" presetID="45" presetClass="entr" presetSubtype="0" fill="hold" grpId="0" nodeType="clickEffect">
                                  <p:stCondLst>
                                    <p:cond delay="0"/>
                                  </p:stCondLst>
                                  <p:childTnLst>
                                    <p:set>
                                      <p:cBhvr>
                                        <p:cTn id="81" dur="1" fill="hold">
                                          <p:stCondLst>
                                            <p:cond delay="0"/>
                                          </p:stCondLst>
                                        </p:cTn>
                                        <p:tgtEl>
                                          <p:spTgt spid="113"/>
                                        </p:tgtEl>
                                        <p:attrNameLst>
                                          <p:attrName>style.visibility</p:attrName>
                                        </p:attrNameLst>
                                      </p:cBhvr>
                                      <p:to>
                                        <p:strVal val="visible"/>
                                      </p:to>
                                    </p:set>
                                    <p:animEffect transition="in" filter="fade">
                                      <p:cBhvr>
                                        <p:cTn id="82" dur="2000"/>
                                        <p:tgtEl>
                                          <p:spTgt spid="113"/>
                                        </p:tgtEl>
                                      </p:cBhvr>
                                    </p:animEffect>
                                    <p:anim calcmode="lin" valueType="num">
                                      <p:cBhvr>
                                        <p:cTn id="83" dur="2000" fill="hold"/>
                                        <p:tgtEl>
                                          <p:spTgt spid="113"/>
                                        </p:tgtEl>
                                        <p:attrNameLst>
                                          <p:attrName>ppt_w</p:attrName>
                                        </p:attrNameLst>
                                      </p:cBhvr>
                                      <p:tavLst>
                                        <p:tav tm="0" fmla="#ppt_w*sin(2.5*pi*$)">
                                          <p:val>
                                            <p:fltVal val="0.000000"/>
                                          </p:val>
                                        </p:tav>
                                        <p:tav tm="100000">
                                          <p:val>
                                            <p:fltVal val="1.000000"/>
                                          </p:val>
                                        </p:tav>
                                      </p:tavLst>
                                    </p:anim>
                                    <p:anim calcmode="lin" valueType="num">
                                      <p:cBhvr>
                                        <p:cTn id="84" dur="2000" fill="hold"/>
                                        <p:tgtEl>
                                          <p:spTgt spid="113"/>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12"/>
                  </p:tgtEl>
                </p:cond>
              </p:nextCondLst>
            </p:seq>
            <p:seq concurrent="1" nextAc="seek">
              <p:cTn id="85" restart="whenNotActive" fill="hold" evtFilter="cancelBubble" nodeType="interactiveSeq">
                <p:stCondLst>
                  <p:cond evt="onClick" delay="0">
                    <p:tgtEl>
                      <p:spTgt spid="114"/>
                    </p:tgtEl>
                  </p:cond>
                </p:stCondLst>
                <p:endSync evt="end" delay="0">
                  <p:rtn val="all"/>
                </p:endSync>
                <p:childTnLst>
                  <p:par>
                    <p:cTn id="86" fill="hold">
                      <p:stCondLst>
                        <p:cond delay="0"/>
                      </p:stCondLst>
                      <p:childTnLst>
                        <p:par>
                          <p:cTn id="87" fill="hold">
                            <p:stCondLst>
                              <p:cond delay="0"/>
                            </p:stCondLst>
                            <p:childTnLst>
                              <p:par>
                                <p:cTn id="88" presetID="45" presetClass="entr" presetSubtype="0" fill="hold" grpId="0" nodeType="clickEffect">
                                  <p:stCondLst>
                                    <p:cond delay="0"/>
                                  </p:stCondLst>
                                  <p:childTnLst>
                                    <p:set>
                                      <p:cBhvr>
                                        <p:cTn id="89" dur="1" fill="hold">
                                          <p:stCondLst>
                                            <p:cond delay="0"/>
                                          </p:stCondLst>
                                        </p:cTn>
                                        <p:tgtEl>
                                          <p:spTgt spid="115"/>
                                        </p:tgtEl>
                                        <p:attrNameLst>
                                          <p:attrName>style.visibility</p:attrName>
                                        </p:attrNameLst>
                                      </p:cBhvr>
                                      <p:to>
                                        <p:strVal val="visible"/>
                                      </p:to>
                                    </p:set>
                                    <p:animEffect transition="in" filter="fade">
                                      <p:cBhvr>
                                        <p:cTn id="90" dur="2000"/>
                                        <p:tgtEl>
                                          <p:spTgt spid="115"/>
                                        </p:tgtEl>
                                      </p:cBhvr>
                                    </p:animEffect>
                                    <p:anim calcmode="lin" valueType="num">
                                      <p:cBhvr>
                                        <p:cTn id="91" dur="2000" fill="hold"/>
                                        <p:tgtEl>
                                          <p:spTgt spid="115"/>
                                        </p:tgtEl>
                                        <p:attrNameLst>
                                          <p:attrName>ppt_w</p:attrName>
                                        </p:attrNameLst>
                                      </p:cBhvr>
                                      <p:tavLst>
                                        <p:tav tm="0" fmla="#ppt_w*sin(2.5*pi*$)">
                                          <p:val>
                                            <p:fltVal val="0.000000"/>
                                          </p:val>
                                        </p:tav>
                                        <p:tav tm="100000">
                                          <p:val>
                                            <p:fltVal val="1.000000"/>
                                          </p:val>
                                        </p:tav>
                                      </p:tavLst>
                                    </p:anim>
                                    <p:anim calcmode="lin" valueType="num">
                                      <p:cBhvr>
                                        <p:cTn id="92" dur="2000" fill="hold"/>
                                        <p:tgtEl>
                                          <p:spTgt spid="115"/>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14"/>
                  </p:tgtEl>
                </p:cond>
              </p:nextCondLst>
            </p:seq>
            <p:seq concurrent="1" nextAc="seek">
              <p:cTn id="93" restart="whenNotActive" fill="hold" evtFilter="cancelBubble" nodeType="interactiveSeq">
                <p:stCondLst>
                  <p:cond evt="onClick" delay="0">
                    <p:tgtEl>
                      <p:spTgt spid="116"/>
                    </p:tgtEl>
                  </p:cond>
                </p:stCondLst>
                <p:endSync evt="end" delay="0">
                  <p:rtn val="all"/>
                </p:endSync>
                <p:childTnLst>
                  <p:par>
                    <p:cTn id="94" fill="hold">
                      <p:stCondLst>
                        <p:cond delay="0"/>
                      </p:stCondLst>
                      <p:childTnLst>
                        <p:par>
                          <p:cTn id="95" fill="hold">
                            <p:stCondLst>
                              <p:cond delay="0"/>
                            </p:stCondLst>
                            <p:childTnLst>
                              <p:par>
                                <p:cTn id="96" presetID="45" presetClass="entr" presetSubtype="0" fill="hold" grpId="0" nodeType="clickEffect">
                                  <p:stCondLst>
                                    <p:cond delay="0"/>
                                  </p:stCondLst>
                                  <p:childTnLst>
                                    <p:set>
                                      <p:cBhvr>
                                        <p:cTn id="97" dur="1" fill="hold">
                                          <p:stCondLst>
                                            <p:cond delay="0"/>
                                          </p:stCondLst>
                                        </p:cTn>
                                        <p:tgtEl>
                                          <p:spTgt spid="117"/>
                                        </p:tgtEl>
                                        <p:attrNameLst>
                                          <p:attrName>style.visibility</p:attrName>
                                        </p:attrNameLst>
                                      </p:cBhvr>
                                      <p:to>
                                        <p:strVal val="visible"/>
                                      </p:to>
                                    </p:set>
                                    <p:animEffect transition="in" filter="fade">
                                      <p:cBhvr>
                                        <p:cTn id="98" dur="2000"/>
                                        <p:tgtEl>
                                          <p:spTgt spid="117"/>
                                        </p:tgtEl>
                                      </p:cBhvr>
                                    </p:animEffect>
                                    <p:anim calcmode="lin" valueType="num">
                                      <p:cBhvr>
                                        <p:cTn id="99" dur="2000" fill="hold"/>
                                        <p:tgtEl>
                                          <p:spTgt spid="117"/>
                                        </p:tgtEl>
                                        <p:attrNameLst>
                                          <p:attrName>ppt_w</p:attrName>
                                        </p:attrNameLst>
                                      </p:cBhvr>
                                      <p:tavLst>
                                        <p:tav tm="0" fmla="#ppt_w*sin(2.5*pi*$)">
                                          <p:val>
                                            <p:fltVal val="0.000000"/>
                                          </p:val>
                                        </p:tav>
                                        <p:tav tm="100000">
                                          <p:val>
                                            <p:fltVal val="1.000000"/>
                                          </p:val>
                                        </p:tav>
                                      </p:tavLst>
                                    </p:anim>
                                    <p:anim calcmode="lin" valueType="num">
                                      <p:cBhvr>
                                        <p:cTn id="100" dur="2000" fill="hold"/>
                                        <p:tgtEl>
                                          <p:spTgt spid="117"/>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16"/>
                  </p:tgtEl>
                </p:cond>
              </p:nextCondLst>
            </p:seq>
            <p:seq concurrent="1" nextAc="seek">
              <p:cTn id="101" restart="whenNotActive" fill="hold" evtFilter="cancelBubble" nodeType="interactiveSeq">
                <p:stCondLst>
                  <p:cond evt="onClick" delay="0">
                    <p:tgtEl>
                      <p:spTgt spid="118"/>
                    </p:tgtEl>
                  </p:cond>
                </p:stCondLst>
                <p:endSync evt="end" delay="0">
                  <p:rtn val="all"/>
                </p:endSync>
                <p:childTnLst>
                  <p:par>
                    <p:cTn id="102" fill="hold">
                      <p:stCondLst>
                        <p:cond delay="0"/>
                      </p:stCondLst>
                      <p:childTnLst>
                        <p:par>
                          <p:cTn id="103" fill="hold">
                            <p:stCondLst>
                              <p:cond delay="0"/>
                            </p:stCondLst>
                            <p:childTnLst>
                              <p:par>
                                <p:cTn id="104" presetID="45" presetClass="entr" presetSubtype="0" fill="hold" grpId="0" nodeType="clickEffect">
                                  <p:stCondLst>
                                    <p:cond delay="0"/>
                                  </p:stCondLst>
                                  <p:childTnLst>
                                    <p:set>
                                      <p:cBhvr>
                                        <p:cTn id="105" dur="1" fill="hold">
                                          <p:stCondLst>
                                            <p:cond delay="0"/>
                                          </p:stCondLst>
                                        </p:cTn>
                                        <p:tgtEl>
                                          <p:spTgt spid="119"/>
                                        </p:tgtEl>
                                        <p:attrNameLst>
                                          <p:attrName>style.visibility</p:attrName>
                                        </p:attrNameLst>
                                      </p:cBhvr>
                                      <p:to>
                                        <p:strVal val="visible"/>
                                      </p:to>
                                    </p:set>
                                    <p:animEffect transition="in" filter="fade">
                                      <p:cBhvr>
                                        <p:cTn id="106" dur="2000"/>
                                        <p:tgtEl>
                                          <p:spTgt spid="119"/>
                                        </p:tgtEl>
                                      </p:cBhvr>
                                    </p:animEffect>
                                    <p:anim calcmode="lin" valueType="num">
                                      <p:cBhvr>
                                        <p:cTn id="107" dur="2000" fill="hold"/>
                                        <p:tgtEl>
                                          <p:spTgt spid="119"/>
                                        </p:tgtEl>
                                        <p:attrNameLst>
                                          <p:attrName>ppt_w</p:attrName>
                                        </p:attrNameLst>
                                      </p:cBhvr>
                                      <p:tavLst>
                                        <p:tav tm="0" fmla="#ppt_w*sin(2.5*pi*$)">
                                          <p:val>
                                            <p:fltVal val="0.000000"/>
                                          </p:val>
                                        </p:tav>
                                        <p:tav tm="100000">
                                          <p:val>
                                            <p:fltVal val="1.000000"/>
                                          </p:val>
                                        </p:tav>
                                      </p:tavLst>
                                    </p:anim>
                                    <p:anim calcmode="lin" valueType="num">
                                      <p:cBhvr>
                                        <p:cTn id="108" dur="2000" fill="hold"/>
                                        <p:tgtEl>
                                          <p:spTgt spid="119"/>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18"/>
                  </p:tgtEl>
                </p:cond>
              </p:nextCondLst>
            </p:seq>
            <p:seq concurrent="1" nextAc="seek">
              <p:cTn id="109" restart="whenNotActive" fill="hold" evtFilter="cancelBubble" nodeType="interactiveSeq">
                <p:stCondLst>
                  <p:cond evt="onClick" delay="0">
                    <p:tgtEl>
                      <p:spTgt spid="120"/>
                    </p:tgtEl>
                  </p:cond>
                </p:stCondLst>
                <p:endSync evt="end" delay="0">
                  <p:rtn val="all"/>
                </p:endSync>
                <p:childTnLst>
                  <p:par>
                    <p:cTn id="110" fill="hold">
                      <p:stCondLst>
                        <p:cond delay="0"/>
                      </p:stCondLst>
                      <p:childTnLst>
                        <p:par>
                          <p:cTn id="111" fill="hold">
                            <p:stCondLst>
                              <p:cond delay="0"/>
                            </p:stCondLst>
                            <p:childTnLst>
                              <p:par>
                                <p:cTn id="112" presetID="45" presetClass="entr" presetSubtype="0" fill="hold" grpId="0" nodeType="clickEffect">
                                  <p:stCondLst>
                                    <p:cond delay="0"/>
                                  </p:stCondLst>
                                  <p:childTnLst>
                                    <p:set>
                                      <p:cBhvr>
                                        <p:cTn id="113" dur="1" fill="hold">
                                          <p:stCondLst>
                                            <p:cond delay="0"/>
                                          </p:stCondLst>
                                        </p:cTn>
                                        <p:tgtEl>
                                          <p:spTgt spid="121"/>
                                        </p:tgtEl>
                                        <p:attrNameLst>
                                          <p:attrName>style.visibility</p:attrName>
                                        </p:attrNameLst>
                                      </p:cBhvr>
                                      <p:to>
                                        <p:strVal val="visible"/>
                                      </p:to>
                                    </p:set>
                                    <p:animEffect transition="in" filter="fade">
                                      <p:cBhvr>
                                        <p:cTn id="114" dur="2000"/>
                                        <p:tgtEl>
                                          <p:spTgt spid="121"/>
                                        </p:tgtEl>
                                      </p:cBhvr>
                                    </p:animEffect>
                                    <p:anim calcmode="lin" valueType="num">
                                      <p:cBhvr>
                                        <p:cTn id="115" dur="2000" fill="hold"/>
                                        <p:tgtEl>
                                          <p:spTgt spid="121"/>
                                        </p:tgtEl>
                                        <p:attrNameLst>
                                          <p:attrName>ppt_w</p:attrName>
                                        </p:attrNameLst>
                                      </p:cBhvr>
                                      <p:tavLst>
                                        <p:tav tm="0" fmla="#ppt_w*sin(2.5*pi*$)">
                                          <p:val>
                                            <p:fltVal val="0.000000"/>
                                          </p:val>
                                        </p:tav>
                                        <p:tav tm="100000">
                                          <p:val>
                                            <p:fltVal val="1.000000"/>
                                          </p:val>
                                        </p:tav>
                                      </p:tavLst>
                                    </p:anim>
                                    <p:anim calcmode="lin" valueType="num">
                                      <p:cBhvr>
                                        <p:cTn id="116" dur="2000" fill="hold"/>
                                        <p:tgtEl>
                                          <p:spTgt spid="121"/>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20"/>
                  </p:tgtEl>
                </p:cond>
              </p:nextCondLst>
            </p:seq>
            <p:seq concurrent="1" nextAc="seek">
              <p:cTn id="117" restart="whenNotActive" fill="hold" evtFilter="cancelBubble" nodeType="interactiveSeq">
                <p:stCondLst>
                  <p:cond evt="onClick" delay="0">
                    <p:tgtEl>
                      <p:spTgt spid="122"/>
                    </p:tgtEl>
                  </p:cond>
                </p:stCondLst>
                <p:endSync evt="end" delay="0">
                  <p:rtn val="all"/>
                </p:endSync>
                <p:childTnLst>
                  <p:par>
                    <p:cTn id="118" fill="hold">
                      <p:stCondLst>
                        <p:cond delay="0"/>
                      </p:stCondLst>
                      <p:childTnLst>
                        <p:par>
                          <p:cTn id="119" fill="hold">
                            <p:stCondLst>
                              <p:cond delay="0"/>
                            </p:stCondLst>
                            <p:childTnLst>
                              <p:par>
                                <p:cTn id="120" presetID="45" presetClass="entr" presetSubtype="0" fill="hold" grpId="0" nodeType="clickEffect">
                                  <p:stCondLst>
                                    <p:cond delay="0"/>
                                  </p:stCondLst>
                                  <p:childTnLst>
                                    <p:set>
                                      <p:cBhvr>
                                        <p:cTn id="121" dur="1" fill="hold">
                                          <p:stCondLst>
                                            <p:cond delay="0"/>
                                          </p:stCondLst>
                                        </p:cTn>
                                        <p:tgtEl>
                                          <p:spTgt spid="123"/>
                                        </p:tgtEl>
                                        <p:attrNameLst>
                                          <p:attrName>style.visibility</p:attrName>
                                        </p:attrNameLst>
                                      </p:cBhvr>
                                      <p:to>
                                        <p:strVal val="visible"/>
                                      </p:to>
                                    </p:set>
                                    <p:animEffect transition="in" filter="fade">
                                      <p:cBhvr>
                                        <p:cTn id="122" dur="2000"/>
                                        <p:tgtEl>
                                          <p:spTgt spid="123"/>
                                        </p:tgtEl>
                                      </p:cBhvr>
                                    </p:animEffect>
                                    <p:anim calcmode="lin" valueType="num">
                                      <p:cBhvr>
                                        <p:cTn id="123" dur="2000" fill="hold"/>
                                        <p:tgtEl>
                                          <p:spTgt spid="123"/>
                                        </p:tgtEl>
                                        <p:attrNameLst>
                                          <p:attrName>ppt_w</p:attrName>
                                        </p:attrNameLst>
                                      </p:cBhvr>
                                      <p:tavLst>
                                        <p:tav tm="0" fmla="#ppt_w*sin(2.5*pi*$)">
                                          <p:val>
                                            <p:fltVal val="0.000000"/>
                                          </p:val>
                                        </p:tav>
                                        <p:tav tm="100000">
                                          <p:val>
                                            <p:fltVal val="1.000000"/>
                                          </p:val>
                                        </p:tav>
                                      </p:tavLst>
                                    </p:anim>
                                    <p:anim calcmode="lin" valueType="num">
                                      <p:cBhvr>
                                        <p:cTn id="124" dur="2000" fill="hold"/>
                                        <p:tgtEl>
                                          <p:spTgt spid="123"/>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22"/>
                  </p:tgtEl>
                </p:cond>
              </p:nextCondLst>
            </p:seq>
            <p:seq concurrent="1" nextAc="seek">
              <p:cTn id="125" restart="whenNotActive" fill="hold" evtFilter="cancelBubble" nodeType="interactiveSeq">
                <p:stCondLst>
                  <p:cond evt="onClick" delay="0">
                    <p:tgtEl>
                      <p:spTgt spid="124"/>
                    </p:tgtEl>
                  </p:cond>
                </p:stCondLst>
                <p:endSync evt="end" delay="0">
                  <p:rtn val="all"/>
                </p:endSync>
                <p:childTnLst>
                  <p:par>
                    <p:cTn id="126" fill="hold">
                      <p:stCondLst>
                        <p:cond delay="0"/>
                      </p:stCondLst>
                      <p:childTnLst>
                        <p:par>
                          <p:cTn id="127" fill="hold">
                            <p:stCondLst>
                              <p:cond delay="0"/>
                            </p:stCondLst>
                            <p:childTnLst>
                              <p:par>
                                <p:cTn id="128" presetID="45" presetClass="entr" presetSubtype="0" fill="hold" grpId="0" nodeType="clickEffect">
                                  <p:stCondLst>
                                    <p:cond delay="0"/>
                                  </p:stCondLst>
                                  <p:childTnLst>
                                    <p:set>
                                      <p:cBhvr>
                                        <p:cTn id="129" dur="1" fill="hold">
                                          <p:stCondLst>
                                            <p:cond delay="0"/>
                                          </p:stCondLst>
                                        </p:cTn>
                                        <p:tgtEl>
                                          <p:spTgt spid="125"/>
                                        </p:tgtEl>
                                        <p:attrNameLst>
                                          <p:attrName>style.visibility</p:attrName>
                                        </p:attrNameLst>
                                      </p:cBhvr>
                                      <p:to>
                                        <p:strVal val="visible"/>
                                      </p:to>
                                    </p:set>
                                    <p:animEffect transition="in" filter="fade">
                                      <p:cBhvr>
                                        <p:cTn id="130" dur="2000"/>
                                        <p:tgtEl>
                                          <p:spTgt spid="125"/>
                                        </p:tgtEl>
                                      </p:cBhvr>
                                    </p:animEffect>
                                    <p:anim calcmode="lin" valueType="num">
                                      <p:cBhvr>
                                        <p:cTn id="131" dur="2000" fill="hold"/>
                                        <p:tgtEl>
                                          <p:spTgt spid="125"/>
                                        </p:tgtEl>
                                        <p:attrNameLst>
                                          <p:attrName>ppt_w</p:attrName>
                                        </p:attrNameLst>
                                      </p:cBhvr>
                                      <p:tavLst>
                                        <p:tav tm="0" fmla="#ppt_w*sin(2.5*pi*$)">
                                          <p:val>
                                            <p:fltVal val="0.000000"/>
                                          </p:val>
                                        </p:tav>
                                        <p:tav tm="100000">
                                          <p:val>
                                            <p:fltVal val="1.000000"/>
                                          </p:val>
                                        </p:tav>
                                      </p:tavLst>
                                    </p:anim>
                                    <p:anim calcmode="lin" valueType="num">
                                      <p:cBhvr>
                                        <p:cTn id="132" dur="2000" fill="hold"/>
                                        <p:tgtEl>
                                          <p:spTgt spid="125"/>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24"/>
                  </p:tgtEl>
                </p:cond>
              </p:nextCondLst>
            </p:seq>
            <p:seq concurrent="1" nextAc="seek">
              <p:cTn id="133" restart="whenNotActive" fill="hold" evtFilter="cancelBubble" nodeType="interactiveSeq">
                <p:stCondLst>
                  <p:cond evt="onClick" delay="0">
                    <p:tgtEl>
                      <p:spTgt spid="126"/>
                    </p:tgtEl>
                  </p:cond>
                </p:stCondLst>
                <p:endSync evt="end" delay="0">
                  <p:rtn val="all"/>
                </p:endSync>
                <p:childTnLst>
                  <p:par>
                    <p:cTn id="134" fill="hold">
                      <p:stCondLst>
                        <p:cond delay="0"/>
                      </p:stCondLst>
                      <p:childTnLst>
                        <p:par>
                          <p:cTn id="135" fill="hold">
                            <p:stCondLst>
                              <p:cond delay="0"/>
                            </p:stCondLst>
                            <p:childTnLst>
                              <p:par>
                                <p:cTn id="136" presetID="45" presetClass="entr" presetSubtype="0" fill="hold" grpId="0" nodeType="clickEffect">
                                  <p:stCondLst>
                                    <p:cond delay="0"/>
                                  </p:stCondLst>
                                  <p:childTnLst>
                                    <p:set>
                                      <p:cBhvr>
                                        <p:cTn id="137" dur="1" fill="hold">
                                          <p:stCondLst>
                                            <p:cond delay="0"/>
                                          </p:stCondLst>
                                        </p:cTn>
                                        <p:tgtEl>
                                          <p:spTgt spid="127"/>
                                        </p:tgtEl>
                                        <p:attrNameLst>
                                          <p:attrName>style.visibility</p:attrName>
                                        </p:attrNameLst>
                                      </p:cBhvr>
                                      <p:to>
                                        <p:strVal val="visible"/>
                                      </p:to>
                                    </p:set>
                                    <p:animEffect transition="in" filter="fade">
                                      <p:cBhvr>
                                        <p:cTn id="138" dur="2000"/>
                                        <p:tgtEl>
                                          <p:spTgt spid="127"/>
                                        </p:tgtEl>
                                      </p:cBhvr>
                                    </p:animEffect>
                                    <p:anim calcmode="lin" valueType="num">
                                      <p:cBhvr>
                                        <p:cTn id="139" dur="2000" fill="hold"/>
                                        <p:tgtEl>
                                          <p:spTgt spid="127"/>
                                        </p:tgtEl>
                                        <p:attrNameLst>
                                          <p:attrName>ppt_w</p:attrName>
                                        </p:attrNameLst>
                                      </p:cBhvr>
                                      <p:tavLst>
                                        <p:tav tm="0" fmla="#ppt_w*sin(2.5*pi*$)">
                                          <p:val>
                                            <p:fltVal val="0.000000"/>
                                          </p:val>
                                        </p:tav>
                                        <p:tav tm="100000">
                                          <p:val>
                                            <p:fltVal val="1.000000"/>
                                          </p:val>
                                        </p:tav>
                                      </p:tavLst>
                                    </p:anim>
                                    <p:anim calcmode="lin" valueType="num">
                                      <p:cBhvr>
                                        <p:cTn id="140" dur="2000" fill="hold"/>
                                        <p:tgtEl>
                                          <p:spTgt spid="127"/>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26"/>
                  </p:tgtEl>
                </p:cond>
              </p:nextCondLst>
            </p:seq>
            <p:seq concurrent="1" nextAc="seek">
              <p:cTn id="141" restart="whenNotActive" fill="hold" evtFilter="cancelBubble" nodeType="interactiveSeq">
                <p:stCondLst>
                  <p:cond evt="onClick" delay="0">
                    <p:tgtEl>
                      <p:spTgt spid="128"/>
                    </p:tgtEl>
                  </p:cond>
                </p:stCondLst>
                <p:endSync evt="end" delay="0">
                  <p:rtn val="all"/>
                </p:endSync>
                <p:childTnLst>
                  <p:par>
                    <p:cTn id="142" fill="hold">
                      <p:stCondLst>
                        <p:cond delay="0"/>
                      </p:stCondLst>
                      <p:childTnLst>
                        <p:par>
                          <p:cTn id="143" fill="hold">
                            <p:stCondLst>
                              <p:cond delay="0"/>
                            </p:stCondLst>
                            <p:childTnLst>
                              <p:par>
                                <p:cTn id="144" presetID="45" presetClass="entr" presetSubtype="0" fill="hold" grpId="0" nodeType="clickEffect">
                                  <p:stCondLst>
                                    <p:cond delay="0"/>
                                  </p:stCondLst>
                                  <p:childTnLst>
                                    <p:set>
                                      <p:cBhvr>
                                        <p:cTn id="145" dur="1" fill="hold">
                                          <p:stCondLst>
                                            <p:cond delay="0"/>
                                          </p:stCondLst>
                                        </p:cTn>
                                        <p:tgtEl>
                                          <p:spTgt spid="129"/>
                                        </p:tgtEl>
                                        <p:attrNameLst>
                                          <p:attrName>style.visibility</p:attrName>
                                        </p:attrNameLst>
                                      </p:cBhvr>
                                      <p:to>
                                        <p:strVal val="visible"/>
                                      </p:to>
                                    </p:set>
                                    <p:animEffect transition="in" filter="fade">
                                      <p:cBhvr>
                                        <p:cTn id="146" dur="2000"/>
                                        <p:tgtEl>
                                          <p:spTgt spid="129"/>
                                        </p:tgtEl>
                                      </p:cBhvr>
                                    </p:animEffect>
                                    <p:anim calcmode="lin" valueType="num">
                                      <p:cBhvr>
                                        <p:cTn id="147" dur="2000" fill="hold"/>
                                        <p:tgtEl>
                                          <p:spTgt spid="129"/>
                                        </p:tgtEl>
                                        <p:attrNameLst>
                                          <p:attrName>ppt_w</p:attrName>
                                        </p:attrNameLst>
                                      </p:cBhvr>
                                      <p:tavLst>
                                        <p:tav tm="0" fmla="#ppt_w*sin(2.5*pi*$)">
                                          <p:val>
                                            <p:fltVal val="0.000000"/>
                                          </p:val>
                                        </p:tav>
                                        <p:tav tm="100000">
                                          <p:val>
                                            <p:fltVal val="1.000000"/>
                                          </p:val>
                                        </p:tav>
                                      </p:tavLst>
                                    </p:anim>
                                    <p:anim calcmode="lin" valueType="num">
                                      <p:cBhvr>
                                        <p:cTn id="148" dur="2000" fill="hold"/>
                                        <p:tgtEl>
                                          <p:spTgt spid="129"/>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28"/>
                  </p:tgtEl>
                </p:cond>
              </p:nextCondLst>
            </p:seq>
            <p:seq concurrent="1" nextAc="seek">
              <p:cTn id="149" restart="whenNotActive" fill="hold" evtFilter="cancelBubble" nodeType="interactiveSeq">
                <p:stCondLst>
                  <p:cond evt="onClick" delay="0">
                    <p:tgtEl>
                      <p:spTgt spid="130"/>
                    </p:tgtEl>
                  </p:cond>
                </p:stCondLst>
                <p:endSync evt="end" delay="0">
                  <p:rtn val="all"/>
                </p:endSync>
                <p:childTnLst>
                  <p:par>
                    <p:cTn id="150" fill="hold">
                      <p:stCondLst>
                        <p:cond delay="0"/>
                      </p:stCondLst>
                      <p:childTnLst>
                        <p:par>
                          <p:cTn id="151" fill="hold">
                            <p:stCondLst>
                              <p:cond delay="0"/>
                            </p:stCondLst>
                            <p:childTnLst>
                              <p:par>
                                <p:cTn id="152" presetID="45" presetClass="entr" presetSubtype="0" fill="hold" grpId="0" nodeType="clickEffect">
                                  <p:stCondLst>
                                    <p:cond delay="0"/>
                                  </p:stCondLst>
                                  <p:childTnLst>
                                    <p:set>
                                      <p:cBhvr>
                                        <p:cTn id="153" dur="1" fill="hold">
                                          <p:stCondLst>
                                            <p:cond delay="0"/>
                                          </p:stCondLst>
                                        </p:cTn>
                                        <p:tgtEl>
                                          <p:spTgt spid="131"/>
                                        </p:tgtEl>
                                        <p:attrNameLst>
                                          <p:attrName>style.visibility</p:attrName>
                                        </p:attrNameLst>
                                      </p:cBhvr>
                                      <p:to>
                                        <p:strVal val="visible"/>
                                      </p:to>
                                    </p:set>
                                    <p:animEffect transition="in" filter="fade">
                                      <p:cBhvr>
                                        <p:cTn id="154" dur="2000"/>
                                        <p:tgtEl>
                                          <p:spTgt spid="131"/>
                                        </p:tgtEl>
                                      </p:cBhvr>
                                    </p:animEffect>
                                    <p:anim calcmode="lin" valueType="num">
                                      <p:cBhvr>
                                        <p:cTn id="155" dur="2000" fill="hold"/>
                                        <p:tgtEl>
                                          <p:spTgt spid="131"/>
                                        </p:tgtEl>
                                        <p:attrNameLst>
                                          <p:attrName>ppt_w</p:attrName>
                                        </p:attrNameLst>
                                      </p:cBhvr>
                                      <p:tavLst>
                                        <p:tav tm="0" fmla="#ppt_w*sin(2.5*pi*$)">
                                          <p:val>
                                            <p:fltVal val="0.000000"/>
                                          </p:val>
                                        </p:tav>
                                        <p:tav tm="100000">
                                          <p:val>
                                            <p:fltVal val="1.000000"/>
                                          </p:val>
                                        </p:tav>
                                      </p:tavLst>
                                    </p:anim>
                                    <p:anim calcmode="lin" valueType="num">
                                      <p:cBhvr>
                                        <p:cTn id="156" dur="2000" fill="hold"/>
                                        <p:tgtEl>
                                          <p:spTgt spid="131"/>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30"/>
                  </p:tgtEl>
                </p:cond>
              </p:nextCondLst>
            </p:seq>
            <p:seq concurrent="1" nextAc="seek">
              <p:cTn id="157" restart="whenNotActive" fill="hold" evtFilter="cancelBubble" nodeType="interactiveSeq">
                <p:stCondLst>
                  <p:cond evt="onClick" delay="0">
                    <p:tgtEl>
                      <p:spTgt spid="132"/>
                    </p:tgtEl>
                  </p:cond>
                </p:stCondLst>
                <p:endSync evt="end" delay="0">
                  <p:rtn val="all"/>
                </p:endSync>
                <p:childTnLst>
                  <p:par>
                    <p:cTn id="158" fill="hold">
                      <p:stCondLst>
                        <p:cond delay="0"/>
                      </p:stCondLst>
                      <p:childTnLst>
                        <p:par>
                          <p:cTn id="159" fill="hold">
                            <p:stCondLst>
                              <p:cond delay="0"/>
                            </p:stCondLst>
                            <p:childTnLst>
                              <p:par>
                                <p:cTn id="160" presetID="45" presetClass="entr" presetSubtype="0" fill="hold" grpId="0" nodeType="clickEffect">
                                  <p:stCondLst>
                                    <p:cond delay="0"/>
                                  </p:stCondLst>
                                  <p:childTnLst>
                                    <p:set>
                                      <p:cBhvr>
                                        <p:cTn id="161" dur="1" fill="hold">
                                          <p:stCondLst>
                                            <p:cond delay="0"/>
                                          </p:stCondLst>
                                        </p:cTn>
                                        <p:tgtEl>
                                          <p:spTgt spid="133"/>
                                        </p:tgtEl>
                                        <p:attrNameLst>
                                          <p:attrName>style.visibility</p:attrName>
                                        </p:attrNameLst>
                                      </p:cBhvr>
                                      <p:to>
                                        <p:strVal val="visible"/>
                                      </p:to>
                                    </p:set>
                                    <p:animEffect transition="in" filter="fade">
                                      <p:cBhvr>
                                        <p:cTn id="162" dur="2000"/>
                                        <p:tgtEl>
                                          <p:spTgt spid="133"/>
                                        </p:tgtEl>
                                      </p:cBhvr>
                                    </p:animEffect>
                                    <p:anim calcmode="lin" valueType="num">
                                      <p:cBhvr>
                                        <p:cTn id="163" dur="2000" fill="hold"/>
                                        <p:tgtEl>
                                          <p:spTgt spid="133"/>
                                        </p:tgtEl>
                                        <p:attrNameLst>
                                          <p:attrName>ppt_w</p:attrName>
                                        </p:attrNameLst>
                                      </p:cBhvr>
                                      <p:tavLst>
                                        <p:tav tm="0" fmla="#ppt_w*sin(2.5*pi*$)">
                                          <p:val>
                                            <p:fltVal val="0.000000"/>
                                          </p:val>
                                        </p:tav>
                                        <p:tav tm="100000">
                                          <p:val>
                                            <p:fltVal val="1.000000"/>
                                          </p:val>
                                        </p:tav>
                                      </p:tavLst>
                                    </p:anim>
                                    <p:anim calcmode="lin" valueType="num">
                                      <p:cBhvr>
                                        <p:cTn id="164" dur="2000" fill="hold"/>
                                        <p:tgtEl>
                                          <p:spTgt spid="133"/>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32"/>
                  </p:tgtEl>
                </p:cond>
              </p:nextCondLst>
            </p:seq>
            <p:seq concurrent="1" nextAc="seek">
              <p:cTn id="165" restart="whenNotActive" fill="hold" evtFilter="cancelBubble" nodeType="interactiveSeq">
                <p:stCondLst>
                  <p:cond evt="onClick" delay="0">
                    <p:tgtEl>
                      <p:spTgt spid="134"/>
                    </p:tgtEl>
                  </p:cond>
                </p:stCondLst>
                <p:endSync evt="end" delay="0">
                  <p:rtn val="all"/>
                </p:endSync>
                <p:childTnLst>
                  <p:par>
                    <p:cTn id="166" fill="hold">
                      <p:stCondLst>
                        <p:cond delay="0"/>
                      </p:stCondLst>
                      <p:childTnLst>
                        <p:par>
                          <p:cTn id="167" fill="hold">
                            <p:stCondLst>
                              <p:cond delay="0"/>
                            </p:stCondLst>
                            <p:childTnLst>
                              <p:par>
                                <p:cTn id="168" presetID="45" presetClass="entr" presetSubtype="0" fill="hold" grpId="0" nodeType="clickEffect">
                                  <p:stCondLst>
                                    <p:cond delay="0"/>
                                  </p:stCondLst>
                                  <p:childTnLst>
                                    <p:set>
                                      <p:cBhvr>
                                        <p:cTn id="169" dur="1" fill="hold">
                                          <p:stCondLst>
                                            <p:cond delay="0"/>
                                          </p:stCondLst>
                                        </p:cTn>
                                        <p:tgtEl>
                                          <p:spTgt spid="135"/>
                                        </p:tgtEl>
                                        <p:attrNameLst>
                                          <p:attrName>style.visibility</p:attrName>
                                        </p:attrNameLst>
                                      </p:cBhvr>
                                      <p:to>
                                        <p:strVal val="visible"/>
                                      </p:to>
                                    </p:set>
                                    <p:animEffect transition="in" filter="fade">
                                      <p:cBhvr>
                                        <p:cTn id="170" dur="2000"/>
                                        <p:tgtEl>
                                          <p:spTgt spid="135"/>
                                        </p:tgtEl>
                                      </p:cBhvr>
                                    </p:animEffect>
                                    <p:anim calcmode="lin" valueType="num">
                                      <p:cBhvr>
                                        <p:cTn id="171" dur="2000" fill="hold"/>
                                        <p:tgtEl>
                                          <p:spTgt spid="135"/>
                                        </p:tgtEl>
                                        <p:attrNameLst>
                                          <p:attrName>ppt_w</p:attrName>
                                        </p:attrNameLst>
                                      </p:cBhvr>
                                      <p:tavLst>
                                        <p:tav tm="0" fmla="#ppt_w*sin(2.5*pi*$)">
                                          <p:val>
                                            <p:fltVal val="0.000000"/>
                                          </p:val>
                                        </p:tav>
                                        <p:tav tm="100000">
                                          <p:val>
                                            <p:fltVal val="1.000000"/>
                                          </p:val>
                                        </p:tav>
                                      </p:tavLst>
                                    </p:anim>
                                    <p:anim calcmode="lin" valueType="num">
                                      <p:cBhvr>
                                        <p:cTn id="172" dur="2000" fill="hold"/>
                                        <p:tgtEl>
                                          <p:spTgt spid="135"/>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34"/>
                  </p:tgtEl>
                </p:cond>
              </p:nextCondLst>
            </p:seq>
            <p:seq concurrent="1" nextAc="seek">
              <p:cTn id="173" restart="whenNotActive" fill="hold" evtFilter="cancelBubble" nodeType="interactiveSeq">
                <p:stCondLst>
                  <p:cond evt="onClick" delay="0">
                    <p:tgtEl>
                      <p:spTgt spid="136"/>
                    </p:tgtEl>
                  </p:cond>
                </p:stCondLst>
                <p:endSync evt="end" delay="0">
                  <p:rtn val="all"/>
                </p:endSync>
                <p:childTnLst>
                  <p:par>
                    <p:cTn id="174" fill="hold">
                      <p:stCondLst>
                        <p:cond delay="0"/>
                      </p:stCondLst>
                      <p:childTnLst>
                        <p:par>
                          <p:cTn id="175" fill="hold">
                            <p:stCondLst>
                              <p:cond delay="0"/>
                            </p:stCondLst>
                            <p:childTnLst>
                              <p:par>
                                <p:cTn id="176" presetID="45" presetClass="entr" presetSubtype="0" fill="hold" grpId="0" nodeType="clickEffect">
                                  <p:stCondLst>
                                    <p:cond delay="0"/>
                                  </p:stCondLst>
                                  <p:childTnLst>
                                    <p:set>
                                      <p:cBhvr>
                                        <p:cTn id="177" dur="1" fill="hold">
                                          <p:stCondLst>
                                            <p:cond delay="0"/>
                                          </p:stCondLst>
                                        </p:cTn>
                                        <p:tgtEl>
                                          <p:spTgt spid="137"/>
                                        </p:tgtEl>
                                        <p:attrNameLst>
                                          <p:attrName>style.visibility</p:attrName>
                                        </p:attrNameLst>
                                      </p:cBhvr>
                                      <p:to>
                                        <p:strVal val="visible"/>
                                      </p:to>
                                    </p:set>
                                    <p:animEffect transition="in" filter="fade">
                                      <p:cBhvr>
                                        <p:cTn id="178" dur="2000"/>
                                        <p:tgtEl>
                                          <p:spTgt spid="137"/>
                                        </p:tgtEl>
                                      </p:cBhvr>
                                    </p:animEffect>
                                    <p:anim calcmode="lin" valueType="num">
                                      <p:cBhvr>
                                        <p:cTn id="179" dur="2000" fill="hold"/>
                                        <p:tgtEl>
                                          <p:spTgt spid="137"/>
                                        </p:tgtEl>
                                        <p:attrNameLst>
                                          <p:attrName>ppt_w</p:attrName>
                                        </p:attrNameLst>
                                      </p:cBhvr>
                                      <p:tavLst>
                                        <p:tav tm="0" fmla="#ppt_w*sin(2.5*pi*$)">
                                          <p:val>
                                            <p:fltVal val="0.000000"/>
                                          </p:val>
                                        </p:tav>
                                        <p:tav tm="100000">
                                          <p:val>
                                            <p:fltVal val="1.000000"/>
                                          </p:val>
                                        </p:tav>
                                      </p:tavLst>
                                    </p:anim>
                                    <p:anim calcmode="lin" valueType="num">
                                      <p:cBhvr>
                                        <p:cTn id="180" dur="2000" fill="hold"/>
                                        <p:tgtEl>
                                          <p:spTgt spid="137"/>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36"/>
                  </p:tgtEl>
                </p:cond>
              </p:nextCondLst>
            </p:seq>
            <p:seq concurrent="1" nextAc="seek">
              <p:cTn id="181" restart="whenNotActive" fill="hold" evtFilter="cancelBubble" nodeType="interactiveSeq">
                <p:stCondLst>
                  <p:cond evt="onClick" delay="0">
                    <p:tgtEl>
                      <p:spTgt spid="52"/>
                    </p:tgtEl>
                  </p:cond>
                </p:stCondLst>
                <p:endSync evt="end" delay="0">
                  <p:rtn val="all"/>
                </p:endSync>
                <p:childTnLst>
                  <p:par>
                    <p:cTn id="182" fill="hold">
                      <p:stCondLst>
                        <p:cond delay="0"/>
                      </p:stCondLst>
                      <p:childTnLst>
                        <p:par>
                          <p:cTn id="183" fill="hold">
                            <p:stCondLst>
                              <p:cond delay="0"/>
                            </p:stCondLst>
                            <p:childTnLst>
                              <p:par>
                                <p:cTn id="184" presetID="9" presetClass="entr" presetSubtype="0" fill="hold" nodeType="clickEffect">
                                  <p:stCondLst>
                                    <p:cond delay="0"/>
                                  </p:stCondLst>
                                  <p:childTnLst>
                                    <p:set>
                                      <p:cBhvr>
                                        <p:cTn id="185" dur="1" fill="hold">
                                          <p:stCondLst>
                                            <p:cond delay="0"/>
                                          </p:stCondLst>
                                        </p:cTn>
                                        <p:tgtEl>
                                          <p:spTgt spid="4"/>
                                        </p:tgtEl>
                                        <p:attrNameLst>
                                          <p:attrName>style.visibility</p:attrName>
                                        </p:attrNameLst>
                                      </p:cBhvr>
                                      <p:to>
                                        <p:strVal val="visible"/>
                                      </p:to>
                                    </p:set>
                                    <p:animEffect transition="in" filter="dissolve">
                                      <p:cBhvr>
                                        <p:cTn id="186" dur="500"/>
                                        <p:tgtEl>
                                          <p:spTgt spid="4"/>
                                        </p:tgtEl>
                                      </p:cBhvr>
                                    </p:animEffect>
                                  </p:childTnLst>
                                </p:cTn>
                              </p:par>
                            </p:childTnLst>
                          </p:cTn>
                        </p:par>
                      </p:childTnLst>
                    </p:cTn>
                  </p:par>
                </p:childTnLst>
              </p:cTn>
              <p:nextCondLst>
                <p:cond evt="onClick" delay="0">
                  <p:tgtEl>
                    <p:spTgt spid="52"/>
                  </p:tgtEl>
                </p:cond>
              </p:nextCondLst>
            </p:seq>
            <p:seq concurrent="1" nextAc="seek">
              <p:cTn id="187" restart="whenNotActive" fill="hold" evtFilter="cancelBubble" nodeType="interactiveSeq">
                <p:stCondLst>
                  <p:cond evt="onClick" delay="0">
                    <p:tgtEl>
                      <p:spTgt spid="4"/>
                    </p:tgtEl>
                  </p:cond>
                </p:stCondLst>
                <p:endSync evt="end" delay="0">
                  <p:rtn val="all"/>
                </p:endSync>
                <p:childTnLst>
                  <p:par>
                    <p:cTn id="188" fill="hold">
                      <p:stCondLst>
                        <p:cond delay="0"/>
                      </p:stCondLst>
                      <p:childTnLst>
                        <p:par>
                          <p:cTn id="189" fill="hold">
                            <p:stCondLst>
                              <p:cond delay="0"/>
                            </p:stCondLst>
                            <p:childTnLst>
                              <p:par>
                                <p:cTn id="190" presetID="9" presetClass="exit" presetSubtype="0" fill="hold" nodeType="clickEffect">
                                  <p:stCondLst>
                                    <p:cond delay="0"/>
                                  </p:stCondLst>
                                  <p:childTnLst>
                                    <p:animEffect transition="out" filter="dissolve">
                                      <p:cBhvr>
                                        <p:cTn id="191" dur="500"/>
                                        <p:tgtEl>
                                          <p:spTgt spid="4"/>
                                        </p:tgtEl>
                                      </p:cBhvr>
                                    </p:animEffect>
                                    <p:set>
                                      <p:cBhvr>
                                        <p:cTn id="192"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193" restart="whenNotActive" fill="hold" evtFilter="cancelBubble" nodeType="interactiveSeq">
                <p:stCondLst>
                  <p:cond evt="onClick" delay="0">
                    <p:tgtEl>
                      <p:spTgt spid="56"/>
                    </p:tgtEl>
                  </p:cond>
                </p:stCondLst>
                <p:endSync evt="end" delay="0">
                  <p:rtn val="all"/>
                </p:endSync>
                <p:childTnLst>
                  <p:par>
                    <p:cTn id="194" fill="hold">
                      <p:stCondLst>
                        <p:cond delay="0"/>
                      </p:stCondLst>
                      <p:childTnLst>
                        <p:par>
                          <p:cTn id="195" fill="hold">
                            <p:stCondLst>
                              <p:cond delay="0"/>
                            </p:stCondLst>
                            <p:childTnLst>
                              <p:par>
                                <p:cTn id="196" presetID="9" presetClass="entr" presetSubtype="0" fill="hold" nodeType="clickEffect">
                                  <p:stCondLst>
                                    <p:cond delay="0"/>
                                  </p:stCondLst>
                                  <p:childTnLst>
                                    <p:set>
                                      <p:cBhvr>
                                        <p:cTn id="197" dur="1" fill="hold">
                                          <p:stCondLst>
                                            <p:cond delay="0"/>
                                          </p:stCondLst>
                                        </p:cTn>
                                        <p:tgtEl>
                                          <p:spTgt spid="6"/>
                                        </p:tgtEl>
                                        <p:attrNameLst>
                                          <p:attrName>style.visibility</p:attrName>
                                        </p:attrNameLst>
                                      </p:cBhvr>
                                      <p:to>
                                        <p:strVal val="visible"/>
                                      </p:to>
                                    </p:set>
                                    <p:animEffect transition="in" filter="dissolve">
                                      <p:cBhvr>
                                        <p:cTn id="198" dur="500"/>
                                        <p:tgtEl>
                                          <p:spTgt spid="6"/>
                                        </p:tgtEl>
                                      </p:cBhvr>
                                    </p:animEffect>
                                  </p:childTnLst>
                                </p:cTn>
                              </p:par>
                            </p:childTnLst>
                          </p:cTn>
                        </p:par>
                      </p:childTnLst>
                    </p:cTn>
                  </p:par>
                </p:childTnLst>
              </p:cTn>
              <p:nextCondLst>
                <p:cond evt="onClick" delay="0">
                  <p:tgtEl>
                    <p:spTgt spid="56"/>
                  </p:tgtEl>
                </p:cond>
              </p:nextCondLst>
            </p:seq>
            <p:seq concurrent="1" nextAc="seek">
              <p:cTn id="199" restart="whenNotActive" fill="hold" evtFilter="cancelBubble" nodeType="interactiveSeq">
                <p:stCondLst>
                  <p:cond evt="onClick" delay="0">
                    <p:tgtEl>
                      <p:spTgt spid="6"/>
                    </p:tgtEl>
                  </p:cond>
                </p:stCondLst>
                <p:endSync evt="end" delay="0">
                  <p:rtn val="all"/>
                </p:endSync>
                <p:childTnLst>
                  <p:par>
                    <p:cTn id="200" fill="hold">
                      <p:stCondLst>
                        <p:cond delay="0"/>
                      </p:stCondLst>
                      <p:childTnLst>
                        <p:par>
                          <p:cTn id="201" fill="hold">
                            <p:stCondLst>
                              <p:cond delay="0"/>
                            </p:stCondLst>
                            <p:childTnLst>
                              <p:par>
                                <p:cTn id="202" presetID="9" presetClass="exit" presetSubtype="0" fill="hold" nodeType="clickEffect">
                                  <p:stCondLst>
                                    <p:cond delay="0"/>
                                  </p:stCondLst>
                                  <p:childTnLst>
                                    <p:animEffect transition="out" filter="dissolve">
                                      <p:cBhvr>
                                        <p:cTn id="203" dur="500"/>
                                        <p:tgtEl>
                                          <p:spTgt spid="6"/>
                                        </p:tgtEl>
                                      </p:cBhvr>
                                    </p:animEffect>
                                    <p:set>
                                      <p:cBhvr>
                                        <p:cTn id="204"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05" restart="whenNotActive" fill="hold" evtFilter="cancelBubble" nodeType="interactiveSeq">
                <p:stCondLst>
                  <p:cond evt="onClick" delay="0">
                    <p:tgtEl>
                      <p:spTgt spid="60"/>
                    </p:tgtEl>
                  </p:cond>
                </p:stCondLst>
                <p:endSync evt="end" delay="0">
                  <p:rtn val="all"/>
                </p:endSync>
                <p:childTnLst>
                  <p:par>
                    <p:cTn id="206" fill="hold">
                      <p:stCondLst>
                        <p:cond delay="0"/>
                      </p:stCondLst>
                      <p:childTnLst>
                        <p:par>
                          <p:cTn id="207" fill="hold">
                            <p:stCondLst>
                              <p:cond delay="0"/>
                            </p:stCondLst>
                            <p:childTnLst>
                              <p:par>
                                <p:cTn id="208" presetID="9" presetClass="entr" presetSubtype="0" fill="hold" nodeType="clickEffect">
                                  <p:stCondLst>
                                    <p:cond delay="0"/>
                                  </p:stCondLst>
                                  <p:childTnLst>
                                    <p:set>
                                      <p:cBhvr>
                                        <p:cTn id="209" dur="1" fill="hold">
                                          <p:stCondLst>
                                            <p:cond delay="0"/>
                                          </p:stCondLst>
                                        </p:cTn>
                                        <p:tgtEl>
                                          <p:spTgt spid="7"/>
                                        </p:tgtEl>
                                        <p:attrNameLst>
                                          <p:attrName>style.visibility</p:attrName>
                                        </p:attrNameLst>
                                      </p:cBhvr>
                                      <p:to>
                                        <p:strVal val="visible"/>
                                      </p:to>
                                    </p:set>
                                    <p:animEffect transition="in" filter="dissolve">
                                      <p:cBhvr>
                                        <p:cTn id="210" dur="500"/>
                                        <p:tgtEl>
                                          <p:spTgt spid="7"/>
                                        </p:tgtEl>
                                      </p:cBhvr>
                                    </p:animEffect>
                                  </p:childTnLst>
                                </p:cTn>
                              </p:par>
                            </p:childTnLst>
                          </p:cTn>
                        </p:par>
                      </p:childTnLst>
                    </p:cTn>
                  </p:par>
                </p:childTnLst>
              </p:cTn>
              <p:nextCondLst>
                <p:cond evt="onClick" delay="0">
                  <p:tgtEl>
                    <p:spTgt spid="60"/>
                  </p:tgtEl>
                </p:cond>
              </p:nextCondLst>
            </p:seq>
            <p:seq concurrent="1" nextAc="seek">
              <p:cTn id="211" restart="whenNotActive" fill="hold" evtFilter="cancelBubble" nodeType="interactiveSeq">
                <p:stCondLst>
                  <p:cond evt="onClick" delay="0">
                    <p:tgtEl>
                      <p:spTgt spid="7"/>
                    </p:tgtEl>
                  </p:cond>
                </p:stCondLst>
                <p:endSync evt="end" delay="0">
                  <p:rtn val="all"/>
                </p:endSync>
                <p:childTnLst>
                  <p:par>
                    <p:cTn id="212" fill="hold">
                      <p:stCondLst>
                        <p:cond delay="0"/>
                      </p:stCondLst>
                      <p:childTnLst>
                        <p:par>
                          <p:cTn id="213" fill="hold">
                            <p:stCondLst>
                              <p:cond delay="0"/>
                            </p:stCondLst>
                            <p:childTnLst>
                              <p:par>
                                <p:cTn id="214" presetID="9" presetClass="exit" presetSubtype="0" fill="hold" nodeType="clickEffect">
                                  <p:stCondLst>
                                    <p:cond delay="0"/>
                                  </p:stCondLst>
                                  <p:childTnLst>
                                    <p:animEffect transition="out" filter="dissolve">
                                      <p:cBhvr>
                                        <p:cTn id="215" dur="500"/>
                                        <p:tgtEl>
                                          <p:spTgt spid="7"/>
                                        </p:tgtEl>
                                      </p:cBhvr>
                                    </p:animEffect>
                                    <p:set>
                                      <p:cBhvr>
                                        <p:cTn id="216"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217" restart="whenNotActive" fill="hold" evtFilter="cancelBubble" nodeType="interactiveSeq">
                <p:stCondLst>
                  <p:cond evt="onClick" delay="0">
                    <p:tgtEl>
                      <p:spTgt spid="64"/>
                    </p:tgtEl>
                  </p:cond>
                </p:stCondLst>
                <p:endSync evt="end" delay="0">
                  <p:rtn val="all"/>
                </p:endSync>
                <p:childTnLst>
                  <p:par>
                    <p:cTn id="218" fill="hold">
                      <p:stCondLst>
                        <p:cond delay="0"/>
                      </p:stCondLst>
                      <p:childTnLst>
                        <p:par>
                          <p:cTn id="219" fill="hold">
                            <p:stCondLst>
                              <p:cond delay="0"/>
                            </p:stCondLst>
                            <p:childTnLst>
                              <p:par>
                                <p:cTn id="220" presetID="9" presetClass="entr" presetSubtype="0" fill="hold" nodeType="clickEffect">
                                  <p:stCondLst>
                                    <p:cond delay="0"/>
                                  </p:stCondLst>
                                  <p:childTnLst>
                                    <p:set>
                                      <p:cBhvr>
                                        <p:cTn id="221" dur="1" fill="hold">
                                          <p:stCondLst>
                                            <p:cond delay="0"/>
                                          </p:stCondLst>
                                        </p:cTn>
                                        <p:tgtEl>
                                          <p:spTgt spid="8"/>
                                        </p:tgtEl>
                                        <p:attrNameLst>
                                          <p:attrName>style.visibility</p:attrName>
                                        </p:attrNameLst>
                                      </p:cBhvr>
                                      <p:to>
                                        <p:strVal val="visible"/>
                                      </p:to>
                                    </p:set>
                                    <p:animEffect transition="in" filter="dissolve">
                                      <p:cBhvr>
                                        <p:cTn id="222" dur="500"/>
                                        <p:tgtEl>
                                          <p:spTgt spid="8"/>
                                        </p:tgtEl>
                                      </p:cBhvr>
                                    </p:animEffect>
                                  </p:childTnLst>
                                </p:cTn>
                              </p:par>
                            </p:childTnLst>
                          </p:cTn>
                        </p:par>
                      </p:childTnLst>
                    </p:cTn>
                  </p:par>
                </p:childTnLst>
              </p:cTn>
              <p:nextCondLst>
                <p:cond evt="onClick" delay="0">
                  <p:tgtEl>
                    <p:spTgt spid="64"/>
                  </p:tgtEl>
                </p:cond>
              </p:nextCondLst>
            </p:seq>
            <p:seq concurrent="1" nextAc="seek">
              <p:cTn id="223" restart="whenNotActive" fill="hold" evtFilter="cancelBubble" nodeType="interactiveSeq">
                <p:stCondLst>
                  <p:cond evt="onClick" delay="0">
                    <p:tgtEl>
                      <p:spTgt spid="8"/>
                    </p:tgtEl>
                  </p:cond>
                </p:stCondLst>
                <p:endSync evt="end" delay="0">
                  <p:rtn val="all"/>
                </p:endSync>
                <p:childTnLst>
                  <p:par>
                    <p:cTn id="224" fill="hold">
                      <p:stCondLst>
                        <p:cond delay="0"/>
                      </p:stCondLst>
                      <p:childTnLst>
                        <p:par>
                          <p:cTn id="225" fill="hold">
                            <p:stCondLst>
                              <p:cond delay="0"/>
                            </p:stCondLst>
                            <p:childTnLst>
                              <p:par>
                                <p:cTn id="226" presetID="9" presetClass="exit" presetSubtype="0" fill="hold" nodeType="clickEffect">
                                  <p:stCondLst>
                                    <p:cond delay="0"/>
                                  </p:stCondLst>
                                  <p:childTnLst>
                                    <p:animEffect transition="out" filter="dissolve">
                                      <p:cBhvr>
                                        <p:cTn id="227" dur="500"/>
                                        <p:tgtEl>
                                          <p:spTgt spid="8"/>
                                        </p:tgtEl>
                                      </p:cBhvr>
                                    </p:animEffect>
                                    <p:set>
                                      <p:cBhvr>
                                        <p:cTn id="228"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3" grpId="0" bldLvl="0" animBg="1"/>
      <p:bldP spid="3" grpId="1" bldLvl="0" animBg="1"/>
      <p:bldP spid="109" grpId="0" bldLvl="0" animBg="1"/>
      <p:bldP spid="109" grpId="1" bldLvl="0" animBg="1"/>
      <p:bldP spid="111" grpId="0" bldLvl="0" animBg="1"/>
      <p:bldP spid="111" grpId="1" bldLvl="0" animBg="1"/>
      <p:bldP spid="113" grpId="0" bldLvl="0" animBg="1"/>
      <p:bldP spid="113" grpId="1" bldLvl="0" animBg="1"/>
      <p:bldP spid="115" grpId="0" bldLvl="0" animBg="1"/>
      <p:bldP spid="115" grpId="1" bldLvl="0" animBg="1"/>
      <p:bldP spid="117" grpId="0" bldLvl="0" animBg="1"/>
      <p:bldP spid="117" grpId="1" bldLvl="0" animBg="1"/>
      <p:bldP spid="119" grpId="0" bldLvl="0" animBg="1"/>
      <p:bldP spid="119" grpId="1" bldLvl="0" animBg="1"/>
      <p:bldP spid="121" grpId="0" bldLvl="0" animBg="1"/>
      <p:bldP spid="121" grpId="1" bldLvl="0" animBg="1"/>
      <p:bldP spid="123" grpId="0" bldLvl="0" animBg="1"/>
      <p:bldP spid="123" grpId="1" bldLvl="0" animBg="1"/>
      <p:bldP spid="125" grpId="0" bldLvl="0" animBg="1"/>
      <p:bldP spid="125" grpId="1" bldLvl="0" animBg="1"/>
      <p:bldP spid="127" grpId="0" bldLvl="0" animBg="1"/>
      <p:bldP spid="127" grpId="1" bldLvl="0" animBg="1"/>
      <p:bldP spid="129" grpId="0" bldLvl="0" animBg="1"/>
      <p:bldP spid="129" grpId="1" bldLvl="0" animBg="1"/>
      <p:bldP spid="131" grpId="0" bldLvl="0" animBg="1"/>
      <p:bldP spid="131" grpId="1" bldLvl="0" animBg="1"/>
      <p:bldP spid="133" grpId="0" bldLvl="0" animBg="1"/>
      <p:bldP spid="133" grpId="1" bldLvl="0" animBg="1"/>
      <p:bldP spid="135" grpId="0" bldLvl="0" animBg="1"/>
      <p:bldP spid="135" grpId="1" bldLvl="0" animBg="1"/>
      <p:bldP spid="137" grpId="0" bldLvl="0" animBg="1"/>
      <p:bldP spid="137" grpId="1"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5154" name="Rectangle 2"/>
          <p:cNvSpPr>
            <a:spLocks noGrp="1"/>
          </p:cNvSpPr>
          <p:nvPr>
            <p:ph type="title"/>
          </p:nvPr>
        </p:nvSpPr>
        <p:spPr/>
        <p:txBody>
          <a:bodyPr vert="horz" wrap="square" lIns="91440" tIns="45720" rIns="91440" bIns="45720" anchor="ctr"/>
          <a:p>
            <a:r>
              <a:rPr sz="4000" dirty="0">
                <a:solidFill>
                  <a:schemeClr val="bg1"/>
                </a:solidFill>
              </a:rPr>
              <a:t>Question 2</a:t>
            </a:r>
            <a:endParaRPr sz="4000" dirty="0">
              <a:solidFill>
                <a:schemeClr val="bg1"/>
              </a:solidFill>
            </a:endParaRPr>
          </a:p>
        </p:txBody>
      </p:sp>
      <p:sp>
        <p:nvSpPr>
          <p:cNvPr id="179203" name="Rectangle 3"/>
          <p:cNvSpPr>
            <a:spLocks noGrp="1"/>
          </p:cNvSpPr>
          <p:nvPr>
            <p:ph idx="1"/>
          </p:nvPr>
        </p:nvSpPr>
        <p:spPr/>
        <p:txBody>
          <a:bodyPr vert="horz" wrap="square" lIns="91440" tIns="45720" rIns="91440" bIns="45720" anchor="t"/>
          <a:p>
            <a:pPr marL="0" indent="0">
              <a:buNone/>
            </a:pPr>
            <a:r>
              <a:rPr sz="2800" i="1" dirty="0"/>
              <a:t>Calculate the kinetic energy of a child of mass 60kg moving at 3 m/s.</a:t>
            </a:r>
            <a:endParaRPr sz="2800" i="1" dirty="0"/>
          </a:p>
          <a:p>
            <a:pPr marL="0" indent="0">
              <a:buNone/>
            </a:pPr>
            <a:endParaRPr sz="2800" b="1" dirty="0">
              <a:solidFill>
                <a:schemeClr val="accent2"/>
              </a:solidFill>
            </a:endParaRPr>
          </a:p>
          <a:p>
            <a:pPr marL="0" indent="0">
              <a:buNone/>
            </a:pPr>
            <a:r>
              <a:rPr sz="2800" b="1" dirty="0">
                <a:solidFill>
                  <a:schemeClr val="accent2"/>
                </a:solidFill>
              </a:rPr>
              <a:t>kinetic energy  =  </a:t>
            </a:r>
            <a:r>
              <a:rPr lang="en-US" altLang="x-none" sz="2800" b="1" dirty="0">
                <a:solidFill>
                  <a:schemeClr val="accent2"/>
                </a:solidFill>
                <a:cs typeface="Arial" panose="020B0604020202020204" pitchFamily="34" charset="0"/>
              </a:rPr>
              <a:t>½</a:t>
            </a:r>
            <a:r>
              <a:rPr sz="2800" b="1" dirty="0">
                <a:solidFill>
                  <a:schemeClr val="accent2"/>
                </a:solidFill>
              </a:rPr>
              <a:t>  x  mass  x  (speed)</a:t>
            </a:r>
            <a:r>
              <a:rPr sz="2800" b="1" baseline="30000" dirty="0">
                <a:solidFill>
                  <a:schemeClr val="accent2"/>
                </a:solidFill>
              </a:rPr>
              <a:t>2</a:t>
            </a:r>
            <a:endParaRPr sz="2800" dirty="0">
              <a:solidFill>
                <a:srgbClr val="FF3300"/>
              </a:solidFill>
            </a:endParaRPr>
          </a:p>
          <a:p>
            <a:pPr marL="0" indent="0">
              <a:buNone/>
            </a:pPr>
            <a:r>
              <a:rPr sz="2800" dirty="0"/>
              <a:t>k.e.  =  </a:t>
            </a:r>
            <a:r>
              <a:rPr lang="en-US" altLang="x-none" sz="2800" dirty="0">
                <a:cs typeface="Arial" panose="020B0604020202020204" pitchFamily="34" charset="0"/>
              </a:rPr>
              <a:t>½</a:t>
            </a:r>
            <a:r>
              <a:rPr sz="2800" dirty="0"/>
              <a:t>  x  60kg  x  (3m/s)</a:t>
            </a:r>
            <a:r>
              <a:rPr sz="2800" baseline="30000" dirty="0"/>
              <a:t>2</a:t>
            </a:r>
            <a:endParaRPr sz="2800" baseline="30000" dirty="0"/>
          </a:p>
          <a:p>
            <a:pPr marL="0" indent="0">
              <a:buNone/>
            </a:pPr>
            <a:r>
              <a:rPr sz="2800" dirty="0"/>
              <a:t>k.e.  =  </a:t>
            </a:r>
            <a:r>
              <a:rPr lang="en-US" altLang="x-none" sz="2800" dirty="0">
                <a:cs typeface="Arial" panose="020B0604020202020204" pitchFamily="34" charset="0"/>
              </a:rPr>
              <a:t>½</a:t>
            </a:r>
            <a:r>
              <a:rPr sz="2800" dirty="0"/>
              <a:t>  x  60  x  9</a:t>
            </a:r>
            <a:endParaRPr sz="2800" dirty="0"/>
          </a:p>
          <a:p>
            <a:pPr marL="0" indent="0">
              <a:buNone/>
            </a:pPr>
            <a:r>
              <a:rPr sz="2800" dirty="0"/>
              <a:t>k.e.  =  30  x  9</a:t>
            </a:r>
            <a:endParaRPr sz="2800" dirty="0"/>
          </a:p>
          <a:p>
            <a:pPr marL="0" indent="0">
              <a:buNone/>
            </a:pPr>
            <a:r>
              <a:rPr sz="2800" b="1" dirty="0">
                <a:solidFill>
                  <a:srgbClr val="FF0000"/>
                </a:solidFill>
              </a:rPr>
              <a:t>kinetic energy  =  270 J</a:t>
            </a:r>
            <a:endParaRPr sz="28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79203">
                                            <p:txEl>
                                              <p:charRg st="0" end="7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79203">
                                            <p:txEl>
                                              <p:charRg st="71" end="11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79203">
                                            <p:txEl>
                                              <p:charRg st="114" end="14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79203">
                                            <p:txEl>
                                              <p:charRg st="146" end="17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79203">
                                            <p:txEl>
                                              <p:charRg st="170" end="18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79203">
                                            <p:txEl>
                                              <p:charRg st="188" end="2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0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02" name="Rectangle 2"/>
          <p:cNvSpPr>
            <a:spLocks noGrp="1"/>
          </p:cNvSpPr>
          <p:nvPr>
            <p:ph type="title"/>
          </p:nvPr>
        </p:nvSpPr>
        <p:spPr/>
        <p:txBody>
          <a:bodyPr vert="horz" wrap="square" lIns="91440" tIns="45720" rIns="91440" bIns="45720" anchor="ctr"/>
          <a:p>
            <a:r>
              <a:rPr dirty="0">
                <a:solidFill>
                  <a:schemeClr val="bg1"/>
                </a:solidFill>
              </a:rPr>
              <a:t>Question 3</a:t>
            </a:r>
            <a:endParaRPr dirty="0">
              <a:solidFill>
                <a:schemeClr val="bg1"/>
              </a:solidFill>
            </a:endParaRPr>
          </a:p>
        </p:txBody>
      </p:sp>
      <p:sp>
        <p:nvSpPr>
          <p:cNvPr id="180227" name="Rectangle 3"/>
          <p:cNvSpPr>
            <a:spLocks noGrp="1"/>
          </p:cNvSpPr>
          <p:nvPr>
            <p:ph idx="1"/>
          </p:nvPr>
        </p:nvSpPr>
        <p:spPr/>
        <p:txBody>
          <a:bodyPr vert="horz" wrap="square" lIns="91440" tIns="45720" rIns="91440" bIns="45720" anchor="t"/>
          <a:p>
            <a:pPr marL="0" indent="0">
              <a:buNone/>
            </a:pPr>
            <a:r>
              <a:rPr sz="2800" i="1" dirty="0"/>
              <a:t>Calculate the kinetic energy of a apple of mass 200g moving at 12m/s.</a:t>
            </a:r>
            <a:endParaRPr sz="2800" i="1" dirty="0"/>
          </a:p>
          <a:p>
            <a:pPr marL="0" indent="0">
              <a:buNone/>
            </a:pPr>
            <a:endParaRPr sz="2800" i="1" dirty="0"/>
          </a:p>
          <a:p>
            <a:pPr marL="0" indent="0">
              <a:buNone/>
            </a:pPr>
            <a:r>
              <a:rPr sz="2800" b="1" dirty="0">
                <a:solidFill>
                  <a:schemeClr val="accent2"/>
                </a:solidFill>
              </a:rPr>
              <a:t>kinetic energy  =  </a:t>
            </a:r>
            <a:r>
              <a:rPr lang="en-US" altLang="x-none" sz="2800" b="1" dirty="0">
                <a:solidFill>
                  <a:schemeClr val="accent2"/>
                </a:solidFill>
                <a:cs typeface="Arial" panose="020B0604020202020204" pitchFamily="34" charset="0"/>
              </a:rPr>
              <a:t>½</a:t>
            </a:r>
            <a:r>
              <a:rPr sz="2800" b="1" dirty="0">
                <a:solidFill>
                  <a:schemeClr val="accent2"/>
                </a:solidFill>
              </a:rPr>
              <a:t>  x  mass  x  (speed)</a:t>
            </a:r>
            <a:r>
              <a:rPr sz="2800" b="1" baseline="30000" dirty="0">
                <a:solidFill>
                  <a:schemeClr val="accent2"/>
                </a:solidFill>
              </a:rPr>
              <a:t>2</a:t>
            </a:r>
            <a:endParaRPr sz="2800" dirty="0">
              <a:solidFill>
                <a:srgbClr val="FF3300"/>
              </a:solidFill>
            </a:endParaRPr>
          </a:p>
          <a:p>
            <a:pPr marL="0" indent="0">
              <a:buNone/>
            </a:pPr>
            <a:r>
              <a:rPr sz="2800" dirty="0"/>
              <a:t>k.e.  = </a:t>
            </a:r>
            <a:r>
              <a:rPr lang="en-US" altLang="x-none" sz="2800" dirty="0">
                <a:cs typeface="Arial" panose="020B0604020202020204" pitchFamily="34" charset="0"/>
              </a:rPr>
              <a:t>½</a:t>
            </a:r>
            <a:r>
              <a:rPr sz="2800" dirty="0"/>
              <a:t>  x  200g  x  (12m/s)</a:t>
            </a:r>
            <a:r>
              <a:rPr sz="2800" baseline="30000" dirty="0"/>
              <a:t>2</a:t>
            </a:r>
            <a:endParaRPr sz="2800" baseline="30000" dirty="0"/>
          </a:p>
          <a:p>
            <a:pPr marL="0" indent="0">
              <a:buNone/>
            </a:pPr>
            <a:r>
              <a:rPr sz="2800" dirty="0"/>
              <a:t>k.e.  = </a:t>
            </a:r>
            <a:r>
              <a:rPr lang="en-US" altLang="x-none" sz="2800" dirty="0">
                <a:cs typeface="Arial" panose="020B0604020202020204" pitchFamily="34" charset="0"/>
              </a:rPr>
              <a:t>½</a:t>
            </a:r>
            <a:r>
              <a:rPr sz="2800" dirty="0"/>
              <a:t>  x  0.200kg  x  144</a:t>
            </a:r>
            <a:endParaRPr sz="2800" dirty="0"/>
          </a:p>
          <a:p>
            <a:pPr marL="0" indent="0">
              <a:buNone/>
            </a:pPr>
            <a:r>
              <a:rPr sz="2800" dirty="0"/>
              <a:t>k.e.  =  0.100  x  144</a:t>
            </a:r>
            <a:endParaRPr sz="2800" dirty="0"/>
          </a:p>
          <a:p>
            <a:pPr marL="0" indent="0">
              <a:buNone/>
            </a:pPr>
            <a:r>
              <a:rPr sz="2800" b="1" dirty="0">
                <a:solidFill>
                  <a:srgbClr val="FF0000"/>
                </a:solidFill>
              </a:rPr>
              <a:t>kinetic energy  =  14.4 J</a:t>
            </a:r>
            <a:endParaRPr sz="28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0227">
                                            <p:txEl>
                                              <p:charRg st="0" end="7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0227">
                                            <p:txEl>
                                              <p:charRg st="71" end="11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80227">
                                            <p:txEl>
                                              <p:charRg st="114" end="14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80227">
                                            <p:txEl>
                                              <p:charRg st="146" end="17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80227">
                                            <p:txEl>
                                              <p:charRg st="176" end="19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80227">
                                            <p:txEl>
                                              <p:charRg st="199" end="22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27"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9250" name="Rectangle 2"/>
          <p:cNvSpPr>
            <a:spLocks noGrp="1"/>
          </p:cNvSpPr>
          <p:nvPr>
            <p:ph type="title"/>
          </p:nvPr>
        </p:nvSpPr>
        <p:spPr/>
        <p:txBody>
          <a:bodyPr vert="horz" wrap="square" lIns="91440" tIns="45720" rIns="91440" bIns="45720" anchor="ctr"/>
          <a:p>
            <a:r>
              <a:rPr dirty="0">
                <a:solidFill>
                  <a:schemeClr val="bg1"/>
                </a:solidFill>
              </a:rPr>
              <a:t>Question 4</a:t>
            </a:r>
            <a:endParaRPr dirty="0">
              <a:solidFill>
                <a:schemeClr val="bg1"/>
              </a:solidFill>
            </a:endParaRPr>
          </a:p>
        </p:txBody>
      </p:sp>
      <p:sp>
        <p:nvSpPr>
          <p:cNvPr id="181251" name="Rectangle 3"/>
          <p:cNvSpPr>
            <a:spLocks noGrp="1"/>
          </p:cNvSpPr>
          <p:nvPr>
            <p:ph idx="1"/>
          </p:nvPr>
        </p:nvSpPr>
        <p:spPr/>
        <p:txBody>
          <a:bodyPr vert="horz" wrap="square" lIns="91440" tIns="45720" rIns="91440" bIns="45720" anchor="t"/>
          <a:p>
            <a:pPr marL="0" indent="0">
              <a:lnSpc>
                <a:spcPct val="90000"/>
              </a:lnSpc>
              <a:buNone/>
            </a:pPr>
            <a:r>
              <a:rPr sz="2800" i="1" dirty="0"/>
              <a:t>Calculate the mass of a train if its kinetic energy is 2MJ when it is travelling at 4m/s.</a:t>
            </a:r>
            <a:endParaRPr sz="2800" i="1" dirty="0"/>
          </a:p>
          <a:p>
            <a:pPr marL="0" indent="0">
              <a:lnSpc>
                <a:spcPct val="90000"/>
              </a:lnSpc>
              <a:buNone/>
            </a:pPr>
            <a:endParaRPr sz="2800" b="1" dirty="0">
              <a:solidFill>
                <a:schemeClr val="accent2"/>
              </a:solidFill>
            </a:endParaRPr>
          </a:p>
          <a:p>
            <a:pPr marL="0" indent="0">
              <a:lnSpc>
                <a:spcPct val="90000"/>
              </a:lnSpc>
              <a:buNone/>
            </a:pPr>
            <a:r>
              <a:rPr sz="2800" b="1" dirty="0">
                <a:solidFill>
                  <a:schemeClr val="accent2"/>
                </a:solidFill>
              </a:rPr>
              <a:t>kinetic energy  =  </a:t>
            </a:r>
            <a:r>
              <a:rPr lang="en-US" altLang="x-none" sz="2800" b="1" dirty="0">
                <a:solidFill>
                  <a:schemeClr val="accent2"/>
                </a:solidFill>
                <a:cs typeface="Arial" panose="020B0604020202020204" pitchFamily="34" charset="0"/>
              </a:rPr>
              <a:t>½</a:t>
            </a:r>
            <a:r>
              <a:rPr sz="2800" b="1" dirty="0">
                <a:solidFill>
                  <a:schemeClr val="accent2"/>
                </a:solidFill>
              </a:rPr>
              <a:t>  x  mass  x  (speed)</a:t>
            </a:r>
            <a:r>
              <a:rPr sz="2800" b="1" baseline="30000" dirty="0">
                <a:solidFill>
                  <a:schemeClr val="accent2"/>
                </a:solidFill>
              </a:rPr>
              <a:t>2</a:t>
            </a:r>
            <a:endParaRPr sz="2800" dirty="0">
              <a:solidFill>
                <a:srgbClr val="FF3300"/>
              </a:solidFill>
            </a:endParaRPr>
          </a:p>
          <a:p>
            <a:pPr marL="0" indent="0">
              <a:lnSpc>
                <a:spcPct val="90000"/>
              </a:lnSpc>
              <a:buNone/>
            </a:pPr>
            <a:r>
              <a:rPr sz="2800" dirty="0"/>
              <a:t>2MJ   = </a:t>
            </a:r>
            <a:r>
              <a:rPr lang="en-US" altLang="x-none" sz="2800" dirty="0">
                <a:cs typeface="Arial" panose="020B0604020202020204" pitchFamily="34" charset="0"/>
              </a:rPr>
              <a:t>½</a:t>
            </a:r>
            <a:r>
              <a:rPr sz="2800" dirty="0"/>
              <a:t> x  </a:t>
            </a:r>
            <a:r>
              <a:rPr sz="2800" b="1" dirty="0">
                <a:solidFill>
                  <a:schemeClr val="accent2"/>
                </a:solidFill>
              </a:rPr>
              <a:t>mass</a:t>
            </a:r>
            <a:r>
              <a:rPr sz="2800" dirty="0"/>
              <a:t>  x  (4m/s)</a:t>
            </a:r>
            <a:r>
              <a:rPr sz="2800" baseline="30000" dirty="0"/>
              <a:t>2</a:t>
            </a:r>
            <a:endParaRPr sz="2800" baseline="30000" dirty="0"/>
          </a:p>
          <a:p>
            <a:pPr marL="0" indent="0">
              <a:lnSpc>
                <a:spcPct val="90000"/>
              </a:lnSpc>
              <a:buNone/>
            </a:pPr>
            <a:r>
              <a:rPr sz="2800" dirty="0"/>
              <a:t>2 000 000J  = </a:t>
            </a:r>
            <a:r>
              <a:rPr lang="en-US" altLang="x-none" sz="2800" dirty="0">
                <a:cs typeface="Arial" panose="020B0604020202020204" pitchFamily="34" charset="0"/>
              </a:rPr>
              <a:t>½</a:t>
            </a:r>
            <a:r>
              <a:rPr sz="2800" dirty="0"/>
              <a:t> x </a:t>
            </a:r>
            <a:r>
              <a:rPr sz="2800" b="1" dirty="0">
                <a:solidFill>
                  <a:schemeClr val="accent2"/>
                </a:solidFill>
              </a:rPr>
              <a:t>mass</a:t>
            </a:r>
            <a:r>
              <a:rPr sz="2800" dirty="0"/>
              <a:t> x  16</a:t>
            </a:r>
            <a:endParaRPr sz="2800" dirty="0"/>
          </a:p>
          <a:p>
            <a:pPr marL="0" indent="0">
              <a:lnSpc>
                <a:spcPct val="90000"/>
              </a:lnSpc>
              <a:buNone/>
            </a:pPr>
            <a:r>
              <a:rPr sz="2800" dirty="0"/>
              <a:t>2 000 000  =  8  x </a:t>
            </a:r>
            <a:r>
              <a:rPr sz="2800" b="1" dirty="0">
                <a:solidFill>
                  <a:schemeClr val="accent2"/>
                </a:solidFill>
              </a:rPr>
              <a:t>mass</a:t>
            </a:r>
            <a:endParaRPr sz="2800" dirty="0"/>
          </a:p>
          <a:p>
            <a:pPr marL="0" indent="0">
              <a:lnSpc>
                <a:spcPct val="90000"/>
              </a:lnSpc>
              <a:buNone/>
            </a:pPr>
            <a:r>
              <a:rPr sz="2800" dirty="0"/>
              <a:t>2 000 000 ÷ 8 = </a:t>
            </a:r>
            <a:r>
              <a:rPr sz="2800" b="1" dirty="0">
                <a:solidFill>
                  <a:schemeClr val="accent2"/>
                </a:solidFill>
              </a:rPr>
              <a:t>mass</a:t>
            </a:r>
            <a:r>
              <a:rPr sz="2800" b="1" dirty="0">
                <a:solidFill>
                  <a:srgbClr val="FF0000"/>
                </a:solidFill>
              </a:rPr>
              <a:t> </a:t>
            </a:r>
            <a:endParaRPr sz="2800" b="1" dirty="0">
              <a:solidFill>
                <a:srgbClr val="FF0000"/>
              </a:solidFill>
            </a:endParaRPr>
          </a:p>
          <a:p>
            <a:pPr marL="0" indent="0">
              <a:lnSpc>
                <a:spcPct val="90000"/>
              </a:lnSpc>
              <a:buNone/>
            </a:pPr>
            <a:r>
              <a:rPr sz="2800" b="1" dirty="0">
                <a:solidFill>
                  <a:srgbClr val="FF0000"/>
                </a:solidFill>
              </a:rPr>
              <a:t>mass  =  250 000 kg</a:t>
            </a:r>
            <a:endParaRPr sz="28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1251">
                                            <p:txEl>
                                              <p:charRg st="0" end="9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1251">
                                            <p:txEl>
                                              <p:charRg st="91" end="13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81251">
                                            <p:txEl>
                                              <p:charRg st="134" end="16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81251">
                                            <p:txEl>
                                              <p:charRg st="164" end="19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81251">
                                            <p:txEl>
                                              <p:charRg st="193" end="21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81251">
                                            <p:txEl>
                                              <p:charRg st="217" end="23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81251">
                                            <p:txEl>
                                              <p:charRg st="239" end="25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1"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1298" name="Rectangle 2"/>
          <p:cNvSpPr>
            <a:spLocks noGrp="1"/>
          </p:cNvSpPr>
          <p:nvPr>
            <p:ph type="title"/>
          </p:nvPr>
        </p:nvSpPr>
        <p:spPr/>
        <p:txBody>
          <a:bodyPr vert="horz" wrap="square" lIns="91440" tIns="45720" rIns="91440" bIns="45720" anchor="ctr"/>
          <a:p>
            <a:r>
              <a:rPr dirty="0">
                <a:solidFill>
                  <a:schemeClr val="bg1"/>
                </a:solidFill>
              </a:rPr>
              <a:t>Question 5</a:t>
            </a:r>
            <a:endParaRPr dirty="0">
              <a:solidFill>
                <a:schemeClr val="bg1"/>
              </a:solidFill>
            </a:endParaRPr>
          </a:p>
        </p:txBody>
      </p:sp>
      <p:sp>
        <p:nvSpPr>
          <p:cNvPr id="182275" name="Rectangle 3"/>
          <p:cNvSpPr>
            <a:spLocks noGrp="1"/>
          </p:cNvSpPr>
          <p:nvPr>
            <p:ph idx="1"/>
          </p:nvPr>
        </p:nvSpPr>
        <p:spPr/>
        <p:txBody>
          <a:bodyPr vert="horz" wrap="square" lIns="91440" tIns="45720" rIns="91440" bIns="45720" anchor="t"/>
          <a:p>
            <a:pPr marL="0" indent="0">
              <a:buNone/>
            </a:pPr>
            <a:r>
              <a:rPr sz="2400" i="1" dirty="0"/>
              <a:t>Calculate the speed of a car of mass 1200kg if its kinetic energy is 15 000J.</a:t>
            </a:r>
            <a:endParaRPr sz="2400" i="1" dirty="0"/>
          </a:p>
          <a:p>
            <a:pPr marL="0" indent="0">
              <a:buNone/>
            </a:pPr>
            <a:endParaRPr sz="2400" b="1" dirty="0">
              <a:solidFill>
                <a:schemeClr val="accent2"/>
              </a:solidFill>
            </a:endParaRPr>
          </a:p>
          <a:p>
            <a:pPr marL="0" indent="0">
              <a:buNone/>
            </a:pPr>
            <a:r>
              <a:rPr sz="2400" b="1" dirty="0">
                <a:solidFill>
                  <a:schemeClr val="accent2"/>
                </a:solidFill>
              </a:rPr>
              <a:t>kinetic energy  =  </a:t>
            </a:r>
            <a:r>
              <a:rPr lang="en-US" altLang="x-none" sz="2400" b="1" dirty="0">
                <a:solidFill>
                  <a:schemeClr val="accent2"/>
                </a:solidFill>
                <a:cs typeface="Arial" panose="020B0604020202020204" pitchFamily="34" charset="0"/>
              </a:rPr>
              <a:t>½</a:t>
            </a:r>
            <a:r>
              <a:rPr sz="2400" b="1" dirty="0">
                <a:solidFill>
                  <a:schemeClr val="accent2"/>
                </a:solidFill>
              </a:rPr>
              <a:t>  x  mass  x  (speed)</a:t>
            </a:r>
            <a:r>
              <a:rPr sz="2400" b="1" baseline="30000" dirty="0">
                <a:solidFill>
                  <a:schemeClr val="accent2"/>
                </a:solidFill>
              </a:rPr>
              <a:t>2</a:t>
            </a:r>
            <a:endParaRPr sz="2400" dirty="0">
              <a:solidFill>
                <a:srgbClr val="FF3300"/>
              </a:solidFill>
            </a:endParaRPr>
          </a:p>
          <a:p>
            <a:pPr marL="0" indent="0">
              <a:buNone/>
            </a:pPr>
            <a:r>
              <a:rPr sz="2400" dirty="0"/>
              <a:t>15 000J  = </a:t>
            </a:r>
            <a:r>
              <a:rPr lang="en-US" altLang="x-none" sz="2400" dirty="0">
                <a:cs typeface="Arial" panose="020B0604020202020204" pitchFamily="34" charset="0"/>
              </a:rPr>
              <a:t>½</a:t>
            </a:r>
            <a:r>
              <a:rPr sz="2400" dirty="0"/>
              <a:t> x  1200kg  x  </a:t>
            </a:r>
            <a:r>
              <a:rPr sz="2400" b="1" dirty="0">
                <a:solidFill>
                  <a:schemeClr val="accent2"/>
                </a:solidFill>
              </a:rPr>
              <a:t>(speed)</a:t>
            </a:r>
            <a:r>
              <a:rPr sz="2400" b="1" baseline="30000" dirty="0">
                <a:solidFill>
                  <a:schemeClr val="accent2"/>
                </a:solidFill>
              </a:rPr>
              <a:t>2</a:t>
            </a:r>
            <a:endParaRPr sz="2400" b="1" baseline="30000" dirty="0">
              <a:solidFill>
                <a:schemeClr val="accent2"/>
              </a:solidFill>
            </a:endParaRPr>
          </a:p>
          <a:p>
            <a:pPr marL="0" indent="0">
              <a:buNone/>
            </a:pPr>
            <a:r>
              <a:rPr sz="2400" dirty="0"/>
              <a:t>15 000  =  600  x  </a:t>
            </a:r>
            <a:r>
              <a:rPr sz="2400" b="1" dirty="0">
                <a:solidFill>
                  <a:schemeClr val="accent2"/>
                </a:solidFill>
              </a:rPr>
              <a:t>(speed)</a:t>
            </a:r>
            <a:r>
              <a:rPr sz="2400" b="1" baseline="30000" dirty="0">
                <a:solidFill>
                  <a:schemeClr val="accent2"/>
                </a:solidFill>
              </a:rPr>
              <a:t>2</a:t>
            </a:r>
            <a:endParaRPr sz="2400" dirty="0"/>
          </a:p>
          <a:p>
            <a:pPr marL="0" indent="0">
              <a:buNone/>
            </a:pPr>
            <a:r>
              <a:rPr sz="2400" dirty="0"/>
              <a:t>15 000 ÷ 600  =  </a:t>
            </a:r>
            <a:r>
              <a:rPr sz="2400" b="1" dirty="0">
                <a:solidFill>
                  <a:schemeClr val="accent2"/>
                </a:solidFill>
              </a:rPr>
              <a:t>(speed)</a:t>
            </a:r>
            <a:r>
              <a:rPr sz="2400" b="1" baseline="30000" dirty="0">
                <a:solidFill>
                  <a:schemeClr val="accent2"/>
                </a:solidFill>
              </a:rPr>
              <a:t>2</a:t>
            </a:r>
            <a:endParaRPr sz="2400" baseline="30000" dirty="0"/>
          </a:p>
          <a:p>
            <a:pPr marL="0" indent="0">
              <a:buNone/>
            </a:pPr>
            <a:r>
              <a:rPr sz="2400" dirty="0"/>
              <a:t>25  =  </a:t>
            </a:r>
            <a:r>
              <a:rPr sz="2400" b="1" dirty="0">
                <a:solidFill>
                  <a:schemeClr val="accent2"/>
                </a:solidFill>
              </a:rPr>
              <a:t>(speed)</a:t>
            </a:r>
            <a:r>
              <a:rPr sz="2400" b="1" baseline="30000" dirty="0">
                <a:solidFill>
                  <a:schemeClr val="accent2"/>
                </a:solidFill>
              </a:rPr>
              <a:t>2</a:t>
            </a:r>
            <a:endParaRPr sz="2400" dirty="0"/>
          </a:p>
          <a:p>
            <a:pPr marL="0" indent="0">
              <a:buNone/>
            </a:pPr>
            <a:r>
              <a:rPr sz="2400" b="1" dirty="0">
                <a:solidFill>
                  <a:schemeClr val="accent2"/>
                </a:solidFill>
              </a:rPr>
              <a:t>speed</a:t>
            </a:r>
            <a:r>
              <a:rPr sz="2400" dirty="0"/>
              <a:t> = </a:t>
            </a:r>
            <a:r>
              <a:rPr sz="2400" dirty="0">
                <a:sym typeface="Symbol" panose="05050102010706020507" pitchFamily="18" charset="2"/>
              </a:rPr>
              <a:t>25</a:t>
            </a:r>
            <a:endParaRPr sz="2400" u="sng" dirty="0"/>
          </a:p>
          <a:p>
            <a:pPr marL="0" indent="0">
              <a:buNone/>
            </a:pPr>
            <a:r>
              <a:rPr sz="2400" b="1" dirty="0">
                <a:solidFill>
                  <a:srgbClr val="FF0000"/>
                </a:solidFill>
              </a:rPr>
              <a:t>speed = 5 m/s</a:t>
            </a:r>
            <a:endParaRPr sz="24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2275">
                                            <p:txEl>
                                              <p:charRg st="0" end="7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2275">
                                            <p:txEl>
                                              <p:charRg st="79" end="12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82275">
                                            <p:txEl>
                                              <p:charRg st="122" end="15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82275">
                                            <p:txEl>
                                              <p:charRg st="158" end="18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82275">
                                            <p:txEl>
                                              <p:charRg st="186" end="21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82275">
                                            <p:txEl>
                                              <p:charRg st="212" end="22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82275">
                                            <p:txEl>
                                              <p:charRg st="228" end="24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182275">
                                            <p:txEl>
                                              <p:charRg st="240" end="25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3346" name="Rectangle 2"/>
          <p:cNvSpPr>
            <a:spLocks noGrp="1"/>
          </p:cNvSpPr>
          <p:nvPr>
            <p:ph type="title"/>
          </p:nvPr>
        </p:nvSpPr>
        <p:spPr/>
        <p:txBody>
          <a:bodyPr vert="horz" wrap="square" lIns="91440" tIns="45720" rIns="91440" bIns="45720" anchor="ctr"/>
          <a:p>
            <a:r>
              <a:rPr sz="4000" dirty="0">
                <a:solidFill>
                  <a:schemeClr val="bg1"/>
                </a:solidFill>
              </a:rPr>
              <a:t>Question 6</a:t>
            </a:r>
            <a:endParaRPr sz="4000" dirty="0">
              <a:solidFill>
                <a:schemeClr val="bg1"/>
              </a:solidFill>
            </a:endParaRPr>
          </a:p>
        </p:txBody>
      </p:sp>
      <p:sp>
        <p:nvSpPr>
          <p:cNvPr id="183299" name="Rectangle 3"/>
          <p:cNvSpPr>
            <a:spLocks noGrp="1"/>
          </p:cNvSpPr>
          <p:nvPr>
            <p:ph idx="1"/>
          </p:nvPr>
        </p:nvSpPr>
        <p:spPr/>
        <p:txBody>
          <a:bodyPr vert="horz" wrap="square" lIns="91440" tIns="45720" rIns="91440" bIns="45720" anchor="t"/>
          <a:p>
            <a:pPr marL="0" indent="0">
              <a:lnSpc>
                <a:spcPct val="90000"/>
              </a:lnSpc>
              <a:buNone/>
            </a:pPr>
            <a:r>
              <a:rPr sz="2400" i="1" dirty="0"/>
              <a:t>Calculate the speed of a ball of mass 400g if its kinetic energy is 20J.</a:t>
            </a:r>
            <a:endParaRPr sz="2400" i="1" dirty="0"/>
          </a:p>
          <a:p>
            <a:pPr marL="0" indent="0">
              <a:lnSpc>
                <a:spcPct val="90000"/>
              </a:lnSpc>
              <a:buNone/>
            </a:pPr>
            <a:endParaRPr sz="2400" b="1" dirty="0">
              <a:solidFill>
                <a:schemeClr val="accent2"/>
              </a:solidFill>
            </a:endParaRPr>
          </a:p>
          <a:p>
            <a:pPr marL="0" indent="0">
              <a:lnSpc>
                <a:spcPct val="90000"/>
              </a:lnSpc>
              <a:buNone/>
            </a:pPr>
            <a:r>
              <a:rPr sz="2400" b="1" dirty="0">
                <a:solidFill>
                  <a:schemeClr val="accent2"/>
                </a:solidFill>
              </a:rPr>
              <a:t>kinetic energy  =  </a:t>
            </a:r>
            <a:r>
              <a:rPr lang="en-US" altLang="x-none" sz="2400" b="1" dirty="0">
                <a:solidFill>
                  <a:schemeClr val="accent2"/>
                </a:solidFill>
                <a:cs typeface="Arial" panose="020B0604020202020204" pitchFamily="34" charset="0"/>
              </a:rPr>
              <a:t>½</a:t>
            </a:r>
            <a:r>
              <a:rPr sz="2400" b="1" dirty="0">
                <a:solidFill>
                  <a:schemeClr val="accent2"/>
                </a:solidFill>
              </a:rPr>
              <a:t>  x  mass  x  (speed)</a:t>
            </a:r>
            <a:r>
              <a:rPr sz="2400" b="1" baseline="30000" dirty="0">
                <a:solidFill>
                  <a:schemeClr val="accent2"/>
                </a:solidFill>
              </a:rPr>
              <a:t>2</a:t>
            </a:r>
            <a:endParaRPr sz="2400" dirty="0">
              <a:solidFill>
                <a:srgbClr val="FF3300"/>
              </a:solidFill>
            </a:endParaRPr>
          </a:p>
          <a:p>
            <a:pPr marL="0" indent="0">
              <a:lnSpc>
                <a:spcPct val="90000"/>
              </a:lnSpc>
              <a:buNone/>
            </a:pPr>
            <a:r>
              <a:rPr sz="2400" dirty="0"/>
              <a:t>20J  = </a:t>
            </a:r>
            <a:r>
              <a:rPr lang="en-US" altLang="x-none" sz="2400" dirty="0">
                <a:cs typeface="Arial" panose="020B0604020202020204" pitchFamily="34" charset="0"/>
              </a:rPr>
              <a:t>½</a:t>
            </a:r>
            <a:r>
              <a:rPr sz="2400" dirty="0"/>
              <a:t> x  400g  x  </a:t>
            </a:r>
            <a:r>
              <a:rPr sz="2400" b="1" dirty="0">
                <a:solidFill>
                  <a:schemeClr val="accent2"/>
                </a:solidFill>
              </a:rPr>
              <a:t>(speed)</a:t>
            </a:r>
            <a:r>
              <a:rPr sz="2400" b="1" baseline="30000" dirty="0">
                <a:solidFill>
                  <a:schemeClr val="accent2"/>
                </a:solidFill>
              </a:rPr>
              <a:t>2</a:t>
            </a:r>
            <a:endParaRPr sz="2400" b="1" baseline="30000" dirty="0">
              <a:solidFill>
                <a:schemeClr val="accent2"/>
              </a:solidFill>
            </a:endParaRPr>
          </a:p>
          <a:p>
            <a:pPr marL="0" indent="0">
              <a:lnSpc>
                <a:spcPct val="90000"/>
              </a:lnSpc>
              <a:buNone/>
            </a:pPr>
            <a:r>
              <a:rPr sz="2400" dirty="0"/>
              <a:t>20   = </a:t>
            </a:r>
            <a:r>
              <a:rPr lang="en-US" altLang="x-none" sz="2400" dirty="0">
                <a:cs typeface="Arial" panose="020B0604020202020204" pitchFamily="34" charset="0"/>
              </a:rPr>
              <a:t>½</a:t>
            </a:r>
            <a:r>
              <a:rPr sz="2400" dirty="0"/>
              <a:t> x  0.400kg  x  </a:t>
            </a:r>
            <a:r>
              <a:rPr sz="2400" b="1" dirty="0">
                <a:solidFill>
                  <a:schemeClr val="accent2"/>
                </a:solidFill>
              </a:rPr>
              <a:t>(speed)</a:t>
            </a:r>
            <a:r>
              <a:rPr sz="2400" b="1" baseline="30000" dirty="0">
                <a:solidFill>
                  <a:schemeClr val="accent2"/>
                </a:solidFill>
              </a:rPr>
              <a:t>2</a:t>
            </a:r>
            <a:endParaRPr sz="2400" b="1" baseline="30000" dirty="0">
              <a:solidFill>
                <a:schemeClr val="accent2"/>
              </a:solidFill>
            </a:endParaRPr>
          </a:p>
          <a:p>
            <a:pPr marL="0" indent="0">
              <a:lnSpc>
                <a:spcPct val="90000"/>
              </a:lnSpc>
              <a:buNone/>
            </a:pPr>
            <a:r>
              <a:rPr sz="2400" dirty="0"/>
              <a:t>20   = </a:t>
            </a:r>
            <a:r>
              <a:rPr sz="2400" baseline="30000" dirty="0"/>
              <a:t> </a:t>
            </a:r>
            <a:r>
              <a:rPr sz="2400" dirty="0"/>
              <a:t>0.200  x  </a:t>
            </a:r>
            <a:r>
              <a:rPr sz="2400" b="1" dirty="0">
                <a:solidFill>
                  <a:schemeClr val="accent2"/>
                </a:solidFill>
              </a:rPr>
              <a:t>(speed)</a:t>
            </a:r>
            <a:r>
              <a:rPr sz="2400" b="1" baseline="30000" dirty="0">
                <a:solidFill>
                  <a:schemeClr val="accent2"/>
                </a:solidFill>
              </a:rPr>
              <a:t>2</a:t>
            </a:r>
            <a:endParaRPr sz="2400" dirty="0"/>
          </a:p>
          <a:p>
            <a:pPr marL="0" indent="0">
              <a:lnSpc>
                <a:spcPct val="90000"/>
              </a:lnSpc>
              <a:buNone/>
            </a:pPr>
            <a:r>
              <a:rPr sz="2400" dirty="0"/>
              <a:t>20 ÷ 0.200  =  </a:t>
            </a:r>
            <a:r>
              <a:rPr sz="2400" b="1" dirty="0">
                <a:solidFill>
                  <a:schemeClr val="accent2"/>
                </a:solidFill>
              </a:rPr>
              <a:t>(speed)</a:t>
            </a:r>
            <a:r>
              <a:rPr sz="2400" b="1" baseline="30000" dirty="0">
                <a:solidFill>
                  <a:schemeClr val="accent2"/>
                </a:solidFill>
              </a:rPr>
              <a:t>2</a:t>
            </a:r>
            <a:endParaRPr sz="2400" baseline="30000" dirty="0"/>
          </a:p>
          <a:p>
            <a:pPr marL="0" indent="0">
              <a:lnSpc>
                <a:spcPct val="90000"/>
              </a:lnSpc>
              <a:buNone/>
            </a:pPr>
            <a:r>
              <a:rPr sz="2400" dirty="0"/>
              <a:t>100  =  </a:t>
            </a:r>
            <a:r>
              <a:rPr sz="2400" b="1" dirty="0">
                <a:solidFill>
                  <a:schemeClr val="accent2"/>
                </a:solidFill>
              </a:rPr>
              <a:t>(speed)</a:t>
            </a:r>
            <a:r>
              <a:rPr sz="2400" b="1" baseline="30000" dirty="0">
                <a:solidFill>
                  <a:schemeClr val="accent2"/>
                </a:solidFill>
              </a:rPr>
              <a:t>2</a:t>
            </a:r>
            <a:endParaRPr sz="2400" b="1" baseline="30000" dirty="0">
              <a:solidFill>
                <a:schemeClr val="accent2"/>
              </a:solidFill>
            </a:endParaRPr>
          </a:p>
          <a:p>
            <a:pPr marL="0" indent="0">
              <a:lnSpc>
                <a:spcPct val="90000"/>
              </a:lnSpc>
              <a:buNone/>
            </a:pPr>
            <a:r>
              <a:rPr sz="2400" b="1" dirty="0">
                <a:solidFill>
                  <a:schemeClr val="accent2"/>
                </a:solidFill>
              </a:rPr>
              <a:t>speed</a:t>
            </a:r>
            <a:r>
              <a:rPr sz="2400" dirty="0"/>
              <a:t> = </a:t>
            </a:r>
            <a:r>
              <a:rPr sz="2400" dirty="0">
                <a:sym typeface="Symbol" panose="05050102010706020507" pitchFamily="18" charset="2"/>
              </a:rPr>
              <a:t>100</a:t>
            </a:r>
            <a:endParaRPr sz="2400" dirty="0"/>
          </a:p>
          <a:p>
            <a:pPr marL="0" indent="0">
              <a:lnSpc>
                <a:spcPct val="90000"/>
              </a:lnSpc>
              <a:buNone/>
            </a:pPr>
            <a:r>
              <a:rPr sz="2400" b="1" dirty="0">
                <a:solidFill>
                  <a:srgbClr val="FF0000"/>
                </a:solidFill>
              </a:rPr>
              <a:t>speed = 10 m/s</a:t>
            </a:r>
            <a:endParaRPr sz="24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3299">
                                            <p:txEl>
                                              <p:charRg st="0" end="7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3299">
                                            <p:txEl>
                                              <p:charRg st="74" end="11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83299">
                                            <p:txEl>
                                              <p:charRg st="117" end="14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83299">
                                            <p:txEl>
                                              <p:charRg st="147" end="18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83299">
                                            <p:txEl>
                                              <p:charRg st="180" end="20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83299">
                                            <p:txEl>
                                              <p:charRg st="207" end="23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83299">
                                            <p:txEl>
                                              <p:charRg st="231" end="24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183299">
                                            <p:txEl>
                                              <p:charRg st="248" end="26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183299">
                                            <p:txEl>
                                              <p:charRg st="261" end="27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9"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7523" name="Rectangle 3"/>
          <p:cNvSpPr>
            <a:spLocks noGrp="1"/>
          </p:cNvSpPr>
          <p:nvPr>
            <p:ph type="body" sz="half"/>
          </p:nvPr>
        </p:nvSpPr>
        <p:spPr>
          <a:xfrm>
            <a:off x="498475" y="1763713"/>
            <a:ext cx="4567238" cy="4213225"/>
          </a:xfrm>
        </p:spPr>
        <p:txBody>
          <a:bodyPr vert="horz" wrap="square" lIns="91440" tIns="45720" rIns="91440" bIns="45720" anchor="t"/>
          <a:lstStyle>
            <a:lvl1pPr lvl="0">
              <a:defRPr sz="2800"/>
            </a:lvl1pPr>
            <a:lvl2pPr lvl="1">
              <a:defRPr sz="2400"/>
            </a:lvl2pPr>
            <a:lvl3pPr lvl="2">
              <a:defRPr sz="2000"/>
            </a:lvl3pPr>
            <a:lvl4pPr lvl="3">
              <a:defRPr sz="1800"/>
            </a:lvl4pPr>
            <a:lvl5pPr lvl="4">
              <a:defRPr sz="1800"/>
            </a:lvl5pPr>
          </a:lstStyle>
          <a:p>
            <a:pPr marL="0" lvl="0" indent="0">
              <a:lnSpc>
                <a:spcPct val="90000"/>
              </a:lnSpc>
              <a:buNone/>
            </a:pPr>
            <a:r>
              <a:rPr b="1">
                <a:solidFill>
                  <a:srgbClr val="FF0000"/>
                </a:solidFill>
              </a:rPr>
              <a:t>1. THERMAL </a:t>
            </a:r>
            <a:endParaRPr b="1">
              <a:solidFill>
                <a:srgbClr val="FF0000"/>
              </a:solidFill>
            </a:endParaRPr>
          </a:p>
          <a:p>
            <a:pPr marL="0" lvl="0" indent="0">
              <a:lnSpc>
                <a:spcPct val="90000"/>
              </a:lnSpc>
              <a:buNone/>
            </a:pPr>
            <a:r>
              <a:rPr b="1">
                <a:solidFill>
                  <a:srgbClr val="FF0000"/>
                </a:solidFill>
              </a:rPr>
              <a:t>or HEAT  ENERGY</a:t>
            </a:r>
            <a:endParaRPr b="1">
              <a:solidFill>
                <a:srgbClr val="FF0000"/>
              </a:solidFill>
            </a:endParaRPr>
          </a:p>
          <a:p>
            <a:pPr marL="0" lvl="0" indent="0">
              <a:lnSpc>
                <a:spcPct val="90000"/>
              </a:lnSpc>
              <a:spcBef>
                <a:spcPct val="0"/>
              </a:spcBef>
              <a:buNone/>
            </a:pPr>
            <a:r>
              <a:t>This is the energy of an object due to its temperature.</a:t>
            </a:r>
          </a:p>
          <a:p>
            <a:pPr marL="0" lvl="0" indent="0">
              <a:lnSpc>
                <a:spcPct val="90000"/>
              </a:lnSpc>
              <a:spcBef>
                <a:spcPct val="0"/>
              </a:spcBef>
              <a:buNone/>
            </a:pPr>
          </a:p>
          <a:p>
            <a:pPr marL="0" lvl="0" indent="0">
              <a:lnSpc>
                <a:spcPct val="90000"/>
              </a:lnSpc>
              <a:buNone/>
            </a:pPr>
            <a:r>
              <a:rPr b="1">
                <a:solidFill>
                  <a:srgbClr val="FF0000"/>
                </a:solidFill>
              </a:rPr>
              <a:t>2. LIGHT ENERGY</a:t>
            </a:r>
            <a:endParaRPr b="1">
              <a:solidFill>
                <a:srgbClr val="FF0000"/>
              </a:solidFill>
            </a:endParaRPr>
          </a:p>
          <a:p>
            <a:pPr marL="0" lvl="0" indent="0">
              <a:lnSpc>
                <a:spcPct val="90000"/>
              </a:lnSpc>
              <a:buNone/>
            </a:pPr>
            <a:r>
              <a:t>This is energy in the form of visible electromagnetic radiation.</a:t>
            </a:r>
          </a:p>
        </p:txBody>
      </p:sp>
      <p:sp>
        <p:nvSpPr>
          <p:cNvPr id="107527" name="Text Box 7"/>
          <p:cNvSpPr txBox="1"/>
          <p:nvPr/>
        </p:nvSpPr>
        <p:spPr>
          <a:xfrm>
            <a:off x="1835150" y="812483"/>
            <a:ext cx="5256213" cy="519112"/>
          </a:xfrm>
          <a:prstGeom prst="rect">
            <a:avLst/>
          </a:prstGeom>
          <a:noFill/>
          <a:ln w="9525">
            <a:noFill/>
          </a:ln>
        </p:spPr>
        <p:txBody>
          <a:bodyPr>
            <a:spAutoFit/>
          </a:bodyPr>
          <a:p>
            <a:pPr>
              <a:spcBef>
                <a:spcPct val="20000"/>
              </a:spcBef>
            </a:pPr>
            <a:r>
              <a:rPr sz="2800"/>
              <a:t>Energy can exist in many forms.</a:t>
            </a:r>
            <a:endParaRPr sz="2800"/>
          </a:p>
        </p:txBody>
      </p:sp>
      <p:pic>
        <p:nvPicPr>
          <p:cNvPr id="119814" name="Picture 6"/>
          <p:cNvPicPr>
            <a:picLocks noChangeAspect="1"/>
          </p:cNvPicPr>
          <p:nvPr/>
        </p:nvPicPr>
        <p:blipFill>
          <a:blip r:embed="rId1"/>
          <a:stretch>
            <a:fillRect/>
          </a:stretch>
        </p:blipFill>
        <p:spPr>
          <a:xfrm>
            <a:off x="5319713" y="1709738"/>
            <a:ext cx="3179762" cy="2119312"/>
          </a:xfrm>
          <a:prstGeom prst="rect">
            <a:avLst/>
          </a:prstGeom>
          <a:noFill/>
          <a:ln w="9525">
            <a:noFill/>
          </a:ln>
        </p:spPr>
      </p:pic>
      <p:pic>
        <p:nvPicPr>
          <p:cNvPr id="119817" name="Picture 9" descr="sun"/>
          <p:cNvPicPr>
            <a:picLocks noChangeAspect="1"/>
          </p:cNvPicPr>
          <p:nvPr/>
        </p:nvPicPr>
        <p:blipFill>
          <a:blip r:embed="rId2"/>
          <a:stretch>
            <a:fillRect/>
          </a:stretch>
        </p:blipFill>
        <p:spPr>
          <a:xfrm>
            <a:off x="5653088" y="3890963"/>
            <a:ext cx="2444750" cy="2359025"/>
          </a:xfrm>
          <a:prstGeom prst="rect">
            <a:avLst/>
          </a:prstGeom>
          <a:noFill/>
          <a:ln w="9525">
            <a:noFill/>
          </a:ln>
        </p:spPr>
      </p:pic>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b="1">
                <a:solidFill>
                  <a:schemeClr val="bg1"/>
                </a:solidFill>
                <a:latin typeface="Calibri" panose="020F0502020204030204" charset="0"/>
                <a:cs typeface="Calibri" panose="020F0502020204030204" charset="0"/>
                <a:sym typeface="+mn-ea"/>
              </a:rPr>
              <a:t>Forms of Energy</a:t>
            </a:r>
            <a:endParaRPr lang="en-US" altLang="en-US" b="1">
              <a:solidFill>
                <a:schemeClr val="bg1"/>
              </a:solidFill>
              <a:latin typeface="Calibri" panose="020F0502020204030204" charset="0"/>
              <a:cs typeface="Calibri" panose="020F0502020204030204" charset="0"/>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527">
                                            <p:txEl>
                                              <p:charRg st="0" end="3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7523">
                                            <p:txEl>
                                              <p:charRg st="0" end="1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7523">
                                            <p:txEl>
                                              <p:charRg st="12" end="2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7523">
                                            <p:txEl>
                                              <p:charRg st="28" end="8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98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7523">
                                            <p:txEl>
                                              <p:charRg st="85" end="10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7523">
                                            <p:txEl>
                                              <p:charRg st="101" end="16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98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7442" name="Rectangle 2"/>
          <p:cNvSpPr>
            <a:spLocks noGrp="1"/>
          </p:cNvSpPr>
          <p:nvPr>
            <p:ph type="title"/>
          </p:nvPr>
        </p:nvSpPr>
        <p:spPr/>
        <p:txBody>
          <a:bodyPr vert="horz" wrap="square" lIns="91440" tIns="45720" rIns="91440" bIns="45720" anchor="ctr"/>
          <a:p>
            <a:r>
              <a:rPr dirty="0"/>
              <a:t>Complete</a:t>
            </a:r>
            <a:endParaRPr dirty="0"/>
          </a:p>
        </p:txBody>
      </p:sp>
      <p:graphicFrame>
        <p:nvGraphicFramePr>
          <p:cNvPr id="186371" name="Group 3"/>
          <p:cNvGraphicFramePr>
            <a:graphicFrameLocks noGrp="1"/>
          </p:cNvGraphicFramePr>
          <p:nvPr>
            <p:ph idx="1"/>
          </p:nvPr>
        </p:nvGraphicFramePr>
        <p:xfrm>
          <a:off x="731520" y="1086485"/>
          <a:ext cx="7924800" cy="3883025"/>
        </p:xfrm>
        <a:graphic>
          <a:graphicData uri="http://schemas.openxmlformats.org/drawingml/2006/table">
            <a:tbl>
              <a:tblPr/>
              <a:tblGrid>
                <a:gridCol w="2641600"/>
                <a:gridCol w="2641600"/>
                <a:gridCol w="2641600"/>
              </a:tblGrid>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1" i="0" u="none" strike="noStrike" cap="none" normalizeH="0" baseline="0" smtClean="0">
                          <a:ln>
                            <a:noFill/>
                          </a:ln>
                          <a:solidFill>
                            <a:schemeClr val="tx1"/>
                          </a:solidFill>
                          <a:effectLst/>
                          <a:latin typeface="Arial" panose="020B0604020202020204" pitchFamily="34" charset="0"/>
                        </a:rPr>
                        <a:t>kinetic energy</a:t>
                      </a:r>
                      <a:endParaRPr kumimoji="0" lang="en-GB" sz="2800" b="1"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1" i="0" u="none" strike="noStrike" cap="none" normalizeH="0" baseline="0" smtClean="0">
                          <a:ln>
                            <a:noFill/>
                          </a:ln>
                          <a:solidFill>
                            <a:schemeClr val="tx1"/>
                          </a:solidFill>
                          <a:effectLst/>
                          <a:latin typeface="Arial" panose="020B0604020202020204" pitchFamily="34" charset="0"/>
                        </a:rPr>
                        <a:t>mass</a:t>
                      </a:r>
                      <a:endParaRPr kumimoji="0" lang="en-GB" sz="2800" b="1"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1" i="0" u="none" strike="noStrike" cap="none" normalizeH="0" baseline="0" smtClean="0">
                          <a:ln>
                            <a:noFill/>
                          </a:ln>
                          <a:solidFill>
                            <a:schemeClr val="tx1"/>
                          </a:solidFill>
                          <a:effectLst/>
                          <a:latin typeface="Arial" panose="020B0604020202020204" pitchFamily="34" charset="0"/>
                        </a:rPr>
                        <a:t>speed</a:t>
                      </a:r>
                      <a:endParaRPr kumimoji="0" lang="en-GB" sz="2800" b="1"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4525">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  J</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4 kg</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2 m/s</a:t>
                      </a:r>
                      <a:endParaRPr kumimoji="0" lang="en-GB" sz="2800" b="0" i="0" u="none" strike="noStrike" cap="none" normalizeH="0" baseline="3000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27 J</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   kg</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3 m/s</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1000 J</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80 kg</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   m/s</a:t>
                      </a:r>
                      <a:endParaRPr kumimoji="0" lang="en-GB" sz="2800" b="0" i="0" u="none" strike="noStrike" cap="none" normalizeH="0" baseline="3000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      kJ</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200 kg</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8 m/s</a:t>
                      </a:r>
                      <a:endParaRPr kumimoji="0" lang="en-GB" sz="2800" b="0" i="0" u="none" strike="noStrike" cap="none" normalizeH="0" baseline="3000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3.2 J</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bg1"/>
                          </a:solidFill>
                          <a:effectLst/>
                          <a:latin typeface="Arial" panose="020B0604020202020204" pitchFamily="34" charset="0"/>
                        </a:rPr>
                        <a:t>3.03</a:t>
                      </a:r>
                      <a:r>
                        <a:rPr kumimoji="0" lang="en-GB" sz="2800" b="0" i="0" u="none" strike="noStrike" cap="none" normalizeH="0" baseline="0" smtClean="0">
                          <a:ln>
                            <a:noFill/>
                          </a:ln>
                          <a:solidFill>
                            <a:schemeClr val="tx1"/>
                          </a:solidFill>
                          <a:effectLst/>
                          <a:latin typeface="Arial" panose="020B0604020202020204" pitchFamily="34" charset="0"/>
                        </a:rPr>
                        <a:t>g</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4 m/s</a:t>
                      </a:r>
                      <a:endParaRPr kumimoji="0" lang="en-GB" sz="2800" b="0" i="0" u="none" strike="noStrike" cap="none" normalizeH="0" baseline="3000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86401" name="Text Box 33"/>
          <p:cNvSpPr txBox="1"/>
          <p:nvPr/>
        </p:nvSpPr>
        <p:spPr>
          <a:xfrm>
            <a:off x="1476375" y="1773238"/>
            <a:ext cx="576263" cy="521970"/>
          </a:xfrm>
          <a:prstGeom prst="rect">
            <a:avLst/>
          </a:prstGeom>
          <a:noFill/>
          <a:ln w="9525">
            <a:noFill/>
          </a:ln>
        </p:spPr>
        <p:txBody>
          <a:bodyPr>
            <a:spAutoFit/>
          </a:bodyPr>
          <a:p>
            <a:pPr>
              <a:spcBef>
                <a:spcPct val="50000"/>
              </a:spcBef>
            </a:pPr>
            <a:r>
              <a:rPr sz="2800" dirty="0">
                <a:solidFill>
                  <a:srgbClr val="FF3300"/>
                </a:solidFill>
              </a:rPr>
              <a:t>8</a:t>
            </a:r>
            <a:endParaRPr sz="2800" dirty="0">
              <a:solidFill>
                <a:srgbClr val="FF3300"/>
              </a:solidFill>
            </a:endParaRPr>
          </a:p>
        </p:txBody>
      </p:sp>
      <p:sp>
        <p:nvSpPr>
          <p:cNvPr id="186402" name="Text Box 34"/>
          <p:cNvSpPr txBox="1"/>
          <p:nvPr/>
        </p:nvSpPr>
        <p:spPr>
          <a:xfrm>
            <a:off x="4140200" y="2420938"/>
            <a:ext cx="792163" cy="521970"/>
          </a:xfrm>
          <a:prstGeom prst="rect">
            <a:avLst/>
          </a:prstGeom>
          <a:noFill/>
          <a:ln w="9525">
            <a:noFill/>
          </a:ln>
        </p:spPr>
        <p:txBody>
          <a:bodyPr>
            <a:spAutoFit/>
          </a:bodyPr>
          <a:p>
            <a:pPr>
              <a:spcBef>
                <a:spcPct val="50000"/>
              </a:spcBef>
            </a:pPr>
            <a:r>
              <a:rPr sz="2800" dirty="0">
                <a:solidFill>
                  <a:srgbClr val="FF3300"/>
                </a:solidFill>
              </a:rPr>
              <a:t>6</a:t>
            </a:r>
            <a:endParaRPr sz="2800" dirty="0">
              <a:solidFill>
                <a:srgbClr val="FF3300"/>
              </a:solidFill>
            </a:endParaRPr>
          </a:p>
        </p:txBody>
      </p:sp>
      <p:sp>
        <p:nvSpPr>
          <p:cNvPr id="186403" name="Text Box 35"/>
          <p:cNvSpPr txBox="1"/>
          <p:nvPr/>
        </p:nvSpPr>
        <p:spPr>
          <a:xfrm>
            <a:off x="6804025" y="3068638"/>
            <a:ext cx="504825" cy="521970"/>
          </a:xfrm>
          <a:prstGeom prst="rect">
            <a:avLst/>
          </a:prstGeom>
          <a:noFill/>
          <a:ln w="9525">
            <a:noFill/>
          </a:ln>
        </p:spPr>
        <p:txBody>
          <a:bodyPr>
            <a:spAutoFit/>
          </a:bodyPr>
          <a:p>
            <a:pPr>
              <a:spcBef>
                <a:spcPct val="50000"/>
              </a:spcBef>
            </a:pPr>
            <a:r>
              <a:rPr sz="2800" dirty="0">
                <a:solidFill>
                  <a:srgbClr val="FF3300"/>
                </a:solidFill>
              </a:rPr>
              <a:t>5  </a:t>
            </a:r>
            <a:endParaRPr sz="2800" dirty="0">
              <a:solidFill>
                <a:srgbClr val="FF3300"/>
              </a:solidFill>
            </a:endParaRPr>
          </a:p>
        </p:txBody>
      </p:sp>
      <p:sp>
        <p:nvSpPr>
          <p:cNvPr id="186404" name="Text Box 36"/>
          <p:cNvSpPr txBox="1"/>
          <p:nvPr/>
        </p:nvSpPr>
        <p:spPr>
          <a:xfrm>
            <a:off x="1258888" y="3716338"/>
            <a:ext cx="863600" cy="521970"/>
          </a:xfrm>
          <a:prstGeom prst="rect">
            <a:avLst/>
          </a:prstGeom>
          <a:noFill/>
          <a:ln w="9525">
            <a:noFill/>
          </a:ln>
        </p:spPr>
        <p:txBody>
          <a:bodyPr>
            <a:spAutoFit/>
          </a:bodyPr>
          <a:p>
            <a:pPr>
              <a:spcBef>
                <a:spcPct val="50000"/>
              </a:spcBef>
            </a:pPr>
            <a:r>
              <a:rPr sz="2800" dirty="0">
                <a:solidFill>
                  <a:srgbClr val="FF3300"/>
                </a:solidFill>
              </a:rPr>
              <a:t>6.4</a:t>
            </a:r>
            <a:endParaRPr sz="2800" dirty="0">
              <a:solidFill>
                <a:srgbClr val="FF3300"/>
              </a:solidFill>
            </a:endParaRPr>
          </a:p>
        </p:txBody>
      </p:sp>
      <p:sp>
        <p:nvSpPr>
          <p:cNvPr id="186405" name="Text Box 37"/>
          <p:cNvSpPr txBox="1"/>
          <p:nvPr/>
        </p:nvSpPr>
        <p:spPr>
          <a:xfrm>
            <a:off x="3995738" y="4365625"/>
            <a:ext cx="865187" cy="521970"/>
          </a:xfrm>
          <a:prstGeom prst="rect">
            <a:avLst/>
          </a:prstGeom>
          <a:noFill/>
          <a:ln w="9525">
            <a:noFill/>
          </a:ln>
        </p:spPr>
        <p:txBody>
          <a:bodyPr>
            <a:spAutoFit/>
          </a:bodyPr>
          <a:p>
            <a:pPr>
              <a:spcBef>
                <a:spcPct val="50000"/>
              </a:spcBef>
            </a:pPr>
            <a:r>
              <a:rPr sz="2800" dirty="0">
                <a:solidFill>
                  <a:srgbClr val="FF3300"/>
                </a:solidFill>
              </a:rPr>
              <a:t>400</a:t>
            </a:r>
            <a:endParaRPr sz="2800" dirty="0">
              <a:solidFill>
                <a:srgbClr val="FF33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6401">
                                            <p:txEl>
                                              <p:charRg st="0"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6402">
                                            <p:txEl>
                                              <p:charRg st="0"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6403">
                                            <p:txEl>
                                              <p:charRg st="0"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6404">
                                            <p:txEl>
                                              <p:charRg st="0"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6405">
                                            <p:txEl>
                                              <p:charRg st="0"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2103755"/>
            <a:ext cx="7772400" cy="2595245"/>
          </a:xfrm>
          <a:ln w="57150" cap="rnd">
            <a:solidFill>
              <a:srgbClr val="002060"/>
            </a:solidFill>
          </a:ln>
          <a:effectLst/>
        </p:spPr>
        <p:txBody>
          <a:bodyPr/>
          <a:p>
            <a:r>
              <a:rPr lang="en-US" altLang="en-US" sz="8000" b="1" u="sng"/>
              <a:t>Gravitational Potential Energy</a:t>
            </a:r>
            <a:endParaRPr lang="en-US" altLang="en-US" sz="8000" b="1" u="sng"/>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Gravitational Potential Energy</a:t>
            </a:r>
            <a:endParaRPr lang="en-US" altLang="en-US"/>
          </a:p>
        </p:txBody>
      </p:sp>
      <p:sp>
        <p:nvSpPr>
          <p:cNvPr id="6" name="Text Box 5"/>
          <p:cNvSpPr txBox="1"/>
          <p:nvPr/>
        </p:nvSpPr>
        <p:spPr>
          <a:xfrm>
            <a:off x="130810" y="802005"/>
            <a:ext cx="8604250" cy="2245360"/>
          </a:xfrm>
          <a:prstGeom prst="rect">
            <a:avLst/>
          </a:prstGeom>
          <a:noFill/>
        </p:spPr>
        <p:txBody>
          <a:bodyPr wrap="square" rtlCol="0">
            <a:spAutoFit/>
          </a:bodyPr>
          <a:p>
            <a:r>
              <a:rPr lang="en-US" altLang="en-US" sz="2800"/>
              <a:t>Gravitational potential energy is the energy stored in an object due to its </a:t>
            </a:r>
            <a:r>
              <a:rPr lang="en-US" altLang="en-US" sz="2800" b="1"/>
              <a:t>position above the Earth's surface.</a:t>
            </a:r>
            <a:endParaRPr lang="en-US" altLang="en-US" sz="2800" b="1"/>
          </a:p>
          <a:p>
            <a:r>
              <a:rPr lang="en-US" altLang="en-US" sz="2800"/>
              <a:t>This is due to the force of of </a:t>
            </a:r>
            <a:r>
              <a:rPr lang="en-US" altLang="en-US" sz="2800" b="1"/>
              <a:t>gravity </a:t>
            </a:r>
            <a:r>
              <a:rPr lang="en-US" altLang="en-US" sz="2800"/>
              <a:t>acting on an object.</a:t>
            </a:r>
            <a:endParaRPr lang="en-US" altLang="en-US" sz="2800"/>
          </a:p>
        </p:txBody>
      </p:sp>
      <p:pic>
        <p:nvPicPr>
          <p:cNvPr id="11" name="Picture 10"/>
          <p:cNvPicPr>
            <a:picLocks noChangeAspect="1"/>
          </p:cNvPicPr>
          <p:nvPr/>
        </p:nvPicPr>
        <p:blipFill>
          <a:blip r:embed="rId1"/>
          <a:stretch>
            <a:fillRect/>
          </a:stretch>
        </p:blipFill>
        <p:spPr>
          <a:xfrm>
            <a:off x="4738370" y="3047365"/>
            <a:ext cx="4393565" cy="3789045"/>
          </a:xfrm>
          <a:prstGeom prst="rect">
            <a:avLst/>
          </a:prstGeom>
        </p:spPr>
      </p:pic>
      <p:pic>
        <p:nvPicPr>
          <p:cNvPr id="12" name="Picture 11"/>
          <p:cNvPicPr>
            <a:picLocks noChangeAspect="1"/>
          </p:cNvPicPr>
          <p:nvPr/>
        </p:nvPicPr>
        <p:blipFill>
          <a:blip r:embed="rId2"/>
          <a:stretch>
            <a:fillRect/>
          </a:stretch>
        </p:blipFill>
        <p:spPr>
          <a:xfrm>
            <a:off x="12065" y="3047365"/>
            <a:ext cx="3410585" cy="3788410"/>
          </a:xfrm>
          <a:prstGeom prst="rect">
            <a:avLst/>
          </a:prstGeom>
        </p:spPr>
      </p:pic>
      <p:sp>
        <p:nvSpPr>
          <p:cNvPr id="13" name="Right Arrow 12"/>
          <p:cNvSpPr/>
          <p:nvPr/>
        </p:nvSpPr>
        <p:spPr>
          <a:xfrm>
            <a:off x="3514090" y="4653280"/>
            <a:ext cx="1224280" cy="575945"/>
          </a:xfrm>
          <a:prstGeom prst="right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4" name="Text Box 13"/>
          <p:cNvSpPr txBox="1"/>
          <p:nvPr/>
        </p:nvSpPr>
        <p:spPr>
          <a:xfrm>
            <a:off x="3416935" y="3122295"/>
            <a:ext cx="1321435" cy="3692525"/>
          </a:xfrm>
          <a:prstGeom prst="rect">
            <a:avLst/>
          </a:prstGeom>
          <a:noFill/>
        </p:spPr>
        <p:txBody>
          <a:bodyPr wrap="square" rtlCol="0">
            <a:spAutoFit/>
          </a:bodyPr>
          <a:p>
            <a:r>
              <a:rPr lang="en-US" altLang="en-US"/>
              <a:t>Chemical potential energy stored in the muscles</a:t>
            </a:r>
            <a:endParaRPr lang="en-US" altLang="en-US"/>
          </a:p>
          <a:p>
            <a:endParaRPr lang="en-US" altLang="en-US"/>
          </a:p>
          <a:p>
            <a:r>
              <a:rPr lang="en-US" altLang="en-US"/>
              <a:t>converts to kinetic energy, which is stored as G.P.E.</a:t>
            </a:r>
            <a:endParaRPr lang="en-US" altLang="en-US"/>
          </a:p>
        </p:txBody>
      </p:sp>
      <p:pic>
        <p:nvPicPr>
          <p:cNvPr id="15" name="Picture 14"/>
          <p:cNvPicPr>
            <a:picLocks noChangeAspect="1"/>
          </p:cNvPicPr>
          <p:nvPr/>
        </p:nvPicPr>
        <p:blipFill>
          <a:blip r:embed="rId3"/>
          <a:stretch>
            <a:fillRect/>
          </a:stretch>
        </p:blipFill>
        <p:spPr>
          <a:xfrm>
            <a:off x="12065" y="3047365"/>
            <a:ext cx="3274695" cy="3815715"/>
          </a:xfrm>
          <a:prstGeom prst="rect">
            <a:avLst/>
          </a:prstGeom>
        </p:spPr>
      </p:pic>
      <p:sp>
        <p:nvSpPr>
          <p:cNvPr id="16" name="Text Box 15"/>
          <p:cNvSpPr txBox="1"/>
          <p:nvPr/>
        </p:nvSpPr>
        <p:spPr>
          <a:xfrm>
            <a:off x="3329940" y="2990850"/>
            <a:ext cx="1409065" cy="3969385"/>
          </a:xfrm>
          <a:prstGeom prst="rect">
            <a:avLst/>
          </a:prstGeom>
          <a:solidFill>
            <a:schemeClr val="bg1"/>
          </a:solidFill>
        </p:spPr>
        <p:txBody>
          <a:bodyPr wrap="square" rtlCol="0">
            <a:spAutoFit/>
          </a:bodyPr>
          <a:p>
            <a:r>
              <a:rPr lang="en-US" altLang="en-US"/>
              <a:t>When the ball falls its G.P.E. converts to kinetic energy,</a:t>
            </a:r>
            <a:endParaRPr lang="en-US" altLang="en-US"/>
          </a:p>
          <a:p>
            <a:endParaRPr lang="en-US" altLang="en-US"/>
          </a:p>
          <a:p>
            <a:endParaRPr lang="en-US" altLang="en-US"/>
          </a:p>
          <a:p>
            <a:r>
              <a:rPr lang="en-US" altLang="en-US"/>
              <a:t>sound and thermal energy.  </a:t>
            </a:r>
            <a:endParaRPr lang="en-US" altLang="en-US"/>
          </a:p>
          <a:p>
            <a:endParaRPr lang="en-US" altLang="en-US"/>
          </a:p>
          <a:p>
            <a:endParaRPr lang="en-US" altLang="en-US"/>
          </a:p>
          <a:p>
            <a:endParaRPr lang="en-US" altLang="en-US"/>
          </a:p>
        </p:txBody>
      </p:sp>
      <p:sp>
        <p:nvSpPr>
          <p:cNvPr id="17" name="Left Arrow 16"/>
          <p:cNvSpPr/>
          <p:nvPr/>
        </p:nvSpPr>
        <p:spPr>
          <a:xfrm>
            <a:off x="3465195" y="4761865"/>
            <a:ext cx="1224280" cy="360045"/>
          </a:xfrm>
          <a:prstGeom prst="left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7" grpId="0" animBg="1"/>
      <p:bldP spid="1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Gravitational Potential Energy</a:t>
            </a:r>
            <a:endParaRPr lang="en-US" altLang="en-US"/>
          </a:p>
        </p:txBody>
      </p:sp>
      <p:pic>
        <p:nvPicPr>
          <p:cNvPr id="2" name="Picture 1"/>
          <p:cNvPicPr>
            <a:picLocks noChangeAspect="1"/>
          </p:cNvPicPr>
          <p:nvPr/>
        </p:nvPicPr>
        <p:blipFill>
          <a:blip r:embed="rId1"/>
          <a:stretch>
            <a:fillRect/>
          </a:stretch>
        </p:blipFill>
        <p:spPr>
          <a:xfrm>
            <a:off x="785495" y="1270635"/>
            <a:ext cx="7271385" cy="3712210"/>
          </a:xfrm>
          <a:prstGeom prst="rect">
            <a:avLst/>
          </a:prstGeom>
        </p:spPr>
      </p:pic>
      <p:sp>
        <p:nvSpPr>
          <p:cNvPr id="3" name="Text Box 2"/>
          <p:cNvSpPr txBox="1"/>
          <p:nvPr/>
        </p:nvSpPr>
        <p:spPr>
          <a:xfrm>
            <a:off x="414655" y="5297170"/>
            <a:ext cx="8334375" cy="706755"/>
          </a:xfrm>
          <a:prstGeom prst="rect">
            <a:avLst/>
          </a:prstGeom>
          <a:noFill/>
        </p:spPr>
        <p:txBody>
          <a:bodyPr wrap="square" rtlCol="0">
            <a:spAutoFit/>
          </a:bodyPr>
          <a:p>
            <a:r>
              <a:rPr lang="en-US" altLang="en-US" sz="2000" b="1"/>
              <a:t>the value of g will be given in the exam question</a:t>
            </a:r>
            <a:endParaRPr lang="en-US" altLang="en-US" sz="2000" b="1"/>
          </a:p>
          <a:p>
            <a:r>
              <a:rPr lang="en-US" altLang="en-US" sz="2000" b="1"/>
              <a:t>the equation must be memorised, it is not given in the exam</a:t>
            </a:r>
            <a:endParaRPr lang="en-US" altLang="en-US" sz="20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Gravitational Potential Energy</a:t>
            </a:r>
            <a:endParaRPr lang="en-US" altLang="en-US"/>
          </a:p>
        </p:txBody>
      </p:sp>
      <p:pic>
        <p:nvPicPr>
          <p:cNvPr id="4" name="Picture 3"/>
          <p:cNvPicPr>
            <a:picLocks noChangeAspect="1"/>
          </p:cNvPicPr>
          <p:nvPr/>
        </p:nvPicPr>
        <p:blipFill>
          <a:blip r:embed="rId1"/>
          <a:stretch>
            <a:fillRect/>
          </a:stretch>
        </p:blipFill>
        <p:spPr>
          <a:xfrm>
            <a:off x="401320" y="816610"/>
            <a:ext cx="8341360" cy="1335405"/>
          </a:xfrm>
          <a:prstGeom prst="rect">
            <a:avLst/>
          </a:prstGeom>
        </p:spPr>
      </p:pic>
      <p:pic>
        <p:nvPicPr>
          <p:cNvPr id="5" name="Picture 4"/>
          <p:cNvPicPr>
            <a:picLocks noChangeAspect="1"/>
          </p:cNvPicPr>
          <p:nvPr/>
        </p:nvPicPr>
        <p:blipFill>
          <a:blip r:embed="rId2"/>
          <a:stretch>
            <a:fillRect/>
          </a:stretch>
        </p:blipFill>
        <p:spPr>
          <a:xfrm>
            <a:off x="1375410" y="2668270"/>
            <a:ext cx="6791325" cy="2387600"/>
          </a:xfrm>
          <a:prstGeom prst="rect">
            <a:avLst/>
          </a:prstGeom>
        </p:spPr>
      </p:pic>
      <p:sp>
        <p:nvSpPr>
          <p:cNvPr id="6" name="Rectangle 5"/>
          <p:cNvSpPr/>
          <p:nvPr/>
        </p:nvSpPr>
        <p:spPr>
          <a:xfrm>
            <a:off x="1551305" y="2668270"/>
            <a:ext cx="6415405" cy="7785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7" name="Rectangle 6"/>
          <p:cNvSpPr/>
          <p:nvPr/>
        </p:nvSpPr>
        <p:spPr>
          <a:xfrm>
            <a:off x="1551940" y="3446780"/>
            <a:ext cx="6414770" cy="7785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8" name="Rectangle 7"/>
          <p:cNvSpPr/>
          <p:nvPr/>
        </p:nvSpPr>
        <p:spPr>
          <a:xfrm>
            <a:off x="1551305" y="4225290"/>
            <a:ext cx="6040755" cy="7785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32" fill="hold" grpId="0" nodeType="clickEffect">
                                  <p:stCondLst>
                                    <p:cond delay="0"/>
                                  </p:stCondLst>
                                  <p:childTnLst>
                                    <p:animEffect transition="out" filter="diamond(out)">
                                      <p:cBhvr>
                                        <p:cTn id="6" dur="500"/>
                                        <p:tgtEl>
                                          <p:spTgt spid="6"/>
                                        </p:tgtEl>
                                      </p:cBhvr>
                                    </p:animEffect>
                                    <p:set>
                                      <p:cBhvr>
                                        <p:cTn id="7" dur="1" fill="hold">
                                          <p:stCondLst>
                                            <p:cond delay="500"/>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8" presetClass="exit" presetSubtype="32" fill="hold" grpId="0" nodeType="clickEffect">
                                  <p:stCondLst>
                                    <p:cond delay="0"/>
                                  </p:stCondLst>
                                  <p:childTnLst>
                                    <p:animEffect transition="out" filter="diamond(out)">
                                      <p:cBhvr>
                                        <p:cTn id="11" dur="500"/>
                                        <p:tgtEl>
                                          <p:spTgt spid="7"/>
                                        </p:tgtEl>
                                      </p:cBhvr>
                                    </p:animEffect>
                                    <p:set>
                                      <p:cBhvr>
                                        <p:cTn id="12" dur="1" fill="hold">
                                          <p:stCondLst>
                                            <p:cond delay="500"/>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8" presetClass="exit" presetSubtype="32" fill="hold" grpId="0" nodeType="clickEffect">
                                  <p:stCondLst>
                                    <p:cond delay="0"/>
                                  </p:stCondLst>
                                  <p:childTnLst>
                                    <p:animEffect transition="out" filter="diamond(out)">
                                      <p:cBhvr>
                                        <p:cTn id="16" dur="500"/>
                                        <p:tgtEl>
                                          <p:spTgt spid="8"/>
                                        </p:tgtEl>
                                      </p:cBhvr>
                                    </p:animEffect>
                                    <p:set>
                                      <p:cBhvr>
                                        <p:cTn id="17" dur="1" fill="hold">
                                          <p:stCondLst>
                                            <p:cond delay="50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P spid="8"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Gravitational Potential Energy</a:t>
            </a:r>
            <a:endParaRPr lang="en-US" altLang="en-US"/>
          </a:p>
        </p:txBody>
      </p:sp>
      <p:pic>
        <p:nvPicPr>
          <p:cNvPr id="2" name="Picture 1"/>
          <p:cNvPicPr>
            <a:picLocks noChangeAspect="1"/>
          </p:cNvPicPr>
          <p:nvPr/>
        </p:nvPicPr>
        <p:blipFill>
          <a:blip r:embed="rId1"/>
          <a:stretch>
            <a:fillRect/>
          </a:stretch>
        </p:blipFill>
        <p:spPr>
          <a:xfrm>
            <a:off x="362585" y="768985"/>
            <a:ext cx="8418830" cy="1321435"/>
          </a:xfrm>
          <a:prstGeom prst="rect">
            <a:avLst/>
          </a:prstGeom>
        </p:spPr>
      </p:pic>
      <p:pic>
        <p:nvPicPr>
          <p:cNvPr id="3" name="Picture 2"/>
          <p:cNvPicPr>
            <a:picLocks noChangeAspect="1"/>
          </p:cNvPicPr>
          <p:nvPr/>
        </p:nvPicPr>
        <p:blipFill>
          <a:blip r:embed="rId2"/>
          <a:stretch>
            <a:fillRect/>
          </a:stretch>
        </p:blipFill>
        <p:spPr>
          <a:xfrm>
            <a:off x="926465" y="2513330"/>
            <a:ext cx="7290435" cy="2653030"/>
          </a:xfrm>
          <a:prstGeom prst="rect">
            <a:avLst/>
          </a:prstGeom>
        </p:spPr>
      </p:pic>
      <p:sp>
        <p:nvSpPr>
          <p:cNvPr id="9" name="Rectangle 8"/>
          <p:cNvSpPr/>
          <p:nvPr/>
        </p:nvSpPr>
        <p:spPr>
          <a:xfrm>
            <a:off x="1118235" y="2595245"/>
            <a:ext cx="6891655" cy="7785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0" name="Rectangle 9"/>
          <p:cNvSpPr/>
          <p:nvPr/>
        </p:nvSpPr>
        <p:spPr>
          <a:xfrm>
            <a:off x="1118870" y="3373755"/>
            <a:ext cx="6891020" cy="7785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1" name="Rectangle 10"/>
          <p:cNvSpPr/>
          <p:nvPr/>
        </p:nvSpPr>
        <p:spPr>
          <a:xfrm>
            <a:off x="1118870" y="4152265"/>
            <a:ext cx="6763385" cy="89408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32" fill="hold" grpId="0" nodeType="clickEffect">
                                  <p:stCondLst>
                                    <p:cond delay="0"/>
                                  </p:stCondLst>
                                  <p:childTnLst>
                                    <p:animEffect transition="out" filter="diamond(out)">
                                      <p:cBhvr>
                                        <p:cTn id="6" dur="500"/>
                                        <p:tgtEl>
                                          <p:spTgt spid="9"/>
                                        </p:tgtEl>
                                      </p:cBhvr>
                                    </p:animEffect>
                                    <p:set>
                                      <p:cBhvr>
                                        <p:cTn id="7" dur="1" fill="hold">
                                          <p:stCondLst>
                                            <p:cond delay="500"/>
                                          </p:stCondLst>
                                        </p:cTn>
                                        <p:tgtEl>
                                          <p:spTgt spid="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8" presetClass="exit" presetSubtype="32" fill="hold" grpId="0" nodeType="clickEffect">
                                  <p:stCondLst>
                                    <p:cond delay="0"/>
                                  </p:stCondLst>
                                  <p:childTnLst>
                                    <p:animEffect transition="out" filter="diamond(out)">
                                      <p:cBhvr>
                                        <p:cTn id="11" dur="500"/>
                                        <p:tgtEl>
                                          <p:spTgt spid="10"/>
                                        </p:tgtEl>
                                      </p:cBhvr>
                                    </p:animEffect>
                                    <p:set>
                                      <p:cBhvr>
                                        <p:cTn id="12" dur="1" fill="hold">
                                          <p:stCondLst>
                                            <p:cond delay="500"/>
                                          </p:stCondLst>
                                        </p:cTn>
                                        <p:tgtEl>
                                          <p:spTgt spid="1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8" presetClass="exit" presetSubtype="32" fill="hold" grpId="0" nodeType="clickEffect">
                                  <p:stCondLst>
                                    <p:cond delay="0"/>
                                  </p:stCondLst>
                                  <p:childTnLst>
                                    <p:animEffect transition="out" filter="diamond(out)">
                                      <p:cBhvr>
                                        <p:cTn id="16" dur="500"/>
                                        <p:tgtEl>
                                          <p:spTgt spid="11"/>
                                        </p:tgtEl>
                                      </p:cBhvr>
                                    </p:animEffect>
                                    <p:set>
                                      <p:cBhvr>
                                        <p:cTn id="17" dur="1" fill="hold">
                                          <p:stCondLst>
                                            <p:cond delay="50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0" grpId="0" bldLvl="0" animBg="1"/>
      <p:bldP spid="11"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9010" name="Rectangle 2"/>
          <p:cNvSpPr>
            <a:spLocks noGrp="1"/>
          </p:cNvSpPr>
          <p:nvPr>
            <p:ph type="title"/>
          </p:nvPr>
        </p:nvSpPr>
        <p:spPr/>
        <p:txBody>
          <a:bodyPr vert="horz" wrap="square" lIns="91440" tIns="45720" rIns="91440" bIns="45720" anchor="ctr"/>
          <a:p>
            <a:r>
              <a:rPr dirty="0">
                <a:solidFill>
                  <a:schemeClr val="bg1"/>
                </a:solidFill>
              </a:rPr>
              <a:t>Question</a:t>
            </a:r>
            <a:endParaRPr dirty="0">
              <a:solidFill>
                <a:schemeClr val="bg1"/>
              </a:solidFill>
            </a:endParaRPr>
          </a:p>
        </p:txBody>
      </p:sp>
      <p:sp>
        <p:nvSpPr>
          <p:cNvPr id="362499" name="Rectangle 3"/>
          <p:cNvSpPr>
            <a:spLocks noGrp="1"/>
          </p:cNvSpPr>
          <p:nvPr>
            <p:ph idx="1"/>
          </p:nvPr>
        </p:nvSpPr>
        <p:spPr/>
        <p:txBody>
          <a:bodyPr vert="horz" wrap="square" lIns="91440" tIns="45720" rIns="91440" bIns="45720" anchor="t"/>
          <a:p>
            <a:pPr marL="0" indent="0">
              <a:lnSpc>
                <a:spcPct val="90000"/>
              </a:lnSpc>
              <a:buNone/>
            </a:pPr>
            <a:r>
              <a:rPr sz="2800" i="1" dirty="0"/>
              <a:t>Calculate the gravitational potential energy gained by a student of mass 70kg climbing a flight of stairs of height 4m. </a:t>
            </a:r>
            <a:endParaRPr sz="2800" i="1" dirty="0"/>
          </a:p>
          <a:p>
            <a:pPr marL="0" indent="0">
              <a:lnSpc>
                <a:spcPct val="90000"/>
              </a:lnSpc>
              <a:buNone/>
            </a:pPr>
            <a:endParaRPr sz="2800" b="1" dirty="0">
              <a:solidFill>
                <a:schemeClr val="accent2"/>
              </a:solidFill>
            </a:endParaRPr>
          </a:p>
          <a:p>
            <a:pPr marL="0" indent="0">
              <a:spcBef>
                <a:spcPct val="0"/>
              </a:spcBef>
              <a:buNone/>
            </a:pPr>
            <a:r>
              <a:rPr sz="2800" b="1" dirty="0">
                <a:solidFill>
                  <a:schemeClr val="accent2"/>
                </a:solidFill>
              </a:rPr>
              <a:t>weight = mass × gravitational field strength </a:t>
            </a:r>
            <a:endParaRPr sz="2800" b="1" dirty="0">
              <a:solidFill>
                <a:schemeClr val="accent2"/>
              </a:solidFill>
            </a:endParaRPr>
          </a:p>
          <a:p>
            <a:pPr marL="0" indent="0">
              <a:spcBef>
                <a:spcPct val="0"/>
              </a:spcBef>
              <a:buNone/>
            </a:pPr>
            <a:r>
              <a:rPr sz="2800" dirty="0"/>
              <a:t>= </a:t>
            </a:r>
            <a:r>
              <a:rPr lang="en-US" altLang="x-none" sz="2800" dirty="0">
                <a:cs typeface="Arial" panose="020B0604020202020204" pitchFamily="34" charset="0"/>
              </a:rPr>
              <a:t>70kg  x 10N/kg</a:t>
            </a:r>
            <a:endParaRPr lang="en-US" altLang="x-none" sz="2800" dirty="0">
              <a:cs typeface="Arial" panose="020B0604020202020204" pitchFamily="34" charset="0"/>
            </a:endParaRPr>
          </a:p>
          <a:p>
            <a:pPr marL="0" indent="0">
              <a:spcBef>
                <a:spcPct val="0"/>
              </a:spcBef>
              <a:buNone/>
            </a:pPr>
            <a:r>
              <a:rPr sz="2800" b="1" dirty="0">
                <a:solidFill>
                  <a:srgbClr val="006600"/>
                </a:solidFill>
              </a:rPr>
              <a:t>= 700N</a:t>
            </a:r>
            <a:endParaRPr sz="2800" b="1" dirty="0">
              <a:solidFill>
                <a:srgbClr val="006600"/>
              </a:solidFill>
            </a:endParaRPr>
          </a:p>
          <a:p>
            <a:pPr marL="0" indent="0">
              <a:spcBef>
                <a:spcPct val="0"/>
              </a:spcBef>
              <a:buNone/>
            </a:pPr>
            <a:r>
              <a:rPr sz="2800" b="1" dirty="0">
                <a:solidFill>
                  <a:schemeClr val="accent2"/>
                </a:solidFill>
              </a:rPr>
              <a:t>GPE = weight  x  height</a:t>
            </a:r>
            <a:r>
              <a:rPr sz="2800" dirty="0"/>
              <a:t> </a:t>
            </a:r>
            <a:endParaRPr sz="2800" dirty="0"/>
          </a:p>
          <a:p>
            <a:pPr marL="0" indent="0">
              <a:spcBef>
                <a:spcPct val="0"/>
              </a:spcBef>
              <a:buNone/>
            </a:pPr>
            <a:r>
              <a:rPr sz="2800" dirty="0"/>
              <a:t>= </a:t>
            </a:r>
            <a:r>
              <a:rPr lang="en-US" altLang="x-none" sz="2800" dirty="0">
                <a:cs typeface="Arial" panose="020B0604020202020204" pitchFamily="34" charset="0"/>
              </a:rPr>
              <a:t>700N</a:t>
            </a:r>
            <a:r>
              <a:rPr sz="2800" dirty="0"/>
              <a:t>  x  4m</a:t>
            </a:r>
            <a:endParaRPr sz="2800" dirty="0"/>
          </a:p>
          <a:p>
            <a:pPr marL="0" indent="0">
              <a:lnSpc>
                <a:spcPct val="90000"/>
              </a:lnSpc>
              <a:buNone/>
            </a:pPr>
            <a:r>
              <a:rPr sz="2800" b="1" dirty="0">
                <a:solidFill>
                  <a:srgbClr val="FF0000"/>
                </a:solidFill>
              </a:rPr>
              <a:t>Gravitational potential energy  =  2 800 joules</a:t>
            </a:r>
            <a:endParaRPr sz="28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62499">
                                            <p:txEl>
                                              <p:charRg st="122" end="16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62499">
                                            <p:txEl>
                                              <p:charRg st="168" end="18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62499">
                                            <p:txEl>
                                              <p:charRg st="185" end="19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62499">
                                            <p:txEl>
                                              <p:charRg st="192" end="21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362499">
                                            <p:txEl>
                                              <p:charRg st="217" end="23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362499">
                                            <p:txEl>
                                              <p:charRg st="231" end="27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2499"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5394" name="Rectangle 2"/>
          <p:cNvSpPr>
            <a:spLocks noGrp="1"/>
          </p:cNvSpPr>
          <p:nvPr>
            <p:ph type="title"/>
          </p:nvPr>
        </p:nvSpPr>
        <p:spPr/>
        <p:txBody>
          <a:bodyPr vert="horz" wrap="square" lIns="91440" tIns="45720" rIns="91440" bIns="45720" anchor="ctr"/>
          <a:p>
            <a:r>
              <a:rPr sz="4000" dirty="0">
                <a:solidFill>
                  <a:schemeClr val="bg1"/>
                </a:solidFill>
              </a:rPr>
              <a:t>Question</a:t>
            </a:r>
            <a:endParaRPr sz="4000" dirty="0">
              <a:solidFill>
                <a:schemeClr val="bg1"/>
              </a:solidFill>
            </a:endParaRPr>
          </a:p>
        </p:txBody>
      </p:sp>
      <p:sp>
        <p:nvSpPr>
          <p:cNvPr id="364547" name="Rectangle 3"/>
          <p:cNvSpPr>
            <a:spLocks noGrp="1"/>
          </p:cNvSpPr>
          <p:nvPr>
            <p:ph idx="1"/>
          </p:nvPr>
        </p:nvSpPr>
        <p:spPr>
          <a:xfrm>
            <a:off x="120650" y="1125855"/>
            <a:ext cx="4650740" cy="4785995"/>
          </a:xfrm>
        </p:spPr>
        <p:txBody>
          <a:bodyPr vert="horz" wrap="square" lIns="91440" tIns="45720" rIns="91440" bIns="45720" anchor="t"/>
          <a:p>
            <a:pPr marL="0" indent="0">
              <a:lnSpc>
                <a:spcPct val="80000"/>
              </a:lnSpc>
              <a:buNone/>
            </a:pPr>
            <a:r>
              <a:rPr sz="2000" dirty="0"/>
              <a:t>A child of mass 40kg climbs a wall of height 3m and then steps off. Calculate the speed at which the child reaches the bottom of the wall.</a:t>
            </a:r>
            <a:endParaRPr sz="2000" dirty="0"/>
          </a:p>
          <a:p>
            <a:pPr marL="0" indent="0">
              <a:lnSpc>
                <a:spcPct val="80000"/>
              </a:lnSpc>
              <a:buNone/>
            </a:pPr>
            <a:endParaRPr sz="2000" b="1" dirty="0">
              <a:solidFill>
                <a:schemeClr val="accent2"/>
              </a:solidFill>
            </a:endParaRPr>
          </a:p>
          <a:p>
            <a:pPr marL="0" indent="0">
              <a:spcBef>
                <a:spcPct val="0"/>
              </a:spcBef>
              <a:buNone/>
            </a:pPr>
            <a:r>
              <a:rPr sz="2000" b="1" dirty="0">
                <a:solidFill>
                  <a:schemeClr val="accent2"/>
                </a:solidFill>
              </a:rPr>
              <a:t>Child’s weight  = mass × gravitational field strength </a:t>
            </a:r>
            <a:endParaRPr sz="2000" b="1" dirty="0">
              <a:solidFill>
                <a:schemeClr val="accent2"/>
              </a:solidFill>
            </a:endParaRPr>
          </a:p>
          <a:p>
            <a:pPr marL="0" indent="0">
              <a:spcBef>
                <a:spcPct val="0"/>
              </a:spcBef>
              <a:buNone/>
            </a:pPr>
            <a:r>
              <a:rPr sz="2000" dirty="0"/>
              <a:t>= 4</a:t>
            </a:r>
            <a:r>
              <a:rPr lang="en-US" altLang="x-none" sz="2000" dirty="0">
                <a:cs typeface="Arial" panose="020B0604020202020204" pitchFamily="34" charset="0"/>
              </a:rPr>
              <a:t>0kg  x 10N/kg</a:t>
            </a:r>
            <a:endParaRPr lang="en-US" altLang="x-none" sz="2000" dirty="0">
              <a:cs typeface="Arial" panose="020B0604020202020204" pitchFamily="34" charset="0"/>
            </a:endParaRPr>
          </a:p>
          <a:p>
            <a:pPr marL="0" indent="0">
              <a:spcBef>
                <a:spcPct val="0"/>
              </a:spcBef>
              <a:buNone/>
            </a:pPr>
            <a:r>
              <a:rPr sz="2000" b="1" dirty="0">
                <a:solidFill>
                  <a:srgbClr val="006600"/>
                </a:solidFill>
              </a:rPr>
              <a:t>Child’s weight = 400N</a:t>
            </a:r>
            <a:endParaRPr sz="2000" b="1" dirty="0">
              <a:solidFill>
                <a:srgbClr val="006600"/>
              </a:solidFill>
            </a:endParaRPr>
          </a:p>
          <a:p>
            <a:pPr marL="0" indent="0">
              <a:spcBef>
                <a:spcPct val="0"/>
              </a:spcBef>
              <a:buNone/>
            </a:pPr>
            <a:endParaRPr sz="2000" b="1" dirty="0">
              <a:solidFill>
                <a:srgbClr val="006600"/>
              </a:solidFill>
            </a:endParaRPr>
          </a:p>
          <a:p>
            <a:pPr marL="0" indent="0">
              <a:spcBef>
                <a:spcPct val="0"/>
              </a:spcBef>
              <a:buNone/>
            </a:pPr>
            <a:r>
              <a:rPr sz="2000" b="1" dirty="0">
                <a:solidFill>
                  <a:schemeClr val="accent2"/>
                </a:solidFill>
              </a:rPr>
              <a:t>Child’s intial gravitational potential enery  = weight  x  height</a:t>
            </a:r>
            <a:r>
              <a:rPr sz="2000" dirty="0"/>
              <a:t> </a:t>
            </a:r>
            <a:endParaRPr sz="2000" dirty="0"/>
          </a:p>
          <a:p>
            <a:pPr marL="0" indent="0">
              <a:spcBef>
                <a:spcPct val="0"/>
              </a:spcBef>
              <a:buNone/>
            </a:pPr>
            <a:r>
              <a:rPr sz="2000" dirty="0"/>
              <a:t>= </a:t>
            </a:r>
            <a:r>
              <a:rPr lang="en-US" altLang="x-none" sz="2000" dirty="0">
                <a:cs typeface="Arial" panose="020B0604020202020204" pitchFamily="34" charset="0"/>
              </a:rPr>
              <a:t>400N</a:t>
            </a:r>
            <a:r>
              <a:rPr sz="2000" dirty="0"/>
              <a:t>  x  4m</a:t>
            </a:r>
            <a:endParaRPr sz="2000" dirty="0"/>
          </a:p>
          <a:p>
            <a:pPr marL="0" indent="0">
              <a:lnSpc>
                <a:spcPct val="80000"/>
              </a:lnSpc>
              <a:buNone/>
            </a:pPr>
            <a:r>
              <a:rPr sz="2000" b="1" dirty="0">
                <a:solidFill>
                  <a:srgbClr val="006600"/>
                </a:solidFill>
              </a:rPr>
              <a:t>GPE  =  1 600 J</a:t>
            </a:r>
            <a:endParaRPr sz="2000" b="1" dirty="0">
              <a:solidFill>
                <a:srgbClr val="006600"/>
              </a:solidFill>
            </a:endParaRPr>
          </a:p>
        </p:txBody>
      </p:sp>
      <p:sp>
        <p:nvSpPr>
          <p:cNvPr id="364548" name="Rectangle 4"/>
          <p:cNvSpPr/>
          <p:nvPr/>
        </p:nvSpPr>
        <p:spPr>
          <a:xfrm>
            <a:off x="4771073" y="1161098"/>
            <a:ext cx="4248150" cy="4535487"/>
          </a:xfrm>
          <a:prstGeom prst="rect">
            <a:avLst/>
          </a:prstGeom>
          <a:noFill/>
          <a:ln w="9525">
            <a:noFill/>
          </a:ln>
        </p:spPr>
        <p:txBody>
          <a:bodyPr/>
          <a:p>
            <a:pPr>
              <a:lnSpc>
                <a:spcPct val="80000"/>
              </a:lnSpc>
              <a:spcBef>
                <a:spcPct val="20000"/>
              </a:spcBef>
            </a:pPr>
            <a:r>
              <a:rPr sz="2000" b="1" dirty="0">
                <a:solidFill>
                  <a:srgbClr val="FF0000"/>
                </a:solidFill>
              </a:rPr>
              <a:t>If air resistance is insignificant then all of this GPE is converted into kinetic energy</a:t>
            </a:r>
            <a:endParaRPr sz="2000" b="1" dirty="0">
              <a:solidFill>
                <a:srgbClr val="FF0000"/>
              </a:solidFill>
            </a:endParaRPr>
          </a:p>
          <a:p>
            <a:pPr>
              <a:lnSpc>
                <a:spcPct val="80000"/>
              </a:lnSpc>
              <a:spcBef>
                <a:spcPct val="20000"/>
              </a:spcBef>
            </a:pPr>
            <a:endParaRPr sz="2000" b="1" dirty="0">
              <a:solidFill>
                <a:srgbClr val="FF0000"/>
              </a:solidFill>
            </a:endParaRPr>
          </a:p>
          <a:p>
            <a:pPr>
              <a:lnSpc>
                <a:spcPct val="80000"/>
              </a:lnSpc>
              <a:spcBef>
                <a:spcPct val="20000"/>
              </a:spcBef>
            </a:pPr>
            <a:r>
              <a:rPr sz="2000" b="1" dirty="0">
                <a:solidFill>
                  <a:schemeClr val="accent2"/>
                </a:solidFill>
              </a:rPr>
              <a:t>kinetic energy = </a:t>
            </a:r>
            <a:r>
              <a:rPr lang="en-US" altLang="x-none" sz="2000" b="1" dirty="0">
                <a:solidFill>
                  <a:schemeClr val="accent2"/>
                </a:solidFill>
                <a:latin typeface="Arial" panose="020B0604020202020204" pitchFamily="34" charset="0"/>
                <a:ea typeface="Arial" panose="020B0604020202020204" pitchFamily="34" charset="0"/>
              </a:rPr>
              <a:t>½</a:t>
            </a:r>
            <a:r>
              <a:rPr sz="2000" b="1" dirty="0">
                <a:solidFill>
                  <a:schemeClr val="accent2"/>
                </a:solidFill>
              </a:rPr>
              <a:t> x mass x (speed)</a:t>
            </a:r>
            <a:r>
              <a:rPr sz="2000" b="1" baseline="30000" dirty="0">
                <a:solidFill>
                  <a:schemeClr val="accent2"/>
                </a:solidFill>
              </a:rPr>
              <a:t>2</a:t>
            </a:r>
            <a:endParaRPr sz="2000" dirty="0">
              <a:solidFill>
                <a:srgbClr val="FF3300"/>
              </a:solidFill>
            </a:endParaRPr>
          </a:p>
          <a:p>
            <a:pPr>
              <a:lnSpc>
                <a:spcPct val="80000"/>
              </a:lnSpc>
              <a:spcBef>
                <a:spcPct val="20000"/>
              </a:spcBef>
            </a:pPr>
            <a:r>
              <a:rPr sz="2000" dirty="0"/>
              <a:t>1600 J  = </a:t>
            </a:r>
            <a:r>
              <a:rPr lang="en-US" altLang="x-none" sz="2000" dirty="0">
                <a:latin typeface="Arial" panose="020B0604020202020204" pitchFamily="34" charset="0"/>
                <a:ea typeface="Arial" panose="020B0604020202020204" pitchFamily="34" charset="0"/>
              </a:rPr>
              <a:t>½</a:t>
            </a:r>
            <a:r>
              <a:rPr sz="2000" dirty="0"/>
              <a:t> x  40kg  x  </a:t>
            </a:r>
            <a:r>
              <a:rPr sz="2000" b="1" dirty="0">
                <a:solidFill>
                  <a:schemeClr val="accent2"/>
                </a:solidFill>
              </a:rPr>
              <a:t>(speed)</a:t>
            </a:r>
            <a:r>
              <a:rPr sz="2000" b="1" baseline="30000" dirty="0">
                <a:solidFill>
                  <a:schemeClr val="accent2"/>
                </a:solidFill>
              </a:rPr>
              <a:t>2</a:t>
            </a:r>
            <a:endParaRPr sz="2000" b="1" baseline="30000" dirty="0">
              <a:solidFill>
                <a:schemeClr val="accent2"/>
              </a:solidFill>
            </a:endParaRPr>
          </a:p>
          <a:p>
            <a:pPr>
              <a:lnSpc>
                <a:spcPct val="80000"/>
              </a:lnSpc>
              <a:spcBef>
                <a:spcPct val="20000"/>
              </a:spcBef>
            </a:pPr>
            <a:r>
              <a:rPr sz="2000" dirty="0"/>
              <a:t>1 600   = </a:t>
            </a:r>
            <a:r>
              <a:rPr sz="2000" baseline="30000" dirty="0"/>
              <a:t> </a:t>
            </a:r>
            <a:r>
              <a:rPr sz="2000" dirty="0"/>
              <a:t>20  x  </a:t>
            </a:r>
            <a:r>
              <a:rPr sz="2000" b="1" dirty="0">
                <a:solidFill>
                  <a:schemeClr val="accent2"/>
                </a:solidFill>
              </a:rPr>
              <a:t>(speed)</a:t>
            </a:r>
            <a:r>
              <a:rPr sz="2000" b="1" baseline="30000" dirty="0">
                <a:solidFill>
                  <a:schemeClr val="accent2"/>
                </a:solidFill>
              </a:rPr>
              <a:t>2</a:t>
            </a:r>
            <a:endParaRPr sz="2000" dirty="0"/>
          </a:p>
          <a:p>
            <a:pPr>
              <a:lnSpc>
                <a:spcPct val="80000"/>
              </a:lnSpc>
              <a:spcBef>
                <a:spcPct val="20000"/>
              </a:spcBef>
            </a:pPr>
            <a:r>
              <a:rPr sz="2000" dirty="0"/>
              <a:t>1 600 ÷ 20  =  </a:t>
            </a:r>
            <a:r>
              <a:rPr sz="2000" b="1" dirty="0">
                <a:solidFill>
                  <a:schemeClr val="accent2"/>
                </a:solidFill>
              </a:rPr>
              <a:t>(speed)</a:t>
            </a:r>
            <a:r>
              <a:rPr sz="2000" b="1" baseline="30000" dirty="0">
                <a:solidFill>
                  <a:schemeClr val="accent2"/>
                </a:solidFill>
              </a:rPr>
              <a:t>2</a:t>
            </a:r>
            <a:endParaRPr sz="2000" baseline="30000" dirty="0"/>
          </a:p>
          <a:p>
            <a:pPr>
              <a:lnSpc>
                <a:spcPct val="80000"/>
              </a:lnSpc>
              <a:spcBef>
                <a:spcPct val="20000"/>
              </a:spcBef>
            </a:pPr>
            <a:r>
              <a:rPr sz="2000" dirty="0"/>
              <a:t>80  =  </a:t>
            </a:r>
            <a:r>
              <a:rPr sz="2000" b="1" dirty="0">
                <a:solidFill>
                  <a:schemeClr val="accent2"/>
                </a:solidFill>
              </a:rPr>
              <a:t>(speed)</a:t>
            </a:r>
            <a:r>
              <a:rPr sz="2000" b="1" baseline="30000" dirty="0">
                <a:solidFill>
                  <a:schemeClr val="accent2"/>
                </a:solidFill>
              </a:rPr>
              <a:t>2</a:t>
            </a:r>
            <a:endParaRPr sz="2000" b="1" baseline="30000" dirty="0">
              <a:solidFill>
                <a:schemeClr val="accent2"/>
              </a:solidFill>
            </a:endParaRPr>
          </a:p>
          <a:p>
            <a:pPr>
              <a:lnSpc>
                <a:spcPct val="80000"/>
              </a:lnSpc>
              <a:spcBef>
                <a:spcPct val="20000"/>
              </a:spcBef>
            </a:pPr>
            <a:r>
              <a:rPr sz="2000" b="1" dirty="0">
                <a:solidFill>
                  <a:schemeClr val="accent2"/>
                </a:solidFill>
              </a:rPr>
              <a:t>speed</a:t>
            </a:r>
            <a:r>
              <a:rPr sz="2000" dirty="0"/>
              <a:t> = </a:t>
            </a:r>
            <a:r>
              <a:rPr sz="2000" dirty="0">
                <a:sym typeface="Symbol" panose="05050102010706020507" pitchFamily="18" charset="2"/>
              </a:rPr>
              <a:t>80</a:t>
            </a:r>
            <a:endParaRPr sz="2000" dirty="0">
              <a:sym typeface="Symbol" panose="05050102010706020507" pitchFamily="18" charset="2"/>
            </a:endParaRPr>
          </a:p>
          <a:p>
            <a:pPr>
              <a:lnSpc>
                <a:spcPct val="80000"/>
              </a:lnSpc>
              <a:spcBef>
                <a:spcPct val="20000"/>
              </a:spcBef>
            </a:pPr>
            <a:endParaRPr sz="2000" dirty="0"/>
          </a:p>
          <a:p>
            <a:pPr>
              <a:lnSpc>
                <a:spcPct val="80000"/>
              </a:lnSpc>
              <a:spcBef>
                <a:spcPct val="20000"/>
              </a:spcBef>
            </a:pPr>
            <a:r>
              <a:rPr sz="2000" b="1" dirty="0">
                <a:solidFill>
                  <a:srgbClr val="FF0000"/>
                </a:solidFill>
              </a:rPr>
              <a:t>speed = 8.94 m/s</a:t>
            </a:r>
            <a:endParaRPr sz="2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64547">
                                            <p:txEl>
                                              <p:charRg st="140" end="23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64547">
                                            <p:txEl>
                                              <p:charRg st="230" end="24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64547">
                                            <p:txEl>
                                              <p:charRg st="247" end="26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64547">
                                            <p:txEl>
                                              <p:charRg st="270" end="36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364547">
                                            <p:txEl>
                                              <p:charRg st="367" end="38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364547">
                                            <p:txEl>
                                              <p:charRg st="381" end="39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364548">
                                            <p:txEl>
                                              <p:charRg st="0" end="8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364548">
                                            <p:txEl>
                                              <p:charRg st="90" end="12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364548">
                                            <p:txEl>
                                              <p:charRg st="127" end="16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364548">
                                            <p:txEl>
                                              <p:charRg st="160" end="187"/>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364548">
                                            <p:txEl>
                                              <p:charRg st="187" end="2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364548">
                                            <p:txEl>
                                              <p:charRg st="211" end="227"/>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364548">
                                            <p:txEl>
                                              <p:charRg st="227" end="239"/>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499"/>
                                          </p:stCondLst>
                                        </p:cTn>
                                        <p:tgtEl>
                                          <p:spTgt spid="364548">
                                            <p:txEl>
                                              <p:charRg st="240" end="25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4547" grpId="0" build="p"/>
      <p:bldP spid="364548"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7442" name="Rectangle 2"/>
          <p:cNvSpPr>
            <a:spLocks noGrp="1"/>
          </p:cNvSpPr>
          <p:nvPr>
            <p:ph type="title"/>
          </p:nvPr>
        </p:nvSpPr>
        <p:spPr/>
        <p:txBody>
          <a:bodyPr vert="horz" wrap="square" lIns="91440" tIns="45720" rIns="91440" bIns="45720" anchor="ctr"/>
          <a:p>
            <a:r>
              <a:rPr dirty="0"/>
              <a:t>Complete</a:t>
            </a:r>
            <a:endParaRPr dirty="0"/>
          </a:p>
        </p:txBody>
      </p:sp>
      <p:graphicFrame>
        <p:nvGraphicFramePr>
          <p:cNvPr id="186371" name="Group 3"/>
          <p:cNvGraphicFramePr>
            <a:graphicFrameLocks noGrp="1"/>
          </p:cNvGraphicFramePr>
          <p:nvPr>
            <p:ph idx="1"/>
          </p:nvPr>
        </p:nvGraphicFramePr>
        <p:xfrm>
          <a:off x="731520" y="977265"/>
          <a:ext cx="7924800" cy="4904105"/>
        </p:xfrm>
        <a:graphic>
          <a:graphicData uri="http://schemas.openxmlformats.org/drawingml/2006/table">
            <a:tbl>
              <a:tblPr/>
              <a:tblGrid>
                <a:gridCol w="2641600"/>
                <a:gridCol w="2641600"/>
                <a:gridCol w="2641600"/>
              </a:tblGrid>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en-GB" sz="2800" b="1" i="0" u="none" strike="noStrike" cap="none" normalizeH="0" baseline="0" smtClean="0">
                          <a:ln>
                            <a:noFill/>
                          </a:ln>
                          <a:solidFill>
                            <a:schemeClr val="tx1"/>
                          </a:solidFill>
                          <a:effectLst/>
                          <a:latin typeface="Arial" panose="020B0604020202020204" pitchFamily="34" charset="0"/>
                        </a:rPr>
                        <a:t>Gravitational potential </a:t>
                      </a:r>
                      <a:r>
                        <a:rPr kumimoji="0" lang="en-GB" sz="2800" b="1" i="0" u="none" strike="noStrike" cap="none" normalizeH="0" baseline="0" smtClean="0">
                          <a:ln>
                            <a:noFill/>
                          </a:ln>
                          <a:solidFill>
                            <a:schemeClr val="tx1"/>
                          </a:solidFill>
                          <a:effectLst/>
                          <a:latin typeface="Arial" panose="020B0604020202020204" pitchFamily="34" charset="0"/>
                        </a:rPr>
                        <a:t>energy </a:t>
                      </a:r>
                      <a:r>
                        <a:rPr kumimoji="0" lang="en-US" altLang="en-GB" sz="2800" b="1" i="0" u="none" strike="noStrike" cap="none" normalizeH="0" baseline="0" smtClean="0">
                          <a:ln>
                            <a:noFill/>
                          </a:ln>
                          <a:solidFill>
                            <a:schemeClr val="tx1"/>
                          </a:solidFill>
                          <a:effectLst/>
                          <a:latin typeface="Arial" panose="020B0604020202020204" pitchFamily="34" charset="0"/>
                        </a:rPr>
                        <a:t>(J)</a:t>
                      </a:r>
                      <a:endParaRPr kumimoji="0" lang="en-US" altLang="en-GB" sz="2800" b="1"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1" i="0" u="none" strike="noStrike" cap="none" normalizeH="0" baseline="0" smtClean="0">
                          <a:ln>
                            <a:noFill/>
                          </a:ln>
                          <a:solidFill>
                            <a:schemeClr val="tx1"/>
                          </a:solidFill>
                          <a:effectLst/>
                          <a:latin typeface="Arial" panose="020B0604020202020204" pitchFamily="34" charset="0"/>
                        </a:rPr>
                        <a:t>mass </a:t>
                      </a:r>
                      <a:r>
                        <a:rPr kumimoji="0" lang="en-US" altLang="en-GB" sz="2800" b="1" i="0" u="none" strike="noStrike" cap="none" normalizeH="0" baseline="0" smtClean="0">
                          <a:ln>
                            <a:noFill/>
                          </a:ln>
                          <a:solidFill>
                            <a:schemeClr val="tx1"/>
                          </a:solidFill>
                          <a:effectLst/>
                          <a:latin typeface="Arial" panose="020B0604020202020204" pitchFamily="34" charset="0"/>
                        </a:rPr>
                        <a:t>(kg)</a:t>
                      </a:r>
                      <a:endParaRPr kumimoji="0" lang="en-US" altLang="en-GB" sz="2800" b="1"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en-GB" sz="2800" b="1" i="0" u="none" strike="noStrike" cap="none" normalizeH="0" baseline="0" smtClean="0">
                          <a:ln>
                            <a:noFill/>
                          </a:ln>
                          <a:solidFill>
                            <a:schemeClr val="tx1"/>
                          </a:solidFill>
                          <a:effectLst/>
                          <a:latin typeface="Arial" panose="020B0604020202020204" pitchFamily="34" charset="0"/>
                        </a:rPr>
                        <a:t>height (m)</a:t>
                      </a:r>
                      <a:endParaRPr kumimoji="0" lang="en-US" altLang="en-GB" sz="2800" b="1"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4525">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 </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en-GB" sz="2800" b="0" i="0" u="none" strike="noStrike" cap="none" normalizeH="0" baseline="0" smtClean="0">
                          <a:ln>
                            <a:noFill/>
                          </a:ln>
                          <a:solidFill>
                            <a:schemeClr val="tx1"/>
                          </a:solidFill>
                          <a:effectLst/>
                          <a:latin typeface="Arial" panose="020B0604020202020204" pitchFamily="34" charset="0"/>
                        </a:rPr>
                        <a:t>an apple</a:t>
                      </a:r>
                      <a:endParaRPr kumimoji="0" lang="en-US" alt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2</a:t>
                      </a:r>
                      <a:endParaRPr kumimoji="0" lang="en-GB" sz="2800" b="0" i="0" u="none" strike="noStrike" cap="none" normalizeH="0" baseline="3000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en-GB" sz="2800" b="0" i="0" u="none" strike="noStrike" cap="none" normalizeH="0" baseline="0" smtClean="0">
                          <a:ln>
                            <a:noFill/>
                          </a:ln>
                          <a:solidFill>
                            <a:schemeClr val="tx1"/>
                          </a:solidFill>
                          <a:effectLst/>
                          <a:latin typeface="Arial" panose="020B0604020202020204" pitchFamily="34" charset="0"/>
                        </a:rPr>
                        <a:t>1500</a:t>
                      </a:r>
                      <a:endParaRPr kumimoji="0" lang="en-US" alt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  </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en-GB" sz="2800" b="0" i="0" u="none" strike="noStrike" cap="none" normalizeH="0" baseline="0" smtClean="0">
                          <a:ln>
                            <a:noFill/>
                          </a:ln>
                          <a:solidFill>
                            <a:schemeClr val="tx1"/>
                          </a:solidFill>
                          <a:effectLst/>
                          <a:latin typeface="Arial" panose="020B0604020202020204" pitchFamily="34" charset="0"/>
                        </a:rPr>
                        <a:t>an adult human</a:t>
                      </a:r>
                      <a:endParaRPr kumimoji="0" lang="en-US" alt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1000</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an adult human</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 </a:t>
                      </a:r>
                      <a:endParaRPr kumimoji="0" lang="en-GB" sz="2800" b="0" i="0" u="none" strike="noStrike" cap="none" normalizeH="0" baseline="3000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     </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200</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en-GB" sz="2800" b="0" i="0" u="none" strike="noStrike" cap="none" normalizeH="0" baseline="0" smtClean="0">
                          <a:ln>
                            <a:noFill/>
                          </a:ln>
                          <a:solidFill>
                            <a:schemeClr val="tx1"/>
                          </a:solidFill>
                          <a:effectLst/>
                          <a:latin typeface="Arial" panose="020B0604020202020204" pitchFamily="34" charset="0"/>
                        </a:rPr>
                        <a:t>the third floor of the school</a:t>
                      </a:r>
                      <a:endParaRPr kumimoji="0" lang="en-US" alt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3.2 </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bg1"/>
                          </a:solidFill>
                          <a:effectLst/>
                          <a:latin typeface="Arial" panose="020B0604020202020204" pitchFamily="34" charset="0"/>
                        </a:rPr>
                        <a:t>3.0</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4</a:t>
                      </a:r>
                      <a:endParaRPr kumimoji="0" lang="en-GB" sz="2800" b="0" i="0" u="none" strike="noStrike" cap="none" normalizeH="0" baseline="3000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86401" name="Text Box 33"/>
          <p:cNvSpPr txBox="1"/>
          <p:nvPr/>
        </p:nvSpPr>
        <p:spPr>
          <a:xfrm>
            <a:off x="1666875" y="2559685"/>
            <a:ext cx="907415" cy="521970"/>
          </a:xfrm>
          <a:prstGeom prst="rect">
            <a:avLst/>
          </a:prstGeom>
          <a:noFill/>
          <a:ln w="9525">
            <a:noFill/>
          </a:ln>
        </p:spPr>
        <p:txBody>
          <a:bodyPr wrap="square">
            <a:spAutoFit/>
          </a:bodyPr>
          <a:p>
            <a:pPr>
              <a:spcBef>
                <a:spcPct val="50000"/>
              </a:spcBef>
            </a:pPr>
            <a:r>
              <a:rPr lang="en-US" sz="2800" dirty="0">
                <a:solidFill>
                  <a:srgbClr val="FF3300"/>
                </a:solidFill>
              </a:rPr>
              <a:t>2</a:t>
            </a:r>
            <a:endParaRPr lang="en-US" sz="2800" dirty="0">
              <a:solidFill>
                <a:srgbClr val="FF3300"/>
              </a:solidFill>
            </a:endParaRPr>
          </a:p>
        </p:txBody>
      </p:sp>
      <p:sp>
        <p:nvSpPr>
          <p:cNvPr id="186402" name="Text Box 34"/>
          <p:cNvSpPr txBox="1"/>
          <p:nvPr/>
        </p:nvSpPr>
        <p:spPr>
          <a:xfrm>
            <a:off x="3856355" y="3129280"/>
            <a:ext cx="2087245" cy="521970"/>
          </a:xfrm>
          <a:prstGeom prst="rect">
            <a:avLst/>
          </a:prstGeom>
          <a:noFill/>
          <a:ln w="9525">
            <a:noFill/>
          </a:ln>
        </p:spPr>
        <p:txBody>
          <a:bodyPr wrap="square">
            <a:spAutoFit/>
          </a:bodyPr>
          <a:p>
            <a:pPr>
              <a:spcBef>
                <a:spcPct val="50000"/>
              </a:spcBef>
            </a:pPr>
            <a:r>
              <a:rPr lang="en-US" sz="2800" dirty="0">
                <a:solidFill>
                  <a:srgbClr val="FF3300"/>
                </a:solidFill>
              </a:rPr>
              <a:t>75-115</a:t>
            </a:r>
            <a:endParaRPr lang="en-US" sz="2800" dirty="0">
              <a:solidFill>
                <a:srgbClr val="FF3300"/>
              </a:solidFill>
            </a:endParaRPr>
          </a:p>
        </p:txBody>
      </p:sp>
      <p:sp>
        <p:nvSpPr>
          <p:cNvPr id="186403" name="Text Box 35"/>
          <p:cNvSpPr txBox="1"/>
          <p:nvPr/>
        </p:nvSpPr>
        <p:spPr>
          <a:xfrm>
            <a:off x="7007860" y="3723005"/>
            <a:ext cx="1027430" cy="521970"/>
          </a:xfrm>
          <a:prstGeom prst="rect">
            <a:avLst/>
          </a:prstGeom>
          <a:noFill/>
          <a:ln w="9525">
            <a:noFill/>
          </a:ln>
        </p:spPr>
        <p:txBody>
          <a:bodyPr wrap="square">
            <a:spAutoFit/>
          </a:bodyPr>
          <a:p>
            <a:pPr>
              <a:spcBef>
                <a:spcPct val="50000"/>
              </a:spcBef>
            </a:pPr>
            <a:r>
              <a:rPr lang="en-US" sz="2800" dirty="0">
                <a:solidFill>
                  <a:srgbClr val="FF3300"/>
                </a:solidFill>
              </a:rPr>
              <a:t>1-2</a:t>
            </a:r>
            <a:endParaRPr lang="en-US" sz="2800" dirty="0">
              <a:solidFill>
                <a:srgbClr val="FF3300"/>
              </a:solidFill>
            </a:endParaRPr>
          </a:p>
        </p:txBody>
      </p:sp>
      <p:sp>
        <p:nvSpPr>
          <p:cNvPr id="186404" name="Text Box 36"/>
          <p:cNvSpPr txBox="1"/>
          <p:nvPr/>
        </p:nvSpPr>
        <p:spPr>
          <a:xfrm>
            <a:off x="1357630" y="4404360"/>
            <a:ext cx="1437005" cy="521970"/>
          </a:xfrm>
          <a:prstGeom prst="rect">
            <a:avLst/>
          </a:prstGeom>
          <a:noFill/>
          <a:ln w="9525">
            <a:noFill/>
          </a:ln>
        </p:spPr>
        <p:txBody>
          <a:bodyPr wrap="square">
            <a:spAutoFit/>
          </a:bodyPr>
          <a:p>
            <a:pPr>
              <a:spcBef>
                <a:spcPct val="50000"/>
              </a:spcBef>
            </a:pPr>
            <a:r>
              <a:rPr lang="en-US" altLang="en-US" sz="2800" dirty="0">
                <a:solidFill>
                  <a:srgbClr val="FF3300"/>
                </a:solidFill>
              </a:rPr>
              <a:t>2</a:t>
            </a:r>
            <a:r>
              <a:rPr lang="en-US" sz="2800" dirty="0">
                <a:solidFill>
                  <a:srgbClr val="FF3300"/>
                </a:solidFill>
              </a:rPr>
              <a:t>0,000</a:t>
            </a:r>
            <a:endParaRPr lang="en-US" sz="2800" dirty="0">
              <a:solidFill>
                <a:srgbClr val="FF3300"/>
              </a:solidFill>
            </a:endParaRPr>
          </a:p>
        </p:txBody>
      </p:sp>
      <p:sp>
        <p:nvSpPr>
          <p:cNvPr id="186405" name="Text Box 37"/>
          <p:cNvSpPr txBox="1"/>
          <p:nvPr/>
        </p:nvSpPr>
        <p:spPr>
          <a:xfrm>
            <a:off x="4139565" y="5193665"/>
            <a:ext cx="1284605" cy="521970"/>
          </a:xfrm>
          <a:prstGeom prst="rect">
            <a:avLst/>
          </a:prstGeom>
          <a:noFill/>
          <a:ln w="9525">
            <a:noFill/>
          </a:ln>
        </p:spPr>
        <p:txBody>
          <a:bodyPr wrap="square">
            <a:spAutoFit/>
          </a:bodyPr>
          <a:p>
            <a:pPr>
              <a:spcBef>
                <a:spcPct val="50000"/>
              </a:spcBef>
            </a:pPr>
            <a:r>
              <a:rPr lang="en-US" sz="2800" dirty="0">
                <a:solidFill>
                  <a:srgbClr val="FF3300"/>
                </a:solidFill>
              </a:rPr>
              <a:t>0.08</a:t>
            </a:r>
            <a:endParaRPr lang="en-US" sz="2800" dirty="0">
              <a:solidFill>
                <a:srgbClr val="FF3300"/>
              </a:solidFill>
            </a:endParaRPr>
          </a:p>
        </p:txBody>
      </p:sp>
      <p:sp>
        <p:nvSpPr>
          <p:cNvPr id="2" name="Text Box 1"/>
          <p:cNvSpPr txBox="1"/>
          <p:nvPr/>
        </p:nvSpPr>
        <p:spPr>
          <a:xfrm>
            <a:off x="5068570" y="2760980"/>
            <a:ext cx="1219835" cy="368300"/>
          </a:xfrm>
          <a:prstGeom prst="rect">
            <a:avLst/>
          </a:prstGeom>
          <a:solidFill>
            <a:schemeClr val="bg1"/>
          </a:solidFill>
        </p:spPr>
        <p:txBody>
          <a:bodyPr wrap="square" rtlCol="0">
            <a:spAutoFit/>
          </a:bodyPr>
          <a:p>
            <a:r>
              <a:rPr lang="en-US">
                <a:solidFill>
                  <a:srgbClr val="FF0000"/>
                </a:solidFill>
              </a:rPr>
              <a:t>≈ </a:t>
            </a:r>
            <a:r>
              <a:rPr lang="en-US" altLang="en-US">
                <a:solidFill>
                  <a:srgbClr val="FF0000"/>
                </a:solidFill>
              </a:rPr>
              <a:t>0.1 kg</a:t>
            </a:r>
            <a:endParaRPr lang="en-US" altLang="en-US">
              <a:solidFill>
                <a:srgbClr val="FF0000"/>
              </a:solidFill>
            </a:endParaRPr>
          </a:p>
        </p:txBody>
      </p:sp>
      <p:sp>
        <p:nvSpPr>
          <p:cNvPr id="3" name="Text Box 2"/>
          <p:cNvSpPr txBox="1"/>
          <p:nvPr/>
        </p:nvSpPr>
        <p:spPr>
          <a:xfrm>
            <a:off x="4720590" y="4036060"/>
            <a:ext cx="1486535" cy="368300"/>
          </a:xfrm>
          <a:prstGeom prst="rect">
            <a:avLst/>
          </a:prstGeom>
          <a:solidFill>
            <a:schemeClr val="bg1"/>
          </a:solidFill>
        </p:spPr>
        <p:txBody>
          <a:bodyPr wrap="square" rtlCol="0">
            <a:spAutoFit/>
          </a:bodyPr>
          <a:p>
            <a:r>
              <a:rPr lang="en-US">
                <a:solidFill>
                  <a:srgbClr val="FF0000"/>
                </a:solidFill>
              </a:rPr>
              <a:t>≈ </a:t>
            </a:r>
            <a:r>
              <a:rPr lang="en-US" altLang="en-US">
                <a:solidFill>
                  <a:srgbClr val="FF0000"/>
                </a:solidFill>
              </a:rPr>
              <a:t>50-100 kg</a:t>
            </a:r>
            <a:endParaRPr lang="en-US" altLang="en-US">
              <a:solidFill>
                <a:srgbClr val="FF0000"/>
              </a:solidFill>
            </a:endParaRPr>
          </a:p>
        </p:txBody>
      </p:sp>
      <p:sp>
        <p:nvSpPr>
          <p:cNvPr id="4" name="Text Box 3"/>
          <p:cNvSpPr txBox="1"/>
          <p:nvPr/>
        </p:nvSpPr>
        <p:spPr>
          <a:xfrm>
            <a:off x="7499350" y="3354705"/>
            <a:ext cx="1156970" cy="368300"/>
          </a:xfrm>
          <a:prstGeom prst="rect">
            <a:avLst/>
          </a:prstGeom>
          <a:solidFill>
            <a:schemeClr val="bg1"/>
          </a:solidFill>
        </p:spPr>
        <p:txBody>
          <a:bodyPr wrap="square" rtlCol="0">
            <a:spAutoFit/>
          </a:bodyPr>
          <a:p>
            <a:r>
              <a:rPr lang="en-US">
                <a:solidFill>
                  <a:srgbClr val="FF0000"/>
                </a:solidFill>
              </a:rPr>
              <a:t>≈ </a:t>
            </a:r>
            <a:r>
              <a:rPr lang="en-US" altLang="en-US">
                <a:solidFill>
                  <a:srgbClr val="FF0000"/>
                </a:solidFill>
              </a:rPr>
              <a:t>1.3-2m</a:t>
            </a:r>
            <a:endParaRPr lang="en-US" altLang="en-US">
              <a:solidFill>
                <a:srgbClr val="FF0000"/>
              </a:solidFill>
            </a:endParaRPr>
          </a:p>
        </p:txBody>
      </p:sp>
      <p:sp>
        <p:nvSpPr>
          <p:cNvPr id="5" name="Text Box 4"/>
          <p:cNvSpPr txBox="1"/>
          <p:nvPr/>
        </p:nvSpPr>
        <p:spPr>
          <a:xfrm>
            <a:off x="8303895" y="4825365"/>
            <a:ext cx="828675" cy="368300"/>
          </a:xfrm>
          <a:prstGeom prst="rect">
            <a:avLst/>
          </a:prstGeom>
          <a:solidFill>
            <a:schemeClr val="bg1"/>
          </a:solidFill>
        </p:spPr>
        <p:txBody>
          <a:bodyPr wrap="square" rtlCol="0">
            <a:spAutoFit/>
          </a:bodyPr>
          <a:p>
            <a:r>
              <a:rPr lang="en-US">
                <a:solidFill>
                  <a:srgbClr val="FF0000"/>
                </a:solidFill>
              </a:rPr>
              <a:t>≈ </a:t>
            </a:r>
            <a:r>
              <a:rPr lang="en-US" altLang="en-US">
                <a:solidFill>
                  <a:srgbClr val="FF0000"/>
                </a:solidFill>
              </a:rPr>
              <a:t>10m</a:t>
            </a:r>
            <a:endParaRPr lang="en-US" altLang="en-US">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6401">
                                            <p:txEl>
                                              <p:charRg st="0"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6402">
                                            <p:txEl>
                                              <p:charRg st="0"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6403">
                                            <p:txEl>
                                              <p:charRg st="0"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86404">
                                            <p:txEl>
                                              <p:charRg st="0"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86405">
                                            <p:txEl>
                                              <p:charRg st="0"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4" grpId="0" bldLvl="0" animBg="1"/>
      <p:bldP spid="3" grpId="0" bldLvl="0" animBg="1"/>
      <p:bldP spid="5"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2103755"/>
            <a:ext cx="7772400" cy="2595245"/>
          </a:xfrm>
          <a:ln w="57150" cap="rnd">
            <a:solidFill>
              <a:srgbClr val="002060"/>
            </a:solidFill>
          </a:ln>
          <a:effectLst/>
        </p:spPr>
        <p:txBody>
          <a:bodyPr/>
          <a:p>
            <a:r>
              <a:rPr lang="en-US" altLang="en-US" sz="8000" b="1" u="sng"/>
              <a:t>Review of concepts so far</a:t>
            </a:r>
            <a:endParaRPr lang="en-US" altLang="en-US" sz="8000" b="1" u="sng"/>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7762" name="Rectangle 2"/>
          <p:cNvSpPr>
            <a:spLocks noGrp="1"/>
          </p:cNvSpPr>
          <p:nvPr>
            <p:ph type="body" sz="half"/>
          </p:nvPr>
        </p:nvSpPr>
        <p:spPr>
          <a:xfrm>
            <a:off x="367348" y="1111568"/>
            <a:ext cx="4560887" cy="5051425"/>
          </a:xfrm>
        </p:spPr>
        <p:txBody>
          <a:bodyPr vert="horz" wrap="square" lIns="91440" tIns="45720" rIns="91440" bIns="45720" anchor="t"/>
          <a:lstStyle>
            <a:lvl1pPr lvl="0">
              <a:defRPr sz="2800"/>
            </a:lvl1pPr>
            <a:lvl2pPr lvl="1">
              <a:defRPr sz="2400"/>
            </a:lvl2pPr>
            <a:lvl3pPr lvl="2">
              <a:defRPr sz="2000"/>
            </a:lvl3pPr>
            <a:lvl4pPr lvl="3">
              <a:defRPr sz="1800"/>
            </a:lvl4pPr>
            <a:lvl5pPr lvl="4">
              <a:defRPr sz="1800"/>
            </a:lvl5pPr>
          </a:lstStyle>
          <a:p>
            <a:pPr marL="0" lvl="0" indent="0">
              <a:buNone/>
            </a:pPr>
            <a:r>
              <a:rPr b="1">
                <a:solidFill>
                  <a:srgbClr val="FF0000"/>
                </a:solidFill>
              </a:rPr>
              <a:t>3. ELECTRICAL ENERGY</a:t>
            </a:r>
            <a:endParaRPr b="1">
              <a:solidFill>
                <a:srgbClr val="FF0000"/>
              </a:solidFill>
            </a:endParaRPr>
          </a:p>
          <a:p>
            <a:pPr marL="0" lvl="0" indent="0">
              <a:buNone/>
            </a:pPr>
            <a:r>
              <a:t>This is the energy transferred by an electric current.</a:t>
            </a:r>
          </a:p>
          <a:p>
            <a:pPr marL="0" lvl="0" indent="0">
              <a:buNone/>
            </a:pPr>
          </a:p>
          <a:p>
            <a:pPr marL="0" lvl="0" indent="0">
              <a:buNone/>
            </a:pPr>
            <a:r>
              <a:rPr b="1">
                <a:solidFill>
                  <a:srgbClr val="FF0000"/>
                </a:solidFill>
              </a:rPr>
              <a:t>4. SOUND ENERGY</a:t>
            </a:r>
            <a:endParaRPr b="1">
              <a:solidFill>
                <a:srgbClr val="FF0000"/>
              </a:solidFill>
            </a:endParaRPr>
          </a:p>
          <a:p>
            <a:pPr marL="0" lvl="0" indent="0">
              <a:buNone/>
            </a:pPr>
            <a:r>
              <a:t>This is energy in the form of a sound wave.</a:t>
            </a:r>
          </a:p>
          <a:p>
            <a:pPr marL="0" lvl="0" indent="0">
              <a:buNone/>
            </a:pPr>
          </a:p>
        </p:txBody>
      </p:sp>
      <p:sp>
        <p:nvSpPr>
          <p:cNvPr id="352259" name="Rectangle 3"/>
          <p:cNvSpPr/>
          <p:nvPr/>
        </p:nvSpPr>
        <p:spPr>
          <a:xfrm>
            <a:off x="4615498" y="1111568"/>
            <a:ext cx="3889375" cy="2952750"/>
          </a:xfrm>
          <a:prstGeom prst="rect">
            <a:avLst/>
          </a:prstGeom>
          <a:noFill/>
          <a:ln w="9525">
            <a:noFill/>
          </a:ln>
        </p:spPr>
        <p:txBody>
          <a:bodyPr/>
          <a:p>
            <a:pPr>
              <a:lnSpc>
                <a:spcPct val="80000"/>
              </a:lnSpc>
              <a:spcBef>
                <a:spcPct val="20000"/>
              </a:spcBef>
            </a:pPr>
            <a:endParaRPr lang="en-US" altLang="x-none" sz="2400"/>
          </a:p>
        </p:txBody>
      </p:sp>
      <p:pic>
        <p:nvPicPr>
          <p:cNvPr id="117769" name="Picture 9" descr="L_Circuit"/>
          <p:cNvPicPr>
            <a:picLocks noChangeAspect="1"/>
          </p:cNvPicPr>
          <p:nvPr/>
        </p:nvPicPr>
        <p:blipFill>
          <a:blip r:embed="rId1"/>
          <a:stretch>
            <a:fillRect/>
          </a:stretch>
        </p:blipFill>
        <p:spPr>
          <a:xfrm>
            <a:off x="5560060" y="963930"/>
            <a:ext cx="2320925" cy="2163763"/>
          </a:xfrm>
          <a:prstGeom prst="rect">
            <a:avLst/>
          </a:prstGeom>
          <a:noFill/>
          <a:ln w="9525">
            <a:noFill/>
          </a:ln>
        </p:spPr>
      </p:pic>
      <p:pic>
        <p:nvPicPr>
          <p:cNvPr id="117772" name="Picture 12"/>
          <p:cNvPicPr>
            <a:picLocks noChangeAspect="1"/>
          </p:cNvPicPr>
          <p:nvPr/>
        </p:nvPicPr>
        <p:blipFill>
          <a:blip r:embed="rId2"/>
          <a:stretch>
            <a:fillRect/>
          </a:stretch>
        </p:blipFill>
        <p:spPr>
          <a:xfrm>
            <a:off x="5579110" y="3462655"/>
            <a:ext cx="2984500" cy="2263775"/>
          </a:xfrm>
          <a:prstGeom prst="rect">
            <a:avLst/>
          </a:prstGeom>
          <a:noFill/>
          <a:ln w="9525">
            <a:noFill/>
          </a:ln>
        </p:spPr>
      </p:pic>
      <p:sp>
        <p:nvSpPr>
          <p:cNvPr id="6"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b="1">
                <a:solidFill>
                  <a:schemeClr val="bg1"/>
                </a:solidFill>
                <a:latin typeface="Calibri" panose="020F0502020204030204" charset="0"/>
                <a:cs typeface="Calibri" panose="020F0502020204030204" charset="0"/>
                <a:sym typeface="+mn-ea"/>
              </a:rPr>
              <a:t>Forms of Energy</a:t>
            </a:r>
            <a:endParaRPr lang="en-US" altLang="en-US" b="1">
              <a:solidFill>
                <a:schemeClr val="bg1"/>
              </a:solidFill>
              <a:latin typeface="Calibri" panose="020F0502020204030204" charset="0"/>
              <a:cs typeface="Calibri" panose="020F0502020204030204" charset="0"/>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7762">
                                            <p:txEl>
                                              <p:charRg st="21" end="7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776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7762">
                                            <p:txEl>
                                              <p:charRg st="77" end="9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7762">
                                            <p:txEl>
                                              <p:charRg st="93" end="13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77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9490" name="Text Box 2"/>
          <p:cNvSpPr txBox="1"/>
          <p:nvPr/>
        </p:nvSpPr>
        <p:spPr>
          <a:xfrm>
            <a:off x="395288" y="333375"/>
            <a:ext cx="8135937" cy="4352925"/>
          </a:xfrm>
          <a:prstGeom prst="rect">
            <a:avLst/>
          </a:prstGeom>
          <a:solidFill>
            <a:schemeClr val="bg1"/>
          </a:solidFill>
          <a:ln w="9525">
            <a:noFill/>
          </a:ln>
        </p:spPr>
        <p:txBody>
          <a:bodyPr>
            <a:spAutoFit/>
          </a:bodyPr>
          <a:p>
            <a:pPr eaLnBrk="0" hangingPunct="0">
              <a:spcBef>
                <a:spcPct val="50000"/>
              </a:spcBef>
            </a:pPr>
            <a:r>
              <a:rPr sz="2800" b="1" dirty="0">
                <a:solidFill>
                  <a:srgbClr val="FF3300"/>
                </a:solidFill>
                <a:latin typeface="Times New Roman" panose="02020603050405020304" charset="0"/>
              </a:rPr>
              <a:t>Choose appropriate words to fill in the gaps below:</a:t>
            </a:r>
            <a:endParaRPr sz="2800" b="1" dirty="0">
              <a:solidFill>
                <a:srgbClr val="FF3300"/>
              </a:solidFill>
              <a:latin typeface="Times New Roman" panose="02020603050405020304" charset="0"/>
            </a:endParaRPr>
          </a:p>
          <a:p>
            <a:pPr eaLnBrk="0" hangingPunct="0">
              <a:spcBef>
                <a:spcPct val="50000"/>
              </a:spcBef>
            </a:pPr>
            <a:r>
              <a:rPr sz="2400" b="1" dirty="0">
                <a:latin typeface="Times New Roman" panose="02020603050405020304" charset="0"/>
              </a:rPr>
              <a:t>Elastic ________ energy is the energy stored when an object is stretched or ________. This energy is released when the object ________ to its original shape.</a:t>
            </a:r>
            <a:endParaRPr sz="2400" b="1" dirty="0">
              <a:latin typeface="Times New Roman" panose="02020603050405020304" charset="0"/>
            </a:endParaRPr>
          </a:p>
          <a:p>
            <a:pPr eaLnBrk="0" hangingPunct="0">
              <a:spcBef>
                <a:spcPct val="50000"/>
              </a:spcBef>
            </a:pPr>
            <a:r>
              <a:rPr sz="2400" b="1" dirty="0">
                <a:latin typeface="Times New Roman" panose="02020603050405020304" charset="0"/>
              </a:rPr>
              <a:t>Kinetic energy is the energy possessed by an object due to its _______ and mass. If the mass of an object is ________ its kinetic energy doubles. If the speed is doubled the kinetic energy will increase by ______ times.</a:t>
            </a:r>
            <a:endParaRPr sz="2400" b="1" dirty="0">
              <a:latin typeface="Times New Roman" panose="02020603050405020304" charset="0"/>
            </a:endParaRPr>
          </a:p>
          <a:p>
            <a:pPr eaLnBrk="0" hangingPunct="0">
              <a:spcBef>
                <a:spcPct val="50000"/>
              </a:spcBef>
            </a:pPr>
            <a:r>
              <a:rPr sz="2400" b="1" dirty="0">
                <a:latin typeface="Times New Roman" panose="02020603050405020304" charset="0"/>
              </a:rPr>
              <a:t>When a __________ elastic band is released elastic potential energy is converted into _________ energy.</a:t>
            </a:r>
            <a:endParaRPr sz="2400" b="1" dirty="0">
              <a:latin typeface="Times New Roman" panose="02020603050405020304" charset="0"/>
            </a:endParaRPr>
          </a:p>
        </p:txBody>
      </p:sp>
      <p:sp>
        <p:nvSpPr>
          <p:cNvPr id="109571" name="Text Box 3"/>
          <p:cNvSpPr txBox="1"/>
          <p:nvPr/>
        </p:nvSpPr>
        <p:spPr>
          <a:xfrm>
            <a:off x="6299200" y="5373688"/>
            <a:ext cx="1225550" cy="366712"/>
          </a:xfrm>
          <a:prstGeom prst="rect">
            <a:avLst/>
          </a:prstGeom>
          <a:noFill/>
          <a:ln w="9525">
            <a:noFill/>
          </a:ln>
        </p:spPr>
        <p:txBody>
          <a:bodyPr>
            <a:spAutoFit/>
          </a:bodyPr>
          <a:p>
            <a:pPr>
              <a:spcBef>
                <a:spcPct val="50000"/>
              </a:spcBef>
            </a:pPr>
            <a:r>
              <a:rPr b="1" dirty="0">
                <a:solidFill>
                  <a:schemeClr val="accent2"/>
                </a:solidFill>
              </a:rPr>
              <a:t>doubled</a:t>
            </a:r>
            <a:endParaRPr b="1" dirty="0">
              <a:solidFill>
                <a:schemeClr val="accent2"/>
              </a:solidFill>
            </a:endParaRPr>
          </a:p>
        </p:txBody>
      </p:sp>
      <p:sp>
        <p:nvSpPr>
          <p:cNvPr id="109572" name="Text Box 4"/>
          <p:cNvSpPr txBox="1"/>
          <p:nvPr/>
        </p:nvSpPr>
        <p:spPr>
          <a:xfrm>
            <a:off x="3059113" y="5373688"/>
            <a:ext cx="1009650" cy="366712"/>
          </a:xfrm>
          <a:prstGeom prst="rect">
            <a:avLst/>
          </a:prstGeom>
          <a:noFill/>
          <a:ln w="9525">
            <a:noFill/>
          </a:ln>
        </p:spPr>
        <p:txBody>
          <a:bodyPr>
            <a:spAutoFit/>
          </a:bodyPr>
          <a:p>
            <a:pPr>
              <a:spcBef>
                <a:spcPct val="50000"/>
              </a:spcBef>
            </a:pPr>
            <a:r>
              <a:rPr b="1" dirty="0">
                <a:solidFill>
                  <a:schemeClr val="accent2"/>
                </a:solidFill>
              </a:rPr>
              <a:t>kinetic</a:t>
            </a:r>
            <a:endParaRPr b="1" dirty="0">
              <a:solidFill>
                <a:schemeClr val="accent2"/>
              </a:solidFill>
            </a:endParaRPr>
          </a:p>
        </p:txBody>
      </p:sp>
      <p:sp>
        <p:nvSpPr>
          <p:cNvPr id="109573" name="Text Box 5"/>
          <p:cNvSpPr txBox="1"/>
          <p:nvPr/>
        </p:nvSpPr>
        <p:spPr>
          <a:xfrm>
            <a:off x="7378700" y="5373688"/>
            <a:ext cx="1441450" cy="366712"/>
          </a:xfrm>
          <a:prstGeom prst="rect">
            <a:avLst/>
          </a:prstGeom>
          <a:noFill/>
          <a:ln w="9525">
            <a:noFill/>
          </a:ln>
        </p:spPr>
        <p:txBody>
          <a:bodyPr>
            <a:spAutoFit/>
          </a:bodyPr>
          <a:p>
            <a:pPr>
              <a:spcBef>
                <a:spcPct val="50000"/>
              </a:spcBef>
            </a:pPr>
            <a:r>
              <a:rPr b="1" dirty="0">
                <a:solidFill>
                  <a:schemeClr val="accent2"/>
                </a:solidFill>
              </a:rPr>
              <a:t>stretched</a:t>
            </a:r>
            <a:endParaRPr b="1" dirty="0">
              <a:solidFill>
                <a:schemeClr val="accent2"/>
              </a:solidFill>
            </a:endParaRPr>
          </a:p>
        </p:txBody>
      </p:sp>
      <p:sp>
        <p:nvSpPr>
          <p:cNvPr id="109574" name="Text Box 6"/>
          <p:cNvSpPr txBox="1"/>
          <p:nvPr/>
        </p:nvSpPr>
        <p:spPr>
          <a:xfrm>
            <a:off x="574675" y="5373688"/>
            <a:ext cx="1008063" cy="366712"/>
          </a:xfrm>
          <a:prstGeom prst="rect">
            <a:avLst/>
          </a:prstGeom>
          <a:noFill/>
          <a:ln w="9525">
            <a:noFill/>
          </a:ln>
        </p:spPr>
        <p:txBody>
          <a:bodyPr>
            <a:spAutoFit/>
          </a:bodyPr>
          <a:p>
            <a:pPr>
              <a:spcBef>
                <a:spcPct val="50000"/>
              </a:spcBef>
            </a:pPr>
            <a:r>
              <a:rPr b="1" dirty="0">
                <a:solidFill>
                  <a:schemeClr val="accent2"/>
                </a:solidFill>
              </a:rPr>
              <a:t>returns</a:t>
            </a:r>
            <a:endParaRPr b="1" dirty="0">
              <a:solidFill>
                <a:schemeClr val="accent2"/>
              </a:solidFill>
            </a:endParaRPr>
          </a:p>
        </p:txBody>
      </p:sp>
      <p:sp>
        <p:nvSpPr>
          <p:cNvPr id="109575" name="Text Box 7"/>
          <p:cNvSpPr txBox="1"/>
          <p:nvPr/>
        </p:nvSpPr>
        <p:spPr>
          <a:xfrm>
            <a:off x="3922713" y="5373688"/>
            <a:ext cx="1296987" cy="366712"/>
          </a:xfrm>
          <a:prstGeom prst="rect">
            <a:avLst/>
          </a:prstGeom>
          <a:noFill/>
          <a:ln w="9525">
            <a:noFill/>
          </a:ln>
        </p:spPr>
        <p:txBody>
          <a:bodyPr>
            <a:spAutoFit/>
          </a:bodyPr>
          <a:p>
            <a:pPr>
              <a:spcBef>
                <a:spcPct val="50000"/>
              </a:spcBef>
            </a:pPr>
            <a:r>
              <a:rPr b="1" dirty="0">
                <a:solidFill>
                  <a:schemeClr val="accent2"/>
                </a:solidFill>
              </a:rPr>
              <a:t>potential</a:t>
            </a:r>
            <a:endParaRPr b="1" dirty="0">
              <a:solidFill>
                <a:schemeClr val="accent2"/>
              </a:solidFill>
            </a:endParaRPr>
          </a:p>
        </p:txBody>
      </p:sp>
      <p:sp>
        <p:nvSpPr>
          <p:cNvPr id="109576" name="Text Box 8"/>
          <p:cNvSpPr txBox="1"/>
          <p:nvPr/>
        </p:nvSpPr>
        <p:spPr>
          <a:xfrm>
            <a:off x="5075238" y="5373688"/>
            <a:ext cx="1260475" cy="366712"/>
          </a:xfrm>
          <a:prstGeom prst="rect">
            <a:avLst/>
          </a:prstGeom>
          <a:noFill/>
          <a:ln w="9525">
            <a:noFill/>
          </a:ln>
        </p:spPr>
        <p:txBody>
          <a:bodyPr>
            <a:spAutoFit/>
          </a:bodyPr>
          <a:p>
            <a:pPr>
              <a:spcBef>
                <a:spcPct val="50000"/>
              </a:spcBef>
            </a:pPr>
            <a:r>
              <a:rPr b="1" dirty="0">
                <a:solidFill>
                  <a:schemeClr val="accent2"/>
                </a:solidFill>
              </a:rPr>
              <a:t>squashed</a:t>
            </a:r>
            <a:endParaRPr b="1" dirty="0">
              <a:solidFill>
                <a:schemeClr val="accent2"/>
              </a:solidFill>
            </a:endParaRPr>
          </a:p>
        </p:txBody>
      </p:sp>
      <p:sp>
        <p:nvSpPr>
          <p:cNvPr id="109577" name="Text Box 9"/>
          <p:cNvSpPr txBox="1"/>
          <p:nvPr/>
        </p:nvSpPr>
        <p:spPr>
          <a:xfrm>
            <a:off x="2409825" y="5373688"/>
            <a:ext cx="649288" cy="366712"/>
          </a:xfrm>
          <a:prstGeom prst="rect">
            <a:avLst/>
          </a:prstGeom>
          <a:noFill/>
          <a:ln w="9525">
            <a:noFill/>
          </a:ln>
        </p:spPr>
        <p:txBody>
          <a:bodyPr>
            <a:spAutoFit/>
          </a:bodyPr>
          <a:p>
            <a:pPr>
              <a:spcBef>
                <a:spcPct val="50000"/>
              </a:spcBef>
            </a:pPr>
            <a:r>
              <a:rPr b="1" dirty="0">
                <a:solidFill>
                  <a:schemeClr val="accent2"/>
                </a:solidFill>
              </a:rPr>
              <a:t>four</a:t>
            </a:r>
            <a:endParaRPr b="1" dirty="0">
              <a:solidFill>
                <a:schemeClr val="accent2"/>
              </a:solidFill>
            </a:endParaRPr>
          </a:p>
        </p:txBody>
      </p:sp>
      <p:sp>
        <p:nvSpPr>
          <p:cNvPr id="109578" name="Text Box 10"/>
          <p:cNvSpPr txBox="1"/>
          <p:nvPr/>
        </p:nvSpPr>
        <p:spPr>
          <a:xfrm>
            <a:off x="3203575" y="5013325"/>
            <a:ext cx="2663825" cy="366713"/>
          </a:xfrm>
          <a:prstGeom prst="rect">
            <a:avLst/>
          </a:prstGeom>
          <a:noFill/>
          <a:ln w="9525">
            <a:noFill/>
          </a:ln>
        </p:spPr>
        <p:txBody>
          <a:bodyPr>
            <a:spAutoFit/>
          </a:bodyPr>
          <a:p>
            <a:pPr>
              <a:spcBef>
                <a:spcPct val="50000"/>
              </a:spcBef>
            </a:pPr>
            <a:r>
              <a:rPr b="1" i="1" dirty="0"/>
              <a:t>WORD SELECTION:</a:t>
            </a:r>
            <a:endParaRPr b="1" i="1" dirty="0"/>
          </a:p>
        </p:txBody>
      </p:sp>
      <p:sp>
        <p:nvSpPr>
          <p:cNvPr id="109579" name="Text Box 11"/>
          <p:cNvSpPr txBox="1"/>
          <p:nvPr/>
        </p:nvSpPr>
        <p:spPr>
          <a:xfrm>
            <a:off x="1546225" y="5373688"/>
            <a:ext cx="865188" cy="366712"/>
          </a:xfrm>
          <a:prstGeom prst="rect">
            <a:avLst/>
          </a:prstGeom>
          <a:noFill/>
          <a:ln w="9525">
            <a:noFill/>
          </a:ln>
        </p:spPr>
        <p:txBody>
          <a:bodyPr>
            <a:spAutoFit/>
          </a:bodyPr>
          <a:p>
            <a:pPr>
              <a:spcBef>
                <a:spcPct val="50000"/>
              </a:spcBef>
            </a:pPr>
            <a:r>
              <a:rPr b="1" dirty="0">
                <a:solidFill>
                  <a:schemeClr val="accent2"/>
                </a:solidFill>
              </a:rPr>
              <a:t>speed</a:t>
            </a:r>
            <a:endParaRPr b="1" dirty="0">
              <a:solidFill>
                <a:schemeClr val="accent2"/>
              </a:solidFill>
            </a:endParaRPr>
          </a:p>
        </p:txBody>
      </p:sp>
      <p:sp>
        <p:nvSpPr>
          <p:cNvPr id="109588" name="Text Box 20"/>
          <p:cNvSpPr txBox="1"/>
          <p:nvPr/>
        </p:nvSpPr>
        <p:spPr>
          <a:xfrm>
            <a:off x="6443663" y="2636838"/>
            <a:ext cx="1225550" cy="366712"/>
          </a:xfrm>
          <a:prstGeom prst="rect">
            <a:avLst/>
          </a:prstGeom>
          <a:noFill/>
          <a:ln w="9525">
            <a:noFill/>
          </a:ln>
        </p:spPr>
        <p:txBody>
          <a:bodyPr>
            <a:spAutoFit/>
          </a:bodyPr>
          <a:p>
            <a:pPr>
              <a:spcBef>
                <a:spcPct val="50000"/>
              </a:spcBef>
            </a:pPr>
            <a:r>
              <a:rPr b="1" dirty="0">
                <a:solidFill>
                  <a:schemeClr val="accent2"/>
                </a:solidFill>
              </a:rPr>
              <a:t>doubled</a:t>
            </a:r>
            <a:endParaRPr b="1" dirty="0">
              <a:solidFill>
                <a:schemeClr val="accent2"/>
              </a:solidFill>
            </a:endParaRPr>
          </a:p>
        </p:txBody>
      </p:sp>
      <p:sp>
        <p:nvSpPr>
          <p:cNvPr id="109589" name="Text Box 21"/>
          <p:cNvSpPr txBox="1"/>
          <p:nvPr/>
        </p:nvSpPr>
        <p:spPr>
          <a:xfrm>
            <a:off x="3851275" y="4292600"/>
            <a:ext cx="1009650" cy="366713"/>
          </a:xfrm>
          <a:prstGeom prst="rect">
            <a:avLst/>
          </a:prstGeom>
          <a:noFill/>
          <a:ln w="9525">
            <a:noFill/>
          </a:ln>
        </p:spPr>
        <p:txBody>
          <a:bodyPr>
            <a:spAutoFit/>
          </a:bodyPr>
          <a:p>
            <a:pPr>
              <a:spcBef>
                <a:spcPct val="50000"/>
              </a:spcBef>
            </a:pPr>
            <a:r>
              <a:rPr b="1" dirty="0">
                <a:solidFill>
                  <a:schemeClr val="accent2"/>
                </a:solidFill>
              </a:rPr>
              <a:t>kinetic</a:t>
            </a:r>
            <a:endParaRPr b="1" dirty="0">
              <a:solidFill>
                <a:schemeClr val="accent2"/>
              </a:solidFill>
            </a:endParaRPr>
          </a:p>
        </p:txBody>
      </p:sp>
      <p:sp>
        <p:nvSpPr>
          <p:cNvPr id="109590" name="Text Box 22"/>
          <p:cNvSpPr txBox="1"/>
          <p:nvPr/>
        </p:nvSpPr>
        <p:spPr>
          <a:xfrm>
            <a:off x="1692275" y="3933825"/>
            <a:ext cx="1441450" cy="366713"/>
          </a:xfrm>
          <a:prstGeom prst="rect">
            <a:avLst/>
          </a:prstGeom>
          <a:noFill/>
          <a:ln w="9525">
            <a:noFill/>
          </a:ln>
        </p:spPr>
        <p:txBody>
          <a:bodyPr>
            <a:spAutoFit/>
          </a:bodyPr>
          <a:p>
            <a:pPr>
              <a:spcBef>
                <a:spcPct val="50000"/>
              </a:spcBef>
            </a:pPr>
            <a:r>
              <a:rPr b="1" dirty="0">
                <a:solidFill>
                  <a:schemeClr val="accent2"/>
                </a:solidFill>
              </a:rPr>
              <a:t>stretched</a:t>
            </a:r>
            <a:endParaRPr b="1" dirty="0">
              <a:solidFill>
                <a:schemeClr val="accent2"/>
              </a:solidFill>
            </a:endParaRPr>
          </a:p>
        </p:txBody>
      </p:sp>
      <p:sp>
        <p:nvSpPr>
          <p:cNvPr id="109591" name="Text Box 23"/>
          <p:cNvSpPr txBox="1"/>
          <p:nvPr/>
        </p:nvSpPr>
        <p:spPr>
          <a:xfrm>
            <a:off x="1476375" y="1700213"/>
            <a:ext cx="1008063" cy="366712"/>
          </a:xfrm>
          <a:prstGeom prst="rect">
            <a:avLst/>
          </a:prstGeom>
          <a:noFill/>
          <a:ln w="9525">
            <a:noFill/>
          </a:ln>
        </p:spPr>
        <p:txBody>
          <a:bodyPr>
            <a:spAutoFit/>
          </a:bodyPr>
          <a:p>
            <a:pPr>
              <a:spcBef>
                <a:spcPct val="50000"/>
              </a:spcBef>
            </a:pPr>
            <a:r>
              <a:rPr b="1" dirty="0">
                <a:solidFill>
                  <a:schemeClr val="accent2"/>
                </a:solidFill>
              </a:rPr>
              <a:t>returns</a:t>
            </a:r>
            <a:endParaRPr b="1" dirty="0">
              <a:solidFill>
                <a:schemeClr val="accent2"/>
              </a:solidFill>
            </a:endParaRPr>
          </a:p>
        </p:txBody>
      </p:sp>
      <p:sp>
        <p:nvSpPr>
          <p:cNvPr id="109592" name="Text Box 24"/>
          <p:cNvSpPr txBox="1"/>
          <p:nvPr/>
        </p:nvSpPr>
        <p:spPr>
          <a:xfrm>
            <a:off x="1403350" y="981075"/>
            <a:ext cx="1296988" cy="366713"/>
          </a:xfrm>
          <a:prstGeom prst="rect">
            <a:avLst/>
          </a:prstGeom>
          <a:noFill/>
          <a:ln w="9525">
            <a:noFill/>
          </a:ln>
        </p:spPr>
        <p:txBody>
          <a:bodyPr>
            <a:spAutoFit/>
          </a:bodyPr>
          <a:p>
            <a:pPr>
              <a:spcBef>
                <a:spcPct val="50000"/>
              </a:spcBef>
            </a:pPr>
            <a:r>
              <a:rPr b="1" dirty="0">
                <a:solidFill>
                  <a:schemeClr val="accent2"/>
                </a:solidFill>
              </a:rPr>
              <a:t>potential</a:t>
            </a:r>
            <a:endParaRPr b="1" dirty="0">
              <a:solidFill>
                <a:schemeClr val="accent2"/>
              </a:solidFill>
            </a:endParaRPr>
          </a:p>
        </p:txBody>
      </p:sp>
      <p:sp>
        <p:nvSpPr>
          <p:cNvPr id="109593" name="Text Box 25"/>
          <p:cNvSpPr txBox="1"/>
          <p:nvPr/>
        </p:nvSpPr>
        <p:spPr>
          <a:xfrm>
            <a:off x="2411413" y="1341438"/>
            <a:ext cx="1260475" cy="366712"/>
          </a:xfrm>
          <a:prstGeom prst="rect">
            <a:avLst/>
          </a:prstGeom>
          <a:noFill/>
          <a:ln w="9525">
            <a:noFill/>
          </a:ln>
        </p:spPr>
        <p:txBody>
          <a:bodyPr>
            <a:spAutoFit/>
          </a:bodyPr>
          <a:p>
            <a:pPr>
              <a:spcBef>
                <a:spcPct val="50000"/>
              </a:spcBef>
            </a:pPr>
            <a:r>
              <a:rPr b="1" dirty="0">
                <a:solidFill>
                  <a:schemeClr val="accent2"/>
                </a:solidFill>
              </a:rPr>
              <a:t>squashed</a:t>
            </a:r>
            <a:endParaRPr b="1" dirty="0">
              <a:solidFill>
                <a:schemeClr val="accent2"/>
              </a:solidFill>
            </a:endParaRPr>
          </a:p>
        </p:txBody>
      </p:sp>
      <p:sp>
        <p:nvSpPr>
          <p:cNvPr id="109594" name="Text Box 26"/>
          <p:cNvSpPr txBox="1"/>
          <p:nvPr/>
        </p:nvSpPr>
        <p:spPr>
          <a:xfrm>
            <a:off x="3635375" y="3357563"/>
            <a:ext cx="649288" cy="366712"/>
          </a:xfrm>
          <a:prstGeom prst="rect">
            <a:avLst/>
          </a:prstGeom>
          <a:noFill/>
          <a:ln w="9525">
            <a:noFill/>
          </a:ln>
        </p:spPr>
        <p:txBody>
          <a:bodyPr>
            <a:spAutoFit/>
          </a:bodyPr>
          <a:p>
            <a:pPr>
              <a:spcBef>
                <a:spcPct val="50000"/>
              </a:spcBef>
            </a:pPr>
            <a:r>
              <a:rPr b="1" dirty="0">
                <a:solidFill>
                  <a:schemeClr val="accent2"/>
                </a:solidFill>
              </a:rPr>
              <a:t>four</a:t>
            </a:r>
            <a:endParaRPr b="1" dirty="0">
              <a:solidFill>
                <a:schemeClr val="accent2"/>
              </a:solidFill>
            </a:endParaRPr>
          </a:p>
        </p:txBody>
      </p:sp>
      <p:sp>
        <p:nvSpPr>
          <p:cNvPr id="109595" name="Text Box 27"/>
          <p:cNvSpPr txBox="1"/>
          <p:nvPr/>
        </p:nvSpPr>
        <p:spPr>
          <a:xfrm>
            <a:off x="611188" y="2636838"/>
            <a:ext cx="865187" cy="366712"/>
          </a:xfrm>
          <a:prstGeom prst="rect">
            <a:avLst/>
          </a:prstGeom>
          <a:noFill/>
          <a:ln w="9525">
            <a:noFill/>
          </a:ln>
        </p:spPr>
        <p:txBody>
          <a:bodyPr>
            <a:spAutoFit/>
          </a:bodyPr>
          <a:p>
            <a:pPr>
              <a:spcBef>
                <a:spcPct val="50000"/>
              </a:spcBef>
            </a:pPr>
            <a:r>
              <a:rPr b="1" dirty="0">
                <a:solidFill>
                  <a:schemeClr val="accent2"/>
                </a:solidFill>
              </a:rPr>
              <a:t>speed</a:t>
            </a:r>
            <a:endParaRPr b="1" dirty="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957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957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957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957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957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957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957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957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957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9592"/>
                                        </p:tgtEl>
                                        <p:attrNameLst>
                                          <p:attrName>style.visibility</p:attrName>
                                        </p:attrNameLst>
                                      </p:cBhvr>
                                      <p:to>
                                        <p:strVal val="visible"/>
                                      </p:to>
                                    </p:set>
                                  </p:childTnLst>
                                </p:cTn>
                              </p:par>
                              <p:par>
                                <p:cTn id="27" presetID="1" presetClass="exit" presetSubtype="0" fill="hold" grpId="1" nodeType="withEffect">
                                  <p:stCondLst>
                                    <p:cond delay="0"/>
                                  </p:stCondLst>
                                  <p:childTnLst>
                                    <p:set>
                                      <p:cBhvr>
                                        <p:cTn id="28" dur="1" fill="hold">
                                          <p:stCondLst>
                                            <p:cond delay="0"/>
                                          </p:stCondLst>
                                        </p:cTn>
                                        <p:tgtEl>
                                          <p:spTgt spid="109575"/>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9593"/>
                                        </p:tgtEl>
                                        <p:attrNameLst>
                                          <p:attrName>style.visibility</p:attrName>
                                        </p:attrNameLst>
                                      </p:cBhvr>
                                      <p:to>
                                        <p:strVal val="visible"/>
                                      </p:to>
                                    </p:set>
                                  </p:childTnLst>
                                </p:cTn>
                              </p:par>
                              <p:par>
                                <p:cTn id="33" presetID="1" presetClass="exit" presetSubtype="0" fill="hold" grpId="1" nodeType="withEffect">
                                  <p:stCondLst>
                                    <p:cond delay="0"/>
                                  </p:stCondLst>
                                  <p:childTnLst>
                                    <p:set>
                                      <p:cBhvr>
                                        <p:cTn id="34" dur="1" fill="hold">
                                          <p:stCondLst>
                                            <p:cond delay="0"/>
                                          </p:stCondLst>
                                        </p:cTn>
                                        <p:tgtEl>
                                          <p:spTgt spid="109576"/>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9591"/>
                                        </p:tgtEl>
                                        <p:attrNameLst>
                                          <p:attrName>style.visibility</p:attrName>
                                        </p:attrNameLst>
                                      </p:cBhvr>
                                      <p:to>
                                        <p:strVal val="visible"/>
                                      </p:to>
                                    </p:set>
                                  </p:childTnLst>
                                </p:cTn>
                              </p:par>
                              <p:par>
                                <p:cTn id="39" presetID="1" presetClass="exit" presetSubtype="0" fill="hold" grpId="1" nodeType="withEffect">
                                  <p:stCondLst>
                                    <p:cond delay="0"/>
                                  </p:stCondLst>
                                  <p:childTnLst>
                                    <p:set>
                                      <p:cBhvr>
                                        <p:cTn id="40" dur="1" fill="hold">
                                          <p:stCondLst>
                                            <p:cond delay="0"/>
                                          </p:stCondLst>
                                        </p:cTn>
                                        <p:tgtEl>
                                          <p:spTgt spid="109574"/>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09595"/>
                                        </p:tgtEl>
                                        <p:attrNameLst>
                                          <p:attrName>style.visibility</p:attrName>
                                        </p:attrNameLst>
                                      </p:cBhvr>
                                      <p:to>
                                        <p:strVal val="visible"/>
                                      </p:to>
                                    </p:set>
                                  </p:childTnLst>
                                </p:cTn>
                              </p:par>
                              <p:par>
                                <p:cTn id="45" presetID="1" presetClass="exit" presetSubtype="0" fill="hold" grpId="1" nodeType="withEffect">
                                  <p:stCondLst>
                                    <p:cond delay="0"/>
                                  </p:stCondLst>
                                  <p:childTnLst>
                                    <p:set>
                                      <p:cBhvr>
                                        <p:cTn id="46" dur="1" fill="hold">
                                          <p:stCondLst>
                                            <p:cond delay="0"/>
                                          </p:stCondLst>
                                        </p:cTn>
                                        <p:tgtEl>
                                          <p:spTgt spid="109579"/>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09588"/>
                                        </p:tgtEl>
                                        <p:attrNameLst>
                                          <p:attrName>style.visibility</p:attrName>
                                        </p:attrNameLst>
                                      </p:cBhvr>
                                      <p:to>
                                        <p:strVal val="visible"/>
                                      </p:to>
                                    </p:set>
                                  </p:childTnLst>
                                </p:cTn>
                              </p:par>
                              <p:par>
                                <p:cTn id="51" presetID="1" presetClass="exit" presetSubtype="0" fill="hold" grpId="1" nodeType="withEffect">
                                  <p:stCondLst>
                                    <p:cond delay="0"/>
                                  </p:stCondLst>
                                  <p:childTnLst>
                                    <p:set>
                                      <p:cBhvr>
                                        <p:cTn id="52" dur="1" fill="hold">
                                          <p:stCondLst>
                                            <p:cond delay="0"/>
                                          </p:stCondLst>
                                        </p:cTn>
                                        <p:tgtEl>
                                          <p:spTgt spid="109571"/>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09594"/>
                                        </p:tgtEl>
                                        <p:attrNameLst>
                                          <p:attrName>style.visibility</p:attrName>
                                        </p:attrNameLst>
                                      </p:cBhvr>
                                      <p:to>
                                        <p:strVal val="visible"/>
                                      </p:to>
                                    </p:set>
                                  </p:childTnLst>
                                </p:cTn>
                              </p:par>
                              <p:par>
                                <p:cTn id="57" presetID="1" presetClass="exit" presetSubtype="0" fill="hold" grpId="1" nodeType="withEffect">
                                  <p:stCondLst>
                                    <p:cond delay="0"/>
                                  </p:stCondLst>
                                  <p:childTnLst>
                                    <p:set>
                                      <p:cBhvr>
                                        <p:cTn id="58" dur="1" fill="hold">
                                          <p:stCondLst>
                                            <p:cond delay="0"/>
                                          </p:stCondLst>
                                        </p:cTn>
                                        <p:tgtEl>
                                          <p:spTgt spid="109577"/>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09590"/>
                                        </p:tgtEl>
                                        <p:attrNameLst>
                                          <p:attrName>style.visibility</p:attrName>
                                        </p:attrNameLst>
                                      </p:cBhvr>
                                      <p:to>
                                        <p:strVal val="visible"/>
                                      </p:to>
                                    </p:set>
                                  </p:childTnLst>
                                </p:cTn>
                              </p:par>
                              <p:par>
                                <p:cTn id="63" presetID="1" presetClass="exit" presetSubtype="0" fill="hold" grpId="1" nodeType="withEffect">
                                  <p:stCondLst>
                                    <p:cond delay="0"/>
                                  </p:stCondLst>
                                  <p:childTnLst>
                                    <p:set>
                                      <p:cBhvr>
                                        <p:cTn id="64" dur="1" fill="hold">
                                          <p:stCondLst>
                                            <p:cond delay="0"/>
                                          </p:stCondLst>
                                        </p:cTn>
                                        <p:tgtEl>
                                          <p:spTgt spid="109573"/>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09589"/>
                                        </p:tgtEl>
                                        <p:attrNameLst>
                                          <p:attrName>style.visibility</p:attrName>
                                        </p:attrNameLst>
                                      </p:cBhvr>
                                      <p:to>
                                        <p:strVal val="visible"/>
                                      </p:to>
                                    </p:set>
                                  </p:childTnLst>
                                </p:cTn>
                              </p:par>
                              <p:par>
                                <p:cTn id="69" presetID="1" presetClass="exit" presetSubtype="0" fill="hold" grpId="1" nodeType="withEffect">
                                  <p:stCondLst>
                                    <p:cond delay="0"/>
                                  </p:stCondLst>
                                  <p:childTnLst>
                                    <p:set>
                                      <p:cBhvr>
                                        <p:cTn id="70" dur="1" fill="hold">
                                          <p:stCondLst>
                                            <p:cond delay="0"/>
                                          </p:stCondLst>
                                        </p:cTn>
                                        <p:tgtEl>
                                          <p:spTgt spid="109572"/>
                                        </p:tgtEl>
                                        <p:attrNameLst>
                                          <p:attrName>style.visibility</p:attrName>
                                        </p:attrNameLst>
                                      </p:cBhvr>
                                      <p:to>
                                        <p:strVal val="hidden"/>
                                      </p:to>
                                    </p:set>
                                  </p:childTnLst>
                                </p:cTn>
                              </p:par>
                              <p:par>
                                <p:cTn id="71" presetID="1" presetClass="exit" presetSubtype="0" fill="hold" grpId="1" nodeType="withEffect">
                                  <p:stCondLst>
                                    <p:cond delay="0"/>
                                  </p:stCondLst>
                                  <p:childTnLst>
                                    <p:set>
                                      <p:cBhvr>
                                        <p:cTn id="72" dur="1" fill="hold">
                                          <p:stCondLst>
                                            <p:cond delay="0"/>
                                          </p:stCondLst>
                                        </p:cTn>
                                        <p:tgtEl>
                                          <p:spTgt spid="10957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1" grpId="0"/>
      <p:bldP spid="109571" grpId="1"/>
      <p:bldP spid="109572" grpId="0"/>
      <p:bldP spid="109572" grpId="1"/>
      <p:bldP spid="109573" grpId="0"/>
      <p:bldP spid="109573" grpId="1"/>
      <p:bldP spid="109574" grpId="0"/>
      <p:bldP spid="109574" grpId="1"/>
      <p:bldP spid="109575" grpId="0"/>
      <p:bldP spid="109575" grpId="1"/>
      <p:bldP spid="109576" grpId="0"/>
      <p:bldP spid="109576" grpId="1"/>
      <p:bldP spid="109577" grpId="0"/>
      <p:bldP spid="109577" grpId="1"/>
      <p:bldP spid="109578" grpId="0"/>
      <p:bldP spid="109578" grpId="1"/>
      <p:bldP spid="109579" grpId="0"/>
      <p:bldP spid="109579" grpId="1"/>
      <p:bldP spid="109588" grpId="0"/>
      <p:bldP spid="109589" grpId="0"/>
      <p:bldP spid="109590" grpId="0"/>
      <p:bldP spid="109591" grpId="0"/>
      <p:bldP spid="109592" grpId="0"/>
      <p:bldP spid="109593" grpId="0"/>
      <p:bldP spid="109594" grpId="0"/>
      <p:bldP spid="109595" grpId="0"/>
    </p:bld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p:sp>
        <p:nvSpPr>
          <p:cNvPr id="4" name="Title 3"/>
          <p:cNvSpPr>
            <a:spLocks noGrp="1"/>
          </p:cNvSpPr>
          <p:nvPr>
            <p:ph type="title"/>
          </p:nvPr>
        </p:nvSpPr>
        <p:spPr>
          <a:xfrm>
            <a:off x="685800" y="2103755"/>
            <a:ext cx="7772400" cy="2595245"/>
          </a:xfrm>
          <a:ln w="57150" cap="rnd">
            <a:solidFill>
              <a:srgbClr val="002060"/>
            </a:solidFill>
          </a:ln>
          <a:effectLst/>
        </p:spPr>
        <p:txBody>
          <a:bodyPr/>
          <a:p>
            <a:r>
              <a:rPr lang="en-US" altLang="en-US" sz="8000" b="1" u="sng"/>
              <a:t>Elastic Potential Energy</a:t>
            </a:r>
            <a:endParaRPr lang="en-US" altLang="en-US" sz="8000" b="1" u="sng"/>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p:sp>
        <p:nvSpPr>
          <p:cNvPr id="30721" name="Title 1"/>
          <p:cNvSpPr>
            <a:spLocks noGrp="1"/>
          </p:cNvSpPr>
          <p:nvPr>
            <p:ph type="title"/>
          </p:nvPr>
        </p:nvSpPr>
        <p:spPr/>
        <p:txBody>
          <a:bodyPr anchor="ctr"/>
          <a:p>
            <a:r>
              <a:rPr lang="en-US" altLang="en-US" b="1">
                <a:sym typeface="+mn-ea"/>
              </a:rPr>
              <a:t>Elastic Potential Energy</a:t>
            </a:r>
            <a:endParaRPr lang="en-US" altLang="en-US"/>
          </a:p>
        </p:txBody>
      </p:sp>
      <p:pic>
        <p:nvPicPr>
          <p:cNvPr id="4" name="Picture 3"/>
          <p:cNvPicPr>
            <a:picLocks noChangeAspect="1"/>
          </p:cNvPicPr>
          <p:nvPr/>
        </p:nvPicPr>
        <p:blipFill>
          <a:blip r:embed="rId1"/>
          <a:stretch>
            <a:fillRect/>
          </a:stretch>
        </p:blipFill>
        <p:spPr>
          <a:xfrm>
            <a:off x="309245" y="1102995"/>
            <a:ext cx="2888615" cy="3466465"/>
          </a:xfrm>
          <a:prstGeom prst="rect">
            <a:avLst/>
          </a:prstGeom>
        </p:spPr>
      </p:pic>
      <p:pic>
        <p:nvPicPr>
          <p:cNvPr id="5" name="Picture 4"/>
          <p:cNvPicPr>
            <a:picLocks noChangeAspect="1"/>
          </p:cNvPicPr>
          <p:nvPr/>
        </p:nvPicPr>
        <p:blipFill>
          <a:blip r:embed="rId2"/>
          <a:stretch>
            <a:fillRect/>
          </a:stretch>
        </p:blipFill>
        <p:spPr>
          <a:xfrm>
            <a:off x="6016625" y="865505"/>
            <a:ext cx="2419985" cy="4212590"/>
          </a:xfrm>
          <a:prstGeom prst="rect">
            <a:avLst/>
          </a:prstGeom>
        </p:spPr>
      </p:pic>
      <p:sp>
        <p:nvSpPr>
          <p:cNvPr id="6" name="Text Box 5"/>
          <p:cNvSpPr txBox="1"/>
          <p:nvPr/>
        </p:nvSpPr>
        <p:spPr>
          <a:xfrm>
            <a:off x="2990850" y="1292860"/>
            <a:ext cx="3162935" cy="953135"/>
          </a:xfrm>
          <a:prstGeom prst="rect">
            <a:avLst/>
          </a:prstGeom>
          <a:noFill/>
        </p:spPr>
        <p:txBody>
          <a:bodyPr wrap="square" rtlCol="0">
            <a:spAutoFit/>
          </a:bodyPr>
          <a:p>
            <a:pPr algn="ctr"/>
            <a:r>
              <a:rPr lang="en-US" altLang="en-US" sz="2800" b="1"/>
              <a:t>What do they have in common?</a:t>
            </a:r>
            <a:endParaRPr lang="en-US" altLang="en-US" sz="2800" b="1"/>
          </a:p>
        </p:txBody>
      </p:sp>
      <p:pic>
        <p:nvPicPr>
          <p:cNvPr id="7" name="Picture 6"/>
          <p:cNvPicPr>
            <a:picLocks noChangeAspect="1"/>
          </p:cNvPicPr>
          <p:nvPr/>
        </p:nvPicPr>
        <p:blipFill>
          <a:blip r:embed="rId3"/>
          <a:stretch>
            <a:fillRect/>
          </a:stretch>
        </p:blipFill>
        <p:spPr>
          <a:xfrm>
            <a:off x="2852420" y="4269740"/>
            <a:ext cx="3683000" cy="229616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p:sp>
        <p:nvSpPr>
          <p:cNvPr id="30721" name="Title 1"/>
          <p:cNvSpPr>
            <a:spLocks noGrp="1"/>
          </p:cNvSpPr>
          <p:nvPr>
            <p:ph type="title"/>
          </p:nvPr>
        </p:nvSpPr>
        <p:spPr/>
        <p:txBody>
          <a:bodyPr anchor="ctr"/>
          <a:p>
            <a:r>
              <a:rPr lang="en-US" altLang="en-US" b="1">
                <a:sym typeface="+mn-ea"/>
              </a:rPr>
              <a:t>Elastic Potential Energy</a:t>
            </a:r>
            <a:endParaRPr lang="en-US" altLang="en-US"/>
          </a:p>
        </p:txBody>
      </p:sp>
      <p:sp>
        <p:nvSpPr>
          <p:cNvPr id="6" name="Text Box 5"/>
          <p:cNvSpPr txBox="1"/>
          <p:nvPr/>
        </p:nvSpPr>
        <p:spPr>
          <a:xfrm>
            <a:off x="3235960" y="820420"/>
            <a:ext cx="5782945" cy="3107690"/>
          </a:xfrm>
          <a:prstGeom prst="rect">
            <a:avLst/>
          </a:prstGeom>
          <a:noFill/>
        </p:spPr>
        <p:txBody>
          <a:bodyPr wrap="square" rtlCol="0">
            <a:spAutoFit/>
          </a:bodyPr>
          <a:p>
            <a:pPr algn="l"/>
            <a:r>
              <a:rPr lang="en-US" altLang="en-US" sz="2800"/>
              <a:t>Stretching a spring uses a </a:t>
            </a:r>
            <a:r>
              <a:rPr lang="en-US" altLang="en-US" sz="2800" b="1"/>
              <a:t>force </a:t>
            </a:r>
            <a:r>
              <a:rPr lang="en-US" altLang="en-US" sz="2800"/>
              <a:t>to change the </a:t>
            </a:r>
            <a:r>
              <a:rPr lang="en-US" altLang="en-US" sz="2800" b="1"/>
              <a:t>length </a:t>
            </a:r>
            <a:r>
              <a:rPr lang="en-US" altLang="en-US" sz="2800"/>
              <a:t>of the spring.  Applying a force like this is doing </a:t>
            </a:r>
            <a:r>
              <a:rPr lang="en-US" altLang="en-US" sz="2800" b="1"/>
              <a:t>work</a:t>
            </a:r>
            <a:r>
              <a:rPr lang="en-US" altLang="en-US" sz="2800"/>
              <a:t>.</a:t>
            </a:r>
            <a:endParaRPr lang="en-US" altLang="en-US" sz="2800"/>
          </a:p>
          <a:p>
            <a:pPr algn="l"/>
            <a:r>
              <a:rPr lang="en-US" altLang="en-US" sz="2800"/>
              <a:t>The energy put in to stretch the spring is </a:t>
            </a:r>
            <a:r>
              <a:rPr lang="en-US" altLang="en-US" sz="2800" b="1"/>
              <a:t>stored</a:t>
            </a:r>
            <a:r>
              <a:rPr lang="en-US" altLang="en-US" sz="2800"/>
              <a:t> as </a:t>
            </a:r>
            <a:r>
              <a:rPr lang="en-US" altLang="en-US" sz="2800" b="1"/>
              <a:t>elastic potential energy.</a:t>
            </a:r>
            <a:endParaRPr lang="en-US" altLang="en-US" sz="2800" b="1"/>
          </a:p>
        </p:txBody>
      </p:sp>
      <p:pic>
        <p:nvPicPr>
          <p:cNvPr id="7" name="Picture 6"/>
          <p:cNvPicPr>
            <a:picLocks noChangeAspect="1"/>
          </p:cNvPicPr>
          <p:nvPr/>
        </p:nvPicPr>
        <p:blipFill>
          <a:blip r:embed="rId1"/>
          <a:stretch>
            <a:fillRect/>
          </a:stretch>
        </p:blipFill>
        <p:spPr>
          <a:xfrm>
            <a:off x="215900" y="967740"/>
            <a:ext cx="3020060" cy="281305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p:sp>
        <p:nvSpPr>
          <p:cNvPr id="30721" name="Title 1"/>
          <p:cNvSpPr>
            <a:spLocks noGrp="1"/>
          </p:cNvSpPr>
          <p:nvPr>
            <p:ph type="title"/>
          </p:nvPr>
        </p:nvSpPr>
        <p:spPr/>
        <p:txBody>
          <a:bodyPr anchor="ctr"/>
          <a:p>
            <a:r>
              <a:rPr lang="en-US" altLang="en-US" b="1">
                <a:sym typeface="+mn-ea"/>
              </a:rPr>
              <a:t>Elastic Potential Energy</a:t>
            </a:r>
            <a:endParaRPr lang="en-US" altLang="en-US"/>
          </a:p>
        </p:txBody>
      </p:sp>
      <p:pic>
        <p:nvPicPr>
          <p:cNvPr id="2" name="Picture 1"/>
          <p:cNvPicPr>
            <a:picLocks noChangeAspect="1"/>
          </p:cNvPicPr>
          <p:nvPr/>
        </p:nvPicPr>
        <p:blipFill>
          <a:blip r:embed="rId1"/>
          <a:stretch>
            <a:fillRect/>
          </a:stretch>
        </p:blipFill>
        <p:spPr>
          <a:xfrm>
            <a:off x="3175" y="1110615"/>
            <a:ext cx="2313940" cy="3152775"/>
          </a:xfrm>
          <a:prstGeom prst="rect">
            <a:avLst/>
          </a:prstGeom>
        </p:spPr>
      </p:pic>
      <p:pic>
        <p:nvPicPr>
          <p:cNvPr id="3" name="Picture 2"/>
          <p:cNvPicPr>
            <a:picLocks noChangeAspect="1"/>
          </p:cNvPicPr>
          <p:nvPr/>
        </p:nvPicPr>
        <p:blipFill>
          <a:blip r:embed="rId2"/>
          <a:stretch>
            <a:fillRect/>
          </a:stretch>
        </p:blipFill>
        <p:spPr>
          <a:xfrm>
            <a:off x="3175" y="1110615"/>
            <a:ext cx="4358640" cy="3573145"/>
          </a:xfrm>
          <a:prstGeom prst="rect">
            <a:avLst/>
          </a:prstGeom>
        </p:spPr>
      </p:pic>
      <p:pic>
        <p:nvPicPr>
          <p:cNvPr id="4" name="Picture 3"/>
          <p:cNvPicPr>
            <a:picLocks noChangeAspect="1"/>
          </p:cNvPicPr>
          <p:nvPr/>
        </p:nvPicPr>
        <p:blipFill>
          <a:blip r:embed="rId3"/>
          <a:stretch>
            <a:fillRect/>
          </a:stretch>
        </p:blipFill>
        <p:spPr>
          <a:xfrm>
            <a:off x="4655820" y="1110615"/>
            <a:ext cx="4476115" cy="3573145"/>
          </a:xfrm>
          <a:prstGeom prst="rect">
            <a:avLst/>
          </a:prstGeom>
        </p:spPr>
      </p:pic>
      <p:pic>
        <p:nvPicPr>
          <p:cNvPr id="5" name="Picture 4"/>
          <p:cNvPicPr>
            <a:picLocks noChangeAspect="1"/>
          </p:cNvPicPr>
          <p:nvPr/>
        </p:nvPicPr>
        <p:blipFill>
          <a:blip r:embed="rId4"/>
          <a:stretch>
            <a:fillRect/>
          </a:stretch>
        </p:blipFill>
        <p:spPr>
          <a:xfrm>
            <a:off x="4655820" y="1063625"/>
            <a:ext cx="4428490" cy="3666490"/>
          </a:xfrm>
          <a:prstGeom prst="rect">
            <a:avLst/>
          </a:prstGeom>
        </p:spPr>
      </p:pic>
      <p:sp>
        <p:nvSpPr>
          <p:cNvPr id="8" name="Text Box 7"/>
          <p:cNvSpPr txBox="1"/>
          <p:nvPr/>
        </p:nvSpPr>
        <p:spPr>
          <a:xfrm>
            <a:off x="424180" y="5200015"/>
            <a:ext cx="8295640" cy="1198880"/>
          </a:xfrm>
          <a:prstGeom prst="rect">
            <a:avLst/>
          </a:prstGeom>
          <a:noFill/>
        </p:spPr>
        <p:txBody>
          <a:bodyPr wrap="square" rtlCol="0">
            <a:spAutoFit/>
          </a:bodyPr>
          <a:p>
            <a:r>
              <a:rPr lang="en-US" altLang="en-US" sz="2400"/>
              <a:t>If </a:t>
            </a:r>
            <a:r>
              <a:rPr lang="en-US" altLang="en-US" sz="2400" b="1"/>
              <a:t>too large a force</a:t>
            </a:r>
            <a:r>
              <a:rPr lang="en-US" altLang="en-US" sz="2400"/>
              <a:t> is applied to a spring, it </a:t>
            </a:r>
            <a:r>
              <a:rPr lang="en-US" altLang="en-US" sz="2400" b="1"/>
              <a:t>deforms </a:t>
            </a:r>
            <a:r>
              <a:rPr lang="en-US" altLang="en-US" sz="2400"/>
              <a:t>and will not return to its original shape.  This force is called the </a:t>
            </a:r>
            <a:r>
              <a:rPr lang="en-US" altLang="en-US" sz="2400" b="1"/>
              <a:t>limit of proportionality.</a:t>
            </a:r>
            <a:endParaRPr lang="en-US" altLang="en-US" sz="2400" b="1"/>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p:sp>
        <p:nvSpPr>
          <p:cNvPr id="30721" name="Title 1"/>
          <p:cNvSpPr>
            <a:spLocks noGrp="1"/>
          </p:cNvSpPr>
          <p:nvPr>
            <p:ph type="title"/>
          </p:nvPr>
        </p:nvSpPr>
        <p:spPr/>
        <p:txBody>
          <a:bodyPr anchor="ctr"/>
          <a:p>
            <a:r>
              <a:rPr lang="en-US" altLang="en-US" b="1">
                <a:sym typeface="+mn-ea"/>
              </a:rPr>
              <a:t>Elastic Potential Energy</a:t>
            </a:r>
            <a:endParaRPr lang="en-US" altLang="en-US"/>
          </a:p>
        </p:txBody>
      </p:sp>
      <p:sp>
        <p:nvSpPr>
          <p:cNvPr id="8" name="Text Box 7"/>
          <p:cNvSpPr txBox="1"/>
          <p:nvPr/>
        </p:nvSpPr>
        <p:spPr>
          <a:xfrm>
            <a:off x="424180" y="5200015"/>
            <a:ext cx="8295640" cy="829945"/>
          </a:xfrm>
          <a:prstGeom prst="rect">
            <a:avLst/>
          </a:prstGeom>
          <a:noFill/>
        </p:spPr>
        <p:txBody>
          <a:bodyPr wrap="square" rtlCol="0">
            <a:spAutoFit/>
          </a:bodyPr>
          <a:p>
            <a:r>
              <a:rPr lang="en-US" altLang="en-US" sz="2400"/>
              <a:t>Note: the extension is in </a:t>
            </a:r>
            <a:r>
              <a:rPr lang="en-US" altLang="en-US" sz="2400" b="1"/>
              <a:t>m</a:t>
            </a:r>
            <a:r>
              <a:rPr lang="en-US" altLang="en-US" sz="2400"/>
              <a:t>, you will probably be given extensions in </a:t>
            </a:r>
            <a:r>
              <a:rPr lang="en-US" altLang="en-US" sz="2400" b="1"/>
              <a:t>cm, </a:t>
            </a:r>
            <a:r>
              <a:rPr lang="en-US" altLang="en-US" sz="2400"/>
              <a:t>make sure you </a:t>
            </a:r>
            <a:r>
              <a:rPr lang="en-US" altLang="en-US" sz="2400" b="1"/>
              <a:t>convert to m</a:t>
            </a:r>
            <a:endParaRPr lang="en-US" altLang="en-US" sz="2400" b="1"/>
          </a:p>
        </p:txBody>
      </p:sp>
      <p:pic>
        <p:nvPicPr>
          <p:cNvPr id="6" name="Picture 5"/>
          <p:cNvPicPr>
            <a:picLocks noChangeAspect="1"/>
          </p:cNvPicPr>
          <p:nvPr/>
        </p:nvPicPr>
        <p:blipFill>
          <a:blip r:embed="rId1"/>
          <a:stretch>
            <a:fillRect/>
          </a:stretch>
        </p:blipFill>
        <p:spPr>
          <a:xfrm>
            <a:off x="2550160" y="1212850"/>
            <a:ext cx="6418580" cy="2701925"/>
          </a:xfrm>
          <a:prstGeom prst="rect">
            <a:avLst/>
          </a:prstGeom>
        </p:spPr>
      </p:pic>
      <p:pic>
        <p:nvPicPr>
          <p:cNvPr id="9" name="Picture 8"/>
          <p:cNvPicPr>
            <a:picLocks noChangeAspect="1"/>
          </p:cNvPicPr>
          <p:nvPr/>
        </p:nvPicPr>
        <p:blipFill>
          <a:blip r:embed="rId2"/>
          <a:stretch>
            <a:fillRect/>
          </a:stretch>
        </p:blipFill>
        <p:spPr>
          <a:xfrm>
            <a:off x="96520" y="882015"/>
            <a:ext cx="2187575" cy="336359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p:sp>
        <p:nvSpPr>
          <p:cNvPr id="30721" name="Title 1"/>
          <p:cNvSpPr>
            <a:spLocks noGrp="1"/>
          </p:cNvSpPr>
          <p:nvPr>
            <p:ph type="title"/>
          </p:nvPr>
        </p:nvSpPr>
        <p:spPr/>
        <p:txBody>
          <a:bodyPr anchor="ctr"/>
          <a:p>
            <a:r>
              <a:rPr lang="en-US" altLang="en-US" b="1">
                <a:sym typeface="+mn-ea"/>
              </a:rPr>
              <a:t>Elastic Potential Energy</a:t>
            </a:r>
            <a:endParaRPr lang="en-US" altLang="en-US"/>
          </a:p>
        </p:txBody>
      </p:sp>
      <p:pic>
        <p:nvPicPr>
          <p:cNvPr id="2" name="Picture 1"/>
          <p:cNvPicPr>
            <a:picLocks noChangeAspect="1"/>
          </p:cNvPicPr>
          <p:nvPr/>
        </p:nvPicPr>
        <p:blipFill>
          <a:blip r:embed="rId1"/>
          <a:stretch>
            <a:fillRect/>
          </a:stretch>
        </p:blipFill>
        <p:spPr>
          <a:xfrm>
            <a:off x="206375" y="808355"/>
            <a:ext cx="8522970" cy="1086485"/>
          </a:xfrm>
          <a:prstGeom prst="rect">
            <a:avLst/>
          </a:prstGeom>
        </p:spPr>
      </p:pic>
      <p:pic>
        <p:nvPicPr>
          <p:cNvPr id="3" name="Picture 2"/>
          <p:cNvPicPr>
            <a:picLocks noChangeAspect="1"/>
          </p:cNvPicPr>
          <p:nvPr/>
        </p:nvPicPr>
        <p:blipFill>
          <a:blip r:embed="rId2"/>
          <a:stretch>
            <a:fillRect/>
          </a:stretch>
        </p:blipFill>
        <p:spPr>
          <a:xfrm>
            <a:off x="1531620" y="2080895"/>
            <a:ext cx="6250305" cy="3119755"/>
          </a:xfrm>
          <a:prstGeom prst="rect">
            <a:avLst/>
          </a:prstGeom>
        </p:spPr>
      </p:pic>
      <p:sp>
        <p:nvSpPr>
          <p:cNvPr id="4" name="Rectangle 3"/>
          <p:cNvSpPr/>
          <p:nvPr/>
        </p:nvSpPr>
        <p:spPr>
          <a:xfrm>
            <a:off x="1741170" y="2228850"/>
            <a:ext cx="6040755" cy="7785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5" name="Rectangle 4"/>
          <p:cNvSpPr/>
          <p:nvPr/>
        </p:nvSpPr>
        <p:spPr>
          <a:xfrm>
            <a:off x="1636395" y="3251200"/>
            <a:ext cx="6040755" cy="7785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7" name="Rectangle 6"/>
          <p:cNvSpPr/>
          <p:nvPr/>
        </p:nvSpPr>
        <p:spPr>
          <a:xfrm>
            <a:off x="1636395" y="4279265"/>
            <a:ext cx="6040755" cy="7785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32" fill="hold" grpId="0" nodeType="clickEffect">
                                  <p:stCondLst>
                                    <p:cond delay="0"/>
                                  </p:stCondLst>
                                  <p:childTnLst>
                                    <p:animEffect transition="out" filter="diamond(out)">
                                      <p:cBhvr>
                                        <p:cTn id="6" dur="500"/>
                                        <p:tgtEl>
                                          <p:spTgt spid="4"/>
                                        </p:tgtEl>
                                      </p:cBhvr>
                                    </p:animEffect>
                                    <p:set>
                                      <p:cBhvr>
                                        <p:cTn id="7" dur="1" fill="hold">
                                          <p:stCondLst>
                                            <p:cond delay="500"/>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8" presetClass="exit" presetSubtype="32" fill="hold" grpId="0" nodeType="clickEffect">
                                  <p:stCondLst>
                                    <p:cond delay="0"/>
                                  </p:stCondLst>
                                  <p:childTnLst>
                                    <p:animEffect transition="out" filter="diamond(out)">
                                      <p:cBhvr>
                                        <p:cTn id="11" dur="500"/>
                                        <p:tgtEl>
                                          <p:spTgt spid="5"/>
                                        </p:tgtEl>
                                      </p:cBhvr>
                                    </p:animEffect>
                                    <p:set>
                                      <p:cBhvr>
                                        <p:cTn id="12" dur="1" fill="hold">
                                          <p:stCondLst>
                                            <p:cond delay="500"/>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8" presetClass="exit" presetSubtype="32" fill="hold" grpId="0" nodeType="clickEffect">
                                  <p:stCondLst>
                                    <p:cond delay="0"/>
                                  </p:stCondLst>
                                  <p:childTnLst>
                                    <p:animEffect transition="out" filter="diamond(out)">
                                      <p:cBhvr>
                                        <p:cTn id="16" dur="500"/>
                                        <p:tgtEl>
                                          <p:spTgt spid="7"/>
                                        </p:tgtEl>
                                      </p:cBhvr>
                                    </p:animEffect>
                                    <p:set>
                                      <p:cBhvr>
                                        <p:cTn id="17" dur="1" fill="hold">
                                          <p:stCondLst>
                                            <p:cond delay="50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7" grpId="0" bldLvl="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1467485"/>
            <a:ext cx="7772400" cy="3863975"/>
          </a:xfrm>
          <a:ln w="57150" cap="rnd">
            <a:solidFill>
              <a:srgbClr val="002060"/>
            </a:solidFill>
          </a:ln>
          <a:effectLst/>
        </p:spPr>
        <p:txBody>
          <a:bodyPr/>
          <a:p>
            <a:r>
              <a:rPr lang="en-US" altLang="en-US" sz="8000" b="1" u="sng"/>
              <a:t>Energy Transfers: Pendulum</a:t>
            </a:r>
            <a:endParaRPr lang="en-US" altLang="en-US" sz="8000" b="1" u="sng"/>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a:t>Energy Transfers</a:t>
            </a:r>
            <a:endParaRPr lang="en-US" altLang="en-US"/>
          </a:p>
        </p:txBody>
      </p:sp>
      <p:sp>
        <p:nvSpPr>
          <p:cNvPr id="3" name="Text Box 2"/>
          <p:cNvSpPr txBox="1"/>
          <p:nvPr/>
        </p:nvSpPr>
        <p:spPr>
          <a:xfrm>
            <a:off x="12065" y="672465"/>
            <a:ext cx="8629015" cy="6554470"/>
          </a:xfrm>
          <a:prstGeom prst="rect">
            <a:avLst/>
          </a:prstGeom>
          <a:noFill/>
        </p:spPr>
        <p:txBody>
          <a:bodyPr wrap="square" rtlCol="0" anchor="t">
            <a:spAutoFit/>
          </a:bodyPr>
          <a:p>
            <a:r>
              <a:rPr lang="en-US" altLang="en-US" sz="2800" b="1" u="sng"/>
              <a:t>Definitions to memorise</a:t>
            </a:r>
            <a:endParaRPr lang="en-US" altLang="en-US" sz="2800" b="1" u="sng"/>
          </a:p>
          <a:p>
            <a:endParaRPr lang="en-US" sz="2800"/>
          </a:p>
          <a:p>
            <a:r>
              <a:rPr lang="en-US" sz="2800" b="1"/>
              <a:t>Kinetic energy</a:t>
            </a:r>
            <a:r>
              <a:rPr lang="en-US" sz="2800"/>
              <a:t>: </a:t>
            </a:r>
            <a:endParaRPr lang="en-US" sz="2800"/>
          </a:p>
          <a:p>
            <a:pPr marL="457200" indent="-457200">
              <a:buFont typeface="Arial" panose="020B0604020202020204" pitchFamily="34" charset="0"/>
              <a:buChar char="•"/>
            </a:pPr>
            <a:r>
              <a:rPr lang="en-US" sz="2800"/>
              <a:t>the energy stored in a </a:t>
            </a:r>
            <a:r>
              <a:rPr lang="en-US" sz="2800" b="1"/>
              <a:t>mov</a:t>
            </a:r>
            <a:r>
              <a:rPr lang="en-US" altLang="en-US" sz="2800" b="1"/>
              <a:t>i</a:t>
            </a:r>
            <a:r>
              <a:rPr lang="en-US" sz="2800" b="1"/>
              <a:t>ng </a:t>
            </a:r>
            <a:r>
              <a:rPr lang="en-US" sz="2800"/>
              <a:t>object.</a:t>
            </a:r>
            <a:endParaRPr lang="en-US" sz="2800"/>
          </a:p>
          <a:p>
            <a:endParaRPr lang="en-US" sz="2800"/>
          </a:p>
          <a:p>
            <a:r>
              <a:rPr lang="en-US" sz="2800" b="1"/>
              <a:t>Gravitational potential energy</a:t>
            </a:r>
            <a:r>
              <a:rPr lang="en-US" sz="2800"/>
              <a:t>: </a:t>
            </a:r>
            <a:endParaRPr lang="en-US" sz="2800"/>
          </a:p>
          <a:p>
            <a:pPr marL="457200" indent="-457200">
              <a:buFont typeface="Arial" panose="020B0604020202020204" pitchFamily="34" charset="0"/>
              <a:buChar char="•"/>
            </a:pPr>
            <a:r>
              <a:rPr lang="en-US" sz="2800"/>
              <a:t>the energy stored due to an object’s </a:t>
            </a:r>
            <a:r>
              <a:rPr lang="en-US" sz="2800" b="1"/>
              <a:t>position </a:t>
            </a:r>
            <a:r>
              <a:rPr lang="en-US" sz="2800"/>
              <a:t>above the ground.</a:t>
            </a:r>
            <a:endParaRPr lang="en-US" sz="2800"/>
          </a:p>
          <a:p>
            <a:endParaRPr lang="en-US" sz="2800"/>
          </a:p>
          <a:p>
            <a:r>
              <a:rPr lang="en-US" sz="2800" b="1"/>
              <a:t>Elastic potential energy</a:t>
            </a:r>
            <a:r>
              <a:rPr lang="en-US" sz="2800"/>
              <a:t>:</a:t>
            </a:r>
            <a:endParaRPr lang="en-US" sz="2800"/>
          </a:p>
          <a:p>
            <a:pPr marL="457200" indent="-457200">
              <a:buFont typeface="Arial" panose="020B0604020202020204" pitchFamily="34" charset="0"/>
              <a:buChar char="•"/>
            </a:pPr>
            <a:r>
              <a:rPr lang="en-US" sz="2800"/>
              <a:t> the energy stored in a </a:t>
            </a:r>
            <a:r>
              <a:rPr lang="en-US" sz="2800" b="1"/>
              <a:t>stretched spring.</a:t>
            </a:r>
            <a:endParaRPr lang="en-US" sz="2800"/>
          </a:p>
          <a:p>
            <a:endParaRPr lang="en-US" sz="2800"/>
          </a:p>
          <a:p>
            <a:r>
              <a:rPr lang="en-US" sz="2800" b="1"/>
              <a:t>Thermal energy</a:t>
            </a:r>
            <a:r>
              <a:rPr lang="en-US" sz="2800"/>
              <a:t>:</a:t>
            </a:r>
            <a:endParaRPr lang="en-US" sz="2800"/>
          </a:p>
          <a:p>
            <a:pPr marL="457200" indent="-457200">
              <a:buFont typeface="Arial" panose="020B0604020202020204" pitchFamily="34" charset="0"/>
              <a:buChar char="•"/>
            </a:pPr>
            <a:r>
              <a:rPr lang="en-US" sz="2800"/>
              <a:t> the energy stored due to an object’s </a:t>
            </a:r>
            <a:r>
              <a:rPr lang="en-US" sz="2800" b="1"/>
              <a:t>temperature</a:t>
            </a:r>
            <a:r>
              <a:rPr lang="en-US" sz="2800"/>
              <a:t>.</a:t>
            </a:r>
            <a:endParaRPr lang="en-US" sz="2800"/>
          </a:p>
          <a:p>
            <a:endParaRPr 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The Law of Conservation of Energy</a:t>
            </a:r>
            <a:endParaRPr lang="en-US" altLang="en-US" sz="4000"/>
          </a:p>
        </p:txBody>
      </p:sp>
      <p:sp>
        <p:nvSpPr>
          <p:cNvPr id="3" name="Text Box 2"/>
          <p:cNvSpPr txBox="1"/>
          <p:nvPr/>
        </p:nvSpPr>
        <p:spPr>
          <a:xfrm>
            <a:off x="12065" y="672465"/>
            <a:ext cx="8629015" cy="1383665"/>
          </a:xfrm>
          <a:prstGeom prst="rect">
            <a:avLst/>
          </a:prstGeom>
          <a:noFill/>
        </p:spPr>
        <p:txBody>
          <a:bodyPr wrap="square" rtlCol="0" anchor="t">
            <a:spAutoFit/>
          </a:bodyPr>
          <a:p>
            <a:r>
              <a:rPr lang="en-US" altLang="en-US" sz="2800" b="1" u="sng"/>
              <a:t>Definition to memorise</a:t>
            </a:r>
            <a:endParaRPr lang="en-US" altLang="en-US" sz="2800" b="1" u="sng"/>
          </a:p>
          <a:p>
            <a:r>
              <a:rPr lang="en-US" altLang="en-US" sz="2800"/>
              <a:t>Energy can be </a:t>
            </a:r>
            <a:r>
              <a:rPr lang="en-US" altLang="en-US" sz="2800" b="1"/>
              <a:t>transferred usefully, stored </a:t>
            </a:r>
            <a:r>
              <a:rPr lang="en-US" altLang="en-US" sz="2800"/>
              <a:t>or </a:t>
            </a:r>
            <a:r>
              <a:rPr lang="en-US" altLang="en-US" sz="2800" b="1"/>
              <a:t>dissipated</a:t>
            </a:r>
            <a:r>
              <a:rPr lang="en-US" altLang="en-US" sz="2800"/>
              <a:t>, but it cannot be created or destroyed</a:t>
            </a:r>
            <a:endParaRPr lang="en-US" altLang="en-US" sz="2800"/>
          </a:p>
        </p:txBody>
      </p:sp>
      <p:pic>
        <p:nvPicPr>
          <p:cNvPr id="2" name="Picture 1"/>
          <p:cNvPicPr>
            <a:picLocks noChangeAspect="1"/>
          </p:cNvPicPr>
          <p:nvPr/>
        </p:nvPicPr>
        <p:blipFill>
          <a:blip r:embed="rId1"/>
          <a:stretch>
            <a:fillRect/>
          </a:stretch>
        </p:blipFill>
        <p:spPr>
          <a:xfrm>
            <a:off x="165735" y="2360295"/>
            <a:ext cx="3761740" cy="3752215"/>
          </a:xfrm>
          <a:prstGeom prst="rect">
            <a:avLst/>
          </a:prstGeom>
        </p:spPr>
      </p:pic>
      <p:sp>
        <p:nvSpPr>
          <p:cNvPr id="4" name="Text Box 3"/>
          <p:cNvSpPr txBox="1"/>
          <p:nvPr/>
        </p:nvSpPr>
        <p:spPr>
          <a:xfrm>
            <a:off x="4071620" y="2056130"/>
            <a:ext cx="4885055" cy="5262245"/>
          </a:xfrm>
          <a:prstGeom prst="rect">
            <a:avLst/>
          </a:prstGeom>
          <a:noFill/>
        </p:spPr>
        <p:txBody>
          <a:bodyPr wrap="square" rtlCol="0">
            <a:spAutoFit/>
          </a:bodyPr>
          <a:p>
            <a:r>
              <a:rPr lang="en-US" altLang="en-US" sz="2400">
                <a:sym typeface="+mn-ea"/>
              </a:rPr>
              <a:t>A </a:t>
            </a:r>
            <a:r>
              <a:rPr lang="en-US" altLang="en-US" sz="2400" b="1">
                <a:sym typeface="+mn-ea"/>
              </a:rPr>
              <a:t>system </a:t>
            </a:r>
            <a:r>
              <a:rPr lang="en-US" altLang="en-US" sz="2400">
                <a:sym typeface="+mn-ea"/>
              </a:rPr>
              <a:t>is an </a:t>
            </a:r>
            <a:r>
              <a:rPr lang="en-US" altLang="en-US" sz="2400" b="1">
                <a:sym typeface="+mn-ea"/>
              </a:rPr>
              <a:t>object </a:t>
            </a:r>
            <a:r>
              <a:rPr lang="en-US" altLang="en-US" sz="2400">
                <a:sym typeface="+mn-ea"/>
              </a:rPr>
              <a:t>or </a:t>
            </a:r>
            <a:r>
              <a:rPr lang="en-US" altLang="en-US" sz="2400" b="1">
                <a:sym typeface="+mn-ea"/>
              </a:rPr>
              <a:t>group </a:t>
            </a:r>
            <a:r>
              <a:rPr lang="en-US" altLang="en-US" sz="2400">
                <a:sym typeface="+mn-ea"/>
              </a:rPr>
              <a:t>of objects</a:t>
            </a:r>
            <a:endParaRPr lang="en-US" altLang="en-US" sz="2400"/>
          </a:p>
          <a:p>
            <a:endParaRPr lang="en-US" altLang="en-US" sz="2400"/>
          </a:p>
          <a:p>
            <a:r>
              <a:rPr lang="en-US" altLang="en-US" sz="2400"/>
              <a:t>← This is a system it contains:</a:t>
            </a:r>
            <a:endParaRPr lang="en-US" altLang="en-US" sz="2400"/>
          </a:p>
          <a:p>
            <a:pPr marL="285750" indent="-285750">
              <a:buFont typeface="Arial" panose="020B0604020202020204" pitchFamily="34" charset="0"/>
              <a:buChar char="•"/>
            </a:pPr>
            <a:r>
              <a:rPr lang="en-US" altLang="en-US" sz="2400"/>
              <a:t>mass</a:t>
            </a:r>
            <a:endParaRPr lang="en-US" altLang="en-US" sz="2400"/>
          </a:p>
          <a:p>
            <a:pPr marL="285750" indent="-285750">
              <a:buFont typeface="Arial" panose="020B0604020202020204" pitchFamily="34" charset="0"/>
              <a:buChar char="•"/>
            </a:pPr>
            <a:r>
              <a:rPr lang="en-US" altLang="en-US" sz="2400"/>
              <a:t>string</a:t>
            </a:r>
            <a:endParaRPr lang="en-US" altLang="en-US" sz="2400"/>
          </a:p>
          <a:p>
            <a:pPr marL="285750" indent="-285750">
              <a:buFont typeface="Arial" panose="020B0604020202020204" pitchFamily="34" charset="0"/>
              <a:buChar char="•"/>
            </a:pPr>
            <a:r>
              <a:rPr lang="en-US" altLang="en-US" sz="2400"/>
              <a:t>fixed point</a:t>
            </a:r>
            <a:endParaRPr lang="en-US" altLang="en-US" sz="2400"/>
          </a:p>
          <a:p>
            <a:pPr marL="285750" indent="-285750">
              <a:buFont typeface="Arial" panose="020B0604020202020204" pitchFamily="34" charset="0"/>
              <a:buChar char="•"/>
            </a:pPr>
            <a:r>
              <a:rPr lang="en-US" altLang="en-US" sz="2400"/>
              <a:t>air particles</a:t>
            </a:r>
            <a:endParaRPr lang="en-US" altLang="en-US" sz="2400"/>
          </a:p>
          <a:p>
            <a:pPr marL="285750" indent="-285750">
              <a:buFont typeface="Arial" panose="020B0604020202020204" pitchFamily="34" charset="0"/>
              <a:buChar char="•"/>
            </a:pPr>
            <a:endParaRPr lang="en-US" altLang="en-US" sz="2400"/>
          </a:p>
          <a:p>
            <a:pPr>
              <a:buFont typeface="Arial" panose="020B0604020202020204" pitchFamily="34" charset="0"/>
            </a:pPr>
            <a:r>
              <a:rPr lang="en-US" altLang="en-US" sz="2400" b="1"/>
              <a:t>No energy </a:t>
            </a:r>
            <a:r>
              <a:rPr lang="en-US" altLang="en-US" sz="2400"/>
              <a:t>can </a:t>
            </a:r>
            <a:r>
              <a:rPr lang="en-US" altLang="en-US" sz="2400" b="1"/>
              <a:t>enter </a:t>
            </a:r>
            <a:r>
              <a:rPr lang="en-US" altLang="en-US" sz="2400"/>
              <a:t>or </a:t>
            </a:r>
            <a:r>
              <a:rPr lang="en-US" altLang="en-US" sz="2400" b="1"/>
              <a:t>leave </a:t>
            </a:r>
            <a:r>
              <a:rPr lang="en-US" altLang="en-US" sz="2400"/>
              <a:t>a </a:t>
            </a:r>
            <a:r>
              <a:rPr lang="en-US" altLang="en-US" sz="2400" b="1"/>
              <a:t>closed system</a:t>
            </a:r>
            <a:r>
              <a:rPr lang="en-US" altLang="en-US" sz="2400"/>
              <a:t>.</a:t>
            </a:r>
            <a:endParaRPr lang="en-US" altLang="en-US" sz="2400"/>
          </a:p>
          <a:p>
            <a:pPr>
              <a:buFont typeface="Arial" panose="020B0604020202020204" pitchFamily="34" charset="0"/>
            </a:pPr>
            <a:r>
              <a:rPr lang="en-US" altLang="en-US" sz="2400" b="1"/>
              <a:t>Energy can enter/leave open systems</a:t>
            </a:r>
            <a:endParaRPr lang="en-US" altLang="en-US" sz="2400" b="1"/>
          </a:p>
          <a:p>
            <a:endParaRPr lang="en-US" altLang="en-US" sz="24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7762" name="Rectangle 2"/>
          <p:cNvSpPr>
            <a:spLocks noGrp="1"/>
          </p:cNvSpPr>
          <p:nvPr>
            <p:ph type="body" sz="half"/>
          </p:nvPr>
        </p:nvSpPr>
        <p:spPr>
          <a:xfrm>
            <a:off x="353378" y="1429703"/>
            <a:ext cx="4560887" cy="5051425"/>
          </a:xfrm>
        </p:spPr>
        <p:txBody>
          <a:bodyPr vert="horz" wrap="square" lIns="91440" tIns="45720" rIns="91440" bIns="45720" anchor="t"/>
          <a:lstStyle>
            <a:lvl1pPr lvl="0">
              <a:defRPr sz="2800"/>
            </a:lvl1pPr>
            <a:lvl2pPr lvl="1">
              <a:defRPr sz="2400"/>
            </a:lvl2pPr>
            <a:lvl3pPr lvl="2">
              <a:defRPr sz="2000"/>
            </a:lvl3pPr>
            <a:lvl4pPr lvl="3">
              <a:defRPr sz="1800"/>
            </a:lvl4pPr>
            <a:lvl5pPr lvl="4">
              <a:defRPr sz="1800"/>
            </a:lvl5pPr>
          </a:lstStyle>
          <a:p>
            <a:pPr marL="0" lvl="0" indent="0">
              <a:lnSpc>
                <a:spcPct val="90000"/>
              </a:lnSpc>
              <a:buNone/>
            </a:pPr>
            <a:r>
              <a:rPr b="1">
                <a:solidFill>
                  <a:srgbClr val="FF0000"/>
                </a:solidFill>
              </a:rPr>
              <a:t>5. KINETIC ENERGY</a:t>
            </a:r>
            <a:endParaRPr b="1">
              <a:solidFill>
                <a:srgbClr val="FF0000"/>
              </a:solidFill>
            </a:endParaRPr>
          </a:p>
          <a:p>
            <a:pPr marL="0" lvl="0" indent="0">
              <a:lnSpc>
                <a:spcPct val="90000"/>
              </a:lnSpc>
              <a:buNone/>
            </a:pPr>
            <a:r>
              <a:t>This is the energy possessed by a moving object.</a:t>
            </a:r>
          </a:p>
          <a:p>
            <a:pPr marL="0" lvl="0" indent="0">
              <a:lnSpc>
                <a:spcPct val="90000"/>
              </a:lnSpc>
              <a:buNone/>
            </a:pPr>
          </a:p>
          <a:p>
            <a:pPr marL="0" lvl="0" indent="0">
              <a:lnSpc>
                <a:spcPct val="90000"/>
              </a:lnSpc>
              <a:buNone/>
            </a:pPr>
            <a:r>
              <a:t>Kinetic energy increases is the object’s speed is increased.</a:t>
            </a:r>
          </a:p>
          <a:p>
            <a:pPr marL="0" lvl="0" indent="0">
              <a:lnSpc>
                <a:spcPct val="90000"/>
              </a:lnSpc>
              <a:buNone/>
            </a:pPr>
          </a:p>
          <a:p>
            <a:pPr marL="0" lvl="0" indent="0">
              <a:lnSpc>
                <a:spcPct val="90000"/>
              </a:lnSpc>
              <a:buNone/>
            </a:pPr>
            <a:r>
              <a:t>Also often called ‘Movement energy’</a:t>
            </a:r>
          </a:p>
        </p:txBody>
      </p:sp>
      <p:sp>
        <p:nvSpPr>
          <p:cNvPr id="354307" name="Rectangle 3"/>
          <p:cNvSpPr/>
          <p:nvPr/>
        </p:nvSpPr>
        <p:spPr>
          <a:xfrm>
            <a:off x="4601528" y="1429703"/>
            <a:ext cx="3889375" cy="2952750"/>
          </a:xfrm>
          <a:prstGeom prst="rect">
            <a:avLst/>
          </a:prstGeom>
          <a:noFill/>
          <a:ln w="9525">
            <a:noFill/>
          </a:ln>
        </p:spPr>
        <p:txBody>
          <a:bodyPr/>
          <a:p>
            <a:pPr>
              <a:lnSpc>
                <a:spcPct val="80000"/>
              </a:lnSpc>
              <a:spcBef>
                <a:spcPct val="20000"/>
              </a:spcBef>
            </a:pPr>
            <a:endParaRPr lang="en-US" altLang="x-none" sz="2400"/>
          </a:p>
        </p:txBody>
      </p:sp>
      <p:graphicFrame>
        <p:nvGraphicFramePr>
          <p:cNvPr id="354310" name="Object 354309"/>
          <p:cNvGraphicFramePr/>
          <p:nvPr/>
        </p:nvGraphicFramePr>
        <p:xfrm>
          <a:off x="5431790" y="1650365"/>
          <a:ext cx="3317875" cy="2435225"/>
        </p:xfrm>
        <a:graphic>
          <a:graphicData uri="http://schemas.openxmlformats.org/presentationml/2006/ole">
            <mc:AlternateContent xmlns:mc="http://schemas.openxmlformats.org/markup-compatibility/2006">
              <mc:Choice xmlns:v="urn:schemas-microsoft-com:vml" Requires="v">
                <p:oleObj spid="_x0000_s3076" name="" r:id="rId1" imgW="2505075" imgH="1838325" progId="Paint.Picture">
                  <p:embed/>
                </p:oleObj>
              </mc:Choice>
              <mc:Fallback>
                <p:oleObj name="" r:id="rId1" imgW="2505075" imgH="1838325" progId="Paint.Picture">
                  <p:embed/>
                  <p:pic>
                    <p:nvPicPr>
                      <p:cNvPr id="0" name="Picture 3075"/>
                      <p:cNvPicPr/>
                      <p:nvPr/>
                    </p:nvPicPr>
                    <p:blipFill>
                      <a:blip r:embed="rId2"/>
                      <a:stretch>
                        <a:fillRect/>
                      </a:stretch>
                    </p:blipFill>
                    <p:spPr>
                      <a:xfrm>
                        <a:off x="5431790" y="1650365"/>
                        <a:ext cx="3317875" cy="2435225"/>
                      </a:xfrm>
                      <a:prstGeom prst="rect">
                        <a:avLst/>
                      </a:prstGeom>
                      <a:noFill/>
                      <a:ln w="38100">
                        <a:noFill/>
                        <a:miter/>
                      </a:ln>
                    </p:spPr>
                  </p:pic>
                </p:oleObj>
              </mc:Fallback>
            </mc:AlternateContent>
          </a:graphicData>
        </a:graphic>
      </p:graphicFrame>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b="1">
                <a:solidFill>
                  <a:schemeClr val="bg1"/>
                </a:solidFill>
                <a:latin typeface="Calibri" panose="020F0502020204030204" charset="0"/>
                <a:cs typeface="Calibri" panose="020F0502020204030204" charset="0"/>
                <a:sym typeface="+mn-ea"/>
              </a:rPr>
              <a:t>Forms of Energy</a:t>
            </a:r>
            <a:endParaRPr lang="en-US" altLang="en-US" b="1">
              <a:solidFill>
                <a:schemeClr val="bg1"/>
              </a:solidFill>
              <a:latin typeface="Calibri" panose="020F0502020204030204" charset="0"/>
              <a:cs typeface="Calibri" panose="020F0502020204030204" charset="0"/>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7762">
                                            <p:txEl>
                                              <p:charRg st="18" end="6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43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7762">
                                            <p:txEl>
                                              <p:charRg st="68" end="129"/>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7762">
                                            <p:txEl>
                                              <p:charRg st="130" end="16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The Law of Conservation of Energy</a:t>
            </a:r>
            <a:endParaRPr lang="en-US" altLang="en-US" sz="4000"/>
          </a:p>
        </p:txBody>
      </p:sp>
      <p:pic>
        <p:nvPicPr>
          <p:cNvPr id="5" name="Picture 4" descr="20190319-115723"/>
          <p:cNvPicPr>
            <a:picLocks noChangeAspect="1"/>
          </p:cNvPicPr>
          <p:nvPr/>
        </p:nvPicPr>
        <p:blipFill>
          <a:blip r:embed="rId1"/>
          <a:stretch>
            <a:fillRect/>
          </a:stretch>
        </p:blipFill>
        <p:spPr>
          <a:xfrm>
            <a:off x="978535" y="939800"/>
            <a:ext cx="7107555" cy="5307330"/>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The Law of Conservation of Energy</a:t>
            </a:r>
            <a:endParaRPr lang="en-US" altLang="en-US" sz="4000"/>
          </a:p>
        </p:txBody>
      </p:sp>
      <p:pic>
        <p:nvPicPr>
          <p:cNvPr id="5" name="Picture 4" descr="20190319-115723"/>
          <p:cNvPicPr>
            <a:picLocks noChangeAspect="1"/>
          </p:cNvPicPr>
          <p:nvPr/>
        </p:nvPicPr>
        <p:blipFill>
          <a:blip r:embed="rId1"/>
          <a:stretch>
            <a:fillRect/>
          </a:stretch>
        </p:blipFill>
        <p:spPr>
          <a:xfrm>
            <a:off x="978535" y="939800"/>
            <a:ext cx="7107555" cy="5307330"/>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The Law of Conservation of Energy</a:t>
            </a:r>
            <a:endParaRPr lang="en-US" altLang="en-US" sz="4000"/>
          </a:p>
        </p:txBody>
      </p:sp>
      <p:pic>
        <p:nvPicPr>
          <p:cNvPr id="3" name="Picture 2"/>
          <p:cNvPicPr>
            <a:picLocks noChangeAspect="1"/>
          </p:cNvPicPr>
          <p:nvPr/>
        </p:nvPicPr>
        <p:blipFill>
          <a:blip r:embed="rId1"/>
          <a:stretch>
            <a:fillRect/>
          </a:stretch>
        </p:blipFill>
        <p:spPr>
          <a:xfrm>
            <a:off x="907415" y="770255"/>
            <a:ext cx="7329805" cy="3714750"/>
          </a:xfrm>
          <a:prstGeom prst="rect">
            <a:avLst/>
          </a:prstGeom>
        </p:spPr>
      </p:pic>
      <p:sp>
        <p:nvSpPr>
          <p:cNvPr id="4" name="Text Box 3"/>
          <p:cNvSpPr txBox="1"/>
          <p:nvPr/>
        </p:nvSpPr>
        <p:spPr>
          <a:xfrm>
            <a:off x="631825" y="4647565"/>
            <a:ext cx="8059420" cy="2306955"/>
          </a:xfrm>
          <a:prstGeom prst="rect">
            <a:avLst/>
          </a:prstGeom>
          <a:noFill/>
        </p:spPr>
        <p:txBody>
          <a:bodyPr wrap="square" rtlCol="0">
            <a:spAutoFit/>
          </a:bodyPr>
          <a:p>
            <a:r>
              <a:rPr lang="en-US" altLang="en-US" sz="2400" b="1"/>
              <a:t>Friction </a:t>
            </a:r>
            <a:r>
              <a:rPr lang="en-US" altLang="en-US" sz="2400"/>
              <a:t>causes energy to be </a:t>
            </a:r>
            <a:r>
              <a:rPr lang="en-US" altLang="en-US" sz="2400" b="1"/>
              <a:t>transferred </a:t>
            </a:r>
            <a:r>
              <a:rPr lang="en-US" altLang="en-US" sz="2400"/>
              <a:t>to </a:t>
            </a:r>
            <a:r>
              <a:rPr lang="en-US" altLang="en-US" sz="2400" b="1"/>
              <a:t>thermal </a:t>
            </a:r>
            <a:r>
              <a:rPr lang="en-US" altLang="en-US" sz="2400"/>
              <a:t>energy</a:t>
            </a:r>
            <a:endParaRPr lang="en-US" altLang="en-US" sz="2400"/>
          </a:p>
          <a:p>
            <a:r>
              <a:rPr lang="en-US" altLang="en-US" sz="2400"/>
              <a:t>The </a:t>
            </a:r>
            <a:r>
              <a:rPr lang="en-US" altLang="en-US" sz="2400" b="1"/>
              <a:t>fixed point </a:t>
            </a:r>
            <a:r>
              <a:rPr lang="en-US" altLang="en-US" sz="2400"/>
              <a:t>and </a:t>
            </a:r>
            <a:r>
              <a:rPr lang="en-US" altLang="en-US" sz="2400" b="1"/>
              <a:t>air </a:t>
            </a:r>
            <a:r>
              <a:rPr lang="en-US" altLang="en-US" sz="2400"/>
              <a:t>around the pendulum gradually get </a:t>
            </a:r>
            <a:r>
              <a:rPr lang="en-US" altLang="en-US" sz="2400" b="1"/>
              <a:t>warmer.  </a:t>
            </a:r>
            <a:r>
              <a:rPr lang="en-US" altLang="en-US" sz="2400"/>
              <a:t>The energy is </a:t>
            </a:r>
            <a:r>
              <a:rPr lang="en-US" altLang="en-US" sz="2400" b="1"/>
              <a:t>dissipated </a:t>
            </a:r>
            <a:r>
              <a:rPr lang="en-US" altLang="en-US" sz="2400"/>
              <a:t>(wasted), as </a:t>
            </a:r>
            <a:r>
              <a:rPr lang="en-US" altLang="en-US" sz="2400" b="1"/>
              <a:t>this thermal energy is not useful.</a:t>
            </a:r>
            <a:endParaRPr lang="en-US" altLang="en-US" sz="2400" b="1"/>
          </a:p>
          <a:p>
            <a:endParaRPr lang="en-US" altLang="en-US" sz="24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The Law of Conservation of Energy</a:t>
            </a:r>
            <a:endParaRPr lang="en-US" altLang="en-US" sz="4000"/>
          </a:p>
        </p:txBody>
      </p:sp>
      <p:pic>
        <p:nvPicPr>
          <p:cNvPr id="5" name="Picture 4" descr="20190319-115723"/>
          <p:cNvPicPr>
            <a:picLocks noChangeAspect="1"/>
          </p:cNvPicPr>
          <p:nvPr/>
        </p:nvPicPr>
        <p:blipFill>
          <a:blip r:embed="rId1"/>
          <a:stretch>
            <a:fillRect/>
          </a:stretch>
        </p:blipFill>
        <p:spPr>
          <a:xfrm>
            <a:off x="1917065" y="842645"/>
            <a:ext cx="4944110" cy="3691890"/>
          </a:xfrm>
          <a:prstGeom prst="rect">
            <a:avLst/>
          </a:prstGeom>
        </p:spPr>
      </p:pic>
      <p:sp>
        <p:nvSpPr>
          <p:cNvPr id="2" name="Text Box 1"/>
          <p:cNvSpPr txBox="1"/>
          <p:nvPr/>
        </p:nvSpPr>
        <p:spPr>
          <a:xfrm>
            <a:off x="467360" y="4777105"/>
            <a:ext cx="7844155" cy="1814830"/>
          </a:xfrm>
          <a:prstGeom prst="rect">
            <a:avLst/>
          </a:prstGeom>
          <a:noFill/>
        </p:spPr>
        <p:txBody>
          <a:bodyPr wrap="square" rtlCol="0">
            <a:spAutoFit/>
          </a:bodyPr>
          <a:p>
            <a:r>
              <a:rPr lang="en-US" altLang="en-US" sz="2800"/>
              <a:t>How can we reduce energy losses to friction?</a:t>
            </a:r>
            <a:endParaRPr lang="en-US" altLang="en-US" sz="2800"/>
          </a:p>
          <a:p>
            <a:pPr marL="457200" indent="-457200">
              <a:buFont typeface="Arial" panose="020B0604020202020204" pitchFamily="34" charset="0"/>
              <a:buChar char="•"/>
            </a:pPr>
            <a:r>
              <a:rPr lang="en-US" altLang="en-US" sz="2800" b="1"/>
              <a:t>reduce friction</a:t>
            </a:r>
            <a:endParaRPr lang="en-US" altLang="en-US" sz="2800"/>
          </a:p>
          <a:p>
            <a:pPr marL="457200" indent="-457200">
              <a:buFont typeface="Arial" panose="020B0604020202020204" pitchFamily="34" charset="0"/>
              <a:buChar char="•"/>
            </a:pPr>
            <a:r>
              <a:rPr lang="en-US" altLang="en-US" sz="2800" b="1"/>
              <a:t>lubricate</a:t>
            </a:r>
            <a:r>
              <a:rPr lang="en-US" altLang="en-US" sz="2800"/>
              <a:t> the fixed point</a:t>
            </a:r>
            <a:endParaRPr lang="en-US" altLang="en-US" sz="2800"/>
          </a:p>
          <a:p>
            <a:pPr marL="457200" indent="-457200">
              <a:buFont typeface="Arial" panose="020B0604020202020204" pitchFamily="34" charset="0"/>
              <a:buChar char="•"/>
            </a:pPr>
            <a:r>
              <a:rPr lang="en-US" altLang="en-US" sz="2800" b="1"/>
              <a:t>remove the air particles</a:t>
            </a:r>
            <a:r>
              <a:rPr lang="en-US" altLang="en-US" sz="2800"/>
              <a:t> (vacuum)</a:t>
            </a:r>
            <a:endParaRPr lang="en-US" alt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The Law of Conservation of Energy</a:t>
            </a:r>
            <a:endParaRPr lang="en-US" altLang="en-US" sz="4000"/>
          </a:p>
        </p:txBody>
      </p:sp>
      <p:pic>
        <p:nvPicPr>
          <p:cNvPr id="38915" name="Picture 2"/>
          <p:cNvPicPr>
            <a:picLocks noChangeAspect="1"/>
          </p:cNvPicPr>
          <p:nvPr/>
        </p:nvPicPr>
        <p:blipFill>
          <a:blip r:embed="rId1"/>
          <a:stretch>
            <a:fillRect/>
          </a:stretch>
        </p:blipFill>
        <p:spPr>
          <a:xfrm>
            <a:off x="212725" y="1600200"/>
            <a:ext cx="8763000" cy="4676775"/>
          </a:xfrm>
          <a:prstGeom prst="rect">
            <a:avLst/>
          </a:prstGeom>
          <a:noFill/>
          <a:ln w="9525">
            <a:noFill/>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1467485"/>
            <a:ext cx="7772400" cy="3863975"/>
          </a:xfrm>
          <a:ln w="57150" cap="rnd">
            <a:solidFill>
              <a:srgbClr val="002060"/>
            </a:solidFill>
          </a:ln>
          <a:effectLst/>
        </p:spPr>
        <p:txBody>
          <a:bodyPr/>
          <a:p>
            <a:r>
              <a:rPr lang="en-US" altLang="en-US" sz="8000" b="1" u="sng"/>
              <a:t>Energy Transfers: Bungee Jumper</a:t>
            </a:r>
            <a:endParaRPr lang="en-US" altLang="en-US" sz="8000" b="1" u="sng"/>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The Law of Conservation of Energy</a:t>
            </a:r>
            <a:endParaRPr lang="en-US" altLang="en-US" sz="4000"/>
          </a:p>
        </p:txBody>
      </p:sp>
      <p:sp>
        <p:nvSpPr>
          <p:cNvPr id="2" name="Text Box 1"/>
          <p:cNvSpPr txBox="1"/>
          <p:nvPr/>
        </p:nvSpPr>
        <p:spPr>
          <a:xfrm>
            <a:off x="467360" y="4777105"/>
            <a:ext cx="7844155" cy="1383665"/>
          </a:xfrm>
          <a:prstGeom prst="rect">
            <a:avLst/>
          </a:prstGeom>
          <a:noFill/>
        </p:spPr>
        <p:txBody>
          <a:bodyPr wrap="square" rtlCol="0">
            <a:spAutoFit/>
          </a:bodyPr>
          <a:p>
            <a:r>
              <a:rPr lang="en-US" altLang="en-US" sz="2800"/>
              <a:t>At the </a:t>
            </a:r>
            <a:r>
              <a:rPr lang="en-US" altLang="en-US" sz="2800" b="1"/>
              <a:t>start </a:t>
            </a:r>
            <a:r>
              <a:rPr lang="en-US" altLang="en-US" sz="2800"/>
              <a:t>of the jump all of the energy in the system is the store of </a:t>
            </a:r>
            <a:r>
              <a:rPr lang="en-US" altLang="en-US" sz="2800" b="1"/>
              <a:t>gravitational potential energy</a:t>
            </a:r>
            <a:endParaRPr lang="en-US" altLang="en-US" sz="2800" b="1"/>
          </a:p>
        </p:txBody>
      </p:sp>
      <p:pic>
        <p:nvPicPr>
          <p:cNvPr id="3" name="Picture 2"/>
          <p:cNvPicPr>
            <a:picLocks noChangeAspect="1"/>
          </p:cNvPicPr>
          <p:nvPr/>
        </p:nvPicPr>
        <p:blipFill>
          <a:blip r:embed="rId1"/>
          <a:stretch>
            <a:fillRect/>
          </a:stretch>
        </p:blipFill>
        <p:spPr>
          <a:xfrm>
            <a:off x="1599565" y="870585"/>
            <a:ext cx="5580380" cy="39065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The Law of Conservation of Energy</a:t>
            </a:r>
            <a:endParaRPr lang="en-US" altLang="en-US" sz="4000"/>
          </a:p>
        </p:txBody>
      </p:sp>
      <p:sp>
        <p:nvSpPr>
          <p:cNvPr id="2" name="Text Box 1"/>
          <p:cNvSpPr txBox="1"/>
          <p:nvPr/>
        </p:nvSpPr>
        <p:spPr>
          <a:xfrm>
            <a:off x="467360" y="4777105"/>
            <a:ext cx="7844155" cy="1383665"/>
          </a:xfrm>
          <a:prstGeom prst="rect">
            <a:avLst/>
          </a:prstGeom>
          <a:noFill/>
        </p:spPr>
        <p:txBody>
          <a:bodyPr wrap="square" rtlCol="0">
            <a:spAutoFit/>
          </a:bodyPr>
          <a:p>
            <a:r>
              <a:rPr lang="en-US" altLang="en-US" sz="2800"/>
              <a:t>As the jumper falls energy is </a:t>
            </a:r>
            <a:r>
              <a:rPr lang="en-US" altLang="en-US" sz="2800" b="1"/>
              <a:t>transferred </a:t>
            </a:r>
            <a:r>
              <a:rPr lang="en-US" altLang="en-US" sz="2800"/>
              <a:t>from the store of </a:t>
            </a:r>
            <a:r>
              <a:rPr lang="en-US" altLang="en-US" sz="2800" b="1"/>
              <a:t>gravitational potential energy </a:t>
            </a:r>
            <a:r>
              <a:rPr lang="en-US" altLang="en-US" sz="2800"/>
              <a:t>to the </a:t>
            </a:r>
            <a:r>
              <a:rPr lang="en-US" altLang="en-US" sz="2800" b="1"/>
              <a:t>kinetic energy store</a:t>
            </a:r>
            <a:endParaRPr lang="en-US" altLang="en-US" sz="2800" b="1"/>
          </a:p>
        </p:txBody>
      </p:sp>
      <p:pic>
        <p:nvPicPr>
          <p:cNvPr id="5" name="Picture 4"/>
          <p:cNvPicPr>
            <a:picLocks noChangeAspect="1"/>
          </p:cNvPicPr>
          <p:nvPr/>
        </p:nvPicPr>
        <p:blipFill>
          <a:blip r:embed="rId1"/>
          <a:stretch>
            <a:fillRect/>
          </a:stretch>
        </p:blipFill>
        <p:spPr>
          <a:xfrm>
            <a:off x="1994535" y="795655"/>
            <a:ext cx="4595495" cy="398081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The Law of Conservation of Energy</a:t>
            </a:r>
            <a:endParaRPr lang="en-US" altLang="en-US" sz="4000"/>
          </a:p>
        </p:txBody>
      </p:sp>
      <p:sp>
        <p:nvSpPr>
          <p:cNvPr id="2" name="Text Box 1"/>
          <p:cNvSpPr txBox="1"/>
          <p:nvPr/>
        </p:nvSpPr>
        <p:spPr>
          <a:xfrm>
            <a:off x="453390" y="4983480"/>
            <a:ext cx="7844155" cy="953135"/>
          </a:xfrm>
          <a:prstGeom prst="rect">
            <a:avLst/>
          </a:prstGeom>
          <a:noFill/>
        </p:spPr>
        <p:txBody>
          <a:bodyPr wrap="square" rtlCol="0">
            <a:spAutoFit/>
          </a:bodyPr>
          <a:p>
            <a:r>
              <a:rPr lang="en-US" altLang="en-US" sz="2800"/>
              <a:t>When the bungee rope </a:t>
            </a:r>
            <a:r>
              <a:rPr lang="en-US" altLang="en-US" sz="2800" b="1"/>
              <a:t>just starts to tighten </a:t>
            </a:r>
            <a:r>
              <a:rPr lang="en-US" altLang="en-US" sz="2800"/>
              <a:t>the </a:t>
            </a:r>
            <a:r>
              <a:rPr lang="en-US" altLang="en-US" sz="2800" b="1"/>
              <a:t>kinetic energy store </a:t>
            </a:r>
            <a:r>
              <a:rPr lang="en-US" altLang="en-US" sz="2800"/>
              <a:t>is at its </a:t>
            </a:r>
            <a:r>
              <a:rPr lang="en-US" altLang="en-US" sz="2800" b="1"/>
              <a:t>maximum</a:t>
            </a:r>
            <a:endParaRPr lang="en-US" altLang="en-US" sz="2800" b="1"/>
          </a:p>
        </p:txBody>
      </p:sp>
      <p:pic>
        <p:nvPicPr>
          <p:cNvPr id="3" name="Picture 2"/>
          <p:cNvPicPr>
            <a:picLocks noChangeAspect="1"/>
          </p:cNvPicPr>
          <p:nvPr/>
        </p:nvPicPr>
        <p:blipFill>
          <a:blip r:embed="rId1"/>
          <a:stretch>
            <a:fillRect/>
          </a:stretch>
        </p:blipFill>
        <p:spPr>
          <a:xfrm>
            <a:off x="2287905" y="807085"/>
            <a:ext cx="4424045" cy="41763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The Law of Conservation of Energy</a:t>
            </a:r>
            <a:endParaRPr lang="en-US" altLang="en-US" sz="4000"/>
          </a:p>
        </p:txBody>
      </p:sp>
      <p:sp>
        <p:nvSpPr>
          <p:cNvPr id="2" name="Text Box 1"/>
          <p:cNvSpPr txBox="1"/>
          <p:nvPr/>
        </p:nvSpPr>
        <p:spPr>
          <a:xfrm>
            <a:off x="453390" y="4983480"/>
            <a:ext cx="8133080" cy="1814830"/>
          </a:xfrm>
          <a:prstGeom prst="rect">
            <a:avLst/>
          </a:prstGeom>
          <a:noFill/>
        </p:spPr>
        <p:txBody>
          <a:bodyPr wrap="square" rtlCol="0">
            <a:spAutoFit/>
          </a:bodyPr>
          <a:p>
            <a:r>
              <a:rPr lang="en-US" altLang="en-US" sz="2800"/>
              <a:t>When the bungee rope is </a:t>
            </a:r>
            <a:r>
              <a:rPr lang="en-US" altLang="en-US" sz="2800" b="1"/>
              <a:t>fully extended </a:t>
            </a:r>
            <a:r>
              <a:rPr lang="en-US" altLang="en-US" sz="2800"/>
              <a:t>the </a:t>
            </a:r>
            <a:r>
              <a:rPr lang="en-US" altLang="en-US" sz="2800" b="1"/>
              <a:t>kinetic energy store is zero </a:t>
            </a:r>
            <a:r>
              <a:rPr lang="en-US" altLang="en-US" sz="2800"/>
              <a:t>and the jumper is </a:t>
            </a:r>
            <a:r>
              <a:rPr lang="en-US" altLang="en-US" sz="2800" b="1"/>
              <a:t>not moving.  </a:t>
            </a:r>
            <a:r>
              <a:rPr lang="en-US" altLang="en-US" sz="2800"/>
              <a:t>All of the </a:t>
            </a:r>
            <a:r>
              <a:rPr lang="en-US" altLang="en-US" sz="2800" b="1"/>
              <a:t>energy </a:t>
            </a:r>
            <a:r>
              <a:rPr lang="en-US" altLang="en-US" sz="2800"/>
              <a:t>has been </a:t>
            </a:r>
            <a:r>
              <a:rPr lang="en-US" altLang="en-US" sz="2800" b="1"/>
              <a:t>transferred </a:t>
            </a:r>
            <a:r>
              <a:rPr lang="en-US" altLang="en-US" sz="2800"/>
              <a:t>to the </a:t>
            </a:r>
            <a:r>
              <a:rPr lang="en-US" altLang="en-US" sz="2800" b="1"/>
              <a:t>elastic potential energy store</a:t>
            </a:r>
            <a:endParaRPr lang="en-US" altLang="en-US" sz="2800" b="1"/>
          </a:p>
        </p:txBody>
      </p:sp>
      <p:pic>
        <p:nvPicPr>
          <p:cNvPr id="4" name="Picture 3"/>
          <p:cNvPicPr>
            <a:picLocks noChangeAspect="1"/>
          </p:cNvPicPr>
          <p:nvPr/>
        </p:nvPicPr>
        <p:blipFill>
          <a:blip r:embed="rId1"/>
          <a:stretch>
            <a:fillRect/>
          </a:stretch>
        </p:blipFill>
        <p:spPr>
          <a:xfrm>
            <a:off x="1991995" y="802005"/>
            <a:ext cx="4944745" cy="41808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7523" name="Rectangle 3"/>
          <p:cNvSpPr>
            <a:spLocks noGrp="1"/>
          </p:cNvSpPr>
          <p:nvPr>
            <p:ph type="body" sz="half"/>
          </p:nvPr>
        </p:nvSpPr>
        <p:spPr>
          <a:xfrm>
            <a:off x="556260" y="647700"/>
            <a:ext cx="4249738" cy="5267325"/>
          </a:xfrm>
        </p:spPr>
        <p:txBody>
          <a:bodyPr vert="horz" wrap="square" lIns="91440" tIns="45720" rIns="91440" bIns="45720" anchor="t"/>
          <a:lstStyle>
            <a:lvl1pPr lvl="0">
              <a:defRPr sz="2800"/>
            </a:lvl1pPr>
            <a:lvl2pPr lvl="1">
              <a:defRPr sz="2400"/>
            </a:lvl2pPr>
            <a:lvl3pPr lvl="2">
              <a:defRPr sz="2000"/>
            </a:lvl3pPr>
            <a:lvl4pPr lvl="3">
              <a:defRPr sz="1800"/>
            </a:lvl4pPr>
            <a:lvl5pPr lvl="4">
              <a:defRPr sz="1800"/>
            </a:lvl5pPr>
          </a:lstStyle>
          <a:p>
            <a:pPr marL="0" lvl="0" indent="0">
              <a:lnSpc>
                <a:spcPct val="80000"/>
              </a:lnSpc>
              <a:buNone/>
            </a:pPr>
            <a:r>
              <a:rPr sz="2400" b="1">
                <a:solidFill>
                  <a:srgbClr val="FF0000"/>
                </a:solidFill>
              </a:rPr>
              <a:t>6. CHEMICAL ENERGY</a:t>
            </a:r>
            <a:endParaRPr sz="2400" b="1">
              <a:solidFill>
                <a:srgbClr val="FF0000"/>
              </a:solidFill>
            </a:endParaRPr>
          </a:p>
          <a:p>
            <a:pPr marL="0" lvl="0" indent="0">
              <a:lnSpc>
                <a:spcPct val="80000"/>
              </a:lnSpc>
              <a:buNone/>
            </a:pPr>
            <a:r>
              <a:rPr sz="2400"/>
              <a:t>This is energy that is released when chemical reactions take place.</a:t>
            </a:r>
            <a:endParaRPr sz="2400"/>
          </a:p>
          <a:p>
            <a:pPr marL="0" lvl="0" indent="0">
              <a:lnSpc>
                <a:spcPct val="80000"/>
              </a:lnSpc>
              <a:buNone/>
            </a:pPr>
            <a:endParaRPr sz="2400"/>
          </a:p>
          <a:p>
            <a:pPr marL="0" lvl="0" indent="0">
              <a:lnSpc>
                <a:spcPct val="80000"/>
              </a:lnSpc>
              <a:buNone/>
            </a:pPr>
            <a:r>
              <a:rPr sz="2400"/>
              <a:t>Sources of chemical energy include: </a:t>
            </a:r>
            <a:endParaRPr sz="2400"/>
          </a:p>
          <a:p>
            <a:pPr marL="0" lvl="0" indent="0">
              <a:lnSpc>
                <a:spcPct val="80000"/>
              </a:lnSpc>
              <a:buNone/>
            </a:pPr>
            <a:r>
              <a:rPr sz="2400"/>
              <a:t>fuel, food and batteries.</a:t>
            </a:r>
            <a:endParaRPr sz="2400"/>
          </a:p>
          <a:p>
            <a:pPr marL="0" lvl="0" indent="0">
              <a:lnSpc>
                <a:spcPct val="80000"/>
              </a:lnSpc>
              <a:buNone/>
            </a:pPr>
            <a:endParaRPr sz="2400"/>
          </a:p>
          <a:p>
            <a:pPr marL="0" lvl="0" indent="0">
              <a:lnSpc>
                <a:spcPct val="80000"/>
              </a:lnSpc>
              <a:buNone/>
            </a:pPr>
            <a:r>
              <a:rPr sz="2400" b="1">
                <a:solidFill>
                  <a:srgbClr val="FF0000"/>
                </a:solidFill>
              </a:rPr>
              <a:t>7. NUCLEAR ENERGY</a:t>
            </a:r>
            <a:endParaRPr sz="2400" b="1">
              <a:solidFill>
                <a:srgbClr val="FF0000"/>
              </a:solidFill>
            </a:endParaRPr>
          </a:p>
          <a:p>
            <a:pPr marL="0" lvl="0" indent="0">
              <a:lnSpc>
                <a:spcPct val="80000"/>
              </a:lnSpc>
              <a:buNone/>
            </a:pPr>
            <a:r>
              <a:rPr sz="2400"/>
              <a:t>This is energy that is released when nuclear reactions take place. </a:t>
            </a:r>
            <a:endParaRPr sz="2400"/>
          </a:p>
          <a:p>
            <a:pPr marL="0" lvl="0" indent="0">
              <a:lnSpc>
                <a:spcPct val="80000"/>
              </a:lnSpc>
              <a:buNone/>
            </a:pPr>
            <a:r>
              <a:rPr sz="2400" i="1"/>
              <a:t>This is the source of the Sun’s energy.</a:t>
            </a:r>
            <a:endParaRPr sz="2400" i="1"/>
          </a:p>
          <a:p>
            <a:pPr marL="0" lvl="0" indent="0">
              <a:lnSpc>
                <a:spcPct val="80000"/>
              </a:lnSpc>
              <a:buNone/>
            </a:pPr>
            <a:endParaRPr sz="2400"/>
          </a:p>
          <a:p>
            <a:pPr marL="0" lvl="0" indent="0">
              <a:lnSpc>
                <a:spcPct val="80000"/>
              </a:lnSpc>
              <a:buNone/>
            </a:pPr>
            <a:endParaRPr sz="2400"/>
          </a:p>
        </p:txBody>
      </p:sp>
      <p:grpSp>
        <p:nvGrpSpPr>
          <p:cNvPr id="348169" name="Group 348168"/>
          <p:cNvGrpSpPr/>
          <p:nvPr/>
        </p:nvGrpSpPr>
        <p:grpSpPr>
          <a:xfrm>
            <a:off x="4988560" y="736600"/>
            <a:ext cx="3744913" cy="2374900"/>
            <a:chOff x="3182" y="1370"/>
            <a:chExt cx="2359" cy="1496"/>
          </a:xfrm>
        </p:grpSpPr>
        <p:pic>
          <p:nvPicPr>
            <p:cNvPr id="348167" name="Picture 11"/>
            <p:cNvPicPr>
              <a:picLocks noChangeAspect="1"/>
            </p:cNvPicPr>
            <p:nvPr/>
          </p:nvPicPr>
          <p:blipFill>
            <a:blip r:embed="rId1"/>
            <a:stretch>
              <a:fillRect/>
            </a:stretch>
          </p:blipFill>
          <p:spPr>
            <a:xfrm>
              <a:off x="3182" y="1370"/>
              <a:ext cx="1273" cy="1496"/>
            </a:xfrm>
            <a:prstGeom prst="rect">
              <a:avLst/>
            </a:prstGeom>
            <a:noFill/>
            <a:ln w="9525">
              <a:noFill/>
            </a:ln>
          </p:spPr>
        </p:pic>
        <p:pic>
          <p:nvPicPr>
            <p:cNvPr id="348168" name="Picture 13" descr="Battery_9V">
              <a:hlinkClick r:id="rId2"/>
            </p:cNvPr>
            <p:cNvPicPr>
              <a:picLocks noChangeAspect="1"/>
            </p:cNvPicPr>
            <p:nvPr/>
          </p:nvPicPr>
          <p:blipFill>
            <a:blip r:embed="rId3"/>
            <a:stretch>
              <a:fillRect/>
            </a:stretch>
          </p:blipFill>
          <p:spPr>
            <a:xfrm>
              <a:off x="4452" y="1506"/>
              <a:ext cx="1089" cy="1089"/>
            </a:xfrm>
            <a:prstGeom prst="rect">
              <a:avLst/>
            </a:prstGeom>
            <a:noFill/>
            <a:ln w="9525">
              <a:noFill/>
            </a:ln>
          </p:spPr>
        </p:pic>
      </p:grpSp>
      <p:graphicFrame>
        <p:nvGraphicFramePr>
          <p:cNvPr id="348170" name="Object 348169"/>
          <p:cNvGraphicFramePr/>
          <p:nvPr/>
        </p:nvGraphicFramePr>
        <p:xfrm>
          <a:off x="4990148" y="3151188"/>
          <a:ext cx="3314700" cy="2876550"/>
        </p:xfrm>
        <a:graphic>
          <a:graphicData uri="http://schemas.openxmlformats.org/presentationml/2006/ole">
            <mc:AlternateContent xmlns:mc="http://schemas.openxmlformats.org/markup-compatibility/2006">
              <mc:Choice xmlns:v="urn:schemas-microsoft-com:vml" Requires="v">
                <p:oleObj spid="_x0000_s3077" name="" r:id="rId4" imgW="3314700" imgH="2876550" progId="Paint.Picture">
                  <p:embed/>
                </p:oleObj>
              </mc:Choice>
              <mc:Fallback>
                <p:oleObj name="" r:id="rId4" imgW="3314700" imgH="2876550" progId="Paint.Picture">
                  <p:embed/>
                  <p:pic>
                    <p:nvPicPr>
                      <p:cNvPr id="0" name="Picture 3076"/>
                      <p:cNvPicPr/>
                      <p:nvPr/>
                    </p:nvPicPr>
                    <p:blipFill>
                      <a:blip r:embed="rId5"/>
                      <a:stretch>
                        <a:fillRect/>
                      </a:stretch>
                    </p:blipFill>
                    <p:spPr>
                      <a:xfrm>
                        <a:off x="4990148" y="3151188"/>
                        <a:ext cx="3314700" cy="2876550"/>
                      </a:xfrm>
                      <a:prstGeom prst="rect">
                        <a:avLst/>
                      </a:prstGeom>
                      <a:noFill/>
                      <a:ln w="38100">
                        <a:noFill/>
                        <a:miter/>
                      </a:ln>
                    </p:spPr>
                  </p:pic>
                </p:oleObj>
              </mc:Fallback>
            </mc:AlternateContent>
          </a:graphicData>
        </a:graphic>
      </p:graphicFrame>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b="1">
                <a:solidFill>
                  <a:schemeClr val="bg1"/>
                </a:solidFill>
                <a:latin typeface="Calibri" panose="020F0502020204030204" charset="0"/>
                <a:cs typeface="Calibri" panose="020F0502020204030204" charset="0"/>
                <a:sym typeface="+mn-ea"/>
              </a:rPr>
              <a:t>Forms of Energy</a:t>
            </a:r>
            <a:endParaRPr lang="en-US" altLang="en-US" b="1">
              <a:solidFill>
                <a:schemeClr val="bg1"/>
              </a:solidFill>
              <a:latin typeface="Calibri" panose="020F0502020204030204" charset="0"/>
              <a:cs typeface="Calibri" panose="020F0502020204030204" charset="0"/>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523">
                                            <p:txEl>
                                              <p:charRg st="19" end="8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7523">
                                            <p:txEl>
                                              <p:charRg st="88" end="12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7523">
                                            <p:txEl>
                                              <p:charRg st="125" end="15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816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7523">
                                            <p:txEl>
                                              <p:charRg st="152" end="17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7523">
                                            <p:txEl>
                                              <p:charRg st="170" end="23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4817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7523">
                                            <p:txEl>
                                              <p:charRg st="238" end="27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The Law of Conservation of Energy</a:t>
            </a:r>
            <a:endParaRPr lang="en-US" altLang="en-US" sz="4000"/>
          </a:p>
        </p:txBody>
      </p:sp>
      <p:sp>
        <p:nvSpPr>
          <p:cNvPr id="2" name="Text Box 1"/>
          <p:cNvSpPr txBox="1"/>
          <p:nvPr/>
        </p:nvSpPr>
        <p:spPr>
          <a:xfrm>
            <a:off x="505460" y="4983480"/>
            <a:ext cx="8133080" cy="1383665"/>
          </a:xfrm>
          <a:prstGeom prst="rect">
            <a:avLst/>
          </a:prstGeom>
          <a:noFill/>
        </p:spPr>
        <p:txBody>
          <a:bodyPr wrap="square" rtlCol="0">
            <a:spAutoFit/>
          </a:bodyPr>
          <a:p>
            <a:r>
              <a:rPr lang="en-US" altLang="en-US" sz="2800"/>
              <a:t>When the rope </a:t>
            </a:r>
            <a:r>
              <a:rPr lang="en-US" altLang="en-US" sz="2800" b="1"/>
              <a:t>recoils</a:t>
            </a:r>
            <a:r>
              <a:rPr lang="en-US" altLang="en-US" sz="2800"/>
              <a:t>, the energy is transferred from the </a:t>
            </a:r>
            <a:r>
              <a:rPr lang="en-US" altLang="en-US" sz="2800" b="1"/>
              <a:t>elastic potential energy </a:t>
            </a:r>
            <a:r>
              <a:rPr lang="en-US" altLang="en-US" sz="2800"/>
              <a:t>store to the </a:t>
            </a:r>
            <a:r>
              <a:rPr lang="en-US" altLang="en-US" sz="2800" b="1"/>
              <a:t>kinetic energy store.</a:t>
            </a:r>
            <a:endParaRPr lang="en-US" altLang="en-US" sz="2800" b="1"/>
          </a:p>
        </p:txBody>
      </p:sp>
      <p:pic>
        <p:nvPicPr>
          <p:cNvPr id="3" name="Picture 2"/>
          <p:cNvPicPr>
            <a:picLocks noChangeAspect="1"/>
          </p:cNvPicPr>
          <p:nvPr/>
        </p:nvPicPr>
        <p:blipFill>
          <a:blip r:embed="rId1"/>
          <a:stretch>
            <a:fillRect/>
          </a:stretch>
        </p:blipFill>
        <p:spPr>
          <a:xfrm>
            <a:off x="1777365" y="672465"/>
            <a:ext cx="4564380" cy="44272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The Law of Conservation of Energy</a:t>
            </a:r>
            <a:endParaRPr lang="en-US" altLang="en-US" sz="4000"/>
          </a:p>
        </p:txBody>
      </p:sp>
      <p:sp>
        <p:nvSpPr>
          <p:cNvPr id="2" name="Text Box 1"/>
          <p:cNvSpPr txBox="1"/>
          <p:nvPr/>
        </p:nvSpPr>
        <p:spPr>
          <a:xfrm>
            <a:off x="505460" y="4983480"/>
            <a:ext cx="8133080" cy="1383665"/>
          </a:xfrm>
          <a:prstGeom prst="rect">
            <a:avLst/>
          </a:prstGeom>
          <a:noFill/>
        </p:spPr>
        <p:txBody>
          <a:bodyPr wrap="square" rtlCol="0">
            <a:spAutoFit/>
          </a:bodyPr>
          <a:p>
            <a:r>
              <a:rPr lang="en-US" altLang="en-US" sz="2800" b="1"/>
              <a:t>During </a:t>
            </a:r>
            <a:r>
              <a:rPr lang="en-US" altLang="en-US" sz="2800"/>
              <a:t>the </a:t>
            </a:r>
            <a:r>
              <a:rPr lang="en-US" altLang="en-US" sz="2800" b="1"/>
              <a:t>ascent </a:t>
            </a:r>
            <a:r>
              <a:rPr lang="en-US" altLang="en-US" sz="2800"/>
              <a:t>energy is transferred from the </a:t>
            </a:r>
            <a:r>
              <a:rPr lang="en-US" altLang="en-US" sz="2800" b="1"/>
              <a:t>kinetic energy </a:t>
            </a:r>
            <a:r>
              <a:rPr lang="en-US" altLang="en-US" sz="2800"/>
              <a:t>store back to the </a:t>
            </a:r>
            <a:r>
              <a:rPr lang="en-US" altLang="en-US" sz="2800" b="1"/>
              <a:t>gravitational potential energy </a:t>
            </a:r>
            <a:r>
              <a:rPr lang="en-US" altLang="en-US" sz="2800"/>
              <a:t>store</a:t>
            </a:r>
            <a:endParaRPr lang="en-US" altLang="en-US" sz="2800"/>
          </a:p>
        </p:txBody>
      </p:sp>
      <p:pic>
        <p:nvPicPr>
          <p:cNvPr id="4" name="Picture 3"/>
          <p:cNvPicPr>
            <a:picLocks noChangeAspect="1"/>
          </p:cNvPicPr>
          <p:nvPr/>
        </p:nvPicPr>
        <p:blipFill>
          <a:blip r:embed="rId1"/>
          <a:stretch>
            <a:fillRect/>
          </a:stretch>
        </p:blipFill>
        <p:spPr>
          <a:xfrm>
            <a:off x="2165350" y="672465"/>
            <a:ext cx="4813300" cy="43497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The Law of Conservation of Energy</a:t>
            </a:r>
            <a:endParaRPr lang="en-US" altLang="en-US" sz="4000"/>
          </a:p>
        </p:txBody>
      </p:sp>
      <p:sp>
        <p:nvSpPr>
          <p:cNvPr id="2" name="Text Box 1"/>
          <p:cNvSpPr txBox="1"/>
          <p:nvPr/>
        </p:nvSpPr>
        <p:spPr>
          <a:xfrm>
            <a:off x="505460" y="5095240"/>
            <a:ext cx="8133080" cy="953135"/>
          </a:xfrm>
          <a:prstGeom prst="rect">
            <a:avLst/>
          </a:prstGeom>
          <a:noFill/>
        </p:spPr>
        <p:txBody>
          <a:bodyPr wrap="square" rtlCol="0">
            <a:spAutoFit/>
          </a:bodyPr>
          <a:p>
            <a:r>
              <a:rPr lang="en-US" altLang="en-US" sz="2800"/>
              <a:t>At the </a:t>
            </a:r>
            <a:r>
              <a:rPr lang="en-US" altLang="en-US" sz="2800" b="1"/>
              <a:t>top </a:t>
            </a:r>
            <a:r>
              <a:rPr lang="en-US" altLang="en-US" sz="2800"/>
              <a:t>of the </a:t>
            </a:r>
            <a:r>
              <a:rPr lang="en-US" altLang="en-US" sz="2800" b="1"/>
              <a:t>ascent </a:t>
            </a:r>
            <a:r>
              <a:rPr lang="en-US" altLang="en-US" sz="2800"/>
              <a:t>all of the energy is in the </a:t>
            </a:r>
            <a:r>
              <a:rPr lang="en-US" altLang="en-US" sz="2800" b="1"/>
              <a:t>gravitational potential energy </a:t>
            </a:r>
            <a:r>
              <a:rPr lang="en-US" altLang="en-US" sz="2800"/>
              <a:t>store</a:t>
            </a:r>
            <a:endParaRPr lang="en-US" altLang="en-US" sz="2800"/>
          </a:p>
        </p:txBody>
      </p:sp>
      <p:pic>
        <p:nvPicPr>
          <p:cNvPr id="3" name="Picture 2"/>
          <p:cNvPicPr>
            <a:picLocks noChangeAspect="1"/>
          </p:cNvPicPr>
          <p:nvPr/>
        </p:nvPicPr>
        <p:blipFill>
          <a:blip r:embed="rId1"/>
          <a:stretch>
            <a:fillRect/>
          </a:stretch>
        </p:blipFill>
        <p:spPr>
          <a:xfrm>
            <a:off x="1994535" y="672465"/>
            <a:ext cx="4914265" cy="44227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The Law of Conservation of Energy</a:t>
            </a:r>
            <a:endParaRPr lang="en-US" altLang="en-US" sz="4000"/>
          </a:p>
        </p:txBody>
      </p:sp>
      <p:sp>
        <p:nvSpPr>
          <p:cNvPr id="2" name="Text Box 1"/>
          <p:cNvSpPr txBox="1"/>
          <p:nvPr/>
        </p:nvSpPr>
        <p:spPr>
          <a:xfrm>
            <a:off x="309245" y="1184275"/>
            <a:ext cx="8526145" cy="2245360"/>
          </a:xfrm>
          <a:prstGeom prst="rect">
            <a:avLst/>
          </a:prstGeom>
          <a:noFill/>
        </p:spPr>
        <p:txBody>
          <a:bodyPr wrap="square" rtlCol="0">
            <a:spAutoFit/>
          </a:bodyPr>
          <a:p>
            <a:r>
              <a:rPr lang="en-US" sz="2800"/>
              <a:t>The jumper </a:t>
            </a:r>
            <a:r>
              <a:rPr lang="en-US" sz="2800" b="1"/>
              <a:t>never returns to the original position.</a:t>
            </a:r>
            <a:endParaRPr lang="en-US" sz="2800" b="1"/>
          </a:p>
          <a:p>
            <a:pPr marL="457200" indent="-457200">
              <a:buFont typeface="Arial" panose="020B0604020202020204" pitchFamily="34" charset="0"/>
              <a:buChar char="•"/>
            </a:pPr>
            <a:r>
              <a:rPr lang="en-US" sz="2800"/>
              <a:t>some energy is </a:t>
            </a:r>
            <a:r>
              <a:rPr lang="en-US" sz="2800" b="1"/>
              <a:t>dissipated </a:t>
            </a:r>
            <a:endParaRPr lang="en-US" sz="2800" b="1"/>
          </a:p>
          <a:p>
            <a:pPr marL="914400" lvl="1" indent="-457200">
              <a:buFont typeface="Arial" panose="020B0604020202020204" pitchFamily="34" charset="0"/>
              <a:buChar char="•"/>
            </a:pPr>
            <a:r>
              <a:rPr lang="en-US" sz="2800"/>
              <a:t>as </a:t>
            </a:r>
            <a:r>
              <a:rPr lang="en-US" sz="2800" b="1"/>
              <a:t>thermal </a:t>
            </a:r>
            <a:r>
              <a:rPr lang="en-US" sz="2800"/>
              <a:t>energy (friction)</a:t>
            </a:r>
            <a:endParaRPr lang="en-US" sz="2800"/>
          </a:p>
          <a:p>
            <a:pPr marL="914400" lvl="1" indent="-457200">
              <a:buFont typeface="Arial" panose="020B0604020202020204" pitchFamily="34" charset="0"/>
              <a:buChar char="•"/>
            </a:pPr>
            <a:r>
              <a:rPr lang="en-US" sz="2800"/>
              <a:t>as </a:t>
            </a:r>
            <a:r>
              <a:rPr lang="en-US" sz="2800" b="1">
                <a:sym typeface="+mn-ea"/>
              </a:rPr>
              <a:t>thermal </a:t>
            </a:r>
            <a:r>
              <a:rPr lang="en-US" sz="2800">
                <a:sym typeface="+mn-ea"/>
              </a:rPr>
              <a:t>energy (</a:t>
            </a:r>
            <a:r>
              <a:rPr lang="en-US" altLang="en-US" sz="2800">
                <a:sym typeface="+mn-ea"/>
              </a:rPr>
              <a:t>non-elastic stretch</a:t>
            </a:r>
            <a:r>
              <a:rPr lang="en-US" sz="2800">
                <a:sym typeface="+mn-ea"/>
              </a:rPr>
              <a:t>)</a:t>
            </a:r>
            <a:endParaRPr lang="en-US" sz="2800"/>
          </a:p>
          <a:p>
            <a:pPr marL="914400" lvl="1" indent="-457200">
              <a:buFont typeface="Arial" panose="020B0604020202020204" pitchFamily="34" charset="0"/>
              <a:buChar char="•"/>
            </a:pPr>
            <a:endParaRPr 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1866E1"/>
        </a:solidFill>
        <a:effectLst/>
      </p:bgPr>
    </p:bg>
    <p:spTree>
      <p:nvGrpSpPr>
        <p:cNvPr id="1" name=""/>
        <p:cNvGrpSpPr/>
        <p:nvPr/>
      </p:nvGrpSpPr>
      <p:grpSpPr/>
      <p:sp>
        <p:nvSpPr>
          <p:cNvPr id="30721" name="Title 1"/>
          <p:cNvSpPr>
            <a:spLocks noGrp="1"/>
          </p:cNvSpPr>
          <p:nvPr>
            <p:ph type="title"/>
          </p:nvPr>
        </p:nvSpPr>
        <p:spPr/>
        <p:txBody>
          <a:bodyPr anchor="ctr"/>
          <a:p>
            <a:r>
              <a:rPr lang="en-US" altLang="en-US" sz="4000"/>
              <a:t>The Law of Conservation of Energy</a:t>
            </a:r>
            <a:endParaRPr lang="en-US" altLang="en-US" sz="4000"/>
          </a:p>
        </p:txBody>
      </p:sp>
      <p:pic>
        <p:nvPicPr>
          <p:cNvPr id="4" name="Picture 3" descr="20190319-120623"/>
          <p:cNvPicPr>
            <a:picLocks noChangeAspect="1"/>
          </p:cNvPicPr>
          <p:nvPr/>
        </p:nvPicPr>
        <p:blipFill>
          <a:blip r:embed="rId1"/>
          <a:stretch>
            <a:fillRect/>
          </a:stretch>
        </p:blipFill>
        <p:spPr>
          <a:xfrm>
            <a:off x="12065" y="1181100"/>
            <a:ext cx="2689860" cy="1883410"/>
          </a:xfrm>
          <a:prstGeom prst="rect">
            <a:avLst/>
          </a:prstGeom>
        </p:spPr>
      </p:pic>
      <p:pic>
        <p:nvPicPr>
          <p:cNvPr id="6" name="Picture 5" descr="20190319-120806"/>
          <p:cNvPicPr>
            <a:picLocks noChangeAspect="1"/>
          </p:cNvPicPr>
          <p:nvPr/>
        </p:nvPicPr>
        <p:blipFill>
          <a:blip r:embed="rId2"/>
          <a:stretch>
            <a:fillRect/>
          </a:stretch>
        </p:blipFill>
        <p:spPr>
          <a:xfrm>
            <a:off x="2701925" y="773430"/>
            <a:ext cx="3115945" cy="2699385"/>
          </a:xfrm>
          <a:prstGeom prst="rect">
            <a:avLst/>
          </a:prstGeom>
        </p:spPr>
      </p:pic>
      <p:pic>
        <p:nvPicPr>
          <p:cNvPr id="7" name="Picture 6" descr="20190319-120940"/>
          <p:cNvPicPr>
            <a:picLocks noChangeAspect="1"/>
          </p:cNvPicPr>
          <p:nvPr/>
        </p:nvPicPr>
        <p:blipFill>
          <a:blip r:embed="rId3"/>
          <a:stretch>
            <a:fillRect/>
          </a:stretch>
        </p:blipFill>
        <p:spPr>
          <a:xfrm>
            <a:off x="5817870" y="681990"/>
            <a:ext cx="3108325" cy="2934335"/>
          </a:xfrm>
          <a:prstGeom prst="rect">
            <a:avLst/>
          </a:prstGeom>
        </p:spPr>
      </p:pic>
      <p:pic>
        <p:nvPicPr>
          <p:cNvPr id="8" name="Picture 7" descr="20190319-121047"/>
          <p:cNvPicPr>
            <a:picLocks noChangeAspect="1"/>
          </p:cNvPicPr>
          <p:nvPr/>
        </p:nvPicPr>
        <p:blipFill>
          <a:blip r:embed="rId4"/>
          <a:stretch>
            <a:fillRect/>
          </a:stretch>
        </p:blipFill>
        <p:spPr>
          <a:xfrm>
            <a:off x="12065" y="3064510"/>
            <a:ext cx="3532505" cy="2987040"/>
          </a:xfrm>
          <a:prstGeom prst="rect">
            <a:avLst/>
          </a:prstGeom>
        </p:spPr>
      </p:pic>
      <p:pic>
        <p:nvPicPr>
          <p:cNvPr id="9" name="Picture 8" descr="20190319-121239"/>
          <p:cNvPicPr>
            <a:picLocks noChangeAspect="1"/>
          </p:cNvPicPr>
          <p:nvPr/>
        </p:nvPicPr>
        <p:blipFill>
          <a:blip r:embed="rId5"/>
          <a:stretch>
            <a:fillRect/>
          </a:stretch>
        </p:blipFill>
        <p:spPr>
          <a:xfrm>
            <a:off x="2792730" y="3117215"/>
            <a:ext cx="3025140" cy="2934335"/>
          </a:xfrm>
          <a:prstGeom prst="rect">
            <a:avLst/>
          </a:prstGeom>
        </p:spPr>
      </p:pic>
      <p:pic>
        <p:nvPicPr>
          <p:cNvPr id="10" name="Picture 9" descr="20190319-121404"/>
          <p:cNvPicPr>
            <a:picLocks noChangeAspect="1"/>
          </p:cNvPicPr>
          <p:nvPr/>
        </p:nvPicPr>
        <p:blipFill>
          <a:blip r:embed="rId6"/>
          <a:stretch>
            <a:fillRect/>
          </a:stretch>
        </p:blipFill>
        <p:spPr>
          <a:xfrm>
            <a:off x="5779770" y="3208020"/>
            <a:ext cx="3146425" cy="2843530"/>
          </a:xfrm>
          <a:prstGeom prst="rect">
            <a:avLst/>
          </a:prstGeom>
        </p:spPr>
      </p:pic>
      <p:sp>
        <p:nvSpPr>
          <p:cNvPr id="12" name="Rectangle 11"/>
          <p:cNvSpPr/>
          <p:nvPr/>
        </p:nvSpPr>
        <p:spPr>
          <a:xfrm>
            <a:off x="1353185" y="1181100"/>
            <a:ext cx="1348740" cy="503555"/>
          </a:xfrm>
          <a:prstGeom prst="rect">
            <a:avLst/>
          </a:prstGeom>
          <a:solidFill>
            <a:srgbClr val="1A5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3" name="Rectangle 12"/>
          <p:cNvSpPr/>
          <p:nvPr/>
        </p:nvSpPr>
        <p:spPr>
          <a:xfrm>
            <a:off x="3897630" y="1685290"/>
            <a:ext cx="1881505" cy="688975"/>
          </a:xfrm>
          <a:prstGeom prst="rect">
            <a:avLst/>
          </a:prstGeom>
          <a:solidFill>
            <a:srgbClr val="1A5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4" name="Rectangle 13"/>
          <p:cNvSpPr/>
          <p:nvPr/>
        </p:nvSpPr>
        <p:spPr>
          <a:xfrm>
            <a:off x="7050405" y="2203450"/>
            <a:ext cx="1348740" cy="503555"/>
          </a:xfrm>
          <a:prstGeom prst="rect">
            <a:avLst/>
          </a:prstGeom>
          <a:solidFill>
            <a:srgbClr val="1A5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5" name="Rectangle 14"/>
          <p:cNvSpPr/>
          <p:nvPr/>
        </p:nvSpPr>
        <p:spPr>
          <a:xfrm>
            <a:off x="1624965" y="5421630"/>
            <a:ext cx="1348740" cy="503555"/>
          </a:xfrm>
          <a:prstGeom prst="rect">
            <a:avLst/>
          </a:prstGeom>
          <a:solidFill>
            <a:srgbClr val="233B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6" name="Rectangle 15"/>
          <p:cNvSpPr/>
          <p:nvPr/>
        </p:nvSpPr>
        <p:spPr>
          <a:xfrm>
            <a:off x="4048760" y="4918075"/>
            <a:ext cx="1637030" cy="704850"/>
          </a:xfrm>
          <a:prstGeom prst="rect">
            <a:avLst/>
          </a:prstGeom>
          <a:solidFill>
            <a:srgbClr val="233B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7" name="Rectangle 16"/>
          <p:cNvSpPr/>
          <p:nvPr/>
        </p:nvSpPr>
        <p:spPr>
          <a:xfrm>
            <a:off x="7050405" y="4584700"/>
            <a:ext cx="1737995" cy="676910"/>
          </a:xfrm>
          <a:prstGeom prst="rect">
            <a:avLst/>
          </a:prstGeom>
          <a:solidFill>
            <a:srgbClr val="233B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8" name="Right Arrow 17"/>
          <p:cNvSpPr/>
          <p:nvPr/>
        </p:nvSpPr>
        <p:spPr>
          <a:xfrm>
            <a:off x="-68580" y="5925185"/>
            <a:ext cx="8994775" cy="431800"/>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9" name="Right Arrow 18"/>
          <p:cNvSpPr/>
          <p:nvPr/>
        </p:nvSpPr>
        <p:spPr>
          <a:xfrm>
            <a:off x="-68580" y="2919095"/>
            <a:ext cx="8994775" cy="431800"/>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bldLvl="0" animBg="1"/>
      <p:bldP spid="14" grpId="0" bldLvl="0" animBg="1"/>
      <p:bldP spid="15" grpId="0" bldLvl="0" animBg="1"/>
      <p:bldP spid="16" grpId="0" bldLvl="0" animBg="1"/>
      <p:bldP spid="17" grpId="0" bldLvl="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2103755"/>
            <a:ext cx="7772400" cy="2595245"/>
          </a:xfrm>
          <a:ln w="57150" cap="rnd">
            <a:solidFill>
              <a:srgbClr val="002060"/>
            </a:solidFill>
          </a:ln>
          <a:effectLst/>
        </p:spPr>
        <p:txBody>
          <a:bodyPr/>
          <a:p>
            <a:r>
              <a:rPr lang="en-US" altLang="en-US" sz="8000" b="1" u="sng"/>
              <a:t>Efficiency</a:t>
            </a:r>
            <a:endParaRPr lang="en-US" altLang="en-US" sz="8000" b="1" u="sng"/>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Efficiency</a:t>
            </a:r>
            <a:endParaRPr lang="en-US" altLang="en-US" b="1">
              <a:sym typeface="+mn-ea"/>
            </a:endParaRPr>
          </a:p>
        </p:txBody>
      </p:sp>
      <p:pic>
        <p:nvPicPr>
          <p:cNvPr id="3" name="Picture 2"/>
          <p:cNvPicPr>
            <a:picLocks noChangeAspect="1"/>
          </p:cNvPicPr>
          <p:nvPr/>
        </p:nvPicPr>
        <p:blipFill>
          <a:blip r:embed="rId1"/>
          <a:stretch>
            <a:fillRect/>
          </a:stretch>
        </p:blipFill>
        <p:spPr>
          <a:xfrm>
            <a:off x="1223010" y="944880"/>
            <a:ext cx="1782445" cy="2955925"/>
          </a:xfrm>
          <a:prstGeom prst="rect">
            <a:avLst/>
          </a:prstGeom>
        </p:spPr>
      </p:pic>
      <p:pic>
        <p:nvPicPr>
          <p:cNvPr id="4" name="Picture 3"/>
          <p:cNvPicPr>
            <a:picLocks noChangeAspect="1"/>
          </p:cNvPicPr>
          <p:nvPr/>
        </p:nvPicPr>
        <p:blipFill>
          <a:blip r:embed="rId2"/>
          <a:stretch>
            <a:fillRect/>
          </a:stretch>
        </p:blipFill>
        <p:spPr>
          <a:xfrm>
            <a:off x="4737100" y="944880"/>
            <a:ext cx="3147060" cy="3147060"/>
          </a:xfrm>
          <a:prstGeom prst="rect">
            <a:avLst/>
          </a:prstGeom>
        </p:spPr>
      </p:pic>
      <p:sp>
        <p:nvSpPr>
          <p:cNvPr id="9" name="Text Box 8"/>
          <p:cNvSpPr txBox="1"/>
          <p:nvPr/>
        </p:nvSpPr>
        <p:spPr>
          <a:xfrm>
            <a:off x="361315" y="4208780"/>
            <a:ext cx="8519160" cy="398780"/>
          </a:xfrm>
          <a:prstGeom prst="rect">
            <a:avLst/>
          </a:prstGeom>
          <a:noFill/>
        </p:spPr>
        <p:txBody>
          <a:bodyPr wrap="square" rtlCol="0">
            <a:spAutoFit/>
          </a:bodyPr>
          <a:p>
            <a:r>
              <a:rPr lang="en-US" altLang="en-US" sz="2000" b="1"/>
              <a:t>Old style incadescent light bulb     Newer energy efficient LED bulb</a:t>
            </a:r>
            <a:endParaRPr lang="en-US" altLang="en-US" sz="2000" b="1"/>
          </a:p>
        </p:txBody>
      </p:sp>
      <p:sp>
        <p:nvSpPr>
          <p:cNvPr id="10" name="Text Box 9"/>
          <p:cNvSpPr txBox="1"/>
          <p:nvPr/>
        </p:nvSpPr>
        <p:spPr>
          <a:xfrm>
            <a:off x="527050" y="5091430"/>
            <a:ext cx="8089900" cy="829945"/>
          </a:xfrm>
          <a:prstGeom prst="rect">
            <a:avLst/>
          </a:prstGeom>
          <a:solidFill>
            <a:srgbClr val="EFFB8F"/>
          </a:solidFill>
        </p:spPr>
        <p:txBody>
          <a:bodyPr wrap="square" rtlCol="0">
            <a:spAutoFit/>
          </a:bodyPr>
          <a:p>
            <a:r>
              <a:rPr lang="en-US" altLang="en-US" sz="2400"/>
              <a:t>Efficiency is defined as how much of the total energy that enters a system is transformed into useful energy</a:t>
            </a:r>
            <a:endParaRPr lang="en-US" altLang="en-US"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Efficiency</a:t>
            </a:r>
            <a:endParaRPr lang="en-US" altLang="en-US" b="1">
              <a:sym typeface="+mn-ea"/>
            </a:endParaRPr>
          </a:p>
        </p:txBody>
      </p:sp>
      <p:pic>
        <p:nvPicPr>
          <p:cNvPr id="2" name="Picture 1"/>
          <p:cNvPicPr>
            <a:picLocks noChangeAspect="1"/>
          </p:cNvPicPr>
          <p:nvPr/>
        </p:nvPicPr>
        <p:blipFill>
          <a:blip r:embed="rId1"/>
          <a:stretch>
            <a:fillRect/>
          </a:stretch>
        </p:blipFill>
        <p:spPr>
          <a:xfrm>
            <a:off x="819785" y="1101090"/>
            <a:ext cx="7505065" cy="3311525"/>
          </a:xfrm>
          <a:prstGeom prst="rect">
            <a:avLst/>
          </a:prstGeom>
        </p:spPr>
      </p:pic>
      <p:sp>
        <p:nvSpPr>
          <p:cNvPr id="5" name="Text Box 4"/>
          <p:cNvSpPr txBox="1"/>
          <p:nvPr/>
        </p:nvSpPr>
        <p:spPr>
          <a:xfrm>
            <a:off x="524510" y="4914900"/>
            <a:ext cx="7863840" cy="829945"/>
          </a:xfrm>
          <a:prstGeom prst="rect">
            <a:avLst/>
          </a:prstGeom>
          <a:noFill/>
        </p:spPr>
        <p:txBody>
          <a:bodyPr wrap="square" rtlCol="0">
            <a:spAutoFit/>
          </a:bodyPr>
          <a:p>
            <a:r>
              <a:rPr lang="en-US" altLang="en-US" sz="2400" b="1"/>
              <a:t>You must memorise these equations, they are not given in your exam</a:t>
            </a:r>
            <a:endParaRPr lang="en-US" altLang="en-US" sz="24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Efficiency</a:t>
            </a:r>
            <a:endParaRPr lang="en-US" altLang="en-US" b="1">
              <a:sym typeface="+mn-ea"/>
            </a:endParaRPr>
          </a:p>
        </p:txBody>
      </p:sp>
      <p:pic>
        <p:nvPicPr>
          <p:cNvPr id="3" name="Picture 2"/>
          <p:cNvPicPr>
            <a:picLocks noChangeAspect="1"/>
          </p:cNvPicPr>
          <p:nvPr/>
        </p:nvPicPr>
        <p:blipFill>
          <a:blip r:embed="rId1"/>
          <a:stretch>
            <a:fillRect/>
          </a:stretch>
        </p:blipFill>
        <p:spPr>
          <a:xfrm>
            <a:off x="1129030" y="1139190"/>
            <a:ext cx="6663055" cy="5475605"/>
          </a:xfrm>
          <a:prstGeom prst="rect">
            <a:avLst/>
          </a:prstGeom>
        </p:spPr>
      </p:pic>
      <p:sp>
        <p:nvSpPr>
          <p:cNvPr id="8" name="Rectangle 7"/>
          <p:cNvSpPr/>
          <p:nvPr/>
        </p:nvSpPr>
        <p:spPr>
          <a:xfrm>
            <a:off x="0" y="672465"/>
            <a:ext cx="9144000" cy="43205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pic>
        <p:nvPicPr>
          <p:cNvPr id="4" name="Picture 3"/>
          <p:cNvPicPr>
            <a:picLocks noChangeAspect="1"/>
          </p:cNvPicPr>
          <p:nvPr/>
        </p:nvPicPr>
        <p:blipFill>
          <a:blip r:embed="rId2"/>
          <a:stretch>
            <a:fillRect/>
          </a:stretch>
        </p:blipFill>
        <p:spPr>
          <a:xfrm>
            <a:off x="967105" y="949325"/>
            <a:ext cx="7211060" cy="1877695"/>
          </a:xfrm>
          <a:prstGeom prst="rect">
            <a:avLst/>
          </a:prstGeom>
        </p:spPr>
      </p:pic>
      <p:pic>
        <p:nvPicPr>
          <p:cNvPr id="6" name="Picture 5"/>
          <p:cNvPicPr>
            <a:picLocks noChangeAspect="1"/>
          </p:cNvPicPr>
          <p:nvPr/>
        </p:nvPicPr>
        <p:blipFill>
          <a:blip r:embed="rId3"/>
          <a:stretch>
            <a:fillRect/>
          </a:stretch>
        </p:blipFill>
        <p:spPr>
          <a:xfrm>
            <a:off x="3095625" y="4158615"/>
            <a:ext cx="2729865" cy="682625"/>
          </a:xfrm>
          <a:prstGeom prst="rect">
            <a:avLst/>
          </a:prstGeom>
        </p:spPr>
      </p:pic>
      <p:sp>
        <p:nvSpPr>
          <p:cNvPr id="7" name="Text Box 6"/>
          <p:cNvSpPr txBox="1"/>
          <p:nvPr/>
        </p:nvSpPr>
        <p:spPr>
          <a:xfrm>
            <a:off x="0" y="3377565"/>
            <a:ext cx="9119235" cy="645160"/>
          </a:xfrm>
          <a:prstGeom prst="rect">
            <a:avLst/>
          </a:prstGeom>
          <a:solidFill>
            <a:srgbClr val="282DBB"/>
          </a:solidFill>
        </p:spPr>
        <p:txBody>
          <a:bodyPr wrap="square" rtlCol="0">
            <a:spAutoFit/>
          </a:bodyPr>
          <a:p>
            <a:pPr algn="ctr"/>
            <a:r>
              <a:rPr lang="en-US" altLang="en-US" sz="1800" b="1">
                <a:solidFill>
                  <a:schemeClr val="bg1"/>
                </a:solidFill>
              </a:rPr>
              <a:t>The final value can be given as a decimal with no units, or converted into a %</a:t>
            </a:r>
            <a:endParaRPr lang="en-US" altLang="en-US" sz="1800" b="1">
              <a:solidFill>
                <a:schemeClr val="bg1"/>
              </a:solidFill>
            </a:endParaRPr>
          </a:p>
          <a:p>
            <a:pPr algn="ctr"/>
            <a:r>
              <a:rPr lang="en-US" altLang="en-US" sz="1800" b="1">
                <a:solidFill>
                  <a:schemeClr val="bg1"/>
                </a:solidFill>
              </a:rPr>
              <a:t>Note: the value should always be less than 1 or less than 100%</a:t>
            </a:r>
            <a:endParaRPr lang="en-US" altLang="en-US" sz="1800" b="1">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8" grpId="0" bldLvl="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Efficiency</a:t>
            </a:r>
            <a:endParaRPr lang="en-US" altLang="en-US" b="1">
              <a:sym typeface="+mn-ea"/>
            </a:endParaRPr>
          </a:p>
        </p:txBody>
      </p:sp>
      <p:pic>
        <p:nvPicPr>
          <p:cNvPr id="5" name="Picture 4"/>
          <p:cNvPicPr>
            <a:picLocks noChangeAspect="1"/>
          </p:cNvPicPr>
          <p:nvPr/>
        </p:nvPicPr>
        <p:blipFill>
          <a:blip r:embed="rId1"/>
          <a:stretch>
            <a:fillRect/>
          </a:stretch>
        </p:blipFill>
        <p:spPr>
          <a:xfrm>
            <a:off x="626745" y="931545"/>
            <a:ext cx="8159115" cy="5278120"/>
          </a:xfrm>
          <a:prstGeom prst="rect">
            <a:avLst/>
          </a:prstGeom>
        </p:spPr>
      </p:pic>
      <p:sp>
        <p:nvSpPr>
          <p:cNvPr id="9" name="Rectangle 8"/>
          <p:cNvSpPr/>
          <p:nvPr/>
        </p:nvSpPr>
        <p:spPr>
          <a:xfrm>
            <a:off x="1547495" y="4949190"/>
            <a:ext cx="6659880" cy="1260475"/>
          </a:xfrm>
          <a:prstGeom prst="rect">
            <a:avLst/>
          </a:prstGeom>
          <a:solidFill>
            <a:srgbClr val="2438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0" name="Rectangle 9"/>
          <p:cNvSpPr/>
          <p:nvPr/>
        </p:nvSpPr>
        <p:spPr>
          <a:xfrm>
            <a:off x="1547495" y="3458845"/>
            <a:ext cx="6659880" cy="1368425"/>
          </a:xfrm>
          <a:prstGeom prst="rect">
            <a:avLst/>
          </a:prstGeom>
          <a:solidFill>
            <a:srgbClr val="2340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2" name="Text Box 11"/>
          <p:cNvSpPr txBox="1"/>
          <p:nvPr/>
        </p:nvSpPr>
        <p:spPr>
          <a:xfrm>
            <a:off x="1875790" y="5841365"/>
            <a:ext cx="6247130" cy="368300"/>
          </a:xfrm>
          <a:prstGeom prst="rect">
            <a:avLst/>
          </a:prstGeom>
          <a:noFill/>
        </p:spPr>
        <p:txBody>
          <a:bodyPr wrap="square" rtlCol="0">
            <a:spAutoFit/>
          </a:bodyPr>
          <a:p>
            <a:r>
              <a:rPr lang="en-US" altLang="en-US" b="1">
                <a:solidFill>
                  <a:srgbClr val="FFFF00"/>
                </a:solidFill>
              </a:rPr>
              <a:t>This is inefficient, most of input energy is lost as heat</a:t>
            </a:r>
            <a:endParaRPr lang="en-US" altLang="en-US" b="1">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9"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5715" name="Rectangle 3"/>
          <p:cNvSpPr>
            <a:spLocks noGrp="1"/>
          </p:cNvSpPr>
          <p:nvPr>
            <p:ph type="body" sz="half"/>
          </p:nvPr>
        </p:nvSpPr>
        <p:spPr>
          <a:xfrm>
            <a:off x="468313" y="722313"/>
            <a:ext cx="5343525" cy="3471862"/>
          </a:xfrm>
        </p:spPr>
        <p:txBody>
          <a:bodyPr vert="horz" wrap="square" lIns="91440" tIns="45720" rIns="91440" bIns="45720" anchor="t"/>
          <a:lstStyle>
            <a:lvl1pPr lvl="0">
              <a:defRPr sz="2800"/>
            </a:lvl1pPr>
            <a:lvl2pPr lvl="1">
              <a:defRPr sz="2400"/>
            </a:lvl2pPr>
            <a:lvl3pPr lvl="2">
              <a:defRPr sz="2000"/>
            </a:lvl3pPr>
            <a:lvl4pPr lvl="3">
              <a:defRPr sz="1800"/>
            </a:lvl4pPr>
            <a:lvl5pPr lvl="4">
              <a:defRPr sz="1800"/>
            </a:lvl5pPr>
          </a:lstStyle>
          <a:p>
            <a:pPr marL="0" lvl="0" indent="0">
              <a:lnSpc>
                <a:spcPct val="80000"/>
              </a:lnSpc>
              <a:buNone/>
            </a:pPr>
            <a:r>
              <a:rPr sz="2400" b="1">
                <a:solidFill>
                  <a:srgbClr val="FF0000"/>
                </a:solidFill>
              </a:rPr>
              <a:t>8 </a:t>
            </a:r>
            <a:r>
              <a:rPr lang="en-US" sz="2400" b="1">
                <a:solidFill>
                  <a:srgbClr val="FF0000"/>
                </a:solidFill>
              </a:rPr>
              <a:t>&amp; 9.</a:t>
            </a:r>
            <a:r>
              <a:rPr sz="2400" b="1">
                <a:solidFill>
                  <a:srgbClr val="FF0000"/>
                </a:solidFill>
              </a:rPr>
              <a:t> POTENTIAL ENERGY</a:t>
            </a:r>
            <a:endParaRPr sz="2400" b="1">
              <a:solidFill>
                <a:srgbClr val="FF0000"/>
              </a:solidFill>
            </a:endParaRPr>
          </a:p>
          <a:p>
            <a:pPr marL="0" lvl="0" indent="0">
              <a:lnSpc>
                <a:spcPct val="80000"/>
              </a:lnSpc>
              <a:buNone/>
            </a:pPr>
            <a:r>
              <a:rPr sz="2400"/>
              <a:t>This is the energy possessed an object due to its position.</a:t>
            </a:r>
            <a:endParaRPr sz="2400"/>
          </a:p>
          <a:p>
            <a:pPr marL="0" lvl="0" indent="0">
              <a:lnSpc>
                <a:spcPct val="80000"/>
              </a:lnSpc>
              <a:buNone/>
            </a:pPr>
            <a:endParaRPr sz="2400" i="1"/>
          </a:p>
          <a:p>
            <a:pPr marL="0" lvl="0" indent="0">
              <a:lnSpc>
                <a:spcPct val="80000"/>
              </a:lnSpc>
              <a:buNone/>
            </a:pPr>
            <a:r>
              <a:rPr sz="2400" b="1">
                <a:solidFill>
                  <a:schemeClr val="accent2"/>
                </a:solidFill>
              </a:rPr>
              <a:t>Gravitational Potential Energy</a:t>
            </a:r>
            <a:endParaRPr sz="2400" b="1">
              <a:solidFill>
                <a:schemeClr val="accent2"/>
              </a:solidFill>
            </a:endParaRPr>
          </a:p>
          <a:p>
            <a:pPr marL="0" lvl="0" indent="0">
              <a:lnSpc>
                <a:spcPct val="80000"/>
              </a:lnSpc>
              <a:buNone/>
            </a:pPr>
            <a:r>
              <a:rPr sz="2400"/>
              <a:t>The gravitational potential energy of an object increases if it is raised upwards.</a:t>
            </a:r>
            <a:endParaRPr sz="2400"/>
          </a:p>
          <a:p>
            <a:pPr marL="0" lvl="0" indent="0">
              <a:lnSpc>
                <a:spcPct val="80000"/>
              </a:lnSpc>
              <a:buNone/>
            </a:pPr>
            <a:endParaRPr sz="2400"/>
          </a:p>
          <a:p>
            <a:pPr marL="0" lvl="0" indent="0">
              <a:lnSpc>
                <a:spcPct val="80000"/>
              </a:lnSpc>
              <a:buNone/>
            </a:pPr>
            <a:r>
              <a:rPr sz="2400" b="1">
                <a:solidFill>
                  <a:schemeClr val="accent2"/>
                </a:solidFill>
              </a:rPr>
              <a:t>Elastic Potential Energy</a:t>
            </a:r>
            <a:endParaRPr sz="2400" b="1">
              <a:solidFill>
                <a:schemeClr val="accent2"/>
              </a:solidFill>
            </a:endParaRPr>
          </a:p>
          <a:p>
            <a:pPr marL="0" lvl="0" indent="0">
              <a:lnSpc>
                <a:spcPct val="80000"/>
              </a:lnSpc>
              <a:buNone/>
            </a:pPr>
            <a:endParaRPr sz="2400"/>
          </a:p>
          <a:p>
            <a:pPr marL="0" lvl="0" indent="0">
              <a:lnSpc>
                <a:spcPct val="80000"/>
              </a:lnSpc>
              <a:buNone/>
            </a:pPr>
            <a:endParaRPr sz="2400"/>
          </a:p>
        </p:txBody>
      </p:sp>
      <p:sp>
        <p:nvSpPr>
          <p:cNvPr id="270339" name="Rectangle 9"/>
          <p:cNvSpPr/>
          <p:nvPr/>
        </p:nvSpPr>
        <p:spPr>
          <a:xfrm>
            <a:off x="4716463" y="722313"/>
            <a:ext cx="3889375" cy="2952750"/>
          </a:xfrm>
          <a:prstGeom prst="rect">
            <a:avLst/>
          </a:prstGeom>
          <a:noFill/>
          <a:ln w="9525">
            <a:noFill/>
          </a:ln>
        </p:spPr>
        <p:txBody>
          <a:bodyPr/>
          <a:p>
            <a:pPr>
              <a:lnSpc>
                <a:spcPct val="80000"/>
              </a:lnSpc>
              <a:spcBef>
                <a:spcPct val="20000"/>
              </a:spcBef>
            </a:pPr>
            <a:endParaRPr lang="en-US" altLang="x-none" sz="2400"/>
          </a:p>
        </p:txBody>
      </p:sp>
      <p:grpSp>
        <p:nvGrpSpPr>
          <p:cNvPr id="2" name="Group 13"/>
          <p:cNvGrpSpPr/>
          <p:nvPr/>
        </p:nvGrpSpPr>
        <p:grpSpPr>
          <a:xfrm>
            <a:off x="6011863" y="577850"/>
            <a:ext cx="2881312" cy="5380038"/>
            <a:chOff x="3787" y="164"/>
            <a:chExt cx="1815" cy="3389"/>
          </a:xfrm>
        </p:grpSpPr>
        <p:pic>
          <p:nvPicPr>
            <p:cNvPr id="270341" name="Picture 11"/>
            <p:cNvPicPr>
              <a:picLocks noChangeAspect="1"/>
            </p:cNvPicPr>
            <p:nvPr/>
          </p:nvPicPr>
          <p:blipFill>
            <a:blip r:embed="rId1"/>
            <a:stretch>
              <a:fillRect/>
            </a:stretch>
          </p:blipFill>
          <p:spPr>
            <a:xfrm>
              <a:off x="3787" y="164"/>
              <a:ext cx="1794" cy="2722"/>
            </a:xfrm>
            <a:prstGeom prst="rect">
              <a:avLst/>
            </a:prstGeom>
            <a:noFill/>
            <a:ln w="9525">
              <a:noFill/>
            </a:ln>
          </p:spPr>
        </p:pic>
        <p:sp>
          <p:nvSpPr>
            <p:cNvPr id="270342" name="Text Box 12"/>
            <p:cNvSpPr txBox="1"/>
            <p:nvPr/>
          </p:nvSpPr>
          <p:spPr>
            <a:xfrm>
              <a:off x="3833" y="2976"/>
              <a:ext cx="1769" cy="577"/>
            </a:xfrm>
            <a:prstGeom prst="rect">
              <a:avLst/>
            </a:prstGeom>
            <a:noFill/>
            <a:ln w="9525">
              <a:noFill/>
            </a:ln>
          </p:spPr>
          <p:txBody>
            <a:bodyPr>
              <a:spAutoFit/>
            </a:bodyPr>
            <a:p>
              <a:pPr>
                <a:spcBef>
                  <a:spcPct val="50000"/>
                </a:spcBef>
              </a:pPr>
              <a:r>
                <a:t>Gravitational potential energy being converted into kinetic energy.</a:t>
              </a:r>
            </a:p>
          </p:txBody>
        </p:sp>
      </p:grpSp>
      <p:pic>
        <p:nvPicPr>
          <p:cNvPr id="117767" name="Picture 7" descr="energy_elastic"/>
          <p:cNvPicPr>
            <a:picLocks noChangeAspect="1"/>
          </p:cNvPicPr>
          <p:nvPr/>
        </p:nvPicPr>
        <p:blipFill>
          <a:blip r:embed="rId2"/>
          <a:stretch>
            <a:fillRect/>
          </a:stretch>
        </p:blipFill>
        <p:spPr>
          <a:xfrm>
            <a:off x="3898900" y="4210050"/>
            <a:ext cx="1944688" cy="1944688"/>
          </a:xfrm>
          <a:prstGeom prst="rect">
            <a:avLst/>
          </a:prstGeom>
          <a:noFill/>
          <a:ln w="9525">
            <a:noFill/>
          </a:ln>
        </p:spPr>
      </p:pic>
      <p:sp>
        <p:nvSpPr>
          <p:cNvPr id="270344" name="Text Box 270343"/>
          <p:cNvSpPr txBox="1"/>
          <p:nvPr/>
        </p:nvSpPr>
        <p:spPr>
          <a:xfrm>
            <a:off x="468313" y="4113213"/>
            <a:ext cx="3284537" cy="2465387"/>
          </a:xfrm>
          <a:prstGeom prst="rect">
            <a:avLst/>
          </a:prstGeom>
          <a:noFill/>
          <a:ln w="9525">
            <a:noFill/>
          </a:ln>
        </p:spPr>
        <p:txBody>
          <a:bodyPr>
            <a:spAutoFit/>
          </a:bodyPr>
          <a:p>
            <a:r>
              <a:rPr sz="2400"/>
              <a:t>This is the energy stored in a stretched or squashed object </a:t>
            </a:r>
            <a:endParaRPr sz="2400"/>
          </a:p>
          <a:p>
            <a:r>
              <a:rPr sz="2400" i="1"/>
              <a:t>- also known as strain energy</a:t>
            </a:r>
            <a:endParaRPr sz="2400" i="1"/>
          </a:p>
          <a:p>
            <a:pPr>
              <a:spcBef>
                <a:spcPct val="50000"/>
              </a:spcBef>
            </a:pPr>
            <a:endParaRPr sz="2400"/>
          </a:p>
        </p:txBody>
      </p:sp>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b="1">
                <a:solidFill>
                  <a:schemeClr val="bg1"/>
                </a:solidFill>
                <a:latin typeface="Calibri" panose="020F0502020204030204" charset="0"/>
                <a:cs typeface="Calibri" panose="020F0502020204030204" charset="0"/>
                <a:sym typeface="+mn-ea"/>
              </a:rPr>
              <a:t>Forms of Energy</a:t>
            </a:r>
            <a:endParaRPr lang="en-US" altLang="en-US" b="1">
              <a:solidFill>
                <a:schemeClr val="bg1"/>
              </a:solidFill>
              <a:latin typeface="Calibri" panose="020F0502020204030204" charset="0"/>
              <a:cs typeface="Calibri" panose="020F0502020204030204" charset="0"/>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5715">
                                            <p:txEl>
                                              <p:charRg st="20" end="8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5715">
                                            <p:txEl>
                                              <p:charRg st="81" end="11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5715">
                                            <p:txEl>
                                              <p:charRg st="112" end="19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5715">
                                            <p:txEl>
                                              <p:charRg st="196" end="22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70344">
                                            <p:txEl>
                                              <p:charRg st="0" end="6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776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0344">
                                            <p:txEl>
                                              <p:charRg st="61" end="9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Efficiency</a:t>
            </a:r>
            <a:endParaRPr lang="en-US" altLang="en-US" b="1">
              <a:sym typeface="+mn-ea"/>
            </a:endParaRPr>
          </a:p>
        </p:txBody>
      </p:sp>
      <p:pic>
        <p:nvPicPr>
          <p:cNvPr id="2" name="Picture 1"/>
          <p:cNvPicPr>
            <a:picLocks noChangeAspect="1"/>
          </p:cNvPicPr>
          <p:nvPr/>
        </p:nvPicPr>
        <p:blipFill>
          <a:blip r:embed="rId1"/>
          <a:stretch>
            <a:fillRect/>
          </a:stretch>
        </p:blipFill>
        <p:spPr>
          <a:xfrm>
            <a:off x="98425" y="798195"/>
            <a:ext cx="5359400" cy="2108835"/>
          </a:xfrm>
          <a:prstGeom prst="rect">
            <a:avLst/>
          </a:prstGeom>
        </p:spPr>
      </p:pic>
      <p:pic>
        <p:nvPicPr>
          <p:cNvPr id="4" name="Picture 3"/>
          <p:cNvPicPr>
            <a:picLocks noChangeAspect="1"/>
          </p:cNvPicPr>
          <p:nvPr/>
        </p:nvPicPr>
        <p:blipFill>
          <a:blip r:embed="rId2"/>
          <a:stretch>
            <a:fillRect/>
          </a:stretch>
        </p:blipFill>
        <p:spPr>
          <a:xfrm>
            <a:off x="97790" y="4149090"/>
            <a:ext cx="5360035" cy="2615565"/>
          </a:xfrm>
          <a:prstGeom prst="rect">
            <a:avLst/>
          </a:prstGeom>
        </p:spPr>
      </p:pic>
      <p:sp>
        <p:nvSpPr>
          <p:cNvPr id="6" name="Text Box 5"/>
          <p:cNvSpPr txBox="1"/>
          <p:nvPr/>
        </p:nvSpPr>
        <p:spPr>
          <a:xfrm>
            <a:off x="12065" y="3198495"/>
            <a:ext cx="7304405" cy="398780"/>
          </a:xfrm>
          <a:prstGeom prst="rect">
            <a:avLst/>
          </a:prstGeom>
          <a:noFill/>
        </p:spPr>
        <p:txBody>
          <a:bodyPr wrap="square" rtlCol="0">
            <a:spAutoFit/>
          </a:bodyPr>
          <a:p>
            <a:r>
              <a:rPr lang="en-US" altLang="en-US" sz="2000" b="1"/>
              <a:t>How can you reduce energy/heat losses?</a:t>
            </a:r>
            <a:endParaRPr lang="en-US" altLang="en-US" sz="2000" b="1"/>
          </a:p>
        </p:txBody>
      </p:sp>
      <p:sp>
        <p:nvSpPr>
          <p:cNvPr id="7" name="Down Arrow 6"/>
          <p:cNvSpPr/>
          <p:nvPr/>
        </p:nvSpPr>
        <p:spPr>
          <a:xfrm>
            <a:off x="5116195" y="2997200"/>
            <a:ext cx="432435" cy="1151890"/>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pic>
        <p:nvPicPr>
          <p:cNvPr id="8" name="Picture 7"/>
          <p:cNvPicPr>
            <a:picLocks noChangeAspect="1"/>
          </p:cNvPicPr>
          <p:nvPr/>
        </p:nvPicPr>
        <p:blipFill>
          <a:blip r:embed="rId3"/>
          <a:stretch>
            <a:fillRect/>
          </a:stretch>
        </p:blipFill>
        <p:spPr>
          <a:xfrm>
            <a:off x="6053455" y="2372995"/>
            <a:ext cx="3078480" cy="2298065"/>
          </a:xfrm>
          <a:prstGeom prst="rect">
            <a:avLst/>
          </a:prstGeom>
        </p:spPr>
      </p:pic>
      <p:sp>
        <p:nvSpPr>
          <p:cNvPr id="11" name="Text Box 10"/>
          <p:cNvSpPr txBox="1"/>
          <p:nvPr/>
        </p:nvSpPr>
        <p:spPr>
          <a:xfrm>
            <a:off x="286385" y="4263390"/>
            <a:ext cx="2917825" cy="368300"/>
          </a:xfrm>
          <a:prstGeom prst="rect">
            <a:avLst/>
          </a:prstGeom>
          <a:noFill/>
        </p:spPr>
        <p:txBody>
          <a:bodyPr wrap="square" rtlCol="0">
            <a:spAutoFit/>
          </a:bodyPr>
          <a:p>
            <a:r>
              <a:rPr lang="en-US" altLang="en-US">
                <a:solidFill>
                  <a:schemeClr val="bg1"/>
                </a:solidFill>
              </a:rPr>
              <a:t>wider base and lid</a:t>
            </a:r>
            <a:endParaRPr lang="en-US" altLang="en-US">
              <a:solidFill>
                <a:schemeClr val="bg1"/>
              </a:solidFill>
            </a:endParaRPr>
          </a:p>
        </p:txBody>
      </p:sp>
      <p:sp>
        <p:nvSpPr>
          <p:cNvPr id="13" name="Down Arrow 12"/>
          <p:cNvSpPr/>
          <p:nvPr/>
        </p:nvSpPr>
        <p:spPr>
          <a:xfrm rot="18540000">
            <a:off x="5533390" y="2741930"/>
            <a:ext cx="432435" cy="675005"/>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4" name="Text Box 13"/>
          <p:cNvSpPr txBox="1"/>
          <p:nvPr/>
        </p:nvSpPr>
        <p:spPr>
          <a:xfrm>
            <a:off x="5922645" y="4671060"/>
            <a:ext cx="3209290" cy="1198880"/>
          </a:xfrm>
          <a:prstGeom prst="rect">
            <a:avLst/>
          </a:prstGeom>
          <a:noFill/>
        </p:spPr>
        <p:txBody>
          <a:bodyPr wrap="square" rtlCol="0">
            <a:spAutoFit/>
          </a:bodyPr>
          <a:p>
            <a:pPr algn="ctr"/>
            <a:r>
              <a:rPr lang="en-US" altLang="en-US"/>
              <a:t>putting the heating element directly in the water, means there are no heat losses to the base of the pan</a:t>
            </a:r>
            <a:endParaRPr lang="en-US" altLang="en-US"/>
          </a:p>
        </p:txBody>
      </p:sp>
      <p:sp>
        <p:nvSpPr>
          <p:cNvPr id="15" name="Text Box 14"/>
          <p:cNvSpPr txBox="1"/>
          <p:nvPr/>
        </p:nvSpPr>
        <p:spPr>
          <a:xfrm>
            <a:off x="5705475" y="5842635"/>
            <a:ext cx="3426460" cy="922020"/>
          </a:xfrm>
          <a:prstGeom prst="rect">
            <a:avLst/>
          </a:prstGeom>
          <a:solidFill>
            <a:srgbClr val="EFFB8F"/>
          </a:solidFill>
        </p:spPr>
        <p:txBody>
          <a:bodyPr wrap="square" rtlCol="0">
            <a:spAutoFit/>
          </a:bodyPr>
          <a:p>
            <a:pPr algn="ctr"/>
            <a:r>
              <a:rPr lang="en-US" altLang="en-US"/>
              <a:t>Plastic walls in the kettle insulate and increase efficiency, this is not possible in the pan</a:t>
            </a:r>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13" grpId="0" bldLvl="0" animBg="1"/>
      <p:bldP spid="14" grpId="0"/>
      <p:bldP spid="15" grpId="0" bldLvl="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1778" name="Rectangle 2"/>
          <p:cNvSpPr>
            <a:spLocks noGrp="1"/>
          </p:cNvSpPr>
          <p:nvPr>
            <p:ph type="title"/>
          </p:nvPr>
        </p:nvSpPr>
        <p:spPr>
          <a:xfrm>
            <a:off x="457200" y="274638"/>
            <a:ext cx="8229600" cy="777875"/>
          </a:xfrm>
        </p:spPr>
        <p:txBody>
          <a:bodyPr vert="horz" wrap="square" lIns="91440" tIns="45720" rIns="91440" bIns="45720" anchor="ctr"/>
          <a:p>
            <a:r>
              <a:rPr sz="4000"/>
              <a:t>Improving efficiency</a:t>
            </a:r>
            <a:endParaRPr sz="4000"/>
          </a:p>
        </p:txBody>
      </p:sp>
      <p:sp>
        <p:nvSpPr>
          <p:cNvPr id="141315" name="Rectangle 3"/>
          <p:cNvSpPr>
            <a:spLocks noGrp="1"/>
          </p:cNvSpPr>
          <p:nvPr>
            <p:ph type="body"/>
          </p:nvPr>
        </p:nvSpPr>
        <p:spPr>
          <a:xfrm>
            <a:off x="468313" y="1196975"/>
            <a:ext cx="8229600" cy="4784725"/>
          </a:xfrm>
        </p:spPr>
        <p:txBody>
          <a:bodyPr vert="horz" wrap="square" lIns="91440" tIns="45720" rIns="91440" bIns="45720" anchor="t"/>
          <a:p>
            <a:pPr marL="0" indent="0">
              <a:buNone/>
            </a:pPr>
            <a:r>
              <a:t>Decrease loss to </a:t>
            </a:r>
            <a:r>
              <a:rPr>
                <a:solidFill>
                  <a:srgbClr val="FF0000"/>
                </a:solidFill>
              </a:rPr>
              <a:t>heat</a:t>
            </a:r>
            <a:r>
              <a:t> by:</a:t>
            </a:r>
          </a:p>
          <a:p>
            <a:pPr marL="822325" lvl="1">
              <a:buNone/>
            </a:pPr>
            <a:r>
              <a:t>Reducing friction by using a lubricant (eg oil).</a:t>
            </a:r>
          </a:p>
          <a:p>
            <a:pPr marL="822325" lvl="1">
              <a:buNone/>
            </a:pPr>
            <a:r>
              <a:t>Reducing electrical resistance in electrical circuits.</a:t>
            </a:r>
          </a:p>
          <a:p>
            <a:pPr marL="822325" lvl="1">
              <a:buNone/>
            </a:pPr>
            <a:r>
              <a:t>Reducing air resistance by using streamlined shapes.</a:t>
            </a:r>
          </a:p>
          <a:p>
            <a:pPr marL="0" indent="0">
              <a:buNone/>
            </a:pPr>
          </a:p>
          <a:p>
            <a:pPr marL="0" indent="0">
              <a:buNone/>
            </a:pPr>
            <a:r>
              <a:t>Reduce loss to </a:t>
            </a:r>
            <a:r>
              <a:rPr>
                <a:solidFill>
                  <a:srgbClr val="FF0000"/>
                </a:solidFill>
              </a:rPr>
              <a:t>sound</a:t>
            </a:r>
            <a:r>
              <a:t> by tightening the loose parts of machinery.</a:t>
            </a:r>
          </a:p>
        </p:txBody>
      </p:sp>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b="1">
                <a:sym typeface="+mn-ea"/>
              </a:rPr>
              <a:t>Efficiency</a:t>
            </a:r>
            <a:endParaRPr lang="en-US" altLang="en-US" b="1">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1315">
                                            <p:txEl>
                                              <p:charRg st="0" end="2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1315">
                                            <p:txEl>
                                              <p:charRg st="26" end="7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1315">
                                            <p:txEl>
                                              <p:charRg st="75" end="13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1315">
                                            <p:txEl>
                                              <p:charRg st="130" end="18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1315">
                                            <p:txEl>
                                              <p:charRg st="184" end="24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p:sp>
        <p:nvSpPr>
          <p:cNvPr id="358402" name="Rectangle 2"/>
          <p:cNvSpPr>
            <a:spLocks noGrp="1"/>
          </p:cNvSpPr>
          <p:nvPr>
            <p:ph type="title"/>
          </p:nvPr>
        </p:nvSpPr>
        <p:spPr>
          <a:xfrm>
            <a:off x="457200" y="274638"/>
            <a:ext cx="8229600" cy="706437"/>
          </a:xfrm>
        </p:spPr>
        <p:txBody>
          <a:bodyPr vert="horz" wrap="square" lIns="91440" tIns="45720" rIns="91440" bIns="45720" anchor="ctr"/>
          <a:p>
            <a:r>
              <a:rPr sz="4000"/>
              <a:t>Question 1</a:t>
            </a:r>
            <a:endParaRPr sz="4000"/>
          </a:p>
        </p:txBody>
      </p:sp>
      <p:sp>
        <p:nvSpPr>
          <p:cNvPr id="358403" name="Rectangle 3"/>
          <p:cNvSpPr>
            <a:spLocks noGrp="1"/>
          </p:cNvSpPr>
          <p:nvPr>
            <p:ph type="body"/>
          </p:nvPr>
        </p:nvSpPr>
        <p:spPr>
          <a:xfrm>
            <a:off x="539750" y="1268413"/>
            <a:ext cx="8208963" cy="1223962"/>
          </a:xfrm>
        </p:spPr>
        <p:txBody>
          <a:bodyPr vert="horz" wrap="square" lIns="91440" tIns="45720" rIns="91440" bIns="45720" anchor="t"/>
          <a:p>
            <a:pPr marL="0" indent="0">
              <a:lnSpc>
                <a:spcPct val="80000"/>
              </a:lnSpc>
              <a:buNone/>
            </a:pPr>
            <a:r>
              <a:rPr sz="2800" i="1"/>
              <a:t>Calculate the efficiency of an electric motor if it produces 48J of useful kinetic energy when supplied with 80J of electrical energy.</a:t>
            </a:r>
            <a:r>
              <a:rPr sz="2800"/>
              <a:t> </a:t>
            </a:r>
            <a:endParaRPr sz="2800"/>
          </a:p>
          <a:p>
            <a:pPr marL="0" indent="0">
              <a:lnSpc>
                <a:spcPct val="80000"/>
              </a:lnSpc>
              <a:buNone/>
            </a:pPr>
            <a:endParaRPr sz="2800"/>
          </a:p>
        </p:txBody>
      </p:sp>
      <p:grpSp>
        <p:nvGrpSpPr>
          <p:cNvPr id="358410" name="Group 358409"/>
          <p:cNvGrpSpPr/>
          <p:nvPr/>
        </p:nvGrpSpPr>
        <p:grpSpPr>
          <a:xfrm>
            <a:off x="611188" y="2565400"/>
            <a:ext cx="5316537" cy="960438"/>
            <a:chOff x="385" y="1616"/>
            <a:chExt cx="3349" cy="605"/>
          </a:xfrm>
        </p:grpSpPr>
        <p:sp>
          <p:nvSpPr>
            <p:cNvPr id="358405" name="Text Box 4"/>
            <p:cNvSpPr txBox="1"/>
            <p:nvPr/>
          </p:nvSpPr>
          <p:spPr>
            <a:xfrm>
              <a:off x="385" y="1752"/>
              <a:ext cx="1225" cy="288"/>
            </a:xfrm>
            <a:prstGeom prst="rect">
              <a:avLst/>
            </a:prstGeom>
            <a:noFill/>
            <a:ln w="9525">
              <a:noFill/>
            </a:ln>
          </p:spPr>
          <p:txBody>
            <a:bodyPr>
              <a:spAutoFit/>
            </a:bodyPr>
            <a:p>
              <a:pPr>
                <a:spcBef>
                  <a:spcPct val="50000"/>
                </a:spcBef>
              </a:pPr>
              <a:r>
                <a:rPr sz="2400" b="1">
                  <a:solidFill>
                    <a:srgbClr val="FF0000"/>
                  </a:solidFill>
                </a:rPr>
                <a:t>efficiency = </a:t>
              </a:r>
              <a:endParaRPr sz="2400" b="1">
                <a:solidFill>
                  <a:srgbClr val="FF0000"/>
                </a:solidFill>
              </a:endParaRPr>
            </a:p>
          </p:txBody>
        </p:sp>
        <p:sp>
          <p:nvSpPr>
            <p:cNvPr id="358406" name="Text Box 5"/>
            <p:cNvSpPr txBox="1"/>
            <p:nvPr/>
          </p:nvSpPr>
          <p:spPr>
            <a:xfrm>
              <a:off x="1655" y="1616"/>
              <a:ext cx="2079" cy="288"/>
            </a:xfrm>
            <a:prstGeom prst="rect">
              <a:avLst/>
            </a:prstGeom>
            <a:noFill/>
            <a:ln w="9525">
              <a:noFill/>
            </a:ln>
          </p:spPr>
          <p:txBody>
            <a:bodyPr>
              <a:spAutoFit/>
            </a:bodyPr>
            <a:p>
              <a:pPr>
                <a:spcBef>
                  <a:spcPct val="50000"/>
                </a:spcBef>
              </a:pPr>
              <a:r>
                <a:rPr sz="2400" b="1">
                  <a:solidFill>
                    <a:srgbClr val="FF0000"/>
                  </a:solidFill>
                </a:rPr>
                <a:t>useful energy output</a:t>
              </a:r>
              <a:endParaRPr sz="2400" b="1">
                <a:solidFill>
                  <a:srgbClr val="FF0000"/>
                </a:solidFill>
              </a:endParaRPr>
            </a:p>
          </p:txBody>
        </p:sp>
        <p:sp>
          <p:nvSpPr>
            <p:cNvPr id="358407" name="Text Box 6"/>
            <p:cNvSpPr txBox="1"/>
            <p:nvPr/>
          </p:nvSpPr>
          <p:spPr>
            <a:xfrm>
              <a:off x="1821" y="1933"/>
              <a:ext cx="1786" cy="288"/>
            </a:xfrm>
            <a:prstGeom prst="rect">
              <a:avLst/>
            </a:prstGeom>
            <a:noFill/>
            <a:ln w="9525">
              <a:noFill/>
            </a:ln>
          </p:spPr>
          <p:txBody>
            <a:bodyPr>
              <a:spAutoFit/>
            </a:bodyPr>
            <a:p>
              <a:pPr>
                <a:spcBef>
                  <a:spcPct val="50000"/>
                </a:spcBef>
              </a:pPr>
              <a:r>
                <a:rPr sz="2400" b="1">
                  <a:solidFill>
                    <a:srgbClr val="FF0000"/>
                  </a:solidFill>
                </a:rPr>
                <a:t>total energy input</a:t>
              </a:r>
              <a:endParaRPr sz="2400" b="1">
                <a:solidFill>
                  <a:srgbClr val="FF0000"/>
                </a:solidFill>
              </a:endParaRPr>
            </a:p>
          </p:txBody>
        </p:sp>
        <p:sp>
          <p:nvSpPr>
            <p:cNvPr id="358408" name="Line 7"/>
            <p:cNvSpPr/>
            <p:nvPr/>
          </p:nvSpPr>
          <p:spPr>
            <a:xfrm>
              <a:off x="1701" y="1888"/>
              <a:ext cx="1964" cy="0"/>
            </a:xfrm>
            <a:prstGeom prst="line">
              <a:avLst/>
            </a:prstGeom>
            <a:ln w="38100" cap="flat" cmpd="sng">
              <a:solidFill>
                <a:srgbClr val="FF0000"/>
              </a:solidFill>
              <a:prstDash val="solid"/>
              <a:headEnd type="none" w="med" len="med"/>
              <a:tailEnd type="none" w="med" len="med"/>
            </a:ln>
          </p:spPr>
        </p:sp>
      </p:grpSp>
      <p:sp>
        <p:nvSpPr>
          <p:cNvPr id="147464" name="Text Box 8"/>
          <p:cNvSpPr txBox="1"/>
          <p:nvPr/>
        </p:nvSpPr>
        <p:spPr>
          <a:xfrm>
            <a:off x="684213" y="3933825"/>
            <a:ext cx="6767512" cy="1004888"/>
          </a:xfrm>
          <a:prstGeom prst="rect">
            <a:avLst/>
          </a:prstGeom>
          <a:noFill/>
          <a:ln w="9525">
            <a:noFill/>
          </a:ln>
        </p:spPr>
        <p:txBody>
          <a:bodyPr>
            <a:spAutoFit/>
          </a:bodyPr>
          <a:p>
            <a:pPr>
              <a:spcBef>
                <a:spcPct val="50000"/>
              </a:spcBef>
            </a:pPr>
            <a:r>
              <a:rPr sz="2400" b="1">
                <a:solidFill>
                  <a:srgbClr val="FF0000"/>
                </a:solidFill>
              </a:rPr>
              <a:t>efficiency </a:t>
            </a:r>
            <a:r>
              <a:rPr sz="2400"/>
              <a:t>= 48J </a:t>
            </a:r>
            <a:r>
              <a:rPr sz="2400">
                <a:cs typeface="Arial" panose="020B0604020202020204" pitchFamily="34" charset="0"/>
              </a:rPr>
              <a:t>÷ 80J</a:t>
            </a:r>
            <a:endParaRPr sz="2400">
              <a:cs typeface="Arial" panose="020B0604020202020204" pitchFamily="34" charset="0"/>
            </a:endParaRPr>
          </a:p>
          <a:p>
            <a:pPr>
              <a:spcBef>
                <a:spcPct val="50000"/>
              </a:spcBef>
            </a:pPr>
            <a:r>
              <a:rPr sz="2400" b="1">
                <a:solidFill>
                  <a:schemeClr val="accent2"/>
                </a:solidFill>
              </a:rPr>
              <a:t>efficiency of the motor = 0.6</a:t>
            </a:r>
            <a:endParaRPr sz="2400" b="1">
              <a:solidFill>
                <a:schemeClr val="accent2"/>
              </a:solidFill>
              <a:ea typeface="Arial" panose="020B0604020202020204" pitchFamily="34" charset="0"/>
            </a:endParaRPr>
          </a:p>
        </p:txBody>
      </p:sp>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b="1">
                <a:sym typeface="+mn-ea"/>
              </a:rPr>
              <a:t>Efficiency</a:t>
            </a:r>
            <a:endParaRPr lang="en-US" altLang="en-US" b="1">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84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7464">
                                            <p:txEl>
                                              <p:charRg st="0" end="2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7464">
                                            <p:txEl>
                                              <p:charRg st="23" end="5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p:sp>
        <p:nvSpPr>
          <p:cNvPr id="360450" name="Rectangle 2"/>
          <p:cNvSpPr>
            <a:spLocks noGrp="1"/>
          </p:cNvSpPr>
          <p:nvPr>
            <p:ph type="title"/>
          </p:nvPr>
        </p:nvSpPr>
        <p:spPr>
          <a:xfrm>
            <a:off x="457200" y="274638"/>
            <a:ext cx="8229600" cy="706437"/>
          </a:xfrm>
        </p:spPr>
        <p:txBody>
          <a:bodyPr vert="horz" wrap="square" lIns="91440" tIns="45720" rIns="91440" bIns="45720" anchor="ctr"/>
          <a:p>
            <a:r>
              <a:rPr sz="4000"/>
              <a:t>Question 2</a:t>
            </a:r>
            <a:endParaRPr sz="4000"/>
          </a:p>
        </p:txBody>
      </p:sp>
      <p:sp>
        <p:nvSpPr>
          <p:cNvPr id="360451" name="Rectangle 3"/>
          <p:cNvSpPr>
            <a:spLocks noGrp="1"/>
          </p:cNvSpPr>
          <p:nvPr>
            <p:ph type="body"/>
          </p:nvPr>
        </p:nvSpPr>
        <p:spPr>
          <a:xfrm>
            <a:off x="539750" y="1268413"/>
            <a:ext cx="8208963" cy="1223962"/>
          </a:xfrm>
        </p:spPr>
        <p:txBody>
          <a:bodyPr vert="horz" wrap="square" lIns="91440" tIns="45720" rIns="91440" bIns="45720" anchor="t"/>
          <a:p>
            <a:pPr marL="0" indent="0">
              <a:lnSpc>
                <a:spcPct val="80000"/>
              </a:lnSpc>
              <a:buNone/>
            </a:pPr>
            <a:r>
              <a:rPr sz="2800" i="1"/>
              <a:t>Calculate the useful light output of a light bulb of efficiency 0.20 when it is  of an electric motor if it supplied with 400J of electrical energy.</a:t>
            </a:r>
            <a:r>
              <a:rPr sz="2800"/>
              <a:t> </a:t>
            </a:r>
            <a:endParaRPr sz="2800"/>
          </a:p>
          <a:p>
            <a:pPr marL="0" indent="0">
              <a:lnSpc>
                <a:spcPct val="80000"/>
              </a:lnSpc>
              <a:buNone/>
            </a:pPr>
            <a:endParaRPr sz="2800"/>
          </a:p>
        </p:txBody>
      </p:sp>
      <p:sp>
        <p:nvSpPr>
          <p:cNvPr id="149513" name="Text Box 9"/>
          <p:cNvSpPr txBox="1"/>
          <p:nvPr/>
        </p:nvSpPr>
        <p:spPr>
          <a:xfrm>
            <a:off x="684213" y="3933825"/>
            <a:ext cx="6767512" cy="1552575"/>
          </a:xfrm>
          <a:prstGeom prst="rect">
            <a:avLst/>
          </a:prstGeom>
          <a:noFill/>
          <a:ln w="9525">
            <a:noFill/>
          </a:ln>
        </p:spPr>
        <p:txBody>
          <a:bodyPr>
            <a:spAutoFit/>
          </a:bodyPr>
          <a:p>
            <a:pPr>
              <a:spcBef>
                <a:spcPct val="50000"/>
              </a:spcBef>
            </a:pPr>
            <a:r>
              <a:rPr sz="2400"/>
              <a:t>0.20 = </a:t>
            </a:r>
            <a:r>
              <a:rPr sz="2400" b="1">
                <a:solidFill>
                  <a:srgbClr val="FF0000"/>
                </a:solidFill>
              </a:rPr>
              <a:t>useful energy</a:t>
            </a:r>
            <a:r>
              <a:rPr sz="2400"/>
              <a:t> </a:t>
            </a:r>
            <a:r>
              <a:rPr sz="2400">
                <a:cs typeface="Arial" panose="020B0604020202020204" pitchFamily="34" charset="0"/>
              </a:rPr>
              <a:t>÷ 400J</a:t>
            </a:r>
            <a:endParaRPr sz="2400">
              <a:cs typeface="Arial" panose="020B0604020202020204" pitchFamily="34" charset="0"/>
            </a:endParaRPr>
          </a:p>
          <a:p>
            <a:pPr>
              <a:spcBef>
                <a:spcPct val="50000"/>
              </a:spcBef>
            </a:pPr>
            <a:r>
              <a:rPr sz="2400" b="1">
                <a:solidFill>
                  <a:srgbClr val="FF0000"/>
                </a:solidFill>
              </a:rPr>
              <a:t>useful energy</a:t>
            </a:r>
            <a:r>
              <a:rPr sz="2400"/>
              <a:t> = 0.20 x 400J</a:t>
            </a:r>
            <a:endParaRPr sz="2400"/>
          </a:p>
          <a:p>
            <a:pPr>
              <a:spcBef>
                <a:spcPct val="50000"/>
              </a:spcBef>
            </a:pPr>
            <a:r>
              <a:rPr sz="2400" b="1">
                <a:solidFill>
                  <a:schemeClr val="accent2"/>
                </a:solidFill>
              </a:rPr>
              <a:t>light output = 80J</a:t>
            </a:r>
            <a:endParaRPr sz="2400" b="1">
              <a:solidFill>
                <a:schemeClr val="accent2"/>
              </a:solidFill>
            </a:endParaRPr>
          </a:p>
        </p:txBody>
      </p:sp>
      <p:grpSp>
        <p:nvGrpSpPr>
          <p:cNvPr id="360458" name="Group 360457"/>
          <p:cNvGrpSpPr/>
          <p:nvPr/>
        </p:nvGrpSpPr>
        <p:grpSpPr>
          <a:xfrm>
            <a:off x="611188" y="2565400"/>
            <a:ext cx="5316537" cy="960438"/>
            <a:chOff x="385" y="1616"/>
            <a:chExt cx="3349" cy="605"/>
          </a:xfrm>
        </p:grpSpPr>
        <p:sp>
          <p:nvSpPr>
            <p:cNvPr id="360459" name="Text Box 4"/>
            <p:cNvSpPr txBox="1"/>
            <p:nvPr/>
          </p:nvSpPr>
          <p:spPr>
            <a:xfrm>
              <a:off x="385" y="1752"/>
              <a:ext cx="1225" cy="288"/>
            </a:xfrm>
            <a:prstGeom prst="rect">
              <a:avLst/>
            </a:prstGeom>
            <a:noFill/>
            <a:ln w="9525">
              <a:noFill/>
            </a:ln>
          </p:spPr>
          <p:txBody>
            <a:bodyPr>
              <a:spAutoFit/>
            </a:bodyPr>
            <a:p>
              <a:pPr>
                <a:spcBef>
                  <a:spcPct val="50000"/>
                </a:spcBef>
              </a:pPr>
              <a:r>
                <a:rPr sz="2400" b="1">
                  <a:solidFill>
                    <a:srgbClr val="FF0000"/>
                  </a:solidFill>
                </a:rPr>
                <a:t>efficiency = </a:t>
              </a:r>
              <a:endParaRPr sz="2400" b="1">
                <a:solidFill>
                  <a:srgbClr val="FF0000"/>
                </a:solidFill>
              </a:endParaRPr>
            </a:p>
          </p:txBody>
        </p:sp>
        <p:sp>
          <p:nvSpPr>
            <p:cNvPr id="360460" name="Text Box 5"/>
            <p:cNvSpPr txBox="1"/>
            <p:nvPr/>
          </p:nvSpPr>
          <p:spPr>
            <a:xfrm>
              <a:off x="1655" y="1616"/>
              <a:ext cx="2079" cy="288"/>
            </a:xfrm>
            <a:prstGeom prst="rect">
              <a:avLst/>
            </a:prstGeom>
            <a:noFill/>
            <a:ln w="9525">
              <a:noFill/>
            </a:ln>
          </p:spPr>
          <p:txBody>
            <a:bodyPr>
              <a:spAutoFit/>
            </a:bodyPr>
            <a:p>
              <a:pPr>
                <a:spcBef>
                  <a:spcPct val="50000"/>
                </a:spcBef>
              </a:pPr>
              <a:r>
                <a:rPr sz="2400" b="1">
                  <a:solidFill>
                    <a:srgbClr val="FF0000"/>
                  </a:solidFill>
                </a:rPr>
                <a:t>useful energy output</a:t>
              </a:r>
              <a:endParaRPr sz="2400" b="1">
                <a:solidFill>
                  <a:srgbClr val="FF0000"/>
                </a:solidFill>
              </a:endParaRPr>
            </a:p>
          </p:txBody>
        </p:sp>
        <p:sp>
          <p:nvSpPr>
            <p:cNvPr id="360461" name="Text Box 6"/>
            <p:cNvSpPr txBox="1"/>
            <p:nvPr/>
          </p:nvSpPr>
          <p:spPr>
            <a:xfrm>
              <a:off x="1821" y="1933"/>
              <a:ext cx="1786" cy="288"/>
            </a:xfrm>
            <a:prstGeom prst="rect">
              <a:avLst/>
            </a:prstGeom>
            <a:noFill/>
            <a:ln w="9525">
              <a:noFill/>
            </a:ln>
          </p:spPr>
          <p:txBody>
            <a:bodyPr>
              <a:spAutoFit/>
            </a:bodyPr>
            <a:p>
              <a:pPr>
                <a:spcBef>
                  <a:spcPct val="50000"/>
                </a:spcBef>
              </a:pPr>
              <a:r>
                <a:rPr sz="2400" b="1">
                  <a:solidFill>
                    <a:srgbClr val="FF0000"/>
                  </a:solidFill>
                </a:rPr>
                <a:t>total energy input</a:t>
              </a:r>
              <a:endParaRPr sz="2400" b="1">
                <a:solidFill>
                  <a:srgbClr val="FF0000"/>
                </a:solidFill>
              </a:endParaRPr>
            </a:p>
          </p:txBody>
        </p:sp>
        <p:sp>
          <p:nvSpPr>
            <p:cNvPr id="360462" name="Line 7"/>
            <p:cNvSpPr/>
            <p:nvPr/>
          </p:nvSpPr>
          <p:spPr>
            <a:xfrm>
              <a:off x="1701" y="1888"/>
              <a:ext cx="1964" cy="0"/>
            </a:xfrm>
            <a:prstGeom prst="line">
              <a:avLst/>
            </a:prstGeom>
            <a:ln w="38100" cap="flat" cmpd="sng">
              <a:solidFill>
                <a:srgbClr val="FF0000"/>
              </a:solidFill>
              <a:prstDash val="solid"/>
              <a:headEnd type="none" w="med" len="med"/>
              <a:tailEnd type="none" w="med" len="med"/>
            </a:ln>
          </p:spPr>
        </p:sp>
      </p:grpSp>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b="1">
                <a:sym typeface="+mn-ea"/>
              </a:rPr>
              <a:t>Efficiency</a:t>
            </a:r>
            <a:endParaRPr lang="en-US" altLang="en-US" b="1">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045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9513">
                                            <p:txEl>
                                              <p:charRg st="0" end="2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9513">
                                            <p:txEl>
                                              <p:charRg st="28" end="5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9513">
                                            <p:txEl>
                                              <p:charRg st="56" end="7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p:sp>
        <p:nvSpPr>
          <p:cNvPr id="364546" name="Rectangle 2"/>
          <p:cNvSpPr>
            <a:spLocks noGrp="1"/>
          </p:cNvSpPr>
          <p:nvPr>
            <p:ph type="title"/>
          </p:nvPr>
        </p:nvSpPr>
        <p:spPr>
          <a:xfrm>
            <a:off x="457200" y="274638"/>
            <a:ext cx="8229600" cy="706437"/>
          </a:xfrm>
        </p:spPr>
        <p:txBody>
          <a:bodyPr vert="horz" wrap="square" lIns="91440" tIns="45720" rIns="91440" bIns="45720" anchor="ctr"/>
          <a:p>
            <a:r>
              <a:rPr sz="4000"/>
              <a:t>Question</a:t>
            </a:r>
            <a:endParaRPr sz="4000"/>
          </a:p>
        </p:txBody>
      </p:sp>
      <p:sp>
        <p:nvSpPr>
          <p:cNvPr id="364547" name="Rectangle 3"/>
          <p:cNvSpPr>
            <a:spLocks noGrp="1"/>
          </p:cNvSpPr>
          <p:nvPr>
            <p:ph type="body"/>
          </p:nvPr>
        </p:nvSpPr>
        <p:spPr>
          <a:xfrm>
            <a:off x="539750" y="1268413"/>
            <a:ext cx="8208963" cy="1223962"/>
          </a:xfrm>
        </p:spPr>
        <p:txBody>
          <a:bodyPr vert="horz" wrap="square" lIns="91440" tIns="45720" rIns="91440" bIns="45720" anchor="t"/>
          <a:p>
            <a:pPr marL="0" indent="0">
              <a:lnSpc>
                <a:spcPct val="80000"/>
              </a:lnSpc>
              <a:buNone/>
            </a:pPr>
            <a:r>
              <a:rPr sz="2800" i="1"/>
              <a:t>Calculate the percentage efficiency of a light bulb if it produces 30J of light when supplied with 240J of electrical energy.</a:t>
            </a:r>
            <a:r>
              <a:rPr sz="2800"/>
              <a:t> </a:t>
            </a:r>
            <a:endParaRPr sz="2800"/>
          </a:p>
          <a:p>
            <a:pPr marL="0" indent="0">
              <a:lnSpc>
                <a:spcPct val="80000"/>
              </a:lnSpc>
              <a:buNone/>
            </a:pPr>
            <a:endParaRPr sz="2800"/>
          </a:p>
        </p:txBody>
      </p:sp>
      <p:sp>
        <p:nvSpPr>
          <p:cNvPr id="151561" name="Text Box 9"/>
          <p:cNvSpPr txBox="1"/>
          <p:nvPr/>
        </p:nvSpPr>
        <p:spPr>
          <a:xfrm>
            <a:off x="684213" y="3716338"/>
            <a:ext cx="6767512" cy="2100262"/>
          </a:xfrm>
          <a:prstGeom prst="rect">
            <a:avLst/>
          </a:prstGeom>
          <a:noFill/>
          <a:ln w="9525">
            <a:noFill/>
          </a:ln>
        </p:spPr>
        <p:txBody>
          <a:bodyPr>
            <a:spAutoFit/>
          </a:bodyPr>
          <a:p>
            <a:pPr>
              <a:spcBef>
                <a:spcPct val="50000"/>
              </a:spcBef>
            </a:pPr>
            <a:r>
              <a:rPr sz="2400" b="1">
                <a:solidFill>
                  <a:srgbClr val="FF0000"/>
                </a:solidFill>
              </a:rPr>
              <a:t>efficiency </a:t>
            </a:r>
            <a:r>
              <a:rPr sz="2400"/>
              <a:t>= 30J </a:t>
            </a:r>
            <a:r>
              <a:rPr sz="2400">
                <a:cs typeface="Arial" panose="020B0604020202020204" pitchFamily="34" charset="0"/>
              </a:rPr>
              <a:t>÷ 240J</a:t>
            </a:r>
            <a:endParaRPr sz="2400">
              <a:cs typeface="Arial" panose="020B0604020202020204" pitchFamily="34" charset="0"/>
            </a:endParaRPr>
          </a:p>
          <a:p>
            <a:pPr>
              <a:spcBef>
                <a:spcPct val="50000"/>
              </a:spcBef>
            </a:pPr>
            <a:r>
              <a:rPr sz="2400">
                <a:cs typeface="Arial" panose="020B0604020202020204" pitchFamily="34" charset="0"/>
              </a:rPr>
              <a:t>= 0.125</a:t>
            </a:r>
            <a:endParaRPr sz="2400">
              <a:cs typeface="Arial" panose="020B0604020202020204" pitchFamily="34" charset="0"/>
            </a:endParaRPr>
          </a:p>
          <a:p>
            <a:pPr>
              <a:spcBef>
                <a:spcPct val="50000"/>
              </a:spcBef>
            </a:pPr>
            <a:r>
              <a:rPr sz="2400" b="1">
                <a:solidFill>
                  <a:srgbClr val="FF0000"/>
                </a:solidFill>
              </a:rPr>
              <a:t>% efficiency = efficiency x 100</a:t>
            </a:r>
            <a:endParaRPr sz="2400" b="1">
              <a:solidFill>
                <a:srgbClr val="FF0000"/>
              </a:solidFill>
            </a:endParaRPr>
          </a:p>
          <a:p>
            <a:pPr>
              <a:spcBef>
                <a:spcPct val="50000"/>
              </a:spcBef>
            </a:pPr>
            <a:r>
              <a:rPr sz="2400" b="1">
                <a:solidFill>
                  <a:schemeClr val="accent2"/>
                </a:solidFill>
              </a:rPr>
              <a:t>Percentage efficiency of light bulb = 12.5%</a:t>
            </a:r>
            <a:endParaRPr sz="2400" b="1">
              <a:solidFill>
                <a:schemeClr val="accent2"/>
              </a:solidFill>
              <a:ea typeface="Arial" panose="020B0604020202020204" pitchFamily="34" charset="0"/>
            </a:endParaRPr>
          </a:p>
        </p:txBody>
      </p:sp>
      <p:grpSp>
        <p:nvGrpSpPr>
          <p:cNvPr id="364559" name="Group 364558"/>
          <p:cNvGrpSpPr/>
          <p:nvPr/>
        </p:nvGrpSpPr>
        <p:grpSpPr>
          <a:xfrm>
            <a:off x="611188" y="2565400"/>
            <a:ext cx="5316537" cy="960438"/>
            <a:chOff x="385" y="1616"/>
            <a:chExt cx="3349" cy="605"/>
          </a:xfrm>
        </p:grpSpPr>
        <p:sp>
          <p:nvSpPr>
            <p:cNvPr id="364560" name="Text Box 4"/>
            <p:cNvSpPr txBox="1"/>
            <p:nvPr/>
          </p:nvSpPr>
          <p:spPr>
            <a:xfrm>
              <a:off x="385" y="1752"/>
              <a:ext cx="1225" cy="288"/>
            </a:xfrm>
            <a:prstGeom prst="rect">
              <a:avLst/>
            </a:prstGeom>
            <a:noFill/>
            <a:ln w="9525">
              <a:noFill/>
            </a:ln>
          </p:spPr>
          <p:txBody>
            <a:bodyPr>
              <a:spAutoFit/>
            </a:bodyPr>
            <a:p>
              <a:pPr>
                <a:spcBef>
                  <a:spcPct val="50000"/>
                </a:spcBef>
              </a:pPr>
              <a:r>
                <a:rPr sz="2400" b="1">
                  <a:solidFill>
                    <a:srgbClr val="FF0000"/>
                  </a:solidFill>
                </a:rPr>
                <a:t>efficiency = </a:t>
              </a:r>
              <a:endParaRPr sz="2400" b="1">
                <a:solidFill>
                  <a:srgbClr val="FF0000"/>
                </a:solidFill>
              </a:endParaRPr>
            </a:p>
          </p:txBody>
        </p:sp>
        <p:sp>
          <p:nvSpPr>
            <p:cNvPr id="364561" name="Text Box 5"/>
            <p:cNvSpPr txBox="1"/>
            <p:nvPr/>
          </p:nvSpPr>
          <p:spPr>
            <a:xfrm>
              <a:off x="1655" y="1616"/>
              <a:ext cx="2079" cy="288"/>
            </a:xfrm>
            <a:prstGeom prst="rect">
              <a:avLst/>
            </a:prstGeom>
            <a:noFill/>
            <a:ln w="9525">
              <a:noFill/>
            </a:ln>
          </p:spPr>
          <p:txBody>
            <a:bodyPr>
              <a:spAutoFit/>
            </a:bodyPr>
            <a:p>
              <a:pPr>
                <a:spcBef>
                  <a:spcPct val="50000"/>
                </a:spcBef>
              </a:pPr>
              <a:r>
                <a:rPr sz="2400" b="1">
                  <a:solidFill>
                    <a:srgbClr val="FF0000"/>
                  </a:solidFill>
                </a:rPr>
                <a:t>useful energy output</a:t>
              </a:r>
              <a:endParaRPr sz="2400" b="1">
                <a:solidFill>
                  <a:srgbClr val="FF0000"/>
                </a:solidFill>
              </a:endParaRPr>
            </a:p>
          </p:txBody>
        </p:sp>
        <p:sp>
          <p:nvSpPr>
            <p:cNvPr id="364562" name="Text Box 6"/>
            <p:cNvSpPr txBox="1"/>
            <p:nvPr/>
          </p:nvSpPr>
          <p:spPr>
            <a:xfrm>
              <a:off x="1821" y="1933"/>
              <a:ext cx="1786" cy="288"/>
            </a:xfrm>
            <a:prstGeom prst="rect">
              <a:avLst/>
            </a:prstGeom>
            <a:noFill/>
            <a:ln w="9525">
              <a:noFill/>
            </a:ln>
          </p:spPr>
          <p:txBody>
            <a:bodyPr>
              <a:spAutoFit/>
            </a:bodyPr>
            <a:p>
              <a:pPr>
                <a:spcBef>
                  <a:spcPct val="50000"/>
                </a:spcBef>
              </a:pPr>
              <a:r>
                <a:rPr sz="2400" b="1">
                  <a:solidFill>
                    <a:srgbClr val="FF0000"/>
                  </a:solidFill>
                </a:rPr>
                <a:t>total energy input</a:t>
              </a:r>
              <a:endParaRPr sz="2400" b="1">
                <a:solidFill>
                  <a:srgbClr val="FF0000"/>
                </a:solidFill>
              </a:endParaRPr>
            </a:p>
          </p:txBody>
        </p:sp>
        <p:sp>
          <p:nvSpPr>
            <p:cNvPr id="364563" name="Line 7"/>
            <p:cNvSpPr/>
            <p:nvPr/>
          </p:nvSpPr>
          <p:spPr>
            <a:xfrm>
              <a:off x="1701" y="1888"/>
              <a:ext cx="1964" cy="0"/>
            </a:xfrm>
            <a:prstGeom prst="line">
              <a:avLst/>
            </a:prstGeom>
            <a:ln w="38100" cap="flat" cmpd="sng">
              <a:solidFill>
                <a:srgbClr val="FF0000"/>
              </a:solidFill>
              <a:prstDash val="solid"/>
              <a:headEnd type="none" w="med" len="med"/>
              <a:tailEnd type="none" w="med" len="med"/>
            </a:ln>
          </p:spPr>
        </p:sp>
      </p:grpSp>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b="1">
                <a:sym typeface="+mn-ea"/>
              </a:rPr>
              <a:t>Efficiency</a:t>
            </a:r>
            <a:endParaRPr lang="en-US" altLang="en-US" b="1">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455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1561">
                                            <p:txEl>
                                              <p:charRg st="0" end="2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1561">
                                            <p:txEl>
                                              <p:charRg st="24" end="3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1561">
                                            <p:txEl>
                                              <p:charRg st="32" end="6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1561">
                                            <p:txEl>
                                              <p:charRg st="64" end="10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5634" name="Rectangle 2"/>
          <p:cNvSpPr>
            <a:spLocks noGrp="1"/>
          </p:cNvSpPr>
          <p:nvPr>
            <p:ph type="title"/>
          </p:nvPr>
        </p:nvSpPr>
        <p:spPr>
          <a:xfrm>
            <a:off x="457200" y="274638"/>
            <a:ext cx="8229600" cy="706437"/>
          </a:xfrm>
        </p:spPr>
        <p:txBody>
          <a:bodyPr vert="horz" wrap="square" lIns="91440" tIns="45720" rIns="91440" bIns="45720" anchor="ctr"/>
          <a:p>
            <a:r>
              <a:rPr sz="4000"/>
              <a:t>Complete</a:t>
            </a:r>
            <a:endParaRPr sz="4000"/>
          </a:p>
        </p:txBody>
      </p:sp>
      <p:graphicFrame>
        <p:nvGraphicFramePr>
          <p:cNvPr id="153714" name="Group 114"/>
          <p:cNvGraphicFramePr>
            <a:graphicFrameLocks noGrp="1"/>
          </p:cNvGraphicFramePr>
          <p:nvPr>
            <p:ph type="tbl" idx="4294967295"/>
          </p:nvPr>
        </p:nvGraphicFramePr>
        <p:xfrm>
          <a:off x="468313" y="1196975"/>
          <a:ext cx="8207375" cy="3997325"/>
        </p:xfrm>
        <a:graphic>
          <a:graphicData uri="http://schemas.openxmlformats.org/drawingml/2006/table">
            <a:tbl>
              <a:tblPr/>
              <a:tblGrid>
                <a:gridCol w="1641475"/>
                <a:gridCol w="1641475"/>
                <a:gridCol w="1641475"/>
                <a:gridCol w="1641475"/>
                <a:gridCol w="1641475"/>
              </a:tblGrid>
              <a:tr h="719138">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smtClean="0">
                          <a:ln>
                            <a:noFill/>
                          </a:ln>
                          <a:solidFill>
                            <a:schemeClr val="tx1"/>
                          </a:solidFill>
                          <a:effectLst/>
                          <a:latin typeface="Arial" panose="020B0604020202020204" pitchFamily="34" charset="0"/>
                        </a:rPr>
                        <a:t>Input energy (J)</a:t>
                      </a:r>
                      <a:endParaRPr kumimoji="0" lang="en-GB" sz="2000" b="1"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smtClean="0">
                          <a:ln>
                            <a:noFill/>
                          </a:ln>
                          <a:solidFill>
                            <a:schemeClr val="tx1"/>
                          </a:solidFill>
                          <a:effectLst/>
                          <a:latin typeface="Arial" panose="020B0604020202020204" pitchFamily="34" charset="0"/>
                        </a:rPr>
                        <a:t>Useful</a:t>
                      </a:r>
                      <a:endParaRPr kumimoji="0" lang="en-GB" sz="2000" b="1" i="0" u="none" strike="noStrike" cap="none" normalizeH="0" baseline="0" smtClean="0">
                        <a:ln>
                          <a:noFill/>
                        </a:ln>
                        <a:solidFill>
                          <a:schemeClr val="tx1"/>
                        </a:solidFill>
                        <a:effectLst/>
                        <a:latin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smtClean="0">
                          <a:ln>
                            <a:noFill/>
                          </a:ln>
                          <a:solidFill>
                            <a:schemeClr val="tx1"/>
                          </a:solidFill>
                          <a:effectLst/>
                          <a:latin typeface="Arial" panose="020B0604020202020204" pitchFamily="34" charset="0"/>
                        </a:rPr>
                        <a:t>energy (J)</a:t>
                      </a:r>
                      <a:endParaRPr kumimoji="0" lang="en-GB" sz="2000" b="1"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smtClean="0">
                          <a:ln>
                            <a:noFill/>
                          </a:ln>
                          <a:solidFill>
                            <a:schemeClr val="tx1"/>
                          </a:solidFill>
                          <a:effectLst/>
                          <a:latin typeface="Arial" panose="020B0604020202020204" pitchFamily="34" charset="0"/>
                        </a:rPr>
                        <a:t>Wasted energy (J)</a:t>
                      </a:r>
                      <a:endParaRPr kumimoji="0" lang="en-GB" sz="2000" b="1"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smtClean="0">
                          <a:ln>
                            <a:noFill/>
                          </a:ln>
                          <a:solidFill>
                            <a:schemeClr val="tx1"/>
                          </a:solidFill>
                          <a:effectLst/>
                          <a:latin typeface="Arial" panose="020B0604020202020204" pitchFamily="34" charset="0"/>
                        </a:rPr>
                        <a:t>Efficiency</a:t>
                      </a:r>
                      <a:endParaRPr kumimoji="0" lang="en-GB" sz="2000" b="1"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smtClean="0">
                          <a:ln>
                            <a:noFill/>
                          </a:ln>
                          <a:solidFill>
                            <a:schemeClr val="tx1"/>
                          </a:solidFill>
                          <a:effectLst/>
                          <a:latin typeface="Arial" panose="020B0604020202020204" pitchFamily="34" charset="0"/>
                        </a:rPr>
                        <a:t>Percentage efficiency</a:t>
                      </a:r>
                      <a:endParaRPr kumimoji="0" lang="en-GB" sz="2000" b="1"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6113">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100</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40</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9288">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250</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50</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6113">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50</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0.20</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80</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30%</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6113">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60</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60</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53698" name="Text Box 98"/>
          <p:cNvSpPr txBox="1"/>
          <p:nvPr/>
        </p:nvSpPr>
        <p:spPr>
          <a:xfrm>
            <a:off x="4284663" y="1987550"/>
            <a:ext cx="1008062" cy="519113"/>
          </a:xfrm>
          <a:prstGeom prst="rect">
            <a:avLst/>
          </a:prstGeom>
          <a:noFill/>
          <a:ln w="9525">
            <a:noFill/>
          </a:ln>
        </p:spPr>
        <p:txBody>
          <a:bodyPr>
            <a:spAutoFit/>
          </a:bodyPr>
          <a:p>
            <a:pPr>
              <a:spcBef>
                <a:spcPct val="50000"/>
              </a:spcBef>
            </a:pPr>
            <a:r>
              <a:rPr sz="2800" b="1">
                <a:solidFill>
                  <a:srgbClr val="FF0000"/>
                </a:solidFill>
              </a:rPr>
              <a:t>60</a:t>
            </a:r>
            <a:endParaRPr sz="2800" b="1">
              <a:solidFill>
                <a:srgbClr val="FF0000"/>
              </a:solidFill>
            </a:endParaRPr>
          </a:p>
        </p:txBody>
      </p:sp>
      <p:sp>
        <p:nvSpPr>
          <p:cNvPr id="153699" name="Text Box 99"/>
          <p:cNvSpPr txBox="1"/>
          <p:nvPr/>
        </p:nvSpPr>
        <p:spPr>
          <a:xfrm>
            <a:off x="2411413" y="2636838"/>
            <a:ext cx="1008062" cy="519112"/>
          </a:xfrm>
          <a:prstGeom prst="rect">
            <a:avLst/>
          </a:prstGeom>
          <a:noFill/>
          <a:ln w="9525">
            <a:noFill/>
          </a:ln>
        </p:spPr>
        <p:txBody>
          <a:bodyPr>
            <a:spAutoFit/>
          </a:bodyPr>
          <a:p>
            <a:pPr algn="ctr">
              <a:spcBef>
                <a:spcPct val="50000"/>
              </a:spcBef>
            </a:pPr>
            <a:r>
              <a:rPr sz="2800" b="1">
                <a:solidFill>
                  <a:srgbClr val="FF0000"/>
                </a:solidFill>
              </a:rPr>
              <a:t>200</a:t>
            </a:r>
            <a:endParaRPr sz="2800" b="1">
              <a:solidFill>
                <a:srgbClr val="FF0000"/>
              </a:solidFill>
            </a:endParaRPr>
          </a:p>
        </p:txBody>
      </p:sp>
      <p:sp>
        <p:nvSpPr>
          <p:cNvPr id="153700" name="Text Box 100"/>
          <p:cNvSpPr txBox="1"/>
          <p:nvPr/>
        </p:nvSpPr>
        <p:spPr>
          <a:xfrm>
            <a:off x="2411413" y="3284538"/>
            <a:ext cx="1008062" cy="519112"/>
          </a:xfrm>
          <a:prstGeom prst="rect">
            <a:avLst/>
          </a:prstGeom>
          <a:noFill/>
          <a:ln w="9525">
            <a:noFill/>
          </a:ln>
        </p:spPr>
        <p:txBody>
          <a:bodyPr>
            <a:spAutoFit/>
          </a:bodyPr>
          <a:p>
            <a:pPr algn="ctr">
              <a:spcBef>
                <a:spcPct val="50000"/>
              </a:spcBef>
            </a:pPr>
            <a:r>
              <a:rPr sz="2800" b="1">
                <a:solidFill>
                  <a:srgbClr val="FF0000"/>
                </a:solidFill>
              </a:rPr>
              <a:t>10</a:t>
            </a:r>
            <a:endParaRPr sz="2800" b="1">
              <a:solidFill>
                <a:srgbClr val="FF0000"/>
              </a:solidFill>
            </a:endParaRPr>
          </a:p>
        </p:txBody>
      </p:sp>
      <p:sp>
        <p:nvSpPr>
          <p:cNvPr id="153701" name="Text Box 101"/>
          <p:cNvSpPr txBox="1"/>
          <p:nvPr/>
        </p:nvSpPr>
        <p:spPr>
          <a:xfrm>
            <a:off x="4284663" y="3284538"/>
            <a:ext cx="1008062" cy="519112"/>
          </a:xfrm>
          <a:prstGeom prst="rect">
            <a:avLst/>
          </a:prstGeom>
          <a:noFill/>
          <a:ln w="9525">
            <a:noFill/>
          </a:ln>
        </p:spPr>
        <p:txBody>
          <a:bodyPr>
            <a:spAutoFit/>
          </a:bodyPr>
          <a:p>
            <a:pPr>
              <a:spcBef>
                <a:spcPct val="50000"/>
              </a:spcBef>
            </a:pPr>
            <a:r>
              <a:rPr sz="2800" b="1">
                <a:solidFill>
                  <a:srgbClr val="FF0000"/>
                </a:solidFill>
              </a:rPr>
              <a:t>40</a:t>
            </a:r>
            <a:endParaRPr sz="2800" b="1">
              <a:solidFill>
                <a:srgbClr val="FF0000"/>
              </a:solidFill>
            </a:endParaRPr>
          </a:p>
        </p:txBody>
      </p:sp>
      <p:sp>
        <p:nvSpPr>
          <p:cNvPr id="153702" name="Text Box 102"/>
          <p:cNvSpPr txBox="1"/>
          <p:nvPr/>
        </p:nvSpPr>
        <p:spPr>
          <a:xfrm>
            <a:off x="2409825" y="3933825"/>
            <a:ext cx="1008063" cy="519113"/>
          </a:xfrm>
          <a:prstGeom prst="rect">
            <a:avLst/>
          </a:prstGeom>
          <a:noFill/>
          <a:ln w="9525">
            <a:noFill/>
          </a:ln>
        </p:spPr>
        <p:txBody>
          <a:bodyPr>
            <a:spAutoFit/>
          </a:bodyPr>
          <a:p>
            <a:pPr algn="ctr">
              <a:spcBef>
                <a:spcPct val="50000"/>
              </a:spcBef>
            </a:pPr>
            <a:r>
              <a:rPr sz="2800" b="1">
                <a:solidFill>
                  <a:srgbClr val="FF0000"/>
                </a:solidFill>
              </a:rPr>
              <a:t>24</a:t>
            </a:r>
            <a:endParaRPr sz="2800" b="1">
              <a:solidFill>
                <a:srgbClr val="FF0000"/>
              </a:solidFill>
            </a:endParaRPr>
          </a:p>
        </p:txBody>
      </p:sp>
      <p:sp>
        <p:nvSpPr>
          <p:cNvPr id="153703" name="Text Box 103"/>
          <p:cNvSpPr txBox="1"/>
          <p:nvPr/>
        </p:nvSpPr>
        <p:spPr>
          <a:xfrm>
            <a:off x="4284663" y="3933825"/>
            <a:ext cx="1008062" cy="519113"/>
          </a:xfrm>
          <a:prstGeom prst="rect">
            <a:avLst/>
          </a:prstGeom>
          <a:noFill/>
          <a:ln w="9525">
            <a:noFill/>
          </a:ln>
        </p:spPr>
        <p:txBody>
          <a:bodyPr>
            <a:spAutoFit/>
          </a:bodyPr>
          <a:p>
            <a:pPr>
              <a:spcBef>
                <a:spcPct val="50000"/>
              </a:spcBef>
            </a:pPr>
            <a:r>
              <a:rPr sz="2800" b="1">
                <a:solidFill>
                  <a:srgbClr val="FF0000"/>
                </a:solidFill>
              </a:rPr>
              <a:t>56</a:t>
            </a:r>
            <a:endParaRPr sz="2800" b="1">
              <a:solidFill>
                <a:srgbClr val="FF0000"/>
              </a:solidFill>
            </a:endParaRPr>
          </a:p>
        </p:txBody>
      </p:sp>
      <p:sp>
        <p:nvSpPr>
          <p:cNvPr id="153704" name="Text Box 104"/>
          <p:cNvSpPr txBox="1"/>
          <p:nvPr/>
        </p:nvSpPr>
        <p:spPr>
          <a:xfrm>
            <a:off x="900113" y="4545013"/>
            <a:ext cx="1008062" cy="519112"/>
          </a:xfrm>
          <a:prstGeom prst="rect">
            <a:avLst/>
          </a:prstGeom>
          <a:noFill/>
          <a:ln w="9525">
            <a:noFill/>
          </a:ln>
        </p:spPr>
        <p:txBody>
          <a:bodyPr>
            <a:spAutoFit/>
          </a:bodyPr>
          <a:p>
            <a:pPr>
              <a:spcBef>
                <a:spcPct val="50000"/>
              </a:spcBef>
            </a:pPr>
            <a:r>
              <a:rPr sz="2800" b="1">
                <a:solidFill>
                  <a:srgbClr val="FF0000"/>
                </a:solidFill>
              </a:rPr>
              <a:t>120</a:t>
            </a:r>
            <a:endParaRPr sz="2800" b="1">
              <a:solidFill>
                <a:srgbClr val="FF0000"/>
              </a:solidFill>
            </a:endParaRPr>
          </a:p>
        </p:txBody>
      </p:sp>
      <p:sp>
        <p:nvSpPr>
          <p:cNvPr id="153705" name="Text Box 105"/>
          <p:cNvSpPr txBox="1"/>
          <p:nvPr/>
        </p:nvSpPr>
        <p:spPr>
          <a:xfrm>
            <a:off x="5724525" y="2636838"/>
            <a:ext cx="1008063" cy="519112"/>
          </a:xfrm>
          <a:prstGeom prst="rect">
            <a:avLst/>
          </a:prstGeom>
          <a:noFill/>
          <a:ln w="9525">
            <a:noFill/>
          </a:ln>
        </p:spPr>
        <p:txBody>
          <a:bodyPr>
            <a:spAutoFit/>
          </a:bodyPr>
          <a:p>
            <a:pPr>
              <a:spcBef>
                <a:spcPct val="50000"/>
              </a:spcBef>
            </a:pPr>
            <a:r>
              <a:rPr sz="2800" b="1">
                <a:solidFill>
                  <a:srgbClr val="FF0000"/>
                </a:solidFill>
              </a:rPr>
              <a:t>0.80</a:t>
            </a:r>
            <a:endParaRPr sz="2800" b="1">
              <a:solidFill>
                <a:srgbClr val="FF0000"/>
              </a:solidFill>
            </a:endParaRPr>
          </a:p>
        </p:txBody>
      </p:sp>
      <p:sp>
        <p:nvSpPr>
          <p:cNvPr id="153706" name="Text Box 106"/>
          <p:cNvSpPr txBox="1"/>
          <p:nvPr/>
        </p:nvSpPr>
        <p:spPr>
          <a:xfrm>
            <a:off x="5726113" y="4545013"/>
            <a:ext cx="1008062" cy="519112"/>
          </a:xfrm>
          <a:prstGeom prst="rect">
            <a:avLst/>
          </a:prstGeom>
          <a:noFill/>
          <a:ln w="9525">
            <a:noFill/>
          </a:ln>
        </p:spPr>
        <p:txBody>
          <a:bodyPr>
            <a:spAutoFit/>
          </a:bodyPr>
          <a:p>
            <a:pPr>
              <a:spcBef>
                <a:spcPct val="50000"/>
              </a:spcBef>
            </a:pPr>
            <a:r>
              <a:rPr sz="2800" b="1">
                <a:solidFill>
                  <a:srgbClr val="FF0000"/>
                </a:solidFill>
              </a:rPr>
              <a:t>0.50</a:t>
            </a:r>
            <a:endParaRPr sz="2800" b="1">
              <a:solidFill>
                <a:srgbClr val="FF0000"/>
              </a:solidFill>
            </a:endParaRPr>
          </a:p>
        </p:txBody>
      </p:sp>
      <p:sp>
        <p:nvSpPr>
          <p:cNvPr id="153707" name="Text Box 107"/>
          <p:cNvSpPr txBox="1"/>
          <p:nvPr/>
        </p:nvSpPr>
        <p:spPr>
          <a:xfrm>
            <a:off x="5724525" y="3933825"/>
            <a:ext cx="1008063" cy="519113"/>
          </a:xfrm>
          <a:prstGeom prst="rect">
            <a:avLst/>
          </a:prstGeom>
          <a:noFill/>
          <a:ln w="9525">
            <a:noFill/>
          </a:ln>
        </p:spPr>
        <p:txBody>
          <a:bodyPr>
            <a:spAutoFit/>
          </a:bodyPr>
          <a:p>
            <a:pPr>
              <a:spcBef>
                <a:spcPct val="50000"/>
              </a:spcBef>
            </a:pPr>
            <a:r>
              <a:rPr sz="2800" b="1">
                <a:solidFill>
                  <a:srgbClr val="FF0000"/>
                </a:solidFill>
              </a:rPr>
              <a:t>0.30</a:t>
            </a:r>
            <a:endParaRPr sz="2800" b="1">
              <a:solidFill>
                <a:srgbClr val="FF0000"/>
              </a:solidFill>
            </a:endParaRPr>
          </a:p>
        </p:txBody>
      </p:sp>
      <p:sp>
        <p:nvSpPr>
          <p:cNvPr id="153708" name="Text Box 108"/>
          <p:cNvSpPr txBox="1"/>
          <p:nvPr/>
        </p:nvSpPr>
        <p:spPr>
          <a:xfrm>
            <a:off x="7380288" y="3284538"/>
            <a:ext cx="1008062" cy="519112"/>
          </a:xfrm>
          <a:prstGeom prst="rect">
            <a:avLst/>
          </a:prstGeom>
          <a:noFill/>
          <a:ln w="9525">
            <a:noFill/>
          </a:ln>
        </p:spPr>
        <p:txBody>
          <a:bodyPr>
            <a:spAutoFit/>
          </a:bodyPr>
          <a:p>
            <a:pPr>
              <a:spcBef>
                <a:spcPct val="50000"/>
              </a:spcBef>
            </a:pPr>
            <a:r>
              <a:rPr sz="2800" b="1">
                <a:solidFill>
                  <a:srgbClr val="FF0000"/>
                </a:solidFill>
              </a:rPr>
              <a:t>20%</a:t>
            </a:r>
            <a:endParaRPr sz="2800" b="1">
              <a:solidFill>
                <a:srgbClr val="FF0000"/>
              </a:solidFill>
            </a:endParaRPr>
          </a:p>
        </p:txBody>
      </p:sp>
      <p:sp>
        <p:nvSpPr>
          <p:cNvPr id="153710" name="Text Box 110"/>
          <p:cNvSpPr txBox="1"/>
          <p:nvPr/>
        </p:nvSpPr>
        <p:spPr>
          <a:xfrm>
            <a:off x="5724525" y="1989138"/>
            <a:ext cx="1008063" cy="519112"/>
          </a:xfrm>
          <a:prstGeom prst="rect">
            <a:avLst/>
          </a:prstGeom>
          <a:noFill/>
          <a:ln w="9525">
            <a:noFill/>
          </a:ln>
        </p:spPr>
        <p:txBody>
          <a:bodyPr>
            <a:spAutoFit/>
          </a:bodyPr>
          <a:p>
            <a:pPr>
              <a:spcBef>
                <a:spcPct val="50000"/>
              </a:spcBef>
            </a:pPr>
            <a:r>
              <a:rPr sz="2800" b="1">
                <a:solidFill>
                  <a:srgbClr val="FF0000"/>
                </a:solidFill>
              </a:rPr>
              <a:t>0.40</a:t>
            </a:r>
            <a:endParaRPr sz="2800" b="1">
              <a:solidFill>
                <a:srgbClr val="FF0000"/>
              </a:solidFill>
            </a:endParaRPr>
          </a:p>
        </p:txBody>
      </p:sp>
      <p:sp>
        <p:nvSpPr>
          <p:cNvPr id="153711" name="Text Box 111"/>
          <p:cNvSpPr txBox="1"/>
          <p:nvPr/>
        </p:nvSpPr>
        <p:spPr>
          <a:xfrm>
            <a:off x="7380288" y="2636838"/>
            <a:ext cx="1008062" cy="519112"/>
          </a:xfrm>
          <a:prstGeom prst="rect">
            <a:avLst/>
          </a:prstGeom>
          <a:noFill/>
          <a:ln w="9525">
            <a:noFill/>
          </a:ln>
        </p:spPr>
        <p:txBody>
          <a:bodyPr>
            <a:spAutoFit/>
          </a:bodyPr>
          <a:p>
            <a:pPr>
              <a:spcBef>
                <a:spcPct val="50000"/>
              </a:spcBef>
            </a:pPr>
            <a:r>
              <a:rPr sz="2800" b="1">
                <a:solidFill>
                  <a:srgbClr val="FF0000"/>
                </a:solidFill>
              </a:rPr>
              <a:t>80%</a:t>
            </a:r>
            <a:endParaRPr sz="2800" b="1">
              <a:solidFill>
                <a:srgbClr val="FF0000"/>
              </a:solidFill>
            </a:endParaRPr>
          </a:p>
        </p:txBody>
      </p:sp>
      <p:sp>
        <p:nvSpPr>
          <p:cNvPr id="153712" name="Text Box 112"/>
          <p:cNvSpPr txBox="1"/>
          <p:nvPr/>
        </p:nvSpPr>
        <p:spPr>
          <a:xfrm>
            <a:off x="7380288" y="4545013"/>
            <a:ext cx="1008062" cy="519112"/>
          </a:xfrm>
          <a:prstGeom prst="rect">
            <a:avLst/>
          </a:prstGeom>
          <a:noFill/>
          <a:ln w="9525">
            <a:noFill/>
          </a:ln>
        </p:spPr>
        <p:txBody>
          <a:bodyPr>
            <a:spAutoFit/>
          </a:bodyPr>
          <a:p>
            <a:pPr>
              <a:spcBef>
                <a:spcPct val="50000"/>
              </a:spcBef>
            </a:pPr>
            <a:r>
              <a:rPr sz="2800" b="1">
                <a:solidFill>
                  <a:srgbClr val="FF0000"/>
                </a:solidFill>
              </a:rPr>
              <a:t>50%</a:t>
            </a:r>
            <a:endParaRPr sz="2800" b="1">
              <a:solidFill>
                <a:srgbClr val="FF0000"/>
              </a:solidFill>
            </a:endParaRPr>
          </a:p>
        </p:txBody>
      </p:sp>
      <p:sp>
        <p:nvSpPr>
          <p:cNvPr id="153713" name="Text Box 113"/>
          <p:cNvSpPr txBox="1"/>
          <p:nvPr/>
        </p:nvSpPr>
        <p:spPr>
          <a:xfrm>
            <a:off x="7380288" y="1989138"/>
            <a:ext cx="1008062" cy="519112"/>
          </a:xfrm>
          <a:prstGeom prst="rect">
            <a:avLst/>
          </a:prstGeom>
          <a:noFill/>
          <a:ln w="9525">
            <a:noFill/>
          </a:ln>
        </p:spPr>
        <p:txBody>
          <a:bodyPr>
            <a:spAutoFit/>
          </a:bodyPr>
          <a:p>
            <a:pPr>
              <a:spcBef>
                <a:spcPct val="50000"/>
              </a:spcBef>
            </a:pPr>
            <a:r>
              <a:rPr sz="2800" b="1">
                <a:solidFill>
                  <a:srgbClr val="FF0000"/>
                </a:solidFill>
              </a:rPr>
              <a:t>40%</a:t>
            </a:r>
            <a:endParaRPr sz="2800" b="1">
              <a:solidFill>
                <a:srgbClr val="FF0000"/>
              </a:solidFill>
            </a:endParaRPr>
          </a:p>
        </p:txBody>
      </p:sp>
      <p:sp>
        <p:nvSpPr>
          <p:cNvPr id="153715" name="Text Box 115"/>
          <p:cNvSpPr txBox="1"/>
          <p:nvPr/>
        </p:nvSpPr>
        <p:spPr>
          <a:xfrm>
            <a:off x="3419475" y="333375"/>
            <a:ext cx="2808288" cy="641350"/>
          </a:xfrm>
          <a:prstGeom prst="rect">
            <a:avLst/>
          </a:prstGeom>
          <a:solidFill>
            <a:schemeClr val="bg1"/>
          </a:solidFill>
          <a:ln w="9525">
            <a:noFill/>
          </a:ln>
        </p:spPr>
        <p:txBody>
          <a:bodyPr>
            <a:spAutoFit/>
          </a:bodyPr>
          <a:p>
            <a:pPr>
              <a:spcBef>
                <a:spcPct val="50000"/>
              </a:spcBef>
            </a:pPr>
            <a:r>
              <a:rPr sz="3600" b="1">
                <a:solidFill>
                  <a:srgbClr val="FF0000"/>
                </a:solidFill>
              </a:rPr>
              <a:t>Answers</a:t>
            </a:r>
            <a:endParaRPr sz="3600" b="1">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7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69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37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3713">
                                            <p:txEl>
                                              <p:charRg st="0"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369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370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37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370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370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370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5370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5370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5370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5370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53706"/>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537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98" grpId="0"/>
      <p:bldP spid="153699" grpId="0"/>
      <p:bldP spid="153700" grpId="0"/>
      <p:bldP spid="153701" grpId="0"/>
      <p:bldP spid="153702" grpId="0"/>
      <p:bldP spid="153703" grpId="0"/>
      <p:bldP spid="153704" grpId="0"/>
      <p:bldP spid="153705" grpId="0"/>
      <p:bldP spid="153706" grpId="0"/>
      <p:bldP spid="153707" grpId="0"/>
      <p:bldP spid="153708" grpId="0"/>
      <p:bldP spid="153710" grpId="0"/>
      <p:bldP spid="153711" grpId="0"/>
      <p:bldP spid="153712" grpId="0"/>
      <p:bldP spid="153715" grpId="0" bldLvl="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1467485"/>
            <a:ext cx="7772400" cy="3863975"/>
          </a:xfrm>
          <a:ln w="57150" cap="rnd">
            <a:solidFill>
              <a:srgbClr val="002060"/>
            </a:solidFill>
          </a:ln>
          <a:effectLst/>
        </p:spPr>
        <p:txBody>
          <a:bodyPr/>
          <a:p>
            <a:r>
              <a:rPr lang="en-US" altLang="en-US" sz="8000" b="1" u="sng"/>
              <a:t>Energy Transfers</a:t>
            </a:r>
            <a:br>
              <a:rPr lang="en-US" altLang="en-US" sz="8000" b="1" u="sng"/>
            </a:br>
            <a:r>
              <a:rPr lang="en-US" altLang="en-US" sz="8000" b="1" u="sng"/>
              <a:t>Sankey Diagrams</a:t>
            </a:r>
            <a:endParaRPr lang="en-US" altLang="en-US" sz="8000" b="1" u="sng"/>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8530" name="Rectangle 2"/>
          <p:cNvSpPr>
            <a:spLocks noGrp="1"/>
          </p:cNvSpPr>
          <p:nvPr>
            <p:ph type="title"/>
          </p:nvPr>
        </p:nvSpPr>
        <p:spPr/>
        <p:txBody>
          <a:bodyPr vert="horz" wrap="square" lIns="91440" tIns="45720" rIns="91440" bIns="45720" anchor="ctr"/>
          <a:p>
            <a:r>
              <a:rPr sz="4000"/>
              <a:t>Energy flow diagrams</a:t>
            </a:r>
            <a:endParaRPr sz="4000"/>
          </a:p>
        </p:txBody>
      </p:sp>
      <p:sp>
        <p:nvSpPr>
          <p:cNvPr id="123907" name="Rectangle 3"/>
          <p:cNvSpPr>
            <a:spLocks noGrp="1"/>
          </p:cNvSpPr>
          <p:nvPr>
            <p:ph type="body"/>
          </p:nvPr>
        </p:nvSpPr>
        <p:spPr>
          <a:xfrm>
            <a:off x="2339975" y="1412875"/>
            <a:ext cx="4319588" cy="647700"/>
          </a:xfrm>
        </p:spPr>
        <p:txBody>
          <a:bodyPr vert="horz" wrap="square" lIns="91440" tIns="45720" rIns="91440" bIns="45720" anchor="t"/>
          <a:p>
            <a:pPr marL="0" indent="0">
              <a:buNone/>
            </a:pPr>
            <a:r>
              <a:rPr b="1">
                <a:solidFill>
                  <a:srgbClr val="FF0000"/>
                </a:solidFill>
              </a:rPr>
              <a:t>GENERAL DIAGRAM</a:t>
            </a:r>
            <a:endParaRPr b="1">
              <a:solidFill>
                <a:srgbClr val="FF0000"/>
              </a:solidFill>
            </a:endParaRPr>
          </a:p>
          <a:p>
            <a:pPr marL="0" indent="0">
              <a:buNone/>
            </a:pPr>
            <a:endParaRPr b="1">
              <a:solidFill>
                <a:srgbClr val="FF0000"/>
              </a:solidFill>
            </a:endParaRPr>
          </a:p>
        </p:txBody>
      </p:sp>
      <p:grpSp>
        <p:nvGrpSpPr>
          <p:cNvPr id="2" name="Group 22"/>
          <p:cNvGrpSpPr/>
          <p:nvPr/>
        </p:nvGrpSpPr>
        <p:grpSpPr>
          <a:xfrm>
            <a:off x="3348038" y="2565400"/>
            <a:ext cx="2305050" cy="1311275"/>
            <a:chOff x="2109" y="1616"/>
            <a:chExt cx="1452" cy="826"/>
          </a:xfrm>
        </p:grpSpPr>
        <p:sp>
          <p:nvSpPr>
            <p:cNvPr id="278533" name="Rectangle 4"/>
            <p:cNvSpPr/>
            <p:nvPr/>
          </p:nvSpPr>
          <p:spPr>
            <a:xfrm>
              <a:off x="2109" y="1616"/>
              <a:ext cx="1452" cy="817"/>
            </a:xfrm>
            <a:prstGeom prst="rect">
              <a:avLst/>
            </a:prstGeom>
            <a:noFill/>
            <a:ln w="57150" cap="flat" cmpd="sng">
              <a:solidFill>
                <a:schemeClr val="tx1"/>
              </a:solidFill>
              <a:prstDash val="solid"/>
              <a:miter/>
              <a:headEnd type="none" w="med" len="med"/>
              <a:tailEnd type="none" w="med" len="med"/>
            </a:ln>
          </p:spPr>
          <p:txBody>
            <a:bodyPr wrap="none" anchor="ctr"/>
            <a:p>
              <a:endParaRPr lang="en-US" altLang="x-none"/>
            </a:p>
          </p:txBody>
        </p:sp>
        <p:sp>
          <p:nvSpPr>
            <p:cNvPr id="278534" name="Text Box 5"/>
            <p:cNvSpPr txBox="1"/>
            <p:nvPr/>
          </p:nvSpPr>
          <p:spPr>
            <a:xfrm>
              <a:off x="2381" y="1616"/>
              <a:ext cx="1089" cy="826"/>
            </a:xfrm>
            <a:prstGeom prst="rect">
              <a:avLst/>
            </a:prstGeom>
            <a:noFill/>
            <a:ln w="9525">
              <a:noFill/>
            </a:ln>
          </p:spPr>
          <p:txBody>
            <a:bodyPr>
              <a:spAutoFit/>
            </a:bodyPr>
            <a:p>
              <a:pPr>
                <a:spcBef>
                  <a:spcPct val="50000"/>
                </a:spcBef>
              </a:pPr>
              <a:r>
                <a:rPr sz="2000" b="1"/>
                <a:t>DEVICE CAUSING ENERGY CHANGE</a:t>
              </a:r>
              <a:endParaRPr sz="2000" b="1"/>
            </a:p>
          </p:txBody>
        </p:sp>
      </p:grpSp>
      <p:grpSp>
        <p:nvGrpSpPr>
          <p:cNvPr id="3" name="Group 23"/>
          <p:cNvGrpSpPr/>
          <p:nvPr/>
        </p:nvGrpSpPr>
        <p:grpSpPr>
          <a:xfrm>
            <a:off x="1403350" y="2492375"/>
            <a:ext cx="1944688" cy="720725"/>
            <a:chOff x="884" y="1570"/>
            <a:chExt cx="1225" cy="454"/>
          </a:xfrm>
        </p:grpSpPr>
        <p:grpSp>
          <p:nvGrpSpPr>
            <p:cNvPr id="278536" name="Group 8"/>
            <p:cNvGrpSpPr/>
            <p:nvPr/>
          </p:nvGrpSpPr>
          <p:grpSpPr>
            <a:xfrm>
              <a:off x="884" y="2024"/>
              <a:ext cx="1225" cy="0"/>
              <a:chOff x="884" y="2024"/>
              <a:chExt cx="1225" cy="0"/>
            </a:xfrm>
          </p:grpSpPr>
          <p:sp>
            <p:nvSpPr>
              <p:cNvPr id="278537" name="Line 6"/>
              <p:cNvSpPr/>
              <p:nvPr/>
            </p:nvSpPr>
            <p:spPr>
              <a:xfrm>
                <a:off x="884" y="2024"/>
                <a:ext cx="1225" cy="0"/>
              </a:xfrm>
              <a:prstGeom prst="line">
                <a:avLst/>
              </a:prstGeom>
              <a:ln w="76200" cap="flat" cmpd="sng">
                <a:solidFill>
                  <a:schemeClr val="accent2"/>
                </a:solidFill>
                <a:prstDash val="solid"/>
                <a:headEnd type="none" w="med" len="med"/>
                <a:tailEnd type="none" w="med" len="med"/>
              </a:ln>
            </p:spPr>
          </p:sp>
          <p:sp>
            <p:nvSpPr>
              <p:cNvPr id="278538" name="Line 7"/>
              <p:cNvSpPr/>
              <p:nvPr/>
            </p:nvSpPr>
            <p:spPr>
              <a:xfrm>
                <a:off x="930" y="2024"/>
                <a:ext cx="499" cy="0"/>
              </a:xfrm>
              <a:prstGeom prst="line">
                <a:avLst/>
              </a:prstGeom>
              <a:ln w="76200" cap="flat" cmpd="sng">
                <a:solidFill>
                  <a:schemeClr val="accent2"/>
                </a:solidFill>
                <a:prstDash val="solid"/>
                <a:headEnd type="none" w="med" len="med"/>
                <a:tailEnd type="triangle" w="med" len="med"/>
              </a:ln>
            </p:spPr>
          </p:sp>
        </p:grpSp>
        <p:sp>
          <p:nvSpPr>
            <p:cNvPr id="278539" name="Text Box 19"/>
            <p:cNvSpPr txBox="1"/>
            <p:nvPr/>
          </p:nvSpPr>
          <p:spPr>
            <a:xfrm>
              <a:off x="1020" y="1570"/>
              <a:ext cx="817" cy="404"/>
            </a:xfrm>
            <a:prstGeom prst="rect">
              <a:avLst/>
            </a:prstGeom>
            <a:noFill/>
            <a:ln w="9525">
              <a:noFill/>
            </a:ln>
          </p:spPr>
          <p:txBody>
            <a:bodyPr>
              <a:spAutoFit/>
            </a:bodyPr>
            <a:p>
              <a:pPr>
                <a:spcBef>
                  <a:spcPct val="50000"/>
                </a:spcBef>
              </a:pPr>
              <a:r>
                <a:rPr b="1">
                  <a:solidFill>
                    <a:schemeClr val="accent2"/>
                  </a:solidFill>
                </a:rPr>
                <a:t>INPUT ENERGY</a:t>
              </a:r>
              <a:endParaRPr b="1">
                <a:solidFill>
                  <a:schemeClr val="accent2"/>
                </a:solidFill>
              </a:endParaRPr>
            </a:p>
          </p:txBody>
        </p:sp>
      </p:grpSp>
      <p:grpSp>
        <p:nvGrpSpPr>
          <p:cNvPr id="5" name="Group 25"/>
          <p:cNvGrpSpPr/>
          <p:nvPr/>
        </p:nvGrpSpPr>
        <p:grpSpPr>
          <a:xfrm>
            <a:off x="4500563" y="3860800"/>
            <a:ext cx="1439862" cy="936625"/>
            <a:chOff x="2835" y="2432"/>
            <a:chExt cx="907" cy="590"/>
          </a:xfrm>
        </p:grpSpPr>
        <p:grpSp>
          <p:nvGrpSpPr>
            <p:cNvPr id="278541" name="Group 18"/>
            <p:cNvGrpSpPr/>
            <p:nvPr/>
          </p:nvGrpSpPr>
          <p:grpSpPr>
            <a:xfrm>
              <a:off x="2835" y="2432"/>
              <a:ext cx="0" cy="590"/>
              <a:chOff x="2835" y="2432"/>
              <a:chExt cx="0" cy="590"/>
            </a:xfrm>
          </p:grpSpPr>
          <p:sp>
            <p:nvSpPr>
              <p:cNvPr id="278542" name="Line 15"/>
              <p:cNvSpPr/>
              <p:nvPr/>
            </p:nvSpPr>
            <p:spPr>
              <a:xfrm>
                <a:off x="2835" y="2432"/>
                <a:ext cx="0" cy="590"/>
              </a:xfrm>
              <a:prstGeom prst="line">
                <a:avLst/>
              </a:prstGeom>
              <a:ln w="76200" cap="flat" cmpd="sng">
                <a:solidFill>
                  <a:srgbClr val="FF0000"/>
                </a:solidFill>
                <a:prstDash val="solid"/>
                <a:headEnd type="none" w="med" len="med"/>
                <a:tailEnd type="none" w="med" len="med"/>
              </a:ln>
            </p:spPr>
          </p:sp>
          <p:sp>
            <p:nvSpPr>
              <p:cNvPr id="278543" name="Line 16"/>
              <p:cNvSpPr/>
              <p:nvPr/>
            </p:nvSpPr>
            <p:spPr>
              <a:xfrm>
                <a:off x="2835" y="2523"/>
                <a:ext cx="0" cy="408"/>
              </a:xfrm>
              <a:prstGeom prst="line">
                <a:avLst/>
              </a:prstGeom>
              <a:ln w="76200" cap="flat" cmpd="sng">
                <a:solidFill>
                  <a:srgbClr val="FF0000"/>
                </a:solidFill>
                <a:prstDash val="solid"/>
                <a:headEnd type="none" w="med" len="med"/>
                <a:tailEnd type="triangle" w="med" len="med"/>
              </a:ln>
            </p:spPr>
          </p:sp>
        </p:grpSp>
        <p:sp>
          <p:nvSpPr>
            <p:cNvPr id="278544" name="Text Box 20"/>
            <p:cNvSpPr txBox="1"/>
            <p:nvPr/>
          </p:nvSpPr>
          <p:spPr>
            <a:xfrm>
              <a:off x="2925" y="2523"/>
              <a:ext cx="817" cy="404"/>
            </a:xfrm>
            <a:prstGeom prst="rect">
              <a:avLst/>
            </a:prstGeom>
            <a:noFill/>
            <a:ln w="9525">
              <a:noFill/>
            </a:ln>
          </p:spPr>
          <p:txBody>
            <a:bodyPr>
              <a:spAutoFit/>
            </a:bodyPr>
            <a:p>
              <a:pPr>
                <a:spcBef>
                  <a:spcPct val="50000"/>
                </a:spcBef>
              </a:pPr>
              <a:r>
                <a:rPr b="1">
                  <a:solidFill>
                    <a:srgbClr val="FF0000"/>
                  </a:solidFill>
                </a:rPr>
                <a:t>WASTED ENERGY</a:t>
              </a:r>
              <a:endParaRPr b="1">
                <a:solidFill>
                  <a:srgbClr val="FF0000"/>
                </a:solidFill>
              </a:endParaRPr>
            </a:p>
          </p:txBody>
        </p:sp>
      </p:grpSp>
      <p:grpSp>
        <p:nvGrpSpPr>
          <p:cNvPr id="7" name="Group 24"/>
          <p:cNvGrpSpPr/>
          <p:nvPr/>
        </p:nvGrpSpPr>
        <p:grpSpPr>
          <a:xfrm>
            <a:off x="5651500" y="2205038"/>
            <a:ext cx="1944688" cy="1008062"/>
            <a:chOff x="3560" y="1389"/>
            <a:chExt cx="1225" cy="635"/>
          </a:xfrm>
        </p:grpSpPr>
        <p:grpSp>
          <p:nvGrpSpPr>
            <p:cNvPr id="278546" name="Group 12"/>
            <p:cNvGrpSpPr/>
            <p:nvPr/>
          </p:nvGrpSpPr>
          <p:grpSpPr>
            <a:xfrm>
              <a:off x="3560" y="2024"/>
              <a:ext cx="1225" cy="0"/>
              <a:chOff x="884" y="2024"/>
              <a:chExt cx="1225" cy="0"/>
            </a:xfrm>
          </p:grpSpPr>
          <p:sp>
            <p:nvSpPr>
              <p:cNvPr id="278547" name="Line 13"/>
              <p:cNvSpPr/>
              <p:nvPr/>
            </p:nvSpPr>
            <p:spPr>
              <a:xfrm>
                <a:off x="884" y="2024"/>
                <a:ext cx="1225" cy="0"/>
              </a:xfrm>
              <a:prstGeom prst="line">
                <a:avLst/>
              </a:prstGeom>
              <a:ln w="76200" cap="flat" cmpd="sng">
                <a:solidFill>
                  <a:srgbClr val="006600"/>
                </a:solidFill>
                <a:prstDash val="solid"/>
                <a:headEnd type="none" w="med" len="med"/>
                <a:tailEnd type="none" w="med" len="med"/>
              </a:ln>
            </p:spPr>
          </p:sp>
          <p:sp>
            <p:nvSpPr>
              <p:cNvPr id="278548" name="Line 14"/>
              <p:cNvSpPr/>
              <p:nvPr/>
            </p:nvSpPr>
            <p:spPr>
              <a:xfrm>
                <a:off x="930" y="2024"/>
                <a:ext cx="499" cy="0"/>
              </a:xfrm>
              <a:prstGeom prst="line">
                <a:avLst/>
              </a:prstGeom>
              <a:ln w="76200" cap="flat" cmpd="sng">
                <a:solidFill>
                  <a:srgbClr val="006600"/>
                </a:solidFill>
                <a:prstDash val="solid"/>
                <a:headEnd type="none" w="med" len="med"/>
                <a:tailEnd type="triangle" w="med" len="med"/>
              </a:ln>
            </p:spPr>
          </p:sp>
        </p:grpSp>
        <p:sp>
          <p:nvSpPr>
            <p:cNvPr id="278549" name="Text Box 21"/>
            <p:cNvSpPr txBox="1"/>
            <p:nvPr/>
          </p:nvSpPr>
          <p:spPr>
            <a:xfrm>
              <a:off x="3833" y="1389"/>
              <a:ext cx="771" cy="577"/>
            </a:xfrm>
            <a:prstGeom prst="rect">
              <a:avLst/>
            </a:prstGeom>
            <a:noFill/>
            <a:ln w="9525">
              <a:noFill/>
            </a:ln>
          </p:spPr>
          <p:txBody>
            <a:bodyPr>
              <a:spAutoFit/>
            </a:bodyPr>
            <a:p>
              <a:pPr>
                <a:spcBef>
                  <a:spcPct val="50000"/>
                </a:spcBef>
              </a:pPr>
              <a:r>
                <a:rPr b="1">
                  <a:solidFill>
                    <a:srgbClr val="006600"/>
                  </a:solidFill>
                </a:rPr>
                <a:t>USEFUL OUTPUT ENERGY</a:t>
              </a:r>
              <a:endParaRPr b="1">
                <a:solidFill>
                  <a:srgbClr val="006600"/>
                </a:solidFill>
              </a:endParaRPr>
            </a:p>
          </p:txBody>
        </p:sp>
      </p:grpSp>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sz="4000"/>
              <a:t>The Law of Conservation of Energy</a:t>
            </a:r>
            <a:endParaRPr lang="en-US" altLang="en-US" sz="4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3907">
                                            <p:txEl>
                                              <p:charRg st="0" end="1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0578" name="Rectangle 3"/>
          <p:cNvSpPr>
            <a:spLocks noGrp="1"/>
          </p:cNvSpPr>
          <p:nvPr>
            <p:ph type="body"/>
          </p:nvPr>
        </p:nvSpPr>
        <p:spPr>
          <a:xfrm>
            <a:off x="2339975" y="692150"/>
            <a:ext cx="4330700" cy="863600"/>
          </a:xfrm>
        </p:spPr>
        <p:txBody>
          <a:bodyPr vert="horz" wrap="square" lIns="91440" tIns="45720" rIns="91440" bIns="45720" anchor="t"/>
          <a:p>
            <a:pPr marL="0" indent="0">
              <a:buNone/>
            </a:pPr>
            <a:r>
              <a:rPr b="1">
                <a:solidFill>
                  <a:srgbClr val="FF0000"/>
                </a:solidFill>
              </a:rPr>
              <a:t>An electric light bulb</a:t>
            </a:r>
            <a:endParaRPr b="1">
              <a:solidFill>
                <a:srgbClr val="FF0000"/>
              </a:solidFill>
            </a:endParaRPr>
          </a:p>
          <a:p>
            <a:pPr marL="0" indent="0">
              <a:buNone/>
            </a:pPr>
            <a:endParaRPr b="1">
              <a:solidFill>
                <a:srgbClr val="FF0000"/>
              </a:solidFill>
            </a:endParaRPr>
          </a:p>
        </p:txBody>
      </p:sp>
      <p:grpSp>
        <p:nvGrpSpPr>
          <p:cNvPr id="2" name="Group 19"/>
          <p:cNvGrpSpPr/>
          <p:nvPr/>
        </p:nvGrpSpPr>
        <p:grpSpPr>
          <a:xfrm>
            <a:off x="4500563" y="2205038"/>
            <a:ext cx="2305050" cy="1296987"/>
            <a:chOff x="2154" y="1162"/>
            <a:chExt cx="1452" cy="817"/>
          </a:xfrm>
        </p:grpSpPr>
        <p:sp>
          <p:nvSpPr>
            <p:cNvPr id="280580" name="Rectangle 4"/>
            <p:cNvSpPr/>
            <p:nvPr/>
          </p:nvSpPr>
          <p:spPr>
            <a:xfrm>
              <a:off x="2154" y="1162"/>
              <a:ext cx="1452" cy="817"/>
            </a:xfrm>
            <a:prstGeom prst="rect">
              <a:avLst/>
            </a:prstGeom>
            <a:noFill/>
            <a:ln w="57150" cap="flat" cmpd="sng">
              <a:solidFill>
                <a:schemeClr val="tx1"/>
              </a:solidFill>
              <a:prstDash val="solid"/>
              <a:miter/>
              <a:headEnd type="none" w="med" len="med"/>
              <a:tailEnd type="none" w="med" len="med"/>
            </a:ln>
          </p:spPr>
          <p:txBody>
            <a:bodyPr wrap="none" anchor="ctr"/>
            <a:p>
              <a:endParaRPr lang="en-US" altLang="x-none"/>
            </a:p>
          </p:txBody>
        </p:sp>
        <p:sp>
          <p:nvSpPr>
            <p:cNvPr id="280581" name="Text Box 5"/>
            <p:cNvSpPr txBox="1"/>
            <p:nvPr/>
          </p:nvSpPr>
          <p:spPr>
            <a:xfrm>
              <a:off x="2607" y="1298"/>
              <a:ext cx="590" cy="518"/>
            </a:xfrm>
            <a:prstGeom prst="rect">
              <a:avLst/>
            </a:prstGeom>
            <a:noFill/>
            <a:ln w="9525">
              <a:noFill/>
            </a:ln>
          </p:spPr>
          <p:txBody>
            <a:bodyPr>
              <a:spAutoFit/>
            </a:bodyPr>
            <a:p>
              <a:pPr>
                <a:spcBef>
                  <a:spcPct val="50000"/>
                </a:spcBef>
              </a:pPr>
              <a:r>
                <a:rPr sz="2400" b="1"/>
                <a:t>lightbulb</a:t>
              </a:r>
              <a:endParaRPr sz="2400" b="1"/>
            </a:p>
          </p:txBody>
        </p:sp>
      </p:grpSp>
      <p:grpSp>
        <p:nvGrpSpPr>
          <p:cNvPr id="3" name="Group 22"/>
          <p:cNvGrpSpPr/>
          <p:nvPr/>
        </p:nvGrpSpPr>
        <p:grpSpPr>
          <a:xfrm>
            <a:off x="2554288" y="2852738"/>
            <a:ext cx="6192837" cy="1584325"/>
            <a:chOff x="1609" y="1797"/>
            <a:chExt cx="3901" cy="998"/>
          </a:xfrm>
        </p:grpSpPr>
        <p:grpSp>
          <p:nvGrpSpPr>
            <p:cNvPr id="280583" name="Group 6"/>
            <p:cNvGrpSpPr/>
            <p:nvPr/>
          </p:nvGrpSpPr>
          <p:grpSpPr>
            <a:xfrm>
              <a:off x="1609" y="1797"/>
              <a:ext cx="1225" cy="0"/>
              <a:chOff x="884" y="2024"/>
              <a:chExt cx="1225" cy="0"/>
            </a:xfrm>
          </p:grpSpPr>
          <p:sp>
            <p:nvSpPr>
              <p:cNvPr id="280584" name="Line 7"/>
              <p:cNvSpPr/>
              <p:nvPr/>
            </p:nvSpPr>
            <p:spPr>
              <a:xfrm>
                <a:off x="884" y="2024"/>
                <a:ext cx="1225" cy="0"/>
              </a:xfrm>
              <a:prstGeom prst="line">
                <a:avLst/>
              </a:prstGeom>
              <a:ln w="76200" cap="flat" cmpd="sng">
                <a:solidFill>
                  <a:schemeClr val="accent2"/>
                </a:solidFill>
                <a:prstDash val="solid"/>
                <a:headEnd type="none" w="med" len="med"/>
                <a:tailEnd type="none" w="med" len="med"/>
              </a:ln>
            </p:spPr>
          </p:sp>
          <p:sp>
            <p:nvSpPr>
              <p:cNvPr id="280585" name="Line 8"/>
              <p:cNvSpPr/>
              <p:nvPr/>
            </p:nvSpPr>
            <p:spPr>
              <a:xfrm>
                <a:off x="930" y="2024"/>
                <a:ext cx="499" cy="0"/>
              </a:xfrm>
              <a:prstGeom prst="line">
                <a:avLst/>
              </a:prstGeom>
              <a:ln w="76200" cap="flat" cmpd="sng">
                <a:solidFill>
                  <a:schemeClr val="accent2"/>
                </a:solidFill>
                <a:prstDash val="solid"/>
                <a:headEnd type="none" w="med" len="med"/>
                <a:tailEnd type="triangle" w="med" len="med"/>
              </a:ln>
            </p:spPr>
          </p:sp>
        </p:grpSp>
        <p:grpSp>
          <p:nvGrpSpPr>
            <p:cNvPr id="280586" name="Group 9"/>
            <p:cNvGrpSpPr/>
            <p:nvPr/>
          </p:nvGrpSpPr>
          <p:grpSpPr>
            <a:xfrm>
              <a:off x="4285" y="1797"/>
              <a:ext cx="1225" cy="0"/>
              <a:chOff x="884" y="2024"/>
              <a:chExt cx="1225" cy="0"/>
            </a:xfrm>
          </p:grpSpPr>
          <p:sp>
            <p:nvSpPr>
              <p:cNvPr id="280587" name="Line 10"/>
              <p:cNvSpPr/>
              <p:nvPr/>
            </p:nvSpPr>
            <p:spPr>
              <a:xfrm>
                <a:off x="884" y="2024"/>
                <a:ext cx="1225" cy="0"/>
              </a:xfrm>
              <a:prstGeom prst="line">
                <a:avLst/>
              </a:prstGeom>
              <a:ln w="76200" cap="flat" cmpd="sng">
                <a:solidFill>
                  <a:srgbClr val="006600"/>
                </a:solidFill>
                <a:prstDash val="solid"/>
                <a:headEnd type="none" w="med" len="med"/>
                <a:tailEnd type="none" w="med" len="med"/>
              </a:ln>
            </p:spPr>
          </p:sp>
          <p:sp>
            <p:nvSpPr>
              <p:cNvPr id="280588" name="Line 11"/>
              <p:cNvSpPr/>
              <p:nvPr/>
            </p:nvSpPr>
            <p:spPr>
              <a:xfrm>
                <a:off x="930" y="2024"/>
                <a:ext cx="499" cy="0"/>
              </a:xfrm>
              <a:prstGeom prst="line">
                <a:avLst/>
              </a:prstGeom>
              <a:ln w="76200" cap="flat" cmpd="sng">
                <a:solidFill>
                  <a:srgbClr val="006600"/>
                </a:solidFill>
                <a:prstDash val="solid"/>
                <a:headEnd type="none" w="med" len="med"/>
                <a:tailEnd type="triangle" w="med" len="med"/>
              </a:ln>
            </p:spPr>
          </p:sp>
        </p:grpSp>
        <p:grpSp>
          <p:nvGrpSpPr>
            <p:cNvPr id="280589" name="Group 12"/>
            <p:cNvGrpSpPr/>
            <p:nvPr/>
          </p:nvGrpSpPr>
          <p:grpSpPr>
            <a:xfrm>
              <a:off x="3560" y="2205"/>
              <a:ext cx="0" cy="590"/>
              <a:chOff x="2835" y="2432"/>
              <a:chExt cx="0" cy="590"/>
            </a:xfrm>
          </p:grpSpPr>
          <p:sp>
            <p:nvSpPr>
              <p:cNvPr id="280590" name="Line 13"/>
              <p:cNvSpPr/>
              <p:nvPr/>
            </p:nvSpPr>
            <p:spPr>
              <a:xfrm>
                <a:off x="2835" y="2432"/>
                <a:ext cx="0" cy="590"/>
              </a:xfrm>
              <a:prstGeom prst="line">
                <a:avLst/>
              </a:prstGeom>
              <a:ln w="76200" cap="flat" cmpd="sng">
                <a:solidFill>
                  <a:srgbClr val="FF0000"/>
                </a:solidFill>
                <a:prstDash val="solid"/>
                <a:headEnd type="none" w="med" len="med"/>
                <a:tailEnd type="none" w="med" len="med"/>
              </a:ln>
            </p:spPr>
          </p:sp>
          <p:sp>
            <p:nvSpPr>
              <p:cNvPr id="280591" name="Line 14"/>
              <p:cNvSpPr/>
              <p:nvPr/>
            </p:nvSpPr>
            <p:spPr>
              <a:xfrm>
                <a:off x="2835" y="2523"/>
                <a:ext cx="0" cy="408"/>
              </a:xfrm>
              <a:prstGeom prst="line">
                <a:avLst/>
              </a:prstGeom>
              <a:ln w="76200" cap="flat" cmpd="sng">
                <a:solidFill>
                  <a:srgbClr val="FF0000"/>
                </a:solidFill>
                <a:prstDash val="solid"/>
                <a:headEnd type="none" w="med" len="med"/>
                <a:tailEnd type="triangle" w="med" len="med"/>
              </a:ln>
            </p:spPr>
          </p:sp>
        </p:grpSp>
      </p:grpSp>
      <p:sp>
        <p:nvSpPr>
          <p:cNvPr id="125967" name="Text Box 15"/>
          <p:cNvSpPr txBox="1"/>
          <p:nvPr/>
        </p:nvSpPr>
        <p:spPr>
          <a:xfrm>
            <a:off x="2771775" y="2132013"/>
            <a:ext cx="1296988" cy="641350"/>
          </a:xfrm>
          <a:prstGeom prst="rect">
            <a:avLst/>
          </a:prstGeom>
          <a:noFill/>
          <a:ln w="9525">
            <a:noFill/>
          </a:ln>
        </p:spPr>
        <p:txBody>
          <a:bodyPr>
            <a:spAutoFit/>
          </a:bodyPr>
          <a:p>
            <a:pPr>
              <a:spcBef>
                <a:spcPct val="50000"/>
              </a:spcBef>
            </a:pPr>
            <a:r>
              <a:rPr b="1">
                <a:solidFill>
                  <a:schemeClr val="accent2"/>
                </a:solidFill>
              </a:rPr>
              <a:t>electrical energy</a:t>
            </a:r>
            <a:endParaRPr b="1">
              <a:solidFill>
                <a:schemeClr val="accent2"/>
              </a:solidFill>
            </a:endParaRPr>
          </a:p>
        </p:txBody>
      </p:sp>
      <p:sp>
        <p:nvSpPr>
          <p:cNvPr id="125968" name="Text Box 16"/>
          <p:cNvSpPr txBox="1"/>
          <p:nvPr/>
        </p:nvSpPr>
        <p:spPr>
          <a:xfrm>
            <a:off x="5795963" y="3644900"/>
            <a:ext cx="1296987" cy="641350"/>
          </a:xfrm>
          <a:prstGeom prst="rect">
            <a:avLst/>
          </a:prstGeom>
          <a:noFill/>
          <a:ln w="9525">
            <a:noFill/>
          </a:ln>
        </p:spPr>
        <p:txBody>
          <a:bodyPr>
            <a:spAutoFit/>
          </a:bodyPr>
          <a:p>
            <a:pPr>
              <a:spcBef>
                <a:spcPct val="50000"/>
              </a:spcBef>
            </a:pPr>
            <a:r>
              <a:rPr b="1">
                <a:solidFill>
                  <a:srgbClr val="FF0000"/>
                </a:solidFill>
              </a:rPr>
              <a:t>heat energy</a:t>
            </a:r>
            <a:endParaRPr b="1">
              <a:solidFill>
                <a:srgbClr val="FF0000"/>
              </a:solidFill>
            </a:endParaRPr>
          </a:p>
        </p:txBody>
      </p:sp>
      <p:sp>
        <p:nvSpPr>
          <p:cNvPr id="125969" name="Text Box 17"/>
          <p:cNvSpPr txBox="1"/>
          <p:nvPr/>
        </p:nvSpPr>
        <p:spPr>
          <a:xfrm>
            <a:off x="7237413" y="2132013"/>
            <a:ext cx="1008062" cy="641350"/>
          </a:xfrm>
          <a:prstGeom prst="rect">
            <a:avLst/>
          </a:prstGeom>
          <a:noFill/>
          <a:ln w="9525">
            <a:noFill/>
          </a:ln>
        </p:spPr>
        <p:txBody>
          <a:bodyPr>
            <a:spAutoFit/>
          </a:bodyPr>
          <a:p>
            <a:pPr>
              <a:spcBef>
                <a:spcPct val="50000"/>
              </a:spcBef>
            </a:pPr>
            <a:r>
              <a:rPr b="1">
                <a:solidFill>
                  <a:srgbClr val="006600"/>
                </a:solidFill>
              </a:rPr>
              <a:t>light energy</a:t>
            </a:r>
            <a:endParaRPr b="1">
              <a:solidFill>
                <a:srgbClr val="006600"/>
              </a:solidFill>
            </a:endParaRPr>
          </a:p>
        </p:txBody>
      </p:sp>
      <p:pic>
        <p:nvPicPr>
          <p:cNvPr id="280595" name="Picture 21" descr="light_bulb">
            <a:hlinkClick r:id="rId1"/>
          </p:cNvPr>
          <p:cNvPicPr>
            <a:picLocks noChangeAspect="1"/>
          </p:cNvPicPr>
          <p:nvPr/>
        </p:nvPicPr>
        <p:blipFill>
          <a:blip r:embed="rId2"/>
          <a:stretch>
            <a:fillRect/>
          </a:stretch>
        </p:blipFill>
        <p:spPr>
          <a:xfrm>
            <a:off x="684213" y="1989138"/>
            <a:ext cx="1330325" cy="2305050"/>
          </a:xfrm>
          <a:prstGeom prst="rect">
            <a:avLst/>
          </a:prstGeom>
          <a:noFill/>
          <a:ln w="9525">
            <a:noFill/>
          </a:ln>
        </p:spPr>
      </p:pic>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sz="4000"/>
              <a:t>The Law of Conservation of Energy</a:t>
            </a:r>
            <a:endParaRPr lang="en-US" altLang="en-US" sz="4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5967">
                                            <p:txEl>
                                              <p:charRg st="0" end="18"/>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596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5968">
                                            <p:txEl>
                                              <p:charRg st="0"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69"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2626" name="Rectangle 2"/>
          <p:cNvSpPr>
            <a:spLocks noGrp="1"/>
          </p:cNvSpPr>
          <p:nvPr>
            <p:ph type="body"/>
          </p:nvPr>
        </p:nvSpPr>
        <p:spPr>
          <a:xfrm>
            <a:off x="3348038" y="692150"/>
            <a:ext cx="2663825" cy="863600"/>
          </a:xfrm>
        </p:spPr>
        <p:txBody>
          <a:bodyPr vert="horz" wrap="square" lIns="91440" tIns="45720" rIns="91440" bIns="45720" anchor="t"/>
          <a:p>
            <a:pPr marL="0" indent="0">
              <a:buNone/>
            </a:pPr>
            <a:r>
              <a:rPr b="1">
                <a:solidFill>
                  <a:srgbClr val="FF0000"/>
                </a:solidFill>
              </a:rPr>
              <a:t>Microphone</a:t>
            </a:r>
            <a:endParaRPr b="1">
              <a:solidFill>
                <a:srgbClr val="FF0000"/>
              </a:solidFill>
            </a:endParaRPr>
          </a:p>
          <a:p>
            <a:pPr marL="0" indent="0">
              <a:buNone/>
            </a:pPr>
            <a:endParaRPr b="1">
              <a:solidFill>
                <a:srgbClr val="FF0000"/>
              </a:solidFill>
            </a:endParaRPr>
          </a:p>
        </p:txBody>
      </p:sp>
      <p:grpSp>
        <p:nvGrpSpPr>
          <p:cNvPr id="2" name="Group 19"/>
          <p:cNvGrpSpPr/>
          <p:nvPr/>
        </p:nvGrpSpPr>
        <p:grpSpPr>
          <a:xfrm>
            <a:off x="2486025" y="2133600"/>
            <a:ext cx="6191250" cy="2232025"/>
            <a:chOff x="1566" y="1344"/>
            <a:chExt cx="3900" cy="1406"/>
          </a:xfrm>
        </p:grpSpPr>
        <p:grpSp>
          <p:nvGrpSpPr>
            <p:cNvPr id="282628" name="Group 17"/>
            <p:cNvGrpSpPr/>
            <p:nvPr/>
          </p:nvGrpSpPr>
          <p:grpSpPr>
            <a:xfrm>
              <a:off x="2790" y="1344"/>
              <a:ext cx="1453" cy="817"/>
              <a:chOff x="2154" y="1162"/>
              <a:chExt cx="1453" cy="817"/>
            </a:xfrm>
          </p:grpSpPr>
          <p:sp>
            <p:nvSpPr>
              <p:cNvPr id="282629" name="Rectangle 3"/>
              <p:cNvSpPr/>
              <p:nvPr/>
            </p:nvSpPr>
            <p:spPr>
              <a:xfrm>
                <a:off x="2154" y="1162"/>
                <a:ext cx="1452" cy="817"/>
              </a:xfrm>
              <a:prstGeom prst="rect">
                <a:avLst/>
              </a:prstGeom>
              <a:noFill/>
              <a:ln w="57150" cap="flat" cmpd="sng">
                <a:solidFill>
                  <a:schemeClr val="tx1"/>
                </a:solidFill>
                <a:prstDash val="solid"/>
                <a:miter/>
                <a:headEnd type="none" w="med" len="med"/>
                <a:tailEnd type="none" w="med" len="med"/>
              </a:ln>
            </p:spPr>
            <p:txBody>
              <a:bodyPr wrap="none" anchor="ctr"/>
              <a:p>
                <a:endParaRPr lang="en-US" altLang="x-none"/>
              </a:p>
            </p:txBody>
          </p:sp>
          <p:sp>
            <p:nvSpPr>
              <p:cNvPr id="282630" name="Text Box 4"/>
              <p:cNvSpPr txBox="1"/>
              <p:nvPr/>
            </p:nvSpPr>
            <p:spPr>
              <a:xfrm>
                <a:off x="2245" y="1389"/>
                <a:ext cx="1362" cy="288"/>
              </a:xfrm>
              <a:prstGeom prst="rect">
                <a:avLst/>
              </a:prstGeom>
              <a:noFill/>
              <a:ln w="9525">
                <a:noFill/>
              </a:ln>
            </p:spPr>
            <p:txBody>
              <a:bodyPr>
                <a:spAutoFit/>
              </a:bodyPr>
              <a:p>
                <a:pPr>
                  <a:spcBef>
                    <a:spcPct val="50000"/>
                  </a:spcBef>
                </a:pPr>
                <a:r>
                  <a:rPr sz="2400" b="1"/>
                  <a:t>microphone</a:t>
                </a:r>
                <a:endParaRPr sz="2400" b="1"/>
              </a:p>
            </p:txBody>
          </p:sp>
        </p:grpSp>
        <p:grpSp>
          <p:nvGrpSpPr>
            <p:cNvPr id="282631" name="Group 5"/>
            <p:cNvGrpSpPr/>
            <p:nvPr/>
          </p:nvGrpSpPr>
          <p:grpSpPr>
            <a:xfrm>
              <a:off x="1566" y="1752"/>
              <a:ext cx="1225" cy="0"/>
              <a:chOff x="884" y="2024"/>
              <a:chExt cx="1225" cy="0"/>
            </a:xfrm>
          </p:grpSpPr>
          <p:sp>
            <p:nvSpPr>
              <p:cNvPr id="282632" name="Line 6"/>
              <p:cNvSpPr/>
              <p:nvPr/>
            </p:nvSpPr>
            <p:spPr>
              <a:xfrm>
                <a:off x="884" y="2024"/>
                <a:ext cx="1225" cy="0"/>
              </a:xfrm>
              <a:prstGeom prst="line">
                <a:avLst/>
              </a:prstGeom>
              <a:ln w="76200" cap="flat" cmpd="sng">
                <a:solidFill>
                  <a:schemeClr val="accent2"/>
                </a:solidFill>
                <a:prstDash val="solid"/>
                <a:headEnd type="none" w="med" len="med"/>
                <a:tailEnd type="none" w="med" len="med"/>
              </a:ln>
            </p:spPr>
          </p:sp>
          <p:sp>
            <p:nvSpPr>
              <p:cNvPr id="282633" name="Line 7"/>
              <p:cNvSpPr/>
              <p:nvPr/>
            </p:nvSpPr>
            <p:spPr>
              <a:xfrm>
                <a:off x="930" y="2024"/>
                <a:ext cx="499" cy="0"/>
              </a:xfrm>
              <a:prstGeom prst="line">
                <a:avLst/>
              </a:prstGeom>
              <a:ln w="76200" cap="flat" cmpd="sng">
                <a:solidFill>
                  <a:schemeClr val="accent2"/>
                </a:solidFill>
                <a:prstDash val="solid"/>
                <a:headEnd type="none" w="med" len="med"/>
                <a:tailEnd type="triangle" w="med" len="med"/>
              </a:ln>
            </p:spPr>
          </p:sp>
        </p:grpSp>
        <p:grpSp>
          <p:nvGrpSpPr>
            <p:cNvPr id="282634" name="Group 8"/>
            <p:cNvGrpSpPr/>
            <p:nvPr/>
          </p:nvGrpSpPr>
          <p:grpSpPr>
            <a:xfrm>
              <a:off x="4241" y="1752"/>
              <a:ext cx="1225" cy="0"/>
              <a:chOff x="884" y="2024"/>
              <a:chExt cx="1225" cy="0"/>
            </a:xfrm>
          </p:grpSpPr>
          <p:sp>
            <p:nvSpPr>
              <p:cNvPr id="282635" name="Line 9"/>
              <p:cNvSpPr/>
              <p:nvPr/>
            </p:nvSpPr>
            <p:spPr>
              <a:xfrm>
                <a:off x="884" y="2024"/>
                <a:ext cx="1225" cy="0"/>
              </a:xfrm>
              <a:prstGeom prst="line">
                <a:avLst/>
              </a:prstGeom>
              <a:ln w="76200" cap="flat" cmpd="sng">
                <a:solidFill>
                  <a:srgbClr val="006600"/>
                </a:solidFill>
                <a:prstDash val="solid"/>
                <a:headEnd type="none" w="med" len="med"/>
                <a:tailEnd type="none" w="med" len="med"/>
              </a:ln>
            </p:spPr>
          </p:sp>
          <p:sp>
            <p:nvSpPr>
              <p:cNvPr id="282636" name="Line 10"/>
              <p:cNvSpPr/>
              <p:nvPr/>
            </p:nvSpPr>
            <p:spPr>
              <a:xfrm>
                <a:off x="930" y="2024"/>
                <a:ext cx="499" cy="0"/>
              </a:xfrm>
              <a:prstGeom prst="line">
                <a:avLst/>
              </a:prstGeom>
              <a:ln w="76200" cap="flat" cmpd="sng">
                <a:solidFill>
                  <a:srgbClr val="006600"/>
                </a:solidFill>
                <a:prstDash val="solid"/>
                <a:headEnd type="none" w="med" len="med"/>
                <a:tailEnd type="triangle" w="med" len="med"/>
              </a:ln>
            </p:spPr>
          </p:sp>
        </p:grpSp>
        <p:grpSp>
          <p:nvGrpSpPr>
            <p:cNvPr id="282637" name="Group 11"/>
            <p:cNvGrpSpPr/>
            <p:nvPr/>
          </p:nvGrpSpPr>
          <p:grpSpPr>
            <a:xfrm>
              <a:off x="3515" y="2160"/>
              <a:ext cx="0" cy="590"/>
              <a:chOff x="2835" y="2432"/>
              <a:chExt cx="0" cy="590"/>
            </a:xfrm>
          </p:grpSpPr>
          <p:sp>
            <p:nvSpPr>
              <p:cNvPr id="282638" name="Line 12"/>
              <p:cNvSpPr/>
              <p:nvPr/>
            </p:nvSpPr>
            <p:spPr>
              <a:xfrm>
                <a:off x="2835" y="2432"/>
                <a:ext cx="0" cy="590"/>
              </a:xfrm>
              <a:prstGeom prst="line">
                <a:avLst/>
              </a:prstGeom>
              <a:ln w="76200" cap="flat" cmpd="sng">
                <a:solidFill>
                  <a:srgbClr val="FF0000"/>
                </a:solidFill>
                <a:prstDash val="solid"/>
                <a:headEnd type="none" w="med" len="med"/>
                <a:tailEnd type="none" w="med" len="med"/>
              </a:ln>
            </p:spPr>
          </p:sp>
          <p:sp>
            <p:nvSpPr>
              <p:cNvPr id="282639" name="Line 13"/>
              <p:cNvSpPr/>
              <p:nvPr/>
            </p:nvSpPr>
            <p:spPr>
              <a:xfrm>
                <a:off x="2835" y="2523"/>
                <a:ext cx="0" cy="408"/>
              </a:xfrm>
              <a:prstGeom prst="line">
                <a:avLst/>
              </a:prstGeom>
              <a:ln w="76200" cap="flat" cmpd="sng">
                <a:solidFill>
                  <a:srgbClr val="FF0000"/>
                </a:solidFill>
                <a:prstDash val="solid"/>
                <a:headEnd type="none" w="med" len="med"/>
                <a:tailEnd type="triangle" w="med" len="med"/>
              </a:ln>
            </p:spPr>
          </p:sp>
        </p:grpSp>
      </p:grpSp>
      <p:sp>
        <p:nvSpPr>
          <p:cNvPr id="128014" name="Text Box 14"/>
          <p:cNvSpPr txBox="1"/>
          <p:nvPr/>
        </p:nvSpPr>
        <p:spPr>
          <a:xfrm>
            <a:off x="2698750" y="2060575"/>
            <a:ext cx="1296988" cy="641350"/>
          </a:xfrm>
          <a:prstGeom prst="rect">
            <a:avLst/>
          </a:prstGeom>
          <a:noFill/>
          <a:ln w="9525">
            <a:noFill/>
          </a:ln>
        </p:spPr>
        <p:txBody>
          <a:bodyPr>
            <a:spAutoFit/>
          </a:bodyPr>
          <a:p>
            <a:pPr>
              <a:spcBef>
                <a:spcPct val="50000"/>
              </a:spcBef>
            </a:pPr>
            <a:r>
              <a:rPr b="1">
                <a:solidFill>
                  <a:schemeClr val="accent2"/>
                </a:solidFill>
              </a:rPr>
              <a:t>sound energy</a:t>
            </a:r>
            <a:endParaRPr b="1">
              <a:solidFill>
                <a:schemeClr val="accent2"/>
              </a:solidFill>
            </a:endParaRPr>
          </a:p>
        </p:txBody>
      </p:sp>
      <p:sp>
        <p:nvSpPr>
          <p:cNvPr id="128015" name="Text Box 15"/>
          <p:cNvSpPr txBox="1"/>
          <p:nvPr/>
        </p:nvSpPr>
        <p:spPr>
          <a:xfrm>
            <a:off x="5722938" y="3573463"/>
            <a:ext cx="1296987" cy="641350"/>
          </a:xfrm>
          <a:prstGeom prst="rect">
            <a:avLst/>
          </a:prstGeom>
          <a:noFill/>
          <a:ln w="9525">
            <a:noFill/>
          </a:ln>
        </p:spPr>
        <p:txBody>
          <a:bodyPr>
            <a:spAutoFit/>
          </a:bodyPr>
          <a:p>
            <a:pPr>
              <a:spcBef>
                <a:spcPct val="50000"/>
              </a:spcBef>
            </a:pPr>
            <a:r>
              <a:rPr b="1">
                <a:solidFill>
                  <a:srgbClr val="FF0000"/>
                </a:solidFill>
              </a:rPr>
              <a:t>heat energy</a:t>
            </a:r>
            <a:endParaRPr b="1">
              <a:solidFill>
                <a:srgbClr val="FF0000"/>
              </a:solidFill>
            </a:endParaRPr>
          </a:p>
        </p:txBody>
      </p:sp>
      <p:sp>
        <p:nvSpPr>
          <p:cNvPr id="128016" name="Text Box 16"/>
          <p:cNvSpPr txBox="1"/>
          <p:nvPr/>
        </p:nvSpPr>
        <p:spPr>
          <a:xfrm>
            <a:off x="7164388" y="2060575"/>
            <a:ext cx="1223962" cy="641350"/>
          </a:xfrm>
          <a:prstGeom prst="rect">
            <a:avLst/>
          </a:prstGeom>
          <a:noFill/>
          <a:ln w="9525">
            <a:noFill/>
          </a:ln>
        </p:spPr>
        <p:txBody>
          <a:bodyPr>
            <a:spAutoFit/>
          </a:bodyPr>
          <a:p>
            <a:pPr>
              <a:spcBef>
                <a:spcPct val="50000"/>
              </a:spcBef>
            </a:pPr>
            <a:r>
              <a:rPr b="1">
                <a:solidFill>
                  <a:srgbClr val="006600"/>
                </a:solidFill>
              </a:rPr>
              <a:t>electrical energy</a:t>
            </a:r>
            <a:endParaRPr b="1">
              <a:solidFill>
                <a:srgbClr val="006600"/>
              </a:solidFill>
            </a:endParaRPr>
          </a:p>
        </p:txBody>
      </p:sp>
      <p:pic>
        <p:nvPicPr>
          <p:cNvPr id="282643" name="Picture 18"/>
          <p:cNvPicPr>
            <a:picLocks noChangeAspect="1"/>
          </p:cNvPicPr>
          <p:nvPr/>
        </p:nvPicPr>
        <p:blipFill>
          <a:blip r:embed="rId1"/>
          <a:stretch>
            <a:fillRect/>
          </a:stretch>
        </p:blipFill>
        <p:spPr>
          <a:xfrm>
            <a:off x="539750" y="1700213"/>
            <a:ext cx="1577975" cy="2808287"/>
          </a:xfrm>
          <a:prstGeom prst="rect">
            <a:avLst/>
          </a:prstGeom>
          <a:noFill/>
          <a:ln w="9525">
            <a:noFill/>
          </a:ln>
        </p:spPr>
      </p:pic>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sz="4000"/>
              <a:t>The Law of Conservation of Energy</a:t>
            </a:r>
            <a:endParaRPr lang="en-US" altLang="en-US" sz="4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8014">
                                            <p:txEl>
                                              <p:charRg st="0" end="1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8016">
                                            <p:txEl>
                                              <p:charRg st="0" end="1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8015">
                                            <p:txEl>
                                              <p:charRg st="0"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Group 5"/>
          <p:cNvGrpSpPr/>
          <p:nvPr/>
        </p:nvGrpSpPr>
        <p:grpSpPr>
          <a:xfrm>
            <a:off x="455295" y="3058160"/>
            <a:ext cx="1371600" cy="1760538"/>
            <a:chOff x="480" y="2112"/>
            <a:chExt cx="864" cy="1109"/>
          </a:xfrm>
        </p:grpSpPr>
        <p:pic>
          <p:nvPicPr>
            <p:cNvPr id="13351" name="Picture 6"/>
            <p:cNvPicPr>
              <a:picLocks noChangeAspect="1"/>
            </p:cNvPicPr>
            <p:nvPr/>
          </p:nvPicPr>
          <p:blipFill>
            <a:blip r:embed="rId1"/>
            <a:stretch>
              <a:fillRect/>
            </a:stretch>
          </p:blipFill>
          <p:spPr>
            <a:xfrm>
              <a:off x="480" y="2112"/>
              <a:ext cx="864" cy="607"/>
            </a:xfrm>
            <a:prstGeom prst="rect">
              <a:avLst/>
            </a:prstGeom>
            <a:noFill/>
            <a:ln w="9525">
              <a:noFill/>
            </a:ln>
          </p:spPr>
        </p:pic>
        <p:sp>
          <p:nvSpPr>
            <p:cNvPr id="13352" name="Text Box 7"/>
            <p:cNvSpPr txBox="1"/>
            <p:nvPr/>
          </p:nvSpPr>
          <p:spPr>
            <a:xfrm>
              <a:off x="480" y="2698"/>
              <a:ext cx="864" cy="523"/>
            </a:xfrm>
            <a:prstGeom prst="rect">
              <a:avLst/>
            </a:prstGeom>
            <a:solidFill>
              <a:schemeClr val="tx1"/>
            </a:solidFill>
            <a:ln w="9525">
              <a:noFill/>
            </a:ln>
          </p:spPr>
          <p:txBody>
            <a:bodyPr>
              <a:spAutoFit/>
            </a:bodyPr>
            <a:p>
              <a:pPr algn="ctr"/>
              <a:r>
                <a:rPr sz="2400" b="1" dirty="0">
                  <a:solidFill>
                    <a:schemeClr val="bg1"/>
                  </a:solidFill>
                  <a:latin typeface="Times New Roman" panose="02020603050405020304" charset="0"/>
                </a:rPr>
                <a:t>Light</a:t>
              </a:r>
              <a:br>
                <a:rPr sz="2400" b="1" dirty="0">
                  <a:solidFill>
                    <a:schemeClr val="bg1"/>
                  </a:solidFill>
                  <a:latin typeface="Times New Roman" panose="02020603050405020304" charset="0"/>
                </a:rPr>
              </a:br>
              <a:r>
                <a:rPr sz="2400" b="1" dirty="0">
                  <a:solidFill>
                    <a:schemeClr val="bg1"/>
                  </a:solidFill>
                  <a:latin typeface="Times New Roman" panose="02020603050405020304" charset="0"/>
                </a:rPr>
                <a:t>energy </a:t>
              </a:r>
              <a:endParaRPr sz="2400" b="1" dirty="0">
                <a:solidFill>
                  <a:schemeClr val="bg1"/>
                </a:solidFill>
                <a:latin typeface="Times New Roman" panose="02020603050405020304" charset="0"/>
              </a:endParaRPr>
            </a:p>
          </p:txBody>
        </p:sp>
      </p:grpSp>
      <p:grpSp>
        <p:nvGrpSpPr>
          <p:cNvPr id="13347" name="Group 10"/>
          <p:cNvGrpSpPr/>
          <p:nvPr/>
        </p:nvGrpSpPr>
        <p:grpSpPr>
          <a:xfrm rot="0">
            <a:off x="3731895" y="3058160"/>
            <a:ext cx="1371600" cy="1744980"/>
            <a:chOff x="2496" y="2016"/>
            <a:chExt cx="864" cy="1099"/>
          </a:xfrm>
        </p:grpSpPr>
        <p:pic>
          <p:nvPicPr>
            <p:cNvPr id="13349" name="Picture 11"/>
            <p:cNvPicPr>
              <a:picLocks noChangeAspect="1"/>
            </p:cNvPicPr>
            <p:nvPr/>
          </p:nvPicPr>
          <p:blipFill>
            <a:blip r:embed="rId2"/>
            <a:stretch>
              <a:fillRect/>
            </a:stretch>
          </p:blipFill>
          <p:spPr>
            <a:xfrm>
              <a:off x="2496" y="2016"/>
              <a:ext cx="864" cy="573"/>
            </a:xfrm>
            <a:prstGeom prst="rect">
              <a:avLst/>
            </a:prstGeom>
            <a:noFill/>
            <a:ln w="9525">
              <a:noFill/>
            </a:ln>
          </p:spPr>
        </p:pic>
        <p:sp>
          <p:nvSpPr>
            <p:cNvPr id="13350" name="Text Box 12"/>
            <p:cNvSpPr txBox="1"/>
            <p:nvPr/>
          </p:nvSpPr>
          <p:spPr>
            <a:xfrm>
              <a:off x="2496" y="2592"/>
              <a:ext cx="864" cy="523"/>
            </a:xfrm>
            <a:prstGeom prst="rect">
              <a:avLst/>
            </a:prstGeom>
            <a:solidFill>
              <a:schemeClr val="tx1"/>
            </a:solidFill>
            <a:ln w="9525">
              <a:noFill/>
            </a:ln>
          </p:spPr>
          <p:txBody>
            <a:bodyPr>
              <a:spAutoFit/>
            </a:bodyPr>
            <a:p>
              <a:pPr algn="ctr"/>
              <a:r>
                <a:rPr sz="2400" b="1" dirty="0">
                  <a:solidFill>
                    <a:schemeClr val="bg1"/>
                  </a:solidFill>
                  <a:latin typeface="Times New Roman" panose="02020603050405020304" charset="0"/>
                </a:rPr>
                <a:t>Thermal</a:t>
              </a:r>
              <a:br>
                <a:rPr sz="2400" b="1" dirty="0">
                  <a:solidFill>
                    <a:schemeClr val="bg1"/>
                  </a:solidFill>
                  <a:latin typeface="Times New Roman" panose="02020603050405020304" charset="0"/>
                </a:rPr>
              </a:br>
              <a:r>
                <a:rPr sz="2400" b="1" dirty="0">
                  <a:solidFill>
                    <a:schemeClr val="bg1"/>
                  </a:solidFill>
                  <a:latin typeface="Times New Roman" panose="02020603050405020304" charset="0"/>
                </a:rPr>
                <a:t>energy</a:t>
              </a:r>
              <a:endParaRPr sz="2400" b="1" dirty="0">
                <a:solidFill>
                  <a:schemeClr val="bg1"/>
                </a:solidFill>
                <a:latin typeface="Times New Roman" panose="02020603050405020304" charset="0"/>
              </a:endParaRPr>
            </a:p>
          </p:txBody>
        </p:sp>
      </p:grpSp>
      <p:grpSp>
        <p:nvGrpSpPr>
          <p:cNvPr id="5" name="Group 14"/>
          <p:cNvGrpSpPr/>
          <p:nvPr/>
        </p:nvGrpSpPr>
        <p:grpSpPr>
          <a:xfrm>
            <a:off x="1102995" y="1153160"/>
            <a:ext cx="2181225" cy="1744980"/>
            <a:chOff x="864" y="864"/>
            <a:chExt cx="864" cy="1099"/>
          </a:xfrm>
        </p:grpSpPr>
        <p:pic>
          <p:nvPicPr>
            <p:cNvPr id="13344" name="Picture 15"/>
            <p:cNvPicPr>
              <a:picLocks noChangeAspect="1"/>
            </p:cNvPicPr>
            <p:nvPr/>
          </p:nvPicPr>
          <p:blipFill>
            <a:blip r:embed="rId3"/>
            <a:stretch>
              <a:fillRect/>
            </a:stretch>
          </p:blipFill>
          <p:spPr>
            <a:xfrm>
              <a:off x="864" y="864"/>
              <a:ext cx="864" cy="605"/>
            </a:xfrm>
            <a:prstGeom prst="rect">
              <a:avLst/>
            </a:prstGeom>
            <a:noFill/>
            <a:ln w="9525">
              <a:noFill/>
            </a:ln>
          </p:spPr>
        </p:pic>
        <p:sp>
          <p:nvSpPr>
            <p:cNvPr id="13345" name="Text Box 16"/>
            <p:cNvSpPr txBox="1"/>
            <p:nvPr/>
          </p:nvSpPr>
          <p:spPr>
            <a:xfrm>
              <a:off x="864" y="1440"/>
              <a:ext cx="864" cy="523"/>
            </a:xfrm>
            <a:prstGeom prst="rect">
              <a:avLst/>
            </a:prstGeom>
            <a:solidFill>
              <a:schemeClr val="tx1"/>
            </a:solidFill>
            <a:ln w="9525">
              <a:noFill/>
            </a:ln>
          </p:spPr>
          <p:txBody>
            <a:bodyPr>
              <a:spAutoFit/>
            </a:bodyPr>
            <a:p>
              <a:pPr algn="ctr"/>
              <a:r>
                <a:rPr sz="2400" b="1" dirty="0">
                  <a:solidFill>
                    <a:schemeClr val="bg1"/>
                  </a:solidFill>
                  <a:latin typeface="Times New Roman" panose="02020603050405020304" charset="0"/>
                </a:rPr>
                <a:t>Kinetic</a:t>
              </a:r>
              <a:br>
                <a:rPr sz="2400" b="1" dirty="0">
                  <a:solidFill>
                    <a:schemeClr val="bg1"/>
                  </a:solidFill>
                  <a:latin typeface="Times New Roman" panose="02020603050405020304" charset="0"/>
                </a:rPr>
              </a:br>
              <a:r>
                <a:rPr sz="2400" b="1" dirty="0">
                  <a:solidFill>
                    <a:schemeClr val="bg1"/>
                  </a:solidFill>
                  <a:latin typeface="Times New Roman" panose="02020603050405020304" charset="0"/>
                </a:rPr>
                <a:t>energy</a:t>
              </a:r>
              <a:endParaRPr sz="2400" b="1" dirty="0">
                <a:solidFill>
                  <a:schemeClr val="bg1"/>
                </a:solidFill>
                <a:latin typeface="Times New Roman" panose="02020603050405020304" charset="0"/>
              </a:endParaRPr>
            </a:p>
          </p:txBody>
        </p:sp>
      </p:grpSp>
      <p:grpSp>
        <p:nvGrpSpPr>
          <p:cNvPr id="6" name="Group 18"/>
          <p:cNvGrpSpPr/>
          <p:nvPr/>
        </p:nvGrpSpPr>
        <p:grpSpPr>
          <a:xfrm>
            <a:off x="3731895" y="1076960"/>
            <a:ext cx="1371600" cy="1760538"/>
            <a:chOff x="2448" y="816"/>
            <a:chExt cx="864" cy="1109"/>
          </a:xfrm>
        </p:grpSpPr>
        <p:pic>
          <p:nvPicPr>
            <p:cNvPr id="13341" name="Picture 19"/>
            <p:cNvPicPr>
              <a:picLocks noChangeAspect="1"/>
            </p:cNvPicPr>
            <p:nvPr/>
          </p:nvPicPr>
          <p:blipFill>
            <a:blip r:embed="rId4"/>
            <a:stretch>
              <a:fillRect/>
            </a:stretch>
          </p:blipFill>
          <p:spPr>
            <a:xfrm>
              <a:off x="2448" y="816"/>
              <a:ext cx="864" cy="606"/>
            </a:xfrm>
            <a:prstGeom prst="rect">
              <a:avLst/>
            </a:prstGeom>
            <a:noFill/>
            <a:ln w="9525">
              <a:noFill/>
            </a:ln>
          </p:spPr>
        </p:pic>
        <p:sp>
          <p:nvSpPr>
            <p:cNvPr id="13342" name="Text Box 20"/>
            <p:cNvSpPr txBox="1"/>
            <p:nvPr/>
          </p:nvSpPr>
          <p:spPr>
            <a:xfrm>
              <a:off x="2448" y="1402"/>
              <a:ext cx="864" cy="523"/>
            </a:xfrm>
            <a:prstGeom prst="rect">
              <a:avLst/>
            </a:prstGeom>
            <a:solidFill>
              <a:schemeClr val="tx1"/>
            </a:solidFill>
            <a:ln w="9525">
              <a:noFill/>
            </a:ln>
          </p:spPr>
          <p:txBody>
            <a:bodyPr>
              <a:spAutoFit/>
            </a:bodyPr>
            <a:p>
              <a:pPr algn="ctr"/>
              <a:r>
                <a:rPr sz="2400" b="1" dirty="0">
                  <a:solidFill>
                    <a:schemeClr val="bg1"/>
                  </a:solidFill>
                  <a:latin typeface="Times New Roman" panose="02020603050405020304" charset="0"/>
                </a:rPr>
                <a:t>Sound</a:t>
              </a:r>
              <a:br>
                <a:rPr sz="2400" b="1" dirty="0">
                  <a:solidFill>
                    <a:schemeClr val="bg1"/>
                  </a:solidFill>
                  <a:latin typeface="Times New Roman" panose="02020603050405020304" charset="0"/>
                </a:rPr>
              </a:br>
              <a:r>
                <a:rPr sz="2400" b="1" dirty="0">
                  <a:solidFill>
                    <a:schemeClr val="bg1"/>
                  </a:solidFill>
                  <a:latin typeface="Times New Roman" panose="02020603050405020304" charset="0"/>
                </a:rPr>
                <a:t>energy</a:t>
              </a:r>
              <a:endParaRPr sz="2400" b="1" dirty="0">
                <a:solidFill>
                  <a:schemeClr val="bg1"/>
                </a:solidFill>
                <a:latin typeface="Times New Roman" panose="02020603050405020304" charset="0"/>
              </a:endParaRPr>
            </a:p>
          </p:txBody>
        </p:sp>
      </p:grpSp>
      <p:grpSp>
        <p:nvGrpSpPr>
          <p:cNvPr id="7" name="Group 22"/>
          <p:cNvGrpSpPr/>
          <p:nvPr/>
        </p:nvGrpSpPr>
        <p:grpSpPr>
          <a:xfrm>
            <a:off x="1180465" y="4886960"/>
            <a:ext cx="1520190" cy="1744980"/>
            <a:chOff x="912" y="3120"/>
            <a:chExt cx="864" cy="1099"/>
          </a:xfrm>
        </p:grpSpPr>
        <p:pic>
          <p:nvPicPr>
            <p:cNvPr id="13338" name="Picture 23" descr="C:\Documents and Settings\SSER User\Desktop\IMAGES\Nuclear_fireball.jpg"/>
            <p:cNvPicPr>
              <a:picLocks noChangeAspect="1"/>
            </p:cNvPicPr>
            <p:nvPr/>
          </p:nvPicPr>
          <p:blipFill>
            <a:blip r:embed="rId5"/>
            <a:srcRect t="8054"/>
            <a:stretch>
              <a:fillRect/>
            </a:stretch>
          </p:blipFill>
          <p:spPr>
            <a:xfrm>
              <a:off x="912" y="3120"/>
              <a:ext cx="864" cy="694"/>
            </a:xfrm>
            <a:prstGeom prst="rect">
              <a:avLst/>
            </a:prstGeom>
            <a:noFill/>
            <a:ln w="9525">
              <a:noFill/>
            </a:ln>
          </p:spPr>
        </p:pic>
        <p:sp>
          <p:nvSpPr>
            <p:cNvPr id="13339" name="Text Box 24"/>
            <p:cNvSpPr txBox="1"/>
            <p:nvPr/>
          </p:nvSpPr>
          <p:spPr>
            <a:xfrm>
              <a:off x="912" y="3696"/>
              <a:ext cx="864" cy="523"/>
            </a:xfrm>
            <a:prstGeom prst="rect">
              <a:avLst/>
            </a:prstGeom>
            <a:solidFill>
              <a:schemeClr val="tx1"/>
            </a:solidFill>
            <a:ln w="9525">
              <a:noFill/>
            </a:ln>
          </p:spPr>
          <p:txBody>
            <a:bodyPr>
              <a:spAutoFit/>
            </a:bodyPr>
            <a:p>
              <a:pPr algn="ctr"/>
              <a:r>
                <a:rPr sz="2400" b="1" dirty="0">
                  <a:solidFill>
                    <a:schemeClr val="bg1"/>
                  </a:solidFill>
                  <a:latin typeface="Times New Roman" panose="02020603050405020304" charset="0"/>
                </a:rPr>
                <a:t>Nuclear</a:t>
              </a:r>
              <a:br>
                <a:rPr sz="2400" b="1" dirty="0">
                  <a:solidFill>
                    <a:schemeClr val="bg1"/>
                  </a:solidFill>
                  <a:latin typeface="Times New Roman" panose="02020603050405020304" charset="0"/>
                </a:rPr>
              </a:br>
              <a:r>
                <a:rPr sz="2400" b="1" dirty="0">
                  <a:solidFill>
                    <a:schemeClr val="bg1"/>
                  </a:solidFill>
                  <a:latin typeface="Times New Roman" panose="02020603050405020304" charset="0"/>
                </a:rPr>
                <a:t>energy</a:t>
              </a:r>
              <a:endParaRPr sz="2400" b="1" dirty="0">
                <a:solidFill>
                  <a:schemeClr val="bg1"/>
                </a:solidFill>
                <a:latin typeface="Times New Roman" panose="02020603050405020304" charset="0"/>
              </a:endParaRPr>
            </a:p>
          </p:txBody>
        </p:sp>
      </p:grpSp>
      <p:grpSp>
        <p:nvGrpSpPr>
          <p:cNvPr id="8" name="Group 26"/>
          <p:cNvGrpSpPr/>
          <p:nvPr/>
        </p:nvGrpSpPr>
        <p:grpSpPr>
          <a:xfrm>
            <a:off x="3149600" y="4886960"/>
            <a:ext cx="2296795" cy="1700213"/>
            <a:chOff x="2208" y="3216"/>
            <a:chExt cx="864" cy="1071"/>
          </a:xfrm>
        </p:grpSpPr>
        <p:pic>
          <p:nvPicPr>
            <p:cNvPr id="13335" name="Picture 27"/>
            <p:cNvPicPr>
              <a:picLocks noChangeAspect="1"/>
            </p:cNvPicPr>
            <p:nvPr/>
          </p:nvPicPr>
          <p:blipFill>
            <a:blip r:embed="rId6"/>
            <a:srcRect l="23810" t="7025" b="14050"/>
            <a:stretch>
              <a:fillRect/>
            </a:stretch>
          </p:blipFill>
          <p:spPr>
            <a:xfrm>
              <a:off x="2208" y="3216"/>
              <a:ext cx="864" cy="627"/>
            </a:xfrm>
            <a:prstGeom prst="rect">
              <a:avLst/>
            </a:prstGeom>
            <a:noFill/>
            <a:ln w="9525">
              <a:noFill/>
            </a:ln>
          </p:spPr>
        </p:pic>
        <p:sp>
          <p:nvSpPr>
            <p:cNvPr id="13336" name="Text Box 28"/>
            <p:cNvSpPr txBox="1"/>
            <p:nvPr/>
          </p:nvSpPr>
          <p:spPr>
            <a:xfrm>
              <a:off x="2208" y="3764"/>
              <a:ext cx="864" cy="523"/>
            </a:xfrm>
            <a:prstGeom prst="rect">
              <a:avLst/>
            </a:prstGeom>
            <a:solidFill>
              <a:schemeClr val="tx1"/>
            </a:solidFill>
            <a:ln w="9525">
              <a:noFill/>
            </a:ln>
          </p:spPr>
          <p:txBody>
            <a:bodyPr>
              <a:spAutoFit/>
            </a:bodyPr>
            <a:p>
              <a:pPr algn="ctr"/>
              <a:r>
                <a:rPr sz="2400" b="1" dirty="0">
                  <a:solidFill>
                    <a:schemeClr val="bg1"/>
                  </a:solidFill>
                  <a:latin typeface="Times New Roman" panose="02020603050405020304" charset="0"/>
                </a:rPr>
                <a:t>Gravitational</a:t>
              </a:r>
              <a:br>
                <a:rPr sz="2400" b="1" dirty="0">
                  <a:solidFill>
                    <a:schemeClr val="bg1"/>
                  </a:solidFill>
                  <a:latin typeface="Times New Roman" panose="02020603050405020304" charset="0"/>
                </a:rPr>
              </a:br>
              <a:r>
                <a:rPr sz="2400" b="1" dirty="0">
                  <a:solidFill>
                    <a:schemeClr val="bg1"/>
                  </a:solidFill>
                  <a:latin typeface="Times New Roman" panose="02020603050405020304" charset="0"/>
                </a:rPr>
                <a:t>potential energy</a:t>
              </a:r>
              <a:endParaRPr sz="2400" b="1" dirty="0">
                <a:solidFill>
                  <a:schemeClr val="bg1"/>
                </a:solidFill>
                <a:latin typeface="Times New Roman" panose="02020603050405020304" charset="0"/>
              </a:endParaRPr>
            </a:p>
          </p:txBody>
        </p:sp>
      </p:grpSp>
      <p:grpSp>
        <p:nvGrpSpPr>
          <p:cNvPr id="9" name="Group 30"/>
          <p:cNvGrpSpPr/>
          <p:nvPr/>
        </p:nvGrpSpPr>
        <p:grpSpPr>
          <a:xfrm>
            <a:off x="5892483" y="4856480"/>
            <a:ext cx="2290763" cy="1760538"/>
            <a:chOff x="3516" y="3408"/>
            <a:chExt cx="1443" cy="1109"/>
          </a:xfrm>
        </p:grpSpPr>
        <p:pic>
          <p:nvPicPr>
            <p:cNvPr id="13332" name="Picture 31"/>
            <p:cNvPicPr>
              <a:picLocks noChangeAspect="1"/>
            </p:cNvPicPr>
            <p:nvPr/>
          </p:nvPicPr>
          <p:blipFill>
            <a:blip r:embed="rId7"/>
            <a:stretch>
              <a:fillRect/>
            </a:stretch>
          </p:blipFill>
          <p:spPr>
            <a:xfrm>
              <a:off x="3792" y="3408"/>
              <a:ext cx="864" cy="567"/>
            </a:xfrm>
            <a:prstGeom prst="rect">
              <a:avLst/>
            </a:prstGeom>
            <a:noFill/>
            <a:ln w="9525">
              <a:noFill/>
            </a:ln>
          </p:spPr>
        </p:pic>
        <p:sp>
          <p:nvSpPr>
            <p:cNvPr id="13333" name="Text Box 32"/>
            <p:cNvSpPr txBox="1"/>
            <p:nvPr/>
          </p:nvSpPr>
          <p:spPr>
            <a:xfrm>
              <a:off x="3516" y="3994"/>
              <a:ext cx="1443" cy="523"/>
            </a:xfrm>
            <a:prstGeom prst="rect">
              <a:avLst/>
            </a:prstGeom>
            <a:solidFill>
              <a:schemeClr val="tx1"/>
            </a:solidFill>
            <a:ln w="9525">
              <a:noFill/>
            </a:ln>
          </p:spPr>
          <p:txBody>
            <a:bodyPr wrap="none">
              <a:spAutoFit/>
            </a:bodyPr>
            <a:p>
              <a:pPr algn="ctr"/>
              <a:r>
                <a:rPr sz="2400" b="1" dirty="0">
                  <a:solidFill>
                    <a:schemeClr val="bg1"/>
                  </a:solidFill>
                  <a:latin typeface="Times New Roman" panose="02020603050405020304" charset="0"/>
                </a:rPr>
                <a:t>Elastic potential</a:t>
              </a:r>
              <a:br>
                <a:rPr sz="2400" b="1" dirty="0">
                  <a:solidFill>
                    <a:schemeClr val="bg1"/>
                  </a:solidFill>
                  <a:latin typeface="Times New Roman" panose="02020603050405020304" charset="0"/>
                </a:rPr>
              </a:br>
              <a:r>
                <a:rPr sz="2400" b="1" dirty="0">
                  <a:solidFill>
                    <a:schemeClr val="bg1"/>
                  </a:solidFill>
                  <a:latin typeface="Times New Roman" panose="02020603050405020304" charset="0"/>
                </a:rPr>
                <a:t>energy</a:t>
              </a:r>
              <a:endParaRPr sz="2400" b="1" dirty="0">
                <a:solidFill>
                  <a:schemeClr val="bg1"/>
                </a:solidFill>
                <a:latin typeface="Times New Roman" panose="02020603050405020304" charset="0"/>
              </a:endParaRPr>
            </a:p>
          </p:txBody>
        </p:sp>
      </p:grpSp>
      <p:grpSp>
        <p:nvGrpSpPr>
          <p:cNvPr id="10" name="Group 34"/>
          <p:cNvGrpSpPr/>
          <p:nvPr/>
        </p:nvGrpSpPr>
        <p:grpSpPr>
          <a:xfrm>
            <a:off x="7008495" y="2951480"/>
            <a:ext cx="1621155" cy="1744980"/>
            <a:chOff x="4560" y="2016"/>
            <a:chExt cx="864" cy="1099"/>
          </a:xfrm>
        </p:grpSpPr>
        <p:pic>
          <p:nvPicPr>
            <p:cNvPr id="13329" name="Picture 35"/>
            <p:cNvPicPr>
              <a:picLocks noChangeAspect="1"/>
            </p:cNvPicPr>
            <p:nvPr/>
          </p:nvPicPr>
          <p:blipFill>
            <a:blip r:embed="rId8"/>
            <a:stretch>
              <a:fillRect/>
            </a:stretch>
          </p:blipFill>
          <p:spPr>
            <a:xfrm>
              <a:off x="4560" y="2016"/>
              <a:ext cx="864" cy="666"/>
            </a:xfrm>
            <a:prstGeom prst="rect">
              <a:avLst/>
            </a:prstGeom>
            <a:noFill/>
            <a:ln w="9525">
              <a:noFill/>
            </a:ln>
          </p:spPr>
        </p:pic>
        <p:sp>
          <p:nvSpPr>
            <p:cNvPr id="13330" name="Text Box 36"/>
            <p:cNvSpPr txBox="1"/>
            <p:nvPr/>
          </p:nvSpPr>
          <p:spPr>
            <a:xfrm>
              <a:off x="4560" y="2592"/>
              <a:ext cx="864" cy="523"/>
            </a:xfrm>
            <a:prstGeom prst="rect">
              <a:avLst/>
            </a:prstGeom>
            <a:solidFill>
              <a:schemeClr val="tx1"/>
            </a:solidFill>
            <a:ln w="9525">
              <a:noFill/>
            </a:ln>
          </p:spPr>
          <p:txBody>
            <a:bodyPr>
              <a:spAutoFit/>
            </a:bodyPr>
            <a:p>
              <a:pPr algn="ctr"/>
              <a:r>
                <a:rPr sz="2400" b="1" dirty="0">
                  <a:solidFill>
                    <a:schemeClr val="bg1"/>
                  </a:solidFill>
                  <a:latin typeface="Times New Roman" panose="02020603050405020304" charset="0"/>
                </a:rPr>
                <a:t>Chemical energy</a:t>
              </a:r>
              <a:endParaRPr sz="2400" b="1" dirty="0">
                <a:solidFill>
                  <a:schemeClr val="bg1"/>
                </a:solidFill>
                <a:latin typeface="Times New Roman" panose="02020603050405020304" charset="0"/>
              </a:endParaRPr>
            </a:p>
          </p:txBody>
        </p:sp>
      </p:grpSp>
      <p:grpSp>
        <p:nvGrpSpPr>
          <p:cNvPr id="11" name="Group 38"/>
          <p:cNvGrpSpPr/>
          <p:nvPr/>
        </p:nvGrpSpPr>
        <p:grpSpPr>
          <a:xfrm>
            <a:off x="6352540" y="1046480"/>
            <a:ext cx="1668780" cy="1744925"/>
            <a:chOff x="4272" y="816"/>
            <a:chExt cx="864" cy="1099"/>
          </a:xfrm>
        </p:grpSpPr>
        <p:pic>
          <p:nvPicPr>
            <p:cNvPr id="13326" name="Picture 39" descr="C:\Documents and Settings\SSER User\Desktop\PRN latest work\Pictures\Science\Images\High Voltage_PN. (8).JPG"/>
            <p:cNvPicPr>
              <a:picLocks noChangeAspect="1"/>
            </p:cNvPicPr>
            <p:nvPr/>
          </p:nvPicPr>
          <p:blipFill>
            <a:blip r:embed="rId9">
              <a:lum bright="12000"/>
            </a:blip>
            <a:stretch>
              <a:fillRect/>
            </a:stretch>
          </p:blipFill>
          <p:spPr>
            <a:xfrm>
              <a:off x="4272" y="816"/>
              <a:ext cx="864" cy="653"/>
            </a:xfrm>
            <a:prstGeom prst="rect">
              <a:avLst/>
            </a:prstGeom>
            <a:noFill/>
            <a:ln w="9525">
              <a:noFill/>
            </a:ln>
          </p:spPr>
        </p:pic>
        <p:sp>
          <p:nvSpPr>
            <p:cNvPr id="13327" name="Text Box 40"/>
            <p:cNvSpPr txBox="1"/>
            <p:nvPr/>
          </p:nvSpPr>
          <p:spPr>
            <a:xfrm>
              <a:off x="4272" y="1392"/>
              <a:ext cx="864" cy="523"/>
            </a:xfrm>
            <a:prstGeom prst="rect">
              <a:avLst/>
            </a:prstGeom>
            <a:solidFill>
              <a:schemeClr val="tx1"/>
            </a:solidFill>
            <a:ln w="9525">
              <a:noFill/>
            </a:ln>
          </p:spPr>
          <p:txBody>
            <a:bodyPr>
              <a:spAutoFit/>
            </a:bodyPr>
            <a:p>
              <a:pPr algn="ctr"/>
              <a:r>
                <a:rPr sz="2400" b="1" dirty="0">
                  <a:solidFill>
                    <a:schemeClr val="bg1"/>
                  </a:solidFill>
                  <a:latin typeface="Times New Roman" panose="02020603050405020304" charset="0"/>
                </a:rPr>
                <a:t>Electrical</a:t>
              </a:r>
              <a:br>
                <a:rPr sz="2400" b="1" dirty="0">
                  <a:solidFill>
                    <a:schemeClr val="bg1"/>
                  </a:solidFill>
                  <a:latin typeface="Times New Roman" panose="02020603050405020304" charset="0"/>
                </a:rPr>
              </a:br>
              <a:r>
                <a:rPr sz="2400" b="1" dirty="0">
                  <a:solidFill>
                    <a:schemeClr val="bg1"/>
                  </a:solidFill>
                  <a:latin typeface="Times New Roman" panose="02020603050405020304" charset="0"/>
                </a:rPr>
                <a:t>energy</a:t>
              </a:r>
              <a:endParaRPr sz="2400" b="1" dirty="0">
                <a:solidFill>
                  <a:schemeClr val="bg1"/>
                </a:solidFill>
                <a:latin typeface="Times New Roman" panose="02020603050405020304" charset="0"/>
              </a:endParaRPr>
            </a:p>
          </p:txBody>
        </p:sp>
      </p:grpSp>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solidFill>
                  <a:schemeClr val="bg1"/>
                </a:solidFill>
                <a:latin typeface="Calibri" panose="020F0502020204030204" charset="0"/>
                <a:cs typeface="Calibri" panose="020F0502020204030204" charset="0"/>
                <a:sym typeface="+mn-ea"/>
              </a:rPr>
              <a:t>What are the 9 main types of energy?</a:t>
            </a:r>
            <a:endParaRPr lang="en-US" altLang="en-US" b="1">
              <a:solidFill>
                <a:schemeClr val="bg1"/>
              </a:solidFill>
              <a:latin typeface="Calibri" panose="020F0502020204030204" charset="0"/>
              <a:cs typeface="Calibri" panose="020F0502020204030204" charset="0"/>
              <a:sym typeface="+mn-ea"/>
            </a:endParaRPr>
          </a:p>
        </p:txBody>
      </p:sp>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34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4674" name="Rectangle 2"/>
          <p:cNvSpPr>
            <a:spLocks noGrp="1"/>
          </p:cNvSpPr>
          <p:nvPr>
            <p:ph type="body"/>
          </p:nvPr>
        </p:nvSpPr>
        <p:spPr>
          <a:xfrm>
            <a:off x="3348038" y="692150"/>
            <a:ext cx="2663825" cy="863600"/>
          </a:xfrm>
        </p:spPr>
        <p:txBody>
          <a:bodyPr vert="horz" wrap="square" lIns="91440" tIns="45720" rIns="91440" bIns="45720" anchor="t"/>
          <a:p>
            <a:pPr marL="0" indent="0">
              <a:buNone/>
            </a:pPr>
            <a:r>
              <a:rPr b="1">
                <a:solidFill>
                  <a:srgbClr val="FF0000"/>
                </a:solidFill>
              </a:rPr>
              <a:t>Car engine</a:t>
            </a:r>
            <a:endParaRPr b="1">
              <a:solidFill>
                <a:srgbClr val="FF0000"/>
              </a:solidFill>
            </a:endParaRPr>
          </a:p>
          <a:p>
            <a:pPr marL="0" indent="0">
              <a:buNone/>
            </a:pPr>
            <a:endParaRPr b="1">
              <a:solidFill>
                <a:srgbClr val="FF0000"/>
              </a:solidFill>
            </a:endParaRPr>
          </a:p>
        </p:txBody>
      </p:sp>
      <p:grpSp>
        <p:nvGrpSpPr>
          <p:cNvPr id="2" name="Group 20"/>
          <p:cNvGrpSpPr/>
          <p:nvPr/>
        </p:nvGrpSpPr>
        <p:grpSpPr>
          <a:xfrm>
            <a:off x="2554288" y="2060575"/>
            <a:ext cx="6192837" cy="2233613"/>
            <a:chOff x="1609" y="1298"/>
            <a:chExt cx="3901" cy="1407"/>
          </a:xfrm>
        </p:grpSpPr>
        <p:grpSp>
          <p:nvGrpSpPr>
            <p:cNvPr id="284676" name="Group 17"/>
            <p:cNvGrpSpPr/>
            <p:nvPr/>
          </p:nvGrpSpPr>
          <p:grpSpPr>
            <a:xfrm>
              <a:off x="2834" y="1298"/>
              <a:ext cx="1452" cy="817"/>
              <a:chOff x="2064" y="1162"/>
              <a:chExt cx="1452" cy="817"/>
            </a:xfrm>
          </p:grpSpPr>
          <p:sp>
            <p:nvSpPr>
              <p:cNvPr id="284677" name="Rectangle 3"/>
              <p:cNvSpPr/>
              <p:nvPr/>
            </p:nvSpPr>
            <p:spPr>
              <a:xfrm>
                <a:off x="2064" y="1162"/>
                <a:ext cx="1452" cy="817"/>
              </a:xfrm>
              <a:prstGeom prst="rect">
                <a:avLst/>
              </a:prstGeom>
              <a:noFill/>
              <a:ln w="57150" cap="flat" cmpd="sng">
                <a:solidFill>
                  <a:schemeClr val="tx1"/>
                </a:solidFill>
                <a:prstDash val="solid"/>
                <a:miter/>
                <a:headEnd type="none" w="med" len="med"/>
                <a:tailEnd type="none" w="med" len="med"/>
              </a:ln>
            </p:spPr>
            <p:txBody>
              <a:bodyPr wrap="none" anchor="ctr"/>
              <a:p>
                <a:endParaRPr lang="en-US" altLang="x-none"/>
              </a:p>
            </p:txBody>
          </p:sp>
          <p:sp>
            <p:nvSpPr>
              <p:cNvPr id="284678" name="Text Box 4"/>
              <p:cNvSpPr txBox="1"/>
              <p:nvPr/>
            </p:nvSpPr>
            <p:spPr>
              <a:xfrm>
                <a:off x="2382" y="1298"/>
                <a:ext cx="772" cy="518"/>
              </a:xfrm>
              <a:prstGeom prst="rect">
                <a:avLst/>
              </a:prstGeom>
              <a:noFill/>
              <a:ln w="9525">
                <a:noFill/>
              </a:ln>
            </p:spPr>
            <p:txBody>
              <a:bodyPr>
                <a:spAutoFit/>
              </a:bodyPr>
              <a:p>
                <a:pPr algn="ctr">
                  <a:spcBef>
                    <a:spcPct val="50000"/>
                  </a:spcBef>
                </a:pPr>
                <a:r>
                  <a:rPr sz="2400" b="1"/>
                  <a:t>car engine</a:t>
                </a:r>
                <a:endParaRPr sz="2400" b="1"/>
              </a:p>
            </p:txBody>
          </p:sp>
        </p:grpSp>
        <p:grpSp>
          <p:nvGrpSpPr>
            <p:cNvPr id="284679" name="Group 5"/>
            <p:cNvGrpSpPr/>
            <p:nvPr/>
          </p:nvGrpSpPr>
          <p:grpSpPr>
            <a:xfrm>
              <a:off x="1609" y="1706"/>
              <a:ext cx="1225" cy="0"/>
              <a:chOff x="884" y="2024"/>
              <a:chExt cx="1225" cy="0"/>
            </a:xfrm>
          </p:grpSpPr>
          <p:sp>
            <p:nvSpPr>
              <p:cNvPr id="284680" name="Line 6"/>
              <p:cNvSpPr/>
              <p:nvPr/>
            </p:nvSpPr>
            <p:spPr>
              <a:xfrm>
                <a:off x="884" y="2024"/>
                <a:ext cx="1225" cy="0"/>
              </a:xfrm>
              <a:prstGeom prst="line">
                <a:avLst/>
              </a:prstGeom>
              <a:ln w="76200" cap="flat" cmpd="sng">
                <a:solidFill>
                  <a:schemeClr val="accent2"/>
                </a:solidFill>
                <a:prstDash val="solid"/>
                <a:headEnd type="none" w="med" len="med"/>
                <a:tailEnd type="none" w="med" len="med"/>
              </a:ln>
            </p:spPr>
          </p:sp>
          <p:sp>
            <p:nvSpPr>
              <p:cNvPr id="284681" name="Line 7"/>
              <p:cNvSpPr/>
              <p:nvPr/>
            </p:nvSpPr>
            <p:spPr>
              <a:xfrm>
                <a:off x="930" y="2024"/>
                <a:ext cx="499" cy="0"/>
              </a:xfrm>
              <a:prstGeom prst="line">
                <a:avLst/>
              </a:prstGeom>
              <a:ln w="76200" cap="flat" cmpd="sng">
                <a:solidFill>
                  <a:schemeClr val="accent2"/>
                </a:solidFill>
                <a:prstDash val="solid"/>
                <a:headEnd type="none" w="med" len="med"/>
                <a:tailEnd type="triangle" w="med" len="med"/>
              </a:ln>
            </p:spPr>
          </p:sp>
        </p:grpSp>
        <p:grpSp>
          <p:nvGrpSpPr>
            <p:cNvPr id="284682" name="Group 8"/>
            <p:cNvGrpSpPr/>
            <p:nvPr/>
          </p:nvGrpSpPr>
          <p:grpSpPr>
            <a:xfrm>
              <a:off x="4285" y="1706"/>
              <a:ext cx="1225" cy="0"/>
              <a:chOff x="884" y="2024"/>
              <a:chExt cx="1225" cy="0"/>
            </a:xfrm>
          </p:grpSpPr>
          <p:sp>
            <p:nvSpPr>
              <p:cNvPr id="284683" name="Line 9"/>
              <p:cNvSpPr/>
              <p:nvPr/>
            </p:nvSpPr>
            <p:spPr>
              <a:xfrm>
                <a:off x="884" y="2024"/>
                <a:ext cx="1225" cy="0"/>
              </a:xfrm>
              <a:prstGeom prst="line">
                <a:avLst/>
              </a:prstGeom>
              <a:ln w="76200" cap="flat" cmpd="sng">
                <a:solidFill>
                  <a:srgbClr val="006600"/>
                </a:solidFill>
                <a:prstDash val="solid"/>
                <a:headEnd type="none" w="med" len="med"/>
                <a:tailEnd type="none" w="med" len="med"/>
              </a:ln>
            </p:spPr>
          </p:sp>
          <p:sp>
            <p:nvSpPr>
              <p:cNvPr id="284684" name="Line 10"/>
              <p:cNvSpPr/>
              <p:nvPr/>
            </p:nvSpPr>
            <p:spPr>
              <a:xfrm>
                <a:off x="930" y="2024"/>
                <a:ext cx="499" cy="0"/>
              </a:xfrm>
              <a:prstGeom prst="line">
                <a:avLst/>
              </a:prstGeom>
              <a:ln w="76200" cap="flat" cmpd="sng">
                <a:solidFill>
                  <a:srgbClr val="006600"/>
                </a:solidFill>
                <a:prstDash val="solid"/>
                <a:headEnd type="none" w="med" len="med"/>
                <a:tailEnd type="triangle" w="med" len="med"/>
              </a:ln>
            </p:spPr>
          </p:sp>
        </p:grpSp>
        <p:grpSp>
          <p:nvGrpSpPr>
            <p:cNvPr id="284685" name="Group 11"/>
            <p:cNvGrpSpPr/>
            <p:nvPr/>
          </p:nvGrpSpPr>
          <p:grpSpPr>
            <a:xfrm>
              <a:off x="3560" y="2115"/>
              <a:ext cx="0" cy="590"/>
              <a:chOff x="2835" y="2432"/>
              <a:chExt cx="0" cy="590"/>
            </a:xfrm>
          </p:grpSpPr>
          <p:sp>
            <p:nvSpPr>
              <p:cNvPr id="284686" name="Line 12"/>
              <p:cNvSpPr/>
              <p:nvPr/>
            </p:nvSpPr>
            <p:spPr>
              <a:xfrm>
                <a:off x="2835" y="2432"/>
                <a:ext cx="0" cy="590"/>
              </a:xfrm>
              <a:prstGeom prst="line">
                <a:avLst/>
              </a:prstGeom>
              <a:ln w="76200" cap="flat" cmpd="sng">
                <a:solidFill>
                  <a:srgbClr val="FF0000"/>
                </a:solidFill>
                <a:prstDash val="solid"/>
                <a:headEnd type="none" w="med" len="med"/>
                <a:tailEnd type="none" w="med" len="med"/>
              </a:ln>
            </p:spPr>
          </p:sp>
          <p:sp>
            <p:nvSpPr>
              <p:cNvPr id="284687" name="Line 13"/>
              <p:cNvSpPr/>
              <p:nvPr/>
            </p:nvSpPr>
            <p:spPr>
              <a:xfrm>
                <a:off x="2835" y="2523"/>
                <a:ext cx="0" cy="408"/>
              </a:xfrm>
              <a:prstGeom prst="line">
                <a:avLst/>
              </a:prstGeom>
              <a:ln w="76200" cap="flat" cmpd="sng">
                <a:solidFill>
                  <a:srgbClr val="FF0000"/>
                </a:solidFill>
                <a:prstDash val="solid"/>
                <a:headEnd type="none" w="med" len="med"/>
                <a:tailEnd type="triangle" w="med" len="med"/>
              </a:ln>
            </p:spPr>
          </p:sp>
        </p:grpSp>
      </p:grpSp>
      <p:sp>
        <p:nvSpPr>
          <p:cNvPr id="130062" name="Text Box 14"/>
          <p:cNvSpPr txBox="1"/>
          <p:nvPr/>
        </p:nvSpPr>
        <p:spPr>
          <a:xfrm>
            <a:off x="2771775" y="1987550"/>
            <a:ext cx="1296988" cy="641350"/>
          </a:xfrm>
          <a:prstGeom prst="rect">
            <a:avLst/>
          </a:prstGeom>
          <a:noFill/>
          <a:ln w="9525">
            <a:noFill/>
          </a:ln>
        </p:spPr>
        <p:txBody>
          <a:bodyPr>
            <a:spAutoFit/>
          </a:bodyPr>
          <a:p>
            <a:pPr>
              <a:spcBef>
                <a:spcPct val="50000"/>
              </a:spcBef>
            </a:pPr>
            <a:r>
              <a:rPr b="1">
                <a:solidFill>
                  <a:schemeClr val="accent2"/>
                </a:solidFill>
              </a:rPr>
              <a:t>chemical energy</a:t>
            </a:r>
            <a:endParaRPr b="1">
              <a:solidFill>
                <a:schemeClr val="accent2"/>
              </a:solidFill>
            </a:endParaRPr>
          </a:p>
        </p:txBody>
      </p:sp>
      <p:sp>
        <p:nvSpPr>
          <p:cNvPr id="130063" name="Text Box 15"/>
          <p:cNvSpPr txBox="1"/>
          <p:nvPr/>
        </p:nvSpPr>
        <p:spPr>
          <a:xfrm>
            <a:off x="5868988" y="3429000"/>
            <a:ext cx="1296987" cy="915988"/>
          </a:xfrm>
          <a:prstGeom prst="rect">
            <a:avLst/>
          </a:prstGeom>
          <a:noFill/>
          <a:ln w="9525">
            <a:noFill/>
          </a:ln>
        </p:spPr>
        <p:txBody>
          <a:bodyPr>
            <a:spAutoFit/>
          </a:bodyPr>
          <a:p>
            <a:pPr>
              <a:spcBef>
                <a:spcPct val="50000"/>
              </a:spcBef>
            </a:pPr>
            <a:r>
              <a:rPr b="1">
                <a:solidFill>
                  <a:srgbClr val="FF0000"/>
                </a:solidFill>
              </a:rPr>
              <a:t>heat &amp; sound energy</a:t>
            </a:r>
            <a:endParaRPr b="1">
              <a:solidFill>
                <a:srgbClr val="FF0000"/>
              </a:solidFill>
            </a:endParaRPr>
          </a:p>
        </p:txBody>
      </p:sp>
      <p:sp>
        <p:nvSpPr>
          <p:cNvPr id="130064" name="Text Box 16"/>
          <p:cNvSpPr txBox="1"/>
          <p:nvPr/>
        </p:nvSpPr>
        <p:spPr>
          <a:xfrm>
            <a:off x="7237413" y="1987550"/>
            <a:ext cx="1223962" cy="641350"/>
          </a:xfrm>
          <a:prstGeom prst="rect">
            <a:avLst/>
          </a:prstGeom>
          <a:noFill/>
          <a:ln w="9525">
            <a:noFill/>
          </a:ln>
        </p:spPr>
        <p:txBody>
          <a:bodyPr>
            <a:spAutoFit/>
          </a:bodyPr>
          <a:p>
            <a:pPr>
              <a:spcBef>
                <a:spcPct val="50000"/>
              </a:spcBef>
            </a:pPr>
            <a:r>
              <a:rPr b="1">
                <a:solidFill>
                  <a:srgbClr val="006600"/>
                </a:solidFill>
              </a:rPr>
              <a:t>kinetic energy</a:t>
            </a:r>
            <a:endParaRPr b="1">
              <a:solidFill>
                <a:srgbClr val="006600"/>
              </a:solidFill>
            </a:endParaRPr>
          </a:p>
        </p:txBody>
      </p:sp>
      <p:pic>
        <p:nvPicPr>
          <p:cNvPr id="284691" name="Picture 19" descr="car%2520cartoon%25203%2520logo">
            <a:hlinkClick r:id="rId1"/>
          </p:cNvPr>
          <p:cNvPicPr>
            <a:picLocks noChangeAspect="1"/>
          </p:cNvPicPr>
          <p:nvPr/>
        </p:nvPicPr>
        <p:blipFill>
          <a:blip r:embed="rId2"/>
          <a:stretch>
            <a:fillRect/>
          </a:stretch>
        </p:blipFill>
        <p:spPr>
          <a:xfrm>
            <a:off x="323850" y="2060575"/>
            <a:ext cx="1944688" cy="1327150"/>
          </a:xfrm>
          <a:prstGeom prst="rect">
            <a:avLst/>
          </a:prstGeom>
          <a:noFill/>
          <a:ln w="9525">
            <a:noFill/>
          </a:ln>
        </p:spPr>
      </p:pic>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sz="4000"/>
              <a:t>The Law of Conservation of Energy</a:t>
            </a:r>
            <a:endParaRPr lang="en-US" altLang="en-US" sz="4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0062">
                                            <p:txEl>
                                              <p:charRg st="0" end="1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0064">
                                            <p:txEl>
                                              <p:charRg st="0" end="1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0063">
                                            <p:txEl>
                                              <p:charRg st="0" end="2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22" name="Rectangle 2"/>
          <p:cNvSpPr>
            <a:spLocks noGrp="1"/>
          </p:cNvSpPr>
          <p:nvPr>
            <p:ph type="body"/>
          </p:nvPr>
        </p:nvSpPr>
        <p:spPr>
          <a:xfrm>
            <a:off x="3132138" y="692150"/>
            <a:ext cx="2952750" cy="863600"/>
          </a:xfrm>
        </p:spPr>
        <p:txBody>
          <a:bodyPr vert="horz" wrap="square" lIns="91440" tIns="45720" rIns="91440" bIns="45720" anchor="t"/>
          <a:p>
            <a:pPr marL="0" indent="0">
              <a:buNone/>
            </a:pPr>
            <a:r>
              <a:rPr sz="2800" b="1">
                <a:solidFill>
                  <a:srgbClr val="FF0000"/>
                </a:solidFill>
              </a:rPr>
              <a:t>Photosynthesis</a:t>
            </a:r>
            <a:endParaRPr sz="2800" b="1">
              <a:solidFill>
                <a:srgbClr val="FF0000"/>
              </a:solidFill>
            </a:endParaRPr>
          </a:p>
          <a:p>
            <a:pPr marL="0" indent="0">
              <a:buNone/>
            </a:pPr>
            <a:endParaRPr sz="2800" b="1">
              <a:solidFill>
                <a:srgbClr val="FF0000"/>
              </a:solidFill>
            </a:endParaRPr>
          </a:p>
        </p:txBody>
      </p:sp>
      <p:grpSp>
        <p:nvGrpSpPr>
          <p:cNvPr id="2" name="Group 20"/>
          <p:cNvGrpSpPr/>
          <p:nvPr/>
        </p:nvGrpSpPr>
        <p:grpSpPr>
          <a:xfrm>
            <a:off x="2486025" y="1919288"/>
            <a:ext cx="6191250" cy="2230437"/>
            <a:chOff x="1566" y="1209"/>
            <a:chExt cx="3900" cy="1405"/>
          </a:xfrm>
        </p:grpSpPr>
        <p:grpSp>
          <p:nvGrpSpPr>
            <p:cNvPr id="286724" name="Group 17"/>
            <p:cNvGrpSpPr/>
            <p:nvPr/>
          </p:nvGrpSpPr>
          <p:grpSpPr>
            <a:xfrm>
              <a:off x="2790" y="1209"/>
              <a:ext cx="1452" cy="817"/>
              <a:chOff x="2064" y="1162"/>
              <a:chExt cx="1452" cy="817"/>
            </a:xfrm>
          </p:grpSpPr>
          <p:sp>
            <p:nvSpPr>
              <p:cNvPr id="286725" name="Rectangle 3"/>
              <p:cNvSpPr/>
              <p:nvPr/>
            </p:nvSpPr>
            <p:spPr>
              <a:xfrm>
                <a:off x="2064" y="1162"/>
                <a:ext cx="1452" cy="817"/>
              </a:xfrm>
              <a:prstGeom prst="rect">
                <a:avLst/>
              </a:prstGeom>
              <a:noFill/>
              <a:ln w="57150" cap="flat" cmpd="sng">
                <a:solidFill>
                  <a:schemeClr val="tx1"/>
                </a:solidFill>
                <a:prstDash val="solid"/>
                <a:miter/>
                <a:headEnd type="none" w="med" len="med"/>
                <a:tailEnd type="none" w="med" len="med"/>
              </a:ln>
            </p:spPr>
            <p:txBody>
              <a:bodyPr wrap="none" anchor="ctr"/>
              <a:p>
                <a:endParaRPr lang="en-US" altLang="x-none"/>
              </a:p>
            </p:txBody>
          </p:sp>
          <p:sp>
            <p:nvSpPr>
              <p:cNvPr id="286726" name="Text Box 4"/>
              <p:cNvSpPr txBox="1"/>
              <p:nvPr/>
            </p:nvSpPr>
            <p:spPr>
              <a:xfrm>
                <a:off x="2381" y="1298"/>
                <a:ext cx="772" cy="288"/>
              </a:xfrm>
              <a:prstGeom prst="rect">
                <a:avLst/>
              </a:prstGeom>
              <a:noFill/>
              <a:ln w="9525">
                <a:noFill/>
              </a:ln>
            </p:spPr>
            <p:txBody>
              <a:bodyPr>
                <a:spAutoFit/>
              </a:bodyPr>
              <a:p>
                <a:pPr algn="ctr">
                  <a:spcBef>
                    <a:spcPct val="50000"/>
                  </a:spcBef>
                </a:pPr>
                <a:r>
                  <a:rPr sz="2400" b="1"/>
                  <a:t>plants</a:t>
                </a:r>
                <a:endParaRPr sz="2400" b="1"/>
              </a:p>
            </p:txBody>
          </p:sp>
        </p:grpSp>
        <p:grpSp>
          <p:nvGrpSpPr>
            <p:cNvPr id="286727" name="Group 5"/>
            <p:cNvGrpSpPr/>
            <p:nvPr/>
          </p:nvGrpSpPr>
          <p:grpSpPr>
            <a:xfrm>
              <a:off x="1566" y="1618"/>
              <a:ext cx="1225" cy="0"/>
              <a:chOff x="884" y="2024"/>
              <a:chExt cx="1225" cy="0"/>
            </a:xfrm>
          </p:grpSpPr>
          <p:sp>
            <p:nvSpPr>
              <p:cNvPr id="286728" name="Line 6"/>
              <p:cNvSpPr/>
              <p:nvPr/>
            </p:nvSpPr>
            <p:spPr>
              <a:xfrm>
                <a:off x="884" y="2024"/>
                <a:ext cx="1225" cy="0"/>
              </a:xfrm>
              <a:prstGeom prst="line">
                <a:avLst/>
              </a:prstGeom>
              <a:ln w="76200" cap="flat" cmpd="sng">
                <a:solidFill>
                  <a:schemeClr val="accent2"/>
                </a:solidFill>
                <a:prstDash val="solid"/>
                <a:headEnd type="none" w="med" len="med"/>
                <a:tailEnd type="none" w="med" len="med"/>
              </a:ln>
            </p:spPr>
          </p:sp>
          <p:sp>
            <p:nvSpPr>
              <p:cNvPr id="286729" name="Line 7"/>
              <p:cNvSpPr/>
              <p:nvPr/>
            </p:nvSpPr>
            <p:spPr>
              <a:xfrm>
                <a:off x="930" y="2024"/>
                <a:ext cx="499" cy="0"/>
              </a:xfrm>
              <a:prstGeom prst="line">
                <a:avLst/>
              </a:prstGeom>
              <a:ln w="76200" cap="flat" cmpd="sng">
                <a:solidFill>
                  <a:schemeClr val="accent2"/>
                </a:solidFill>
                <a:prstDash val="solid"/>
                <a:headEnd type="none" w="med" len="med"/>
                <a:tailEnd type="triangle" w="med" len="med"/>
              </a:ln>
            </p:spPr>
          </p:sp>
        </p:grpSp>
        <p:grpSp>
          <p:nvGrpSpPr>
            <p:cNvPr id="286730" name="Group 8"/>
            <p:cNvGrpSpPr/>
            <p:nvPr/>
          </p:nvGrpSpPr>
          <p:grpSpPr>
            <a:xfrm>
              <a:off x="4241" y="1617"/>
              <a:ext cx="1225" cy="0"/>
              <a:chOff x="884" y="2024"/>
              <a:chExt cx="1225" cy="0"/>
            </a:xfrm>
          </p:grpSpPr>
          <p:sp>
            <p:nvSpPr>
              <p:cNvPr id="286731" name="Line 9"/>
              <p:cNvSpPr/>
              <p:nvPr/>
            </p:nvSpPr>
            <p:spPr>
              <a:xfrm>
                <a:off x="884" y="2024"/>
                <a:ext cx="1225" cy="0"/>
              </a:xfrm>
              <a:prstGeom prst="line">
                <a:avLst/>
              </a:prstGeom>
              <a:ln w="76200" cap="flat" cmpd="sng">
                <a:solidFill>
                  <a:srgbClr val="006600"/>
                </a:solidFill>
                <a:prstDash val="solid"/>
                <a:headEnd type="none" w="med" len="med"/>
                <a:tailEnd type="none" w="med" len="med"/>
              </a:ln>
            </p:spPr>
          </p:sp>
          <p:sp>
            <p:nvSpPr>
              <p:cNvPr id="286732" name="Line 10"/>
              <p:cNvSpPr/>
              <p:nvPr/>
            </p:nvSpPr>
            <p:spPr>
              <a:xfrm>
                <a:off x="930" y="2024"/>
                <a:ext cx="499" cy="0"/>
              </a:xfrm>
              <a:prstGeom prst="line">
                <a:avLst/>
              </a:prstGeom>
              <a:ln w="76200" cap="flat" cmpd="sng">
                <a:solidFill>
                  <a:srgbClr val="006600"/>
                </a:solidFill>
                <a:prstDash val="solid"/>
                <a:headEnd type="none" w="med" len="med"/>
                <a:tailEnd type="triangle" w="med" len="med"/>
              </a:ln>
            </p:spPr>
          </p:sp>
        </p:grpSp>
        <p:grpSp>
          <p:nvGrpSpPr>
            <p:cNvPr id="286733" name="Group 11"/>
            <p:cNvGrpSpPr/>
            <p:nvPr/>
          </p:nvGrpSpPr>
          <p:grpSpPr>
            <a:xfrm>
              <a:off x="3515" y="2024"/>
              <a:ext cx="0" cy="590"/>
              <a:chOff x="2835" y="2432"/>
              <a:chExt cx="0" cy="590"/>
            </a:xfrm>
          </p:grpSpPr>
          <p:sp>
            <p:nvSpPr>
              <p:cNvPr id="286734" name="Line 12"/>
              <p:cNvSpPr/>
              <p:nvPr/>
            </p:nvSpPr>
            <p:spPr>
              <a:xfrm>
                <a:off x="2835" y="2432"/>
                <a:ext cx="0" cy="590"/>
              </a:xfrm>
              <a:prstGeom prst="line">
                <a:avLst/>
              </a:prstGeom>
              <a:ln w="76200" cap="flat" cmpd="sng">
                <a:solidFill>
                  <a:srgbClr val="FF0000"/>
                </a:solidFill>
                <a:prstDash val="solid"/>
                <a:headEnd type="none" w="med" len="med"/>
                <a:tailEnd type="none" w="med" len="med"/>
              </a:ln>
            </p:spPr>
          </p:sp>
          <p:sp>
            <p:nvSpPr>
              <p:cNvPr id="286735" name="Line 13"/>
              <p:cNvSpPr/>
              <p:nvPr/>
            </p:nvSpPr>
            <p:spPr>
              <a:xfrm>
                <a:off x="2835" y="2523"/>
                <a:ext cx="0" cy="408"/>
              </a:xfrm>
              <a:prstGeom prst="line">
                <a:avLst/>
              </a:prstGeom>
              <a:ln w="76200" cap="flat" cmpd="sng">
                <a:solidFill>
                  <a:srgbClr val="FF0000"/>
                </a:solidFill>
                <a:prstDash val="solid"/>
                <a:headEnd type="none" w="med" len="med"/>
                <a:tailEnd type="triangle" w="med" len="med"/>
              </a:ln>
            </p:spPr>
          </p:sp>
        </p:grpSp>
      </p:grpSp>
      <p:sp>
        <p:nvSpPr>
          <p:cNvPr id="132110" name="Text Box 14"/>
          <p:cNvSpPr txBox="1"/>
          <p:nvPr/>
        </p:nvSpPr>
        <p:spPr>
          <a:xfrm>
            <a:off x="2700338" y="1844675"/>
            <a:ext cx="1439862" cy="641350"/>
          </a:xfrm>
          <a:prstGeom prst="rect">
            <a:avLst/>
          </a:prstGeom>
          <a:noFill/>
          <a:ln w="9525">
            <a:noFill/>
          </a:ln>
        </p:spPr>
        <p:txBody>
          <a:bodyPr>
            <a:spAutoFit/>
          </a:bodyPr>
          <a:p>
            <a:pPr>
              <a:spcBef>
                <a:spcPct val="50000"/>
              </a:spcBef>
            </a:pPr>
            <a:r>
              <a:rPr b="1">
                <a:solidFill>
                  <a:schemeClr val="accent2"/>
                </a:solidFill>
              </a:rPr>
              <a:t>light energy</a:t>
            </a:r>
            <a:endParaRPr b="1">
              <a:solidFill>
                <a:schemeClr val="accent2"/>
              </a:solidFill>
            </a:endParaRPr>
          </a:p>
        </p:txBody>
      </p:sp>
      <p:sp>
        <p:nvSpPr>
          <p:cNvPr id="132111" name="Text Box 15"/>
          <p:cNvSpPr txBox="1"/>
          <p:nvPr/>
        </p:nvSpPr>
        <p:spPr>
          <a:xfrm>
            <a:off x="5722938" y="3355975"/>
            <a:ext cx="1296987" cy="641350"/>
          </a:xfrm>
          <a:prstGeom prst="rect">
            <a:avLst/>
          </a:prstGeom>
          <a:noFill/>
          <a:ln w="9525">
            <a:noFill/>
          </a:ln>
        </p:spPr>
        <p:txBody>
          <a:bodyPr>
            <a:spAutoFit/>
          </a:bodyPr>
          <a:p>
            <a:pPr>
              <a:spcBef>
                <a:spcPct val="50000"/>
              </a:spcBef>
            </a:pPr>
            <a:r>
              <a:rPr b="1">
                <a:solidFill>
                  <a:srgbClr val="FF0000"/>
                </a:solidFill>
              </a:rPr>
              <a:t>heat energy</a:t>
            </a:r>
            <a:endParaRPr b="1">
              <a:solidFill>
                <a:srgbClr val="FF0000"/>
              </a:solidFill>
            </a:endParaRPr>
          </a:p>
        </p:txBody>
      </p:sp>
      <p:sp>
        <p:nvSpPr>
          <p:cNvPr id="132112" name="Text Box 16"/>
          <p:cNvSpPr txBox="1"/>
          <p:nvPr/>
        </p:nvSpPr>
        <p:spPr>
          <a:xfrm>
            <a:off x="7164388" y="1844675"/>
            <a:ext cx="1223962" cy="641350"/>
          </a:xfrm>
          <a:prstGeom prst="rect">
            <a:avLst/>
          </a:prstGeom>
          <a:noFill/>
          <a:ln w="9525">
            <a:noFill/>
          </a:ln>
        </p:spPr>
        <p:txBody>
          <a:bodyPr>
            <a:spAutoFit/>
          </a:bodyPr>
          <a:p>
            <a:pPr>
              <a:spcBef>
                <a:spcPct val="50000"/>
              </a:spcBef>
            </a:pPr>
            <a:r>
              <a:rPr b="1">
                <a:solidFill>
                  <a:srgbClr val="006600"/>
                </a:solidFill>
              </a:rPr>
              <a:t>chemical energy</a:t>
            </a:r>
            <a:endParaRPr b="1">
              <a:solidFill>
                <a:srgbClr val="006600"/>
              </a:solidFill>
            </a:endParaRPr>
          </a:p>
        </p:txBody>
      </p:sp>
      <p:pic>
        <p:nvPicPr>
          <p:cNvPr id="286739" name="Picture 19" descr="Flowers-Plants-Cactus_-_Cartoon_2-1-742356">
            <a:hlinkClick r:id="rId1"/>
          </p:cNvPr>
          <p:cNvPicPr>
            <a:picLocks noChangeAspect="1"/>
          </p:cNvPicPr>
          <p:nvPr/>
        </p:nvPicPr>
        <p:blipFill>
          <a:blip r:embed="rId2"/>
          <a:stretch>
            <a:fillRect/>
          </a:stretch>
        </p:blipFill>
        <p:spPr>
          <a:xfrm>
            <a:off x="468313" y="1484313"/>
            <a:ext cx="1673225" cy="2520950"/>
          </a:xfrm>
          <a:prstGeom prst="rect">
            <a:avLst/>
          </a:prstGeom>
          <a:noFill/>
          <a:ln w="9525">
            <a:noFill/>
          </a:ln>
        </p:spPr>
      </p:pic>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sz="4000"/>
              <a:t>The Law of Conservation of Energy</a:t>
            </a:r>
            <a:endParaRPr lang="en-US" altLang="en-US" sz="4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21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2112">
                                            <p:txEl>
                                              <p:charRg st="0" end="1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2111">
                                            <p:txEl>
                                              <p:charRg st="0"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110"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8770" name="Rectangle 2"/>
          <p:cNvSpPr>
            <a:spLocks noGrp="1"/>
          </p:cNvSpPr>
          <p:nvPr>
            <p:ph type="title"/>
          </p:nvPr>
        </p:nvSpPr>
        <p:spPr>
          <a:xfrm>
            <a:off x="457200" y="274638"/>
            <a:ext cx="8229600" cy="706437"/>
          </a:xfrm>
        </p:spPr>
        <p:txBody>
          <a:bodyPr vert="horz" wrap="square" lIns="91440" tIns="45720" rIns="91440" bIns="45720" anchor="ctr"/>
          <a:p>
            <a:r>
              <a:rPr sz="4000"/>
              <a:t>Complete the table below:</a:t>
            </a:r>
            <a:endParaRPr sz="4000"/>
          </a:p>
        </p:txBody>
      </p:sp>
      <p:graphicFrame>
        <p:nvGraphicFramePr>
          <p:cNvPr id="121895" name="Group 39"/>
          <p:cNvGraphicFramePr>
            <a:graphicFrameLocks noGrp="1"/>
          </p:cNvGraphicFramePr>
          <p:nvPr>
            <p:ph idx="4294967295"/>
          </p:nvPr>
        </p:nvGraphicFramePr>
        <p:xfrm>
          <a:off x="468313" y="1125538"/>
          <a:ext cx="8207375" cy="4651375"/>
        </p:xfrm>
        <a:graphic>
          <a:graphicData uri="http://schemas.openxmlformats.org/drawingml/2006/table">
            <a:tbl>
              <a:tblPr/>
              <a:tblGrid>
                <a:gridCol w="2735262"/>
                <a:gridCol w="2736850"/>
                <a:gridCol w="2735263"/>
              </a:tblGrid>
              <a:tr h="75565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1" i="0" u="none" strike="noStrike" cap="none" normalizeH="0" baseline="0" smtClean="0">
                          <a:ln>
                            <a:noFill/>
                          </a:ln>
                          <a:solidFill>
                            <a:schemeClr val="tx1"/>
                          </a:solidFill>
                          <a:effectLst/>
                          <a:latin typeface="Arial" panose="020B0604020202020204" pitchFamily="34" charset="0"/>
                        </a:rPr>
                        <a:t>Device</a:t>
                      </a:r>
                      <a:endParaRPr kumimoji="0" lang="en-GB" sz="2800" b="1"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1" i="0" u="none" strike="noStrike" cap="none" normalizeH="0" baseline="0" smtClean="0">
                          <a:ln>
                            <a:noFill/>
                          </a:ln>
                          <a:solidFill>
                            <a:schemeClr val="accent2"/>
                          </a:solidFill>
                          <a:effectLst/>
                          <a:latin typeface="Arial" panose="020B0604020202020204" pitchFamily="34" charset="0"/>
                        </a:rPr>
                        <a:t>Input energy</a:t>
                      </a:r>
                      <a:endParaRPr kumimoji="0" lang="en-GB" sz="2800" b="1" i="0" u="none" strike="noStrike" cap="none" normalizeH="0" baseline="0" smtClean="0">
                        <a:ln>
                          <a:noFill/>
                        </a:ln>
                        <a:solidFill>
                          <a:schemeClr val="accent2"/>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1" i="0" u="none" strike="noStrike" cap="none" normalizeH="0" baseline="0" smtClean="0">
                          <a:ln>
                            <a:noFill/>
                          </a:ln>
                          <a:solidFill>
                            <a:srgbClr val="006600"/>
                          </a:solidFill>
                          <a:effectLst/>
                          <a:latin typeface="Arial" panose="020B0604020202020204" pitchFamily="34" charset="0"/>
                        </a:rPr>
                        <a:t>Main output energy</a:t>
                      </a:r>
                      <a:endParaRPr kumimoji="0" lang="en-GB" sz="2800" b="1" i="0" u="none" strike="noStrike" cap="none" normalizeH="0" baseline="0" smtClean="0">
                        <a:ln>
                          <a:noFill/>
                        </a:ln>
                        <a:solidFill>
                          <a:srgbClr val="006600"/>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8975">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Electric motor</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electrical</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9215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Car brakes</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heat</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92150">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gravitational potential</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kinetic</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8975">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Candle</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light</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9215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Generator</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electrical</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21896" name="Text Box 40"/>
          <p:cNvSpPr txBox="1"/>
          <p:nvPr/>
        </p:nvSpPr>
        <p:spPr>
          <a:xfrm>
            <a:off x="6659563" y="2133600"/>
            <a:ext cx="1439862" cy="519113"/>
          </a:xfrm>
          <a:prstGeom prst="rect">
            <a:avLst/>
          </a:prstGeom>
          <a:noFill/>
          <a:ln w="9525">
            <a:noFill/>
          </a:ln>
        </p:spPr>
        <p:txBody>
          <a:bodyPr>
            <a:spAutoFit/>
          </a:bodyPr>
          <a:p>
            <a:pPr>
              <a:spcBef>
                <a:spcPct val="50000"/>
              </a:spcBef>
            </a:pPr>
            <a:r>
              <a:rPr sz="2800" b="1">
                <a:solidFill>
                  <a:srgbClr val="006600"/>
                </a:solidFill>
              </a:rPr>
              <a:t>kinetic</a:t>
            </a:r>
            <a:endParaRPr sz="2800" b="1">
              <a:solidFill>
                <a:srgbClr val="006600"/>
              </a:solidFill>
            </a:endParaRPr>
          </a:p>
        </p:txBody>
      </p:sp>
      <p:sp>
        <p:nvSpPr>
          <p:cNvPr id="121897" name="Text Box 41"/>
          <p:cNvSpPr txBox="1"/>
          <p:nvPr/>
        </p:nvSpPr>
        <p:spPr>
          <a:xfrm>
            <a:off x="3851275" y="5157788"/>
            <a:ext cx="1439863" cy="519112"/>
          </a:xfrm>
          <a:prstGeom prst="rect">
            <a:avLst/>
          </a:prstGeom>
          <a:noFill/>
          <a:ln w="9525">
            <a:noFill/>
          </a:ln>
        </p:spPr>
        <p:txBody>
          <a:bodyPr>
            <a:spAutoFit/>
          </a:bodyPr>
          <a:p>
            <a:pPr>
              <a:spcBef>
                <a:spcPct val="50000"/>
              </a:spcBef>
            </a:pPr>
            <a:r>
              <a:rPr sz="2800" b="1">
                <a:solidFill>
                  <a:schemeClr val="accent2"/>
                </a:solidFill>
              </a:rPr>
              <a:t>kinetic</a:t>
            </a:r>
            <a:endParaRPr sz="2800" b="1">
              <a:solidFill>
                <a:schemeClr val="accent2"/>
              </a:solidFill>
            </a:endParaRPr>
          </a:p>
        </p:txBody>
      </p:sp>
      <p:sp>
        <p:nvSpPr>
          <p:cNvPr id="121899" name="Text Box 43"/>
          <p:cNvSpPr txBox="1"/>
          <p:nvPr/>
        </p:nvSpPr>
        <p:spPr>
          <a:xfrm>
            <a:off x="3708400" y="4437063"/>
            <a:ext cx="1727200" cy="519112"/>
          </a:xfrm>
          <a:prstGeom prst="rect">
            <a:avLst/>
          </a:prstGeom>
          <a:noFill/>
          <a:ln w="9525">
            <a:noFill/>
          </a:ln>
        </p:spPr>
        <p:txBody>
          <a:bodyPr>
            <a:spAutoFit/>
          </a:bodyPr>
          <a:p>
            <a:pPr>
              <a:spcBef>
                <a:spcPct val="50000"/>
              </a:spcBef>
            </a:pPr>
            <a:r>
              <a:rPr sz="2800" b="1">
                <a:solidFill>
                  <a:schemeClr val="accent2"/>
                </a:solidFill>
              </a:rPr>
              <a:t>chemical</a:t>
            </a:r>
            <a:endParaRPr sz="2800" b="1">
              <a:solidFill>
                <a:schemeClr val="accent2"/>
              </a:solidFill>
            </a:endParaRPr>
          </a:p>
        </p:txBody>
      </p:sp>
      <p:sp>
        <p:nvSpPr>
          <p:cNvPr id="121900" name="Text Box 44"/>
          <p:cNvSpPr txBox="1"/>
          <p:nvPr/>
        </p:nvSpPr>
        <p:spPr>
          <a:xfrm>
            <a:off x="3924300" y="2852738"/>
            <a:ext cx="1439863" cy="519112"/>
          </a:xfrm>
          <a:prstGeom prst="rect">
            <a:avLst/>
          </a:prstGeom>
          <a:noFill/>
          <a:ln w="9525">
            <a:noFill/>
          </a:ln>
        </p:spPr>
        <p:txBody>
          <a:bodyPr>
            <a:spAutoFit/>
          </a:bodyPr>
          <a:p>
            <a:pPr>
              <a:spcBef>
                <a:spcPct val="50000"/>
              </a:spcBef>
            </a:pPr>
            <a:r>
              <a:rPr sz="2800" b="1">
                <a:solidFill>
                  <a:schemeClr val="accent2"/>
                </a:solidFill>
              </a:rPr>
              <a:t>kinetic</a:t>
            </a:r>
            <a:endParaRPr sz="2800" b="1">
              <a:solidFill>
                <a:schemeClr val="accent2"/>
              </a:solidFill>
            </a:endParaRPr>
          </a:p>
        </p:txBody>
      </p:sp>
      <p:sp>
        <p:nvSpPr>
          <p:cNvPr id="121901" name="Text Box 45"/>
          <p:cNvSpPr txBox="1"/>
          <p:nvPr/>
        </p:nvSpPr>
        <p:spPr>
          <a:xfrm>
            <a:off x="611188" y="3573463"/>
            <a:ext cx="2663825" cy="519112"/>
          </a:xfrm>
          <a:prstGeom prst="rect">
            <a:avLst/>
          </a:prstGeom>
          <a:noFill/>
          <a:ln w="9525">
            <a:noFill/>
          </a:ln>
        </p:spPr>
        <p:txBody>
          <a:bodyPr>
            <a:spAutoFit/>
          </a:bodyPr>
          <a:p>
            <a:pPr>
              <a:spcBef>
                <a:spcPct val="50000"/>
              </a:spcBef>
            </a:pPr>
            <a:r>
              <a:rPr sz="2800" b="1"/>
              <a:t>Falling object</a:t>
            </a:r>
            <a:endParaRPr sz="2800" b="1"/>
          </a:p>
        </p:txBody>
      </p:sp>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sz="4000"/>
              <a:t>The Law of Conservation of Energy</a:t>
            </a:r>
            <a:endParaRPr lang="en-US" altLang="en-US" sz="4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1896">
                                            <p:txEl>
                                              <p:charRg st="0"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1900">
                                            <p:txEl>
                                              <p:charRg st="0" end="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1901">
                                            <p:txEl>
                                              <p:charRg st="0" end="1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1899">
                                            <p:txEl>
                                              <p:charRg st="0"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1897">
                                            <p:txEl>
                                              <p:charRg st="0"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p:cNvSpPr txBox="1"/>
          <p:nvPr/>
        </p:nvSpPr>
        <p:spPr>
          <a:xfrm>
            <a:off x="215900" y="672465"/>
            <a:ext cx="6402614" cy="215328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2000" dirty="0" smtClean="0"/>
              <a:t>Notice how this diagram is completed to scale. The vertical part of the scale is 2 squares = 10J of energy. </a:t>
            </a:r>
            <a:endParaRPr lang="en-GB" sz="2000" dirty="0" smtClean="0"/>
          </a:p>
          <a:p>
            <a:pPr marL="0" indent="0">
              <a:lnSpc>
                <a:spcPct val="90000"/>
              </a:lnSpc>
              <a:buNone/>
            </a:pPr>
            <a:r>
              <a:rPr sz="2000">
                <a:sym typeface="+mn-ea"/>
              </a:rPr>
              <a:t>The width of the flow arrows is proportional to the amount of energy</a:t>
            </a:r>
            <a:endParaRPr sz="2000"/>
          </a:p>
          <a:p>
            <a:pPr marL="0" indent="0">
              <a:lnSpc>
                <a:spcPct val="90000"/>
              </a:lnSpc>
              <a:buNone/>
            </a:pPr>
            <a:r>
              <a:rPr lang="en-US" sz="2000">
                <a:sym typeface="+mn-ea"/>
              </a:rPr>
              <a:t>Useful </a:t>
            </a:r>
            <a:r>
              <a:rPr sz="2000">
                <a:sym typeface="+mn-ea"/>
              </a:rPr>
              <a:t>energy is shown flowing </a:t>
            </a:r>
            <a:r>
              <a:rPr lang="en-US" sz="2000">
                <a:sym typeface="+mn-ea"/>
              </a:rPr>
              <a:t>straight ahead</a:t>
            </a:r>
            <a:endParaRPr lang="en-US" sz="2000"/>
          </a:p>
          <a:p>
            <a:r>
              <a:rPr lang="en-GB" sz="2000" dirty="0" smtClean="0"/>
              <a:t>Try and draw these 4 in a similar way on one sheet of graph paper.</a:t>
            </a:r>
            <a:endParaRPr lang="en-GB" sz="2000" dirty="0" smtClean="0"/>
          </a:p>
        </p:txBody>
      </p:sp>
      <p:pic>
        <p:nvPicPr>
          <p:cNvPr id="5" name="Picture 2" descr="C:\Mr Powell\planner2008\ks3\Year 9\9I Energy &amp; Electricity\resources\Lesson14_Energy\energy transfer diagram.jpg"/>
          <p:cNvPicPr>
            <a:picLocks noChangeAspect="1" noChangeArrowheads="1"/>
          </p:cNvPicPr>
          <p:nvPr/>
        </p:nvPicPr>
        <p:blipFill>
          <a:blip r:embed="rId1" cstate="print"/>
          <a:srcRect/>
          <a:stretch>
            <a:fillRect/>
          </a:stretch>
        </p:blipFill>
        <p:spPr bwMode="auto">
          <a:xfrm>
            <a:off x="378459" y="2825811"/>
            <a:ext cx="6347083" cy="3984745"/>
          </a:xfrm>
          <a:prstGeom prst="rect">
            <a:avLst/>
          </a:prstGeom>
          <a:noFill/>
        </p:spPr>
      </p:pic>
      <p:sp>
        <p:nvSpPr>
          <p:cNvPr id="7" name="TextBox 6"/>
          <p:cNvSpPr txBox="1"/>
          <p:nvPr/>
        </p:nvSpPr>
        <p:spPr>
          <a:xfrm>
            <a:off x="6943725" y="672465"/>
            <a:ext cx="2188029" cy="532453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lvl="0"/>
            <a:r>
              <a:rPr lang="en-GB" sz="2000" b="1" dirty="0" smtClean="0"/>
              <a:t>Torch</a:t>
            </a:r>
            <a:r>
              <a:rPr lang="en-GB" sz="2000" dirty="0" smtClean="0"/>
              <a:t> with Chemical -&gt; Light 5J &amp; Heat 95J</a:t>
            </a:r>
            <a:endParaRPr lang="en-GB" sz="2000" dirty="0" smtClean="0"/>
          </a:p>
          <a:p>
            <a:r>
              <a:rPr lang="en-GB" sz="2000" dirty="0" smtClean="0"/>
              <a:t> </a:t>
            </a:r>
            <a:endParaRPr lang="en-GB" sz="2000" dirty="0" smtClean="0"/>
          </a:p>
          <a:p>
            <a:pPr lvl="0"/>
            <a:r>
              <a:rPr lang="en-GB" sz="2000" b="1" dirty="0" smtClean="0"/>
              <a:t>Car </a:t>
            </a:r>
            <a:r>
              <a:rPr lang="en-GB" sz="2000" dirty="0" smtClean="0"/>
              <a:t>with Chemical -&gt; Kinetic 25J &amp; Heat 75J</a:t>
            </a:r>
            <a:endParaRPr lang="en-GB" sz="2000" dirty="0" smtClean="0"/>
          </a:p>
          <a:p>
            <a:r>
              <a:rPr lang="en-GB" sz="2000" dirty="0" smtClean="0"/>
              <a:t> </a:t>
            </a:r>
            <a:endParaRPr lang="en-GB" sz="2000" dirty="0" smtClean="0"/>
          </a:p>
          <a:p>
            <a:pPr lvl="0"/>
            <a:r>
              <a:rPr lang="en-GB" sz="2000" b="1" dirty="0" smtClean="0"/>
              <a:t>Bunsen Burner </a:t>
            </a:r>
            <a:r>
              <a:rPr lang="en-GB" sz="2000" dirty="0" smtClean="0"/>
              <a:t>with Chemical -&gt; Heat 85J, Light 10J, Sound 5J</a:t>
            </a:r>
            <a:endParaRPr lang="en-GB" sz="2000" dirty="0" smtClean="0"/>
          </a:p>
          <a:p>
            <a:r>
              <a:rPr lang="en-GB" sz="2000" dirty="0" smtClean="0"/>
              <a:t> </a:t>
            </a:r>
            <a:endParaRPr lang="en-GB" sz="2000" dirty="0" smtClean="0"/>
          </a:p>
          <a:p>
            <a:pPr lvl="0"/>
            <a:r>
              <a:rPr lang="en-GB" sz="2000" dirty="0" smtClean="0"/>
              <a:t> </a:t>
            </a:r>
            <a:r>
              <a:rPr lang="en-GB" sz="2000" b="1" dirty="0" smtClean="0"/>
              <a:t>Hairdryer</a:t>
            </a:r>
            <a:r>
              <a:rPr lang="en-GB" sz="2000" dirty="0" smtClean="0"/>
              <a:t> -&gt; Electrical -&gt; Sound 5J, Heat 20J, Kinetic 75J</a:t>
            </a:r>
            <a:endParaRPr lang="en-GB" sz="2000" dirty="0"/>
          </a:p>
        </p:txBody>
      </p:sp>
      <p:sp>
        <p:nvSpPr>
          <p:cNvPr id="8" name="Rectangle 7"/>
          <p:cNvSpPr/>
          <p:nvPr/>
        </p:nvSpPr>
        <p:spPr>
          <a:xfrm>
            <a:off x="8593216" y="-130626"/>
            <a:ext cx="620684"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D</a:t>
            </a:r>
            <a:endPar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2"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sz="4000"/>
              <a:t>Accurate Sankey Diagrams</a:t>
            </a:r>
            <a:endParaRPr lang="en-US" altLang="en-US" sz="400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hanges"/>
          <p:cNvPicPr>
            <a:picLocks noChangeAspect="1" noChangeArrowheads="1"/>
          </p:cNvPicPr>
          <p:nvPr/>
        </p:nvPicPr>
        <p:blipFill>
          <a:blip r:embed="rId1" cstate="print">
            <a:clrChange>
              <a:clrFrom>
                <a:srgbClr val="FFFFFF"/>
              </a:clrFrom>
              <a:clrTo>
                <a:srgbClr val="FFFFFF">
                  <a:alpha val="0"/>
                </a:srgbClr>
              </a:clrTo>
            </a:clrChange>
          </a:blip>
          <a:srcRect/>
          <a:stretch>
            <a:fillRect/>
          </a:stretch>
        </p:blipFill>
        <p:spPr bwMode="auto">
          <a:xfrm>
            <a:off x="4816116" y="299001"/>
            <a:ext cx="4121015" cy="2310849"/>
          </a:xfrm>
          <a:prstGeom prst="rect">
            <a:avLst/>
          </a:prstGeom>
          <a:noFill/>
        </p:spPr>
      </p:pic>
      <p:pic>
        <p:nvPicPr>
          <p:cNvPr id="4" name="Picture 2" descr="diagrams"/>
          <p:cNvPicPr>
            <a:picLocks noChangeAspect="1" noChangeArrowheads="1"/>
          </p:cNvPicPr>
          <p:nvPr/>
        </p:nvPicPr>
        <p:blipFill>
          <a:blip r:embed="rId2" cstate="print">
            <a:clrChange>
              <a:clrFrom>
                <a:srgbClr val="FFFFFF"/>
              </a:clrFrom>
              <a:clrTo>
                <a:srgbClr val="FFFFFF">
                  <a:alpha val="0"/>
                </a:srgbClr>
              </a:clrTo>
            </a:clrChange>
          </a:blip>
          <a:srcRect l="2191"/>
          <a:stretch>
            <a:fillRect/>
          </a:stretch>
        </p:blipFill>
        <p:spPr bwMode="auto">
          <a:xfrm>
            <a:off x="295275" y="300339"/>
            <a:ext cx="4238625" cy="2430053"/>
          </a:xfrm>
          <a:prstGeom prst="rect">
            <a:avLst/>
          </a:prstGeom>
          <a:noFill/>
        </p:spPr>
      </p:pic>
      <p:pic>
        <p:nvPicPr>
          <p:cNvPr id="5" name="Picture 2" descr="hairdryer"/>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06388" y="3590925"/>
            <a:ext cx="4088564" cy="2292719"/>
          </a:xfrm>
          <a:prstGeom prst="rect">
            <a:avLst/>
          </a:prstGeom>
          <a:noFill/>
        </p:spPr>
      </p:pic>
      <p:sp>
        <p:nvSpPr>
          <p:cNvPr id="7" name="Rectangle 6"/>
          <p:cNvSpPr/>
          <p:nvPr/>
        </p:nvSpPr>
        <p:spPr>
          <a:xfrm>
            <a:off x="2809875" y="714375"/>
            <a:ext cx="1371600" cy="3810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GB">
              <a:blipFill>
                <a:blip r:embed="rId4"/>
                <a:stretch>
                  <a:fillRect/>
                </a:stretch>
              </a:blipFill>
            </a:endParaRPr>
          </a:p>
        </p:txBody>
      </p:sp>
      <p:sp>
        <p:nvSpPr>
          <p:cNvPr id="8" name="Rectangle 7"/>
          <p:cNvSpPr/>
          <p:nvPr/>
        </p:nvSpPr>
        <p:spPr>
          <a:xfrm>
            <a:off x="276225" y="561975"/>
            <a:ext cx="1076325" cy="3810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GB">
              <a:blipFill>
                <a:blip r:embed="rId4"/>
                <a:stretch>
                  <a:fillRect/>
                </a:stretch>
              </a:blipFill>
            </a:endParaRPr>
          </a:p>
        </p:txBody>
      </p:sp>
      <p:sp>
        <p:nvSpPr>
          <p:cNvPr id="9" name="Rectangle 8"/>
          <p:cNvSpPr/>
          <p:nvPr/>
        </p:nvSpPr>
        <p:spPr>
          <a:xfrm>
            <a:off x="3019425" y="1724025"/>
            <a:ext cx="1076325" cy="3810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GB">
              <a:blipFill>
                <a:blip r:embed="rId4"/>
                <a:stretch>
                  <a:fillRect/>
                </a:stretch>
              </a:blipFill>
            </a:endParaRPr>
          </a:p>
        </p:txBody>
      </p:sp>
      <p:sp>
        <p:nvSpPr>
          <p:cNvPr id="10" name="Rectangle 9"/>
          <p:cNvSpPr/>
          <p:nvPr/>
        </p:nvSpPr>
        <p:spPr>
          <a:xfrm>
            <a:off x="2847975" y="2457450"/>
            <a:ext cx="1076325" cy="3810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GB">
              <a:blipFill>
                <a:blip r:embed="rId4"/>
                <a:stretch>
                  <a:fillRect/>
                </a:stretch>
              </a:blipFill>
            </a:endParaRPr>
          </a:p>
        </p:txBody>
      </p:sp>
      <p:sp>
        <p:nvSpPr>
          <p:cNvPr id="11" name="Rectangle 10"/>
          <p:cNvSpPr/>
          <p:nvPr/>
        </p:nvSpPr>
        <p:spPr>
          <a:xfrm>
            <a:off x="123825" y="1771650"/>
            <a:ext cx="1076325" cy="3810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GB">
              <a:blipFill>
                <a:blip r:embed="rId4"/>
                <a:stretch>
                  <a:fillRect/>
                </a:stretch>
              </a:blipFill>
            </a:endParaRPr>
          </a:p>
        </p:txBody>
      </p:sp>
      <p:sp>
        <p:nvSpPr>
          <p:cNvPr id="12" name="Rectangle 11"/>
          <p:cNvSpPr/>
          <p:nvPr/>
        </p:nvSpPr>
        <p:spPr>
          <a:xfrm>
            <a:off x="6496050" y="1028699"/>
            <a:ext cx="847725" cy="92392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GB">
              <a:blipFill>
                <a:blip r:embed="rId4"/>
                <a:stretch>
                  <a:fillRect/>
                </a:stretch>
              </a:blipFill>
            </a:endParaRPr>
          </a:p>
        </p:txBody>
      </p:sp>
      <p:sp>
        <p:nvSpPr>
          <p:cNvPr id="13" name="Rectangle 12"/>
          <p:cNvSpPr/>
          <p:nvPr/>
        </p:nvSpPr>
        <p:spPr>
          <a:xfrm>
            <a:off x="3009900" y="4048125"/>
            <a:ext cx="1076325" cy="3810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GB">
              <a:blipFill>
                <a:blip r:embed="rId4"/>
                <a:stretch>
                  <a:fillRect/>
                </a:stretch>
              </a:blipFill>
            </a:endParaRPr>
          </a:p>
        </p:txBody>
      </p:sp>
      <p:sp>
        <p:nvSpPr>
          <p:cNvPr id="14" name="Rectangle 13"/>
          <p:cNvSpPr/>
          <p:nvPr/>
        </p:nvSpPr>
        <p:spPr>
          <a:xfrm>
            <a:off x="161925" y="4314825"/>
            <a:ext cx="1076325" cy="3810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GB">
              <a:blipFill>
                <a:blip r:embed="rId4"/>
                <a:stretch>
                  <a:fillRect/>
                </a:stretch>
              </a:blipFill>
            </a:endParaRPr>
          </a:p>
        </p:txBody>
      </p:sp>
      <p:sp>
        <p:nvSpPr>
          <p:cNvPr id="15" name="Rectangle 14"/>
          <p:cNvSpPr/>
          <p:nvPr/>
        </p:nvSpPr>
        <p:spPr>
          <a:xfrm>
            <a:off x="1409700" y="4305300"/>
            <a:ext cx="885825" cy="3810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GB">
              <a:blipFill>
                <a:blip r:embed="rId4"/>
                <a:stretch>
                  <a:fillRect/>
                </a:stretch>
              </a:blipFill>
            </a:endParaRPr>
          </a:p>
        </p:txBody>
      </p:sp>
      <p:sp>
        <p:nvSpPr>
          <p:cNvPr id="16" name="Rectangle 15"/>
          <p:cNvSpPr/>
          <p:nvPr/>
        </p:nvSpPr>
        <p:spPr>
          <a:xfrm>
            <a:off x="2981325" y="4524375"/>
            <a:ext cx="1381125" cy="32385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GB">
              <a:blipFill>
                <a:blip r:embed="rId4"/>
                <a:stretch>
                  <a:fillRect/>
                </a:stretch>
              </a:blipFill>
            </a:endParaRPr>
          </a:p>
        </p:txBody>
      </p:sp>
      <p:sp>
        <p:nvSpPr>
          <p:cNvPr id="17" name="Rectangle 16"/>
          <p:cNvSpPr/>
          <p:nvPr/>
        </p:nvSpPr>
        <p:spPr>
          <a:xfrm>
            <a:off x="2762250" y="5038725"/>
            <a:ext cx="638175" cy="3810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GB">
              <a:blipFill>
                <a:blip r:embed="rId4"/>
                <a:stretch>
                  <a:fillRect/>
                </a:stretch>
              </a:blipFill>
            </a:endParaRPr>
          </a:p>
        </p:txBody>
      </p:sp>
      <p:sp>
        <p:nvSpPr>
          <p:cNvPr id="18" name="Rectangle 17"/>
          <p:cNvSpPr/>
          <p:nvPr/>
        </p:nvSpPr>
        <p:spPr>
          <a:xfrm>
            <a:off x="5095875" y="3047999"/>
            <a:ext cx="3676650" cy="3114675"/>
          </a:xfrm>
          <a:prstGeom prst="rect">
            <a:avLst/>
          </a:prstGeom>
        </p:spPr>
        <p:style>
          <a:lnRef idx="2">
            <a:schemeClr val="accent4"/>
          </a:lnRef>
          <a:fillRef idx="1">
            <a:schemeClr val="lt1"/>
          </a:fillRef>
          <a:effectRef idx="0">
            <a:schemeClr val="accent4"/>
          </a:effectRef>
          <a:fontRef idx="minor">
            <a:schemeClr val="dk1"/>
          </a:fontRef>
        </p:style>
        <p:txBody>
          <a:bodyPr rtlCol="0" anchor="t"/>
          <a:lstStyle/>
          <a:p>
            <a:r>
              <a:rPr lang="en-GB" dirty="0" smtClean="0">
                <a:solidFill>
                  <a:schemeClr val="tx1"/>
                </a:solidFill>
              </a:rPr>
              <a:t>Further notes...</a:t>
            </a:r>
            <a:endParaRPr lang="en-GB" dirty="0">
              <a:solidFill>
                <a:schemeClr val="tx1"/>
              </a:solidFill>
            </a:endParaRPr>
          </a:p>
        </p:txBody>
      </p:sp>
      <p:sp>
        <p:nvSpPr>
          <p:cNvPr id="19" name="Rectangle 18"/>
          <p:cNvSpPr/>
          <p:nvPr/>
        </p:nvSpPr>
        <p:spPr>
          <a:xfrm>
            <a:off x="4752975" y="752475"/>
            <a:ext cx="1095375" cy="12573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GB">
              <a:blipFill>
                <a:blip r:embed="rId4"/>
                <a:stretch>
                  <a:fillRect/>
                </a:stretch>
              </a:blipFill>
            </a:endParaRPr>
          </a:p>
        </p:txBody>
      </p:sp>
      <p:sp>
        <p:nvSpPr>
          <p:cNvPr id="20" name="Rectangle 19"/>
          <p:cNvSpPr/>
          <p:nvPr/>
        </p:nvSpPr>
        <p:spPr>
          <a:xfrm>
            <a:off x="8058150" y="885825"/>
            <a:ext cx="914400" cy="12192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GB">
              <a:blipFill>
                <a:blip r:embed="rId4"/>
                <a:stretch>
                  <a:fillRect/>
                </a:stretch>
              </a:blipFill>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1"/>
          <p:cNvPicPr>
            <a:picLocks noChangeAspect="1"/>
          </p:cNvPicPr>
          <p:nvPr/>
        </p:nvPicPr>
        <p:blipFill>
          <a:blip r:embed="rId1"/>
          <a:stretch>
            <a:fillRect/>
          </a:stretch>
        </p:blipFill>
        <p:spPr>
          <a:xfrm>
            <a:off x="958215" y="1029335"/>
            <a:ext cx="7063740" cy="2965450"/>
          </a:xfrm>
          <a:prstGeom prst="rect">
            <a:avLst/>
          </a:prstGeom>
        </p:spPr>
      </p:pic>
      <p:pic>
        <p:nvPicPr>
          <p:cNvPr id="3" name="Picture 2"/>
          <p:cNvPicPr>
            <a:picLocks noChangeAspect="1"/>
          </p:cNvPicPr>
          <p:nvPr/>
        </p:nvPicPr>
        <p:blipFill>
          <a:blip r:embed="rId2"/>
          <a:stretch>
            <a:fillRect/>
          </a:stretch>
        </p:blipFill>
        <p:spPr>
          <a:xfrm>
            <a:off x="807085" y="3994785"/>
            <a:ext cx="7366000" cy="2597150"/>
          </a:xfrm>
          <a:prstGeom prst="rect">
            <a:avLst/>
          </a:prstGeom>
        </p:spPr>
      </p:pic>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sz="4000"/>
              <a:t>The Law of Conservation of Energy</a:t>
            </a:r>
            <a:endParaRPr lang="en-US" altLang="en-US" sz="4000"/>
          </a:p>
        </p:txBody>
      </p:sp>
      <p:sp>
        <p:nvSpPr>
          <p:cNvPr id="4" name="Text Box 3"/>
          <p:cNvSpPr txBox="1"/>
          <p:nvPr/>
        </p:nvSpPr>
        <p:spPr>
          <a:xfrm>
            <a:off x="219075" y="827405"/>
            <a:ext cx="3776980" cy="4523105"/>
          </a:xfrm>
          <a:prstGeom prst="rect">
            <a:avLst/>
          </a:prstGeom>
          <a:noFill/>
        </p:spPr>
        <p:txBody>
          <a:bodyPr wrap="square" rtlCol="0">
            <a:spAutoFit/>
          </a:bodyPr>
          <a:p>
            <a:r>
              <a:rPr lang="en-US" altLang="en-US"/>
              <a:t>Draw a sankey diagram for a coal fired power station that is only 30% efficient, choose suitable labels for each arrow</a:t>
            </a:r>
            <a:endParaRPr lang="en-US" altLang="en-US"/>
          </a:p>
          <a:p>
            <a:endParaRPr lang="en-US" altLang="en-US"/>
          </a:p>
          <a:p>
            <a:endParaRPr lang="en-US" altLang="en-US"/>
          </a:p>
          <a:p>
            <a:endParaRPr lang="en-US" altLang="en-US"/>
          </a:p>
          <a:p>
            <a:endParaRPr lang="en-US" altLang="en-US"/>
          </a:p>
          <a:p>
            <a:endParaRPr lang="en-US" altLang="en-US"/>
          </a:p>
          <a:p>
            <a:endParaRPr lang="en-US" altLang="en-US"/>
          </a:p>
          <a:p>
            <a:endParaRPr lang="en-US" altLang="en-US"/>
          </a:p>
          <a:p>
            <a:r>
              <a:rPr lang="en-US" altLang="en-US">
                <a:sym typeface="+mn-ea"/>
              </a:rPr>
              <a:t>Draw a sankey diagram for a nuclear power station that is 42% efficient, choose suitable labels for each arrow</a:t>
            </a:r>
            <a:endParaRPr lang="en-US" altLang="en-US"/>
          </a:p>
          <a:p>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sz="4000"/>
              <a:t>The Law of Conservation of Energy</a:t>
            </a:r>
            <a:endParaRPr lang="en-US" altLang="en-US" sz="4000"/>
          </a:p>
        </p:txBody>
      </p:sp>
      <p:sp>
        <p:nvSpPr>
          <p:cNvPr id="3" name="Text Box 2"/>
          <p:cNvSpPr txBox="1"/>
          <p:nvPr/>
        </p:nvSpPr>
        <p:spPr>
          <a:xfrm>
            <a:off x="327660" y="895350"/>
            <a:ext cx="5848985" cy="1630045"/>
          </a:xfrm>
          <a:prstGeom prst="rect">
            <a:avLst/>
          </a:prstGeom>
          <a:noFill/>
        </p:spPr>
        <p:txBody>
          <a:bodyPr wrap="square" rtlCol="0">
            <a:spAutoFit/>
          </a:bodyPr>
          <a:p>
            <a:r>
              <a:rPr lang="en-US" altLang="en-US" sz="2000"/>
              <a:t>There are  840 kJ of energy in an average mango, if this is the input energy, draw a sankey diagram for a person who eats the mango and then runs, assume the efficiency of the human body is 25%.  Label the arrows appropriately.</a:t>
            </a:r>
            <a:endParaRPr lang="en-US" altLang="en-US" sz="2000"/>
          </a:p>
        </p:txBody>
      </p:sp>
      <p:pic>
        <p:nvPicPr>
          <p:cNvPr id="4" name="Picture 3"/>
          <p:cNvPicPr>
            <a:picLocks noChangeAspect="1"/>
          </p:cNvPicPr>
          <p:nvPr/>
        </p:nvPicPr>
        <p:blipFill>
          <a:blip r:embed="rId1"/>
          <a:stretch>
            <a:fillRect/>
          </a:stretch>
        </p:blipFill>
        <p:spPr>
          <a:xfrm>
            <a:off x="6331585" y="805180"/>
            <a:ext cx="2618740" cy="1743075"/>
          </a:xfrm>
          <a:prstGeom prst="rect">
            <a:avLst/>
          </a:prstGeom>
        </p:spPr>
      </p:pic>
      <p:pic>
        <p:nvPicPr>
          <p:cNvPr id="5" name="Picture 4"/>
          <p:cNvPicPr>
            <a:picLocks noChangeAspect="1"/>
          </p:cNvPicPr>
          <p:nvPr/>
        </p:nvPicPr>
        <p:blipFill>
          <a:blip r:embed="rId2"/>
          <a:stretch>
            <a:fillRect/>
          </a:stretch>
        </p:blipFill>
        <p:spPr>
          <a:xfrm>
            <a:off x="12065" y="3175000"/>
            <a:ext cx="8713470" cy="2829560"/>
          </a:xfrm>
          <a:prstGeom prst="rect">
            <a:avLst/>
          </a:prstGeom>
        </p:spPr>
      </p:pic>
      <p:sp>
        <p:nvSpPr>
          <p:cNvPr id="6" name="Text Box 5"/>
          <p:cNvSpPr txBox="1"/>
          <p:nvPr/>
        </p:nvSpPr>
        <p:spPr>
          <a:xfrm>
            <a:off x="2567940" y="4725035"/>
            <a:ext cx="1775460" cy="368300"/>
          </a:xfrm>
          <a:prstGeom prst="rect">
            <a:avLst/>
          </a:prstGeom>
          <a:noFill/>
        </p:spPr>
        <p:txBody>
          <a:bodyPr wrap="square" rtlCol="0">
            <a:spAutoFit/>
          </a:bodyPr>
          <a:p>
            <a:r>
              <a:rPr lang="en-US" altLang="en-US"/>
              <a:t>840 kJ</a:t>
            </a:r>
            <a:endParaRPr lang="en-US" altLang="en-US"/>
          </a:p>
        </p:txBody>
      </p:sp>
      <p:sp>
        <p:nvSpPr>
          <p:cNvPr id="7" name="Text Box 6"/>
          <p:cNvSpPr txBox="1"/>
          <p:nvPr/>
        </p:nvSpPr>
        <p:spPr>
          <a:xfrm>
            <a:off x="6176645" y="5354320"/>
            <a:ext cx="1775460" cy="368300"/>
          </a:xfrm>
          <a:prstGeom prst="rect">
            <a:avLst/>
          </a:prstGeom>
          <a:noFill/>
        </p:spPr>
        <p:txBody>
          <a:bodyPr wrap="square" rtlCol="0">
            <a:spAutoFit/>
          </a:bodyPr>
          <a:p>
            <a:r>
              <a:rPr lang="en-US" altLang="en-US"/>
              <a:t>210 kJ</a:t>
            </a:r>
            <a:endParaRPr lang="en-US" altLang="en-US"/>
          </a:p>
        </p:txBody>
      </p:sp>
      <p:sp>
        <p:nvSpPr>
          <p:cNvPr id="8" name="Text Box 7"/>
          <p:cNvSpPr txBox="1"/>
          <p:nvPr/>
        </p:nvSpPr>
        <p:spPr>
          <a:xfrm>
            <a:off x="6331585" y="3766820"/>
            <a:ext cx="1775460" cy="368300"/>
          </a:xfrm>
          <a:prstGeom prst="rect">
            <a:avLst/>
          </a:prstGeom>
          <a:noFill/>
        </p:spPr>
        <p:txBody>
          <a:bodyPr wrap="square" rtlCol="0">
            <a:spAutoFit/>
          </a:bodyPr>
          <a:p>
            <a:r>
              <a:rPr lang="en-US" altLang="en-US"/>
              <a:t>630 kJ</a:t>
            </a:r>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3826" name="Text Box 3"/>
          <p:cNvSpPr txBox="1"/>
          <p:nvPr/>
        </p:nvSpPr>
        <p:spPr>
          <a:xfrm>
            <a:off x="468313" y="260350"/>
            <a:ext cx="8135937" cy="4900613"/>
          </a:xfrm>
          <a:prstGeom prst="rect">
            <a:avLst/>
          </a:prstGeom>
          <a:solidFill>
            <a:schemeClr val="bg1"/>
          </a:solidFill>
          <a:ln w="9525">
            <a:noFill/>
          </a:ln>
        </p:spPr>
        <p:txBody>
          <a:bodyPr>
            <a:spAutoFit/>
          </a:bodyPr>
          <a:p>
            <a:pPr eaLnBrk="0" hangingPunct="0">
              <a:spcBef>
                <a:spcPct val="50000"/>
              </a:spcBef>
            </a:pPr>
            <a:r>
              <a:rPr sz="2800" b="1">
                <a:solidFill>
                  <a:srgbClr val="FF3300"/>
                </a:solidFill>
                <a:latin typeface="Times New Roman" panose="02020603050405020304" charset="0"/>
              </a:rPr>
              <a:t>Choose appropriate words to fill in the gaps below:</a:t>
            </a:r>
            <a:endParaRPr sz="2800" b="1">
              <a:solidFill>
                <a:srgbClr val="FF3300"/>
              </a:solidFill>
              <a:latin typeface="Times New Roman" panose="02020603050405020304" charset="0"/>
            </a:endParaRPr>
          </a:p>
          <a:p>
            <a:pPr eaLnBrk="0" hangingPunct="0">
              <a:spcBef>
                <a:spcPct val="50000"/>
              </a:spcBef>
            </a:pPr>
            <a:r>
              <a:rPr sz="2400" b="1">
                <a:latin typeface="Times New Roman" panose="02020603050405020304" charset="0"/>
              </a:rPr>
              <a:t>Energy is required to do ________. </a:t>
            </a:r>
            <a:endParaRPr sz="2400" b="1">
              <a:latin typeface="Times New Roman" panose="02020603050405020304" charset="0"/>
            </a:endParaRPr>
          </a:p>
          <a:p>
            <a:pPr eaLnBrk="0" hangingPunct="0">
              <a:spcBef>
                <a:spcPct val="50000"/>
              </a:spcBef>
            </a:pPr>
            <a:r>
              <a:rPr sz="2400" b="1">
                <a:latin typeface="Times New Roman" panose="02020603050405020304" charset="0"/>
              </a:rPr>
              <a:t>Energy is measured in ________ (J)</a:t>
            </a:r>
            <a:endParaRPr sz="2400" b="1">
              <a:latin typeface="Times New Roman" panose="02020603050405020304" charset="0"/>
            </a:endParaRPr>
          </a:p>
          <a:p>
            <a:pPr eaLnBrk="0" hangingPunct="0">
              <a:spcBef>
                <a:spcPct val="50000"/>
              </a:spcBef>
            </a:pPr>
            <a:r>
              <a:rPr sz="2400" b="1">
                <a:latin typeface="Times New Roman" panose="02020603050405020304" charset="0"/>
              </a:rPr>
              <a:t>Energy cannot be created or ___________ but can only change ________.</a:t>
            </a:r>
            <a:endParaRPr sz="2400" b="1">
              <a:latin typeface="Times New Roman" panose="02020603050405020304" charset="0"/>
            </a:endParaRPr>
          </a:p>
          <a:p>
            <a:pPr eaLnBrk="0" hangingPunct="0">
              <a:spcBef>
                <a:spcPct val="50000"/>
              </a:spcBef>
            </a:pPr>
            <a:r>
              <a:rPr sz="2400" b="1">
                <a:latin typeface="Times New Roman" panose="02020603050405020304" charset="0"/>
              </a:rPr>
              <a:t>Kinetic energy is the energy possessed by __________ bodies.</a:t>
            </a:r>
            <a:endParaRPr sz="2400" b="1">
              <a:latin typeface="Times New Roman" panose="02020603050405020304" charset="0"/>
            </a:endParaRPr>
          </a:p>
          <a:p>
            <a:pPr eaLnBrk="0" hangingPunct="0">
              <a:spcBef>
                <a:spcPct val="50000"/>
              </a:spcBef>
            </a:pPr>
            <a:r>
              <a:rPr sz="2400" b="1">
                <a:latin typeface="Times New Roman" panose="02020603050405020304" charset="0"/>
              </a:rPr>
              <a:t>When an object is lifted up it gains gravitational _____________ energy.</a:t>
            </a:r>
            <a:endParaRPr sz="2400" b="1">
              <a:latin typeface="Times New Roman" panose="02020603050405020304" charset="0"/>
            </a:endParaRPr>
          </a:p>
          <a:p>
            <a:pPr eaLnBrk="0" hangingPunct="0">
              <a:spcBef>
                <a:spcPct val="50000"/>
              </a:spcBef>
            </a:pPr>
            <a:r>
              <a:rPr sz="2400" b="1">
                <a:latin typeface="Times New Roman" panose="02020603050405020304" charset="0"/>
              </a:rPr>
              <a:t>Heat or __________ energy is often produced as a _________ energy form.</a:t>
            </a:r>
            <a:endParaRPr sz="2400" b="1">
              <a:latin typeface="Times New Roman" panose="02020603050405020304" charset="0"/>
            </a:endParaRPr>
          </a:p>
        </p:txBody>
      </p:sp>
      <p:sp>
        <p:nvSpPr>
          <p:cNvPr id="95236" name="Text Box 4"/>
          <p:cNvSpPr txBox="1"/>
          <p:nvPr/>
        </p:nvSpPr>
        <p:spPr>
          <a:xfrm>
            <a:off x="5292725" y="5876925"/>
            <a:ext cx="936625" cy="366713"/>
          </a:xfrm>
          <a:prstGeom prst="rect">
            <a:avLst/>
          </a:prstGeom>
          <a:noFill/>
          <a:ln w="9525">
            <a:noFill/>
          </a:ln>
        </p:spPr>
        <p:txBody>
          <a:bodyPr>
            <a:spAutoFit/>
          </a:bodyPr>
          <a:p>
            <a:pPr>
              <a:spcBef>
                <a:spcPct val="50000"/>
              </a:spcBef>
            </a:pPr>
            <a:r>
              <a:rPr b="1">
                <a:solidFill>
                  <a:schemeClr val="accent2"/>
                </a:solidFill>
              </a:rPr>
              <a:t>work</a:t>
            </a:r>
            <a:endParaRPr b="1">
              <a:solidFill>
                <a:schemeClr val="accent2"/>
              </a:solidFill>
            </a:endParaRPr>
          </a:p>
        </p:txBody>
      </p:sp>
      <p:sp>
        <p:nvSpPr>
          <p:cNvPr id="95237" name="Text Box 5"/>
          <p:cNvSpPr txBox="1"/>
          <p:nvPr/>
        </p:nvSpPr>
        <p:spPr>
          <a:xfrm>
            <a:off x="4068763" y="5876925"/>
            <a:ext cx="935037" cy="366713"/>
          </a:xfrm>
          <a:prstGeom prst="rect">
            <a:avLst/>
          </a:prstGeom>
          <a:noFill/>
          <a:ln w="9525">
            <a:noFill/>
          </a:ln>
        </p:spPr>
        <p:txBody>
          <a:bodyPr>
            <a:spAutoFit/>
          </a:bodyPr>
          <a:p>
            <a:pPr>
              <a:spcBef>
                <a:spcPct val="50000"/>
              </a:spcBef>
            </a:pPr>
            <a:r>
              <a:rPr b="1">
                <a:solidFill>
                  <a:schemeClr val="accent2"/>
                </a:solidFill>
              </a:rPr>
              <a:t>form</a:t>
            </a:r>
            <a:endParaRPr b="1">
              <a:solidFill>
                <a:schemeClr val="accent2"/>
              </a:solidFill>
            </a:endParaRPr>
          </a:p>
        </p:txBody>
      </p:sp>
      <p:sp>
        <p:nvSpPr>
          <p:cNvPr id="95238" name="Text Box 6"/>
          <p:cNvSpPr txBox="1"/>
          <p:nvPr/>
        </p:nvSpPr>
        <p:spPr>
          <a:xfrm>
            <a:off x="2844800" y="5516563"/>
            <a:ext cx="1008063" cy="366712"/>
          </a:xfrm>
          <a:prstGeom prst="rect">
            <a:avLst/>
          </a:prstGeom>
          <a:noFill/>
          <a:ln w="9525">
            <a:noFill/>
          </a:ln>
        </p:spPr>
        <p:txBody>
          <a:bodyPr>
            <a:spAutoFit/>
          </a:bodyPr>
          <a:p>
            <a:pPr>
              <a:spcBef>
                <a:spcPct val="50000"/>
              </a:spcBef>
            </a:pPr>
            <a:r>
              <a:rPr b="1">
                <a:solidFill>
                  <a:schemeClr val="accent2"/>
                </a:solidFill>
              </a:rPr>
              <a:t>moving</a:t>
            </a:r>
            <a:endParaRPr b="1">
              <a:solidFill>
                <a:schemeClr val="accent2"/>
              </a:solidFill>
            </a:endParaRPr>
          </a:p>
        </p:txBody>
      </p:sp>
      <p:sp>
        <p:nvSpPr>
          <p:cNvPr id="95239" name="Text Box 7"/>
          <p:cNvSpPr txBox="1"/>
          <p:nvPr/>
        </p:nvSpPr>
        <p:spPr>
          <a:xfrm>
            <a:off x="3995738" y="5516563"/>
            <a:ext cx="1512887" cy="366712"/>
          </a:xfrm>
          <a:prstGeom prst="rect">
            <a:avLst/>
          </a:prstGeom>
          <a:noFill/>
          <a:ln w="9525">
            <a:noFill/>
          </a:ln>
        </p:spPr>
        <p:txBody>
          <a:bodyPr>
            <a:spAutoFit/>
          </a:bodyPr>
          <a:p>
            <a:pPr>
              <a:spcBef>
                <a:spcPct val="50000"/>
              </a:spcBef>
            </a:pPr>
            <a:r>
              <a:rPr b="1">
                <a:solidFill>
                  <a:schemeClr val="accent2"/>
                </a:solidFill>
              </a:rPr>
              <a:t>joules</a:t>
            </a:r>
            <a:endParaRPr b="1">
              <a:solidFill>
                <a:schemeClr val="accent2"/>
              </a:solidFill>
            </a:endParaRPr>
          </a:p>
        </p:txBody>
      </p:sp>
      <p:sp>
        <p:nvSpPr>
          <p:cNvPr id="95240" name="Text Box 8"/>
          <p:cNvSpPr txBox="1"/>
          <p:nvPr/>
        </p:nvSpPr>
        <p:spPr>
          <a:xfrm>
            <a:off x="1476375" y="5516563"/>
            <a:ext cx="1366838" cy="366712"/>
          </a:xfrm>
          <a:prstGeom prst="rect">
            <a:avLst/>
          </a:prstGeom>
          <a:noFill/>
          <a:ln w="9525">
            <a:noFill/>
          </a:ln>
        </p:spPr>
        <p:txBody>
          <a:bodyPr>
            <a:spAutoFit/>
          </a:bodyPr>
          <a:p>
            <a:pPr>
              <a:spcBef>
                <a:spcPct val="50000"/>
              </a:spcBef>
            </a:pPr>
            <a:r>
              <a:rPr b="1">
                <a:solidFill>
                  <a:schemeClr val="accent2"/>
                </a:solidFill>
              </a:rPr>
              <a:t>potential</a:t>
            </a:r>
            <a:endParaRPr b="1">
              <a:solidFill>
                <a:schemeClr val="accent2"/>
              </a:solidFill>
            </a:endParaRPr>
          </a:p>
        </p:txBody>
      </p:sp>
      <p:sp>
        <p:nvSpPr>
          <p:cNvPr id="95241" name="Text Box 9"/>
          <p:cNvSpPr txBox="1"/>
          <p:nvPr/>
        </p:nvSpPr>
        <p:spPr>
          <a:xfrm>
            <a:off x="4932363" y="5516563"/>
            <a:ext cx="1077912" cy="366712"/>
          </a:xfrm>
          <a:prstGeom prst="rect">
            <a:avLst/>
          </a:prstGeom>
          <a:noFill/>
          <a:ln w="9525">
            <a:noFill/>
          </a:ln>
        </p:spPr>
        <p:txBody>
          <a:bodyPr>
            <a:spAutoFit/>
          </a:bodyPr>
          <a:p>
            <a:pPr>
              <a:spcBef>
                <a:spcPct val="50000"/>
              </a:spcBef>
            </a:pPr>
            <a:r>
              <a:rPr b="1">
                <a:solidFill>
                  <a:schemeClr val="accent2"/>
                </a:solidFill>
              </a:rPr>
              <a:t>thermal</a:t>
            </a:r>
            <a:endParaRPr b="1">
              <a:solidFill>
                <a:schemeClr val="accent2"/>
              </a:solidFill>
            </a:endParaRPr>
          </a:p>
        </p:txBody>
      </p:sp>
      <p:sp>
        <p:nvSpPr>
          <p:cNvPr id="95242" name="Text Box 10"/>
          <p:cNvSpPr txBox="1"/>
          <p:nvPr/>
        </p:nvSpPr>
        <p:spPr>
          <a:xfrm>
            <a:off x="6084888" y="5516563"/>
            <a:ext cx="1509712" cy="366712"/>
          </a:xfrm>
          <a:prstGeom prst="rect">
            <a:avLst/>
          </a:prstGeom>
          <a:noFill/>
          <a:ln w="9525">
            <a:noFill/>
          </a:ln>
        </p:spPr>
        <p:txBody>
          <a:bodyPr>
            <a:spAutoFit/>
          </a:bodyPr>
          <a:p>
            <a:pPr>
              <a:spcBef>
                <a:spcPct val="50000"/>
              </a:spcBef>
            </a:pPr>
            <a:r>
              <a:rPr b="1">
                <a:solidFill>
                  <a:schemeClr val="accent2"/>
                </a:solidFill>
              </a:rPr>
              <a:t>destroyed</a:t>
            </a:r>
            <a:endParaRPr b="1">
              <a:solidFill>
                <a:schemeClr val="accent2"/>
              </a:solidFill>
            </a:endParaRPr>
          </a:p>
        </p:txBody>
      </p:sp>
      <p:sp>
        <p:nvSpPr>
          <p:cNvPr id="95243" name="Text Box 11"/>
          <p:cNvSpPr txBox="1"/>
          <p:nvPr/>
        </p:nvSpPr>
        <p:spPr>
          <a:xfrm>
            <a:off x="3203575" y="5229225"/>
            <a:ext cx="2663825" cy="366713"/>
          </a:xfrm>
          <a:prstGeom prst="rect">
            <a:avLst/>
          </a:prstGeom>
          <a:noFill/>
          <a:ln w="9525">
            <a:noFill/>
          </a:ln>
        </p:spPr>
        <p:txBody>
          <a:bodyPr>
            <a:spAutoFit/>
          </a:bodyPr>
          <a:p>
            <a:pPr>
              <a:spcBef>
                <a:spcPct val="50000"/>
              </a:spcBef>
            </a:pPr>
            <a:r>
              <a:rPr b="1" i="1"/>
              <a:t>WORD SELECTION:</a:t>
            </a:r>
            <a:endParaRPr b="1" i="1"/>
          </a:p>
        </p:txBody>
      </p:sp>
      <p:sp>
        <p:nvSpPr>
          <p:cNvPr id="95252" name="Text Box 20"/>
          <p:cNvSpPr txBox="1"/>
          <p:nvPr/>
        </p:nvSpPr>
        <p:spPr>
          <a:xfrm>
            <a:off x="2628900" y="5876925"/>
            <a:ext cx="1077913" cy="366713"/>
          </a:xfrm>
          <a:prstGeom prst="rect">
            <a:avLst/>
          </a:prstGeom>
          <a:noFill/>
          <a:ln w="9525">
            <a:noFill/>
          </a:ln>
        </p:spPr>
        <p:txBody>
          <a:bodyPr>
            <a:spAutoFit/>
          </a:bodyPr>
          <a:p>
            <a:pPr>
              <a:spcBef>
                <a:spcPct val="50000"/>
              </a:spcBef>
            </a:pPr>
            <a:r>
              <a:rPr b="1">
                <a:solidFill>
                  <a:schemeClr val="accent2"/>
                </a:solidFill>
              </a:rPr>
              <a:t>wasted</a:t>
            </a:r>
            <a:endParaRPr b="1">
              <a:solidFill>
                <a:schemeClr val="accent2"/>
              </a:solidFill>
            </a:endParaRPr>
          </a:p>
        </p:txBody>
      </p:sp>
      <p:sp>
        <p:nvSpPr>
          <p:cNvPr id="95253" name="Text Box 21"/>
          <p:cNvSpPr txBox="1"/>
          <p:nvPr/>
        </p:nvSpPr>
        <p:spPr>
          <a:xfrm>
            <a:off x="3924300" y="908050"/>
            <a:ext cx="936625" cy="366713"/>
          </a:xfrm>
          <a:prstGeom prst="rect">
            <a:avLst/>
          </a:prstGeom>
          <a:noFill/>
          <a:ln w="9525">
            <a:noFill/>
          </a:ln>
        </p:spPr>
        <p:txBody>
          <a:bodyPr>
            <a:spAutoFit/>
          </a:bodyPr>
          <a:p>
            <a:pPr>
              <a:spcBef>
                <a:spcPct val="50000"/>
              </a:spcBef>
            </a:pPr>
            <a:r>
              <a:rPr b="1">
                <a:solidFill>
                  <a:schemeClr val="accent2"/>
                </a:solidFill>
              </a:rPr>
              <a:t>work</a:t>
            </a:r>
            <a:endParaRPr b="1">
              <a:solidFill>
                <a:schemeClr val="accent2"/>
              </a:solidFill>
            </a:endParaRPr>
          </a:p>
        </p:txBody>
      </p:sp>
      <p:sp>
        <p:nvSpPr>
          <p:cNvPr id="95254" name="Text Box 22"/>
          <p:cNvSpPr txBox="1"/>
          <p:nvPr/>
        </p:nvSpPr>
        <p:spPr>
          <a:xfrm>
            <a:off x="1692275" y="2349500"/>
            <a:ext cx="935038" cy="366713"/>
          </a:xfrm>
          <a:prstGeom prst="rect">
            <a:avLst/>
          </a:prstGeom>
          <a:noFill/>
          <a:ln w="9525">
            <a:noFill/>
          </a:ln>
        </p:spPr>
        <p:txBody>
          <a:bodyPr>
            <a:spAutoFit/>
          </a:bodyPr>
          <a:p>
            <a:pPr>
              <a:spcBef>
                <a:spcPct val="50000"/>
              </a:spcBef>
            </a:pPr>
            <a:r>
              <a:rPr b="1">
                <a:solidFill>
                  <a:schemeClr val="accent2"/>
                </a:solidFill>
              </a:rPr>
              <a:t>form</a:t>
            </a:r>
            <a:endParaRPr b="1">
              <a:solidFill>
                <a:schemeClr val="accent2"/>
              </a:solidFill>
            </a:endParaRPr>
          </a:p>
        </p:txBody>
      </p:sp>
      <p:sp>
        <p:nvSpPr>
          <p:cNvPr id="95255" name="Text Box 23"/>
          <p:cNvSpPr txBox="1"/>
          <p:nvPr/>
        </p:nvSpPr>
        <p:spPr>
          <a:xfrm>
            <a:off x="6227763" y="2924175"/>
            <a:ext cx="1008062" cy="366713"/>
          </a:xfrm>
          <a:prstGeom prst="rect">
            <a:avLst/>
          </a:prstGeom>
          <a:noFill/>
          <a:ln w="9525">
            <a:noFill/>
          </a:ln>
        </p:spPr>
        <p:txBody>
          <a:bodyPr>
            <a:spAutoFit/>
          </a:bodyPr>
          <a:p>
            <a:pPr>
              <a:spcBef>
                <a:spcPct val="50000"/>
              </a:spcBef>
            </a:pPr>
            <a:r>
              <a:rPr b="1">
                <a:solidFill>
                  <a:schemeClr val="accent2"/>
                </a:solidFill>
              </a:rPr>
              <a:t>moving</a:t>
            </a:r>
            <a:endParaRPr b="1">
              <a:solidFill>
                <a:schemeClr val="accent2"/>
              </a:solidFill>
            </a:endParaRPr>
          </a:p>
        </p:txBody>
      </p:sp>
      <p:sp>
        <p:nvSpPr>
          <p:cNvPr id="95256" name="Text Box 24"/>
          <p:cNvSpPr txBox="1"/>
          <p:nvPr/>
        </p:nvSpPr>
        <p:spPr>
          <a:xfrm>
            <a:off x="3779838" y="1412875"/>
            <a:ext cx="1008062" cy="366713"/>
          </a:xfrm>
          <a:prstGeom prst="rect">
            <a:avLst/>
          </a:prstGeom>
          <a:noFill/>
          <a:ln w="9525">
            <a:noFill/>
          </a:ln>
        </p:spPr>
        <p:txBody>
          <a:bodyPr>
            <a:spAutoFit/>
          </a:bodyPr>
          <a:p>
            <a:pPr>
              <a:spcBef>
                <a:spcPct val="50000"/>
              </a:spcBef>
            </a:pPr>
            <a:r>
              <a:rPr b="1">
                <a:solidFill>
                  <a:schemeClr val="accent2"/>
                </a:solidFill>
              </a:rPr>
              <a:t>joules</a:t>
            </a:r>
            <a:endParaRPr b="1">
              <a:solidFill>
                <a:schemeClr val="accent2"/>
              </a:solidFill>
            </a:endParaRPr>
          </a:p>
        </p:txBody>
      </p:sp>
      <p:sp>
        <p:nvSpPr>
          <p:cNvPr id="95257" name="Text Box 25"/>
          <p:cNvSpPr txBox="1"/>
          <p:nvPr/>
        </p:nvSpPr>
        <p:spPr>
          <a:xfrm>
            <a:off x="971550" y="3789363"/>
            <a:ext cx="1366838" cy="366712"/>
          </a:xfrm>
          <a:prstGeom prst="rect">
            <a:avLst/>
          </a:prstGeom>
          <a:noFill/>
          <a:ln w="9525">
            <a:noFill/>
          </a:ln>
        </p:spPr>
        <p:txBody>
          <a:bodyPr>
            <a:spAutoFit/>
          </a:bodyPr>
          <a:p>
            <a:pPr>
              <a:spcBef>
                <a:spcPct val="50000"/>
              </a:spcBef>
            </a:pPr>
            <a:r>
              <a:rPr b="1">
                <a:solidFill>
                  <a:schemeClr val="accent2"/>
                </a:solidFill>
              </a:rPr>
              <a:t>potential</a:t>
            </a:r>
            <a:endParaRPr b="1">
              <a:solidFill>
                <a:schemeClr val="accent2"/>
              </a:solidFill>
            </a:endParaRPr>
          </a:p>
        </p:txBody>
      </p:sp>
      <p:sp>
        <p:nvSpPr>
          <p:cNvPr id="95258" name="Text Box 26"/>
          <p:cNvSpPr txBox="1"/>
          <p:nvPr/>
        </p:nvSpPr>
        <p:spPr>
          <a:xfrm>
            <a:off x="1908175" y="4365625"/>
            <a:ext cx="1077913" cy="366713"/>
          </a:xfrm>
          <a:prstGeom prst="rect">
            <a:avLst/>
          </a:prstGeom>
          <a:noFill/>
          <a:ln w="9525">
            <a:noFill/>
          </a:ln>
        </p:spPr>
        <p:txBody>
          <a:bodyPr>
            <a:spAutoFit/>
          </a:bodyPr>
          <a:p>
            <a:pPr>
              <a:spcBef>
                <a:spcPct val="50000"/>
              </a:spcBef>
            </a:pPr>
            <a:r>
              <a:rPr b="1">
                <a:solidFill>
                  <a:schemeClr val="accent2"/>
                </a:solidFill>
              </a:rPr>
              <a:t>thermal</a:t>
            </a:r>
            <a:endParaRPr b="1">
              <a:solidFill>
                <a:schemeClr val="accent2"/>
              </a:solidFill>
            </a:endParaRPr>
          </a:p>
        </p:txBody>
      </p:sp>
      <p:sp>
        <p:nvSpPr>
          <p:cNvPr id="95259" name="Text Box 27"/>
          <p:cNvSpPr txBox="1"/>
          <p:nvPr/>
        </p:nvSpPr>
        <p:spPr>
          <a:xfrm>
            <a:off x="4427538" y="1989138"/>
            <a:ext cx="1509712" cy="366712"/>
          </a:xfrm>
          <a:prstGeom prst="rect">
            <a:avLst/>
          </a:prstGeom>
          <a:noFill/>
          <a:ln w="9525">
            <a:noFill/>
          </a:ln>
        </p:spPr>
        <p:txBody>
          <a:bodyPr>
            <a:spAutoFit/>
          </a:bodyPr>
          <a:p>
            <a:pPr>
              <a:spcBef>
                <a:spcPct val="50000"/>
              </a:spcBef>
            </a:pPr>
            <a:r>
              <a:rPr b="1">
                <a:solidFill>
                  <a:schemeClr val="accent2"/>
                </a:solidFill>
              </a:rPr>
              <a:t>destroyed</a:t>
            </a:r>
            <a:endParaRPr b="1">
              <a:solidFill>
                <a:schemeClr val="accent2"/>
              </a:solidFill>
            </a:endParaRPr>
          </a:p>
        </p:txBody>
      </p:sp>
      <p:sp>
        <p:nvSpPr>
          <p:cNvPr id="95260" name="Text Box 28"/>
          <p:cNvSpPr txBox="1"/>
          <p:nvPr/>
        </p:nvSpPr>
        <p:spPr>
          <a:xfrm>
            <a:off x="7235825" y="4365625"/>
            <a:ext cx="1077913" cy="366713"/>
          </a:xfrm>
          <a:prstGeom prst="rect">
            <a:avLst/>
          </a:prstGeom>
          <a:noFill/>
          <a:ln w="9525">
            <a:noFill/>
          </a:ln>
        </p:spPr>
        <p:txBody>
          <a:bodyPr>
            <a:spAutoFit/>
          </a:bodyPr>
          <a:p>
            <a:pPr>
              <a:spcBef>
                <a:spcPct val="50000"/>
              </a:spcBef>
            </a:pPr>
            <a:r>
              <a:rPr b="1">
                <a:solidFill>
                  <a:schemeClr val="accent2"/>
                </a:solidFill>
              </a:rPr>
              <a:t>wasted</a:t>
            </a:r>
            <a:endParaRPr b="1">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52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5237">
                                            <p:txEl>
                                              <p:charRg st="0" end="5"/>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5238">
                                            <p:txEl>
                                              <p:charRg st="0" end="7"/>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5239">
                                            <p:txEl>
                                              <p:charRg st="0" end="7"/>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524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5241">
                                            <p:txEl>
                                              <p:charRg st="0" end="8"/>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5242">
                                            <p:txEl>
                                              <p:charRg st="0" end="1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5243">
                                            <p:txEl>
                                              <p:charRg st="0" end="1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5252">
                                            <p:txEl>
                                              <p:charRg st="0"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5253">
                                            <p:txEl>
                                              <p:charRg st="0" end="5"/>
                                            </p:txEl>
                                          </p:spTgt>
                                        </p:tgtEl>
                                        <p:attrNameLst>
                                          <p:attrName>style.visibility</p:attrName>
                                        </p:attrNameLst>
                                      </p:cBhvr>
                                      <p:to>
                                        <p:strVal val="visible"/>
                                      </p:to>
                                    </p:set>
                                  </p:childTnLst>
                                </p:cTn>
                              </p:par>
                              <p:par>
                                <p:cTn id="27" presetID="1" presetClass="exit" presetSubtype="0" fill="hold" grpId="1" nodeType="withEffect">
                                  <p:stCondLst>
                                    <p:cond delay="0"/>
                                  </p:stCondLst>
                                  <p:childTnLst>
                                    <p:set>
                                      <p:cBhvr>
                                        <p:cTn id="28" dur="1" fill="hold">
                                          <p:stCondLst>
                                            <p:cond delay="0"/>
                                          </p:stCondLst>
                                        </p:cTn>
                                        <p:tgtEl>
                                          <p:spTgt spid="95236"/>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95256">
                                            <p:txEl>
                                              <p:charRg st="0" end="7"/>
                                            </p:txEl>
                                          </p:spTgt>
                                        </p:tgtEl>
                                        <p:attrNameLst>
                                          <p:attrName>style.visibility</p:attrName>
                                        </p:attrNameLst>
                                      </p:cBhvr>
                                      <p:to>
                                        <p:strVal val="visible"/>
                                      </p:to>
                                    </p:set>
                                  </p:childTnLst>
                                </p:cTn>
                              </p:par>
                              <p:par>
                                <p:cTn id="33" presetID="1" presetClass="exit" presetSubtype="0" fill="hold" nodeType="withEffect">
                                  <p:stCondLst>
                                    <p:cond delay="0"/>
                                  </p:stCondLst>
                                  <p:childTnLst>
                                    <p:set>
                                      <p:cBhvr>
                                        <p:cTn id="34" dur="1" fill="hold">
                                          <p:stCondLst>
                                            <p:cond delay="0"/>
                                          </p:stCondLst>
                                        </p:cTn>
                                        <p:tgtEl>
                                          <p:spTgt spid="95239">
                                            <p:txEl>
                                              <p:charRg st="0" end="7"/>
                                            </p:txEl>
                                          </p:spTgt>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5259">
                                            <p:txEl>
                                              <p:charRg st="0" end="10"/>
                                            </p:txEl>
                                          </p:spTgt>
                                        </p:tgtEl>
                                        <p:attrNameLst>
                                          <p:attrName>style.visibility</p:attrName>
                                        </p:attrNameLst>
                                      </p:cBhvr>
                                      <p:to>
                                        <p:strVal val="visible"/>
                                      </p:to>
                                    </p:set>
                                  </p:childTnLst>
                                </p:cTn>
                              </p:par>
                              <p:par>
                                <p:cTn id="39" presetID="1" presetClass="exit" presetSubtype="0" fill="hold" nodeType="withEffect">
                                  <p:stCondLst>
                                    <p:cond delay="0"/>
                                  </p:stCondLst>
                                  <p:childTnLst>
                                    <p:set>
                                      <p:cBhvr>
                                        <p:cTn id="40" dur="1" fill="hold">
                                          <p:stCondLst>
                                            <p:cond delay="0"/>
                                          </p:stCondLst>
                                        </p:cTn>
                                        <p:tgtEl>
                                          <p:spTgt spid="95242">
                                            <p:txEl>
                                              <p:charRg st="0" end="10"/>
                                            </p:txEl>
                                          </p:spTgt>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95254">
                                            <p:txEl>
                                              <p:charRg st="0" end="5"/>
                                            </p:txEl>
                                          </p:spTgt>
                                        </p:tgtEl>
                                        <p:attrNameLst>
                                          <p:attrName>style.visibility</p:attrName>
                                        </p:attrNameLst>
                                      </p:cBhvr>
                                      <p:to>
                                        <p:strVal val="visible"/>
                                      </p:to>
                                    </p:set>
                                  </p:childTnLst>
                                </p:cTn>
                              </p:par>
                              <p:par>
                                <p:cTn id="45" presetID="1" presetClass="exit" presetSubtype="0" fill="hold" nodeType="withEffect">
                                  <p:stCondLst>
                                    <p:cond delay="0"/>
                                  </p:stCondLst>
                                  <p:childTnLst>
                                    <p:set>
                                      <p:cBhvr>
                                        <p:cTn id="46" dur="1" fill="hold">
                                          <p:stCondLst>
                                            <p:cond delay="0"/>
                                          </p:stCondLst>
                                        </p:cTn>
                                        <p:tgtEl>
                                          <p:spTgt spid="95237">
                                            <p:txEl>
                                              <p:charRg st="0" end="5"/>
                                            </p:txEl>
                                          </p:spTgt>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95255">
                                            <p:txEl>
                                              <p:charRg st="0" end="7"/>
                                            </p:txEl>
                                          </p:spTgt>
                                        </p:tgtEl>
                                        <p:attrNameLst>
                                          <p:attrName>style.visibility</p:attrName>
                                        </p:attrNameLst>
                                      </p:cBhvr>
                                      <p:to>
                                        <p:strVal val="visible"/>
                                      </p:to>
                                    </p:set>
                                  </p:childTnLst>
                                </p:cTn>
                              </p:par>
                              <p:par>
                                <p:cTn id="51" presetID="1" presetClass="exit" presetSubtype="0" fill="hold" nodeType="withEffect">
                                  <p:stCondLst>
                                    <p:cond delay="0"/>
                                  </p:stCondLst>
                                  <p:childTnLst>
                                    <p:set>
                                      <p:cBhvr>
                                        <p:cTn id="52" dur="1" fill="hold">
                                          <p:stCondLst>
                                            <p:cond delay="0"/>
                                          </p:stCondLst>
                                        </p:cTn>
                                        <p:tgtEl>
                                          <p:spTgt spid="95238">
                                            <p:txEl>
                                              <p:charRg st="0" end="7"/>
                                            </p:txEl>
                                          </p:spTgt>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95257">
                                            <p:txEl>
                                              <p:charRg st="0" end="10"/>
                                            </p:txEl>
                                          </p:spTgt>
                                        </p:tgtEl>
                                        <p:attrNameLst>
                                          <p:attrName>style.visibility</p:attrName>
                                        </p:attrNameLst>
                                      </p:cBhvr>
                                      <p:to>
                                        <p:strVal val="visible"/>
                                      </p:to>
                                    </p:set>
                                  </p:childTnLst>
                                </p:cTn>
                              </p:par>
                              <p:par>
                                <p:cTn id="57" presetID="1" presetClass="exit" presetSubtype="0" fill="hold" grpId="1" nodeType="withEffect">
                                  <p:stCondLst>
                                    <p:cond delay="0"/>
                                  </p:stCondLst>
                                  <p:childTnLst>
                                    <p:set>
                                      <p:cBhvr>
                                        <p:cTn id="58" dur="1" fill="hold">
                                          <p:stCondLst>
                                            <p:cond delay="0"/>
                                          </p:stCondLst>
                                        </p:cTn>
                                        <p:tgtEl>
                                          <p:spTgt spid="95240"/>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95258">
                                            <p:txEl>
                                              <p:charRg st="0" end="8"/>
                                            </p:txEl>
                                          </p:spTgt>
                                        </p:tgtEl>
                                        <p:attrNameLst>
                                          <p:attrName>style.visibility</p:attrName>
                                        </p:attrNameLst>
                                      </p:cBhvr>
                                      <p:to>
                                        <p:strVal val="visible"/>
                                      </p:to>
                                    </p:set>
                                  </p:childTnLst>
                                </p:cTn>
                              </p:par>
                              <p:par>
                                <p:cTn id="63" presetID="1" presetClass="exit" presetSubtype="0" fill="hold" nodeType="withEffect">
                                  <p:stCondLst>
                                    <p:cond delay="0"/>
                                  </p:stCondLst>
                                  <p:childTnLst>
                                    <p:set>
                                      <p:cBhvr>
                                        <p:cTn id="64" dur="1" fill="hold">
                                          <p:stCondLst>
                                            <p:cond delay="0"/>
                                          </p:stCondLst>
                                        </p:cTn>
                                        <p:tgtEl>
                                          <p:spTgt spid="95241">
                                            <p:txEl>
                                              <p:charRg st="0" end="8"/>
                                            </p:txEl>
                                          </p:spTgt>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95260">
                                            <p:txEl>
                                              <p:charRg st="0" end="7"/>
                                            </p:txEl>
                                          </p:spTgt>
                                        </p:tgtEl>
                                        <p:attrNameLst>
                                          <p:attrName>style.visibility</p:attrName>
                                        </p:attrNameLst>
                                      </p:cBhvr>
                                      <p:to>
                                        <p:strVal val="visible"/>
                                      </p:to>
                                    </p:set>
                                  </p:childTnLst>
                                </p:cTn>
                              </p:par>
                              <p:par>
                                <p:cTn id="69" presetID="1" presetClass="exit" presetSubtype="0" fill="hold" nodeType="withEffect">
                                  <p:stCondLst>
                                    <p:cond delay="0"/>
                                  </p:stCondLst>
                                  <p:childTnLst>
                                    <p:set>
                                      <p:cBhvr>
                                        <p:cTn id="70" dur="1" fill="hold">
                                          <p:stCondLst>
                                            <p:cond delay="0"/>
                                          </p:stCondLst>
                                        </p:cTn>
                                        <p:tgtEl>
                                          <p:spTgt spid="95252">
                                            <p:txEl>
                                              <p:charRg st="0" end="7"/>
                                            </p:txEl>
                                          </p:spTgt>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95243">
                                            <p:txEl>
                                              <p:charRg st="0" end="1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6" grpId="0"/>
      <p:bldP spid="95236" grpId="1"/>
      <p:bldP spid="95237" grpId="0" build="allAtOnce"/>
      <p:bldP spid="95238" grpId="0" build="allAtOnce"/>
      <p:bldP spid="95239" grpId="0" build="allAtOnce"/>
      <p:bldP spid="95240" grpId="0"/>
      <p:bldP spid="95240" grpId="1"/>
      <p:bldP spid="95241" grpId="0" build="allAtOnce"/>
      <p:bldP spid="95242" grpId="0" build="allAtOnce"/>
      <p:bldP spid="95243" grpId="0" build="allAtOnce"/>
      <p:bldP spid="95252" grpId="0" build="allAtOnce"/>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1467485"/>
            <a:ext cx="7772400" cy="3863975"/>
          </a:xfrm>
          <a:ln w="57150" cap="rnd">
            <a:solidFill>
              <a:srgbClr val="002060"/>
            </a:solidFill>
          </a:ln>
          <a:effectLst/>
        </p:spPr>
        <p:txBody>
          <a:bodyPr/>
          <a:p>
            <a:r>
              <a:rPr lang="en-US" altLang="en-US" sz="8000" b="1" u="sng"/>
              <a:t>Work</a:t>
            </a:r>
            <a:endParaRPr lang="en-US" altLang="en-US" sz="8000" b="1" u="sng"/>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Work</a:t>
            </a:r>
            <a:endParaRPr lang="en-US" altLang="en-US" sz="4000"/>
          </a:p>
        </p:txBody>
      </p:sp>
      <p:sp>
        <p:nvSpPr>
          <p:cNvPr id="2" name="Text Box 1"/>
          <p:cNvSpPr txBox="1"/>
          <p:nvPr/>
        </p:nvSpPr>
        <p:spPr>
          <a:xfrm>
            <a:off x="309245" y="1184275"/>
            <a:ext cx="8526145" cy="3969385"/>
          </a:xfrm>
          <a:prstGeom prst="rect">
            <a:avLst/>
          </a:prstGeom>
          <a:noFill/>
        </p:spPr>
        <p:txBody>
          <a:bodyPr wrap="square" rtlCol="0">
            <a:spAutoFit/>
          </a:bodyPr>
          <a:p>
            <a:pPr lvl="1"/>
            <a:r>
              <a:rPr lang="en-US" altLang="en-US" sz="2800"/>
              <a:t>Work is done whenever </a:t>
            </a:r>
            <a:r>
              <a:rPr lang="en-US" altLang="en-US" sz="2800" b="1"/>
              <a:t>energy is transferred </a:t>
            </a:r>
            <a:r>
              <a:rPr lang="en-US" altLang="en-US" sz="2800"/>
              <a:t>from one store to another</a:t>
            </a:r>
            <a:endParaRPr lang="en-US" altLang="en-US" sz="2800"/>
          </a:p>
          <a:p>
            <a:pPr lvl="1"/>
            <a:endParaRPr lang="en-US" altLang="en-US" sz="2800"/>
          </a:p>
          <a:p>
            <a:pPr lvl="1"/>
            <a:r>
              <a:rPr lang="en-US" altLang="en-US" sz="2800" b="1"/>
              <a:t>Mechanical </a:t>
            </a:r>
            <a:r>
              <a:rPr lang="en-US" altLang="en-US" sz="2800"/>
              <a:t>work: </a:t>
            </a:r>
            <a:endParaRPr lang="en-US" altLang="en-US" sz="2800"/>
          </a:p>
          <a:p>
            <a:pPr marL="914400" lvl="1" indent="-457200">
              <a:buFont typeface="Arial" panose="020B0604020202020204" pitchFamily="34" charset="0"/>
              <a:buChar char="•"/>
            </a:pPr>
            <a:r>
              <a:rPr lang="en-US" altLang="en-US" sz="2800"/>
              <a:t>using a </a:t>
            </a:r>
            <a:r>
              <a:rPr lang="en-US" altLang="en-US" sz="2800" b="1"/>
              <a:t>force to move </a:t>
            </a:r>
            <a:r>
              <a:rPr lang="en-US" altLang="en-US" sz="2800"/>
              <a:t>an object</a:t>
            </a:r>
            <a:endParaRPr lang="en-US" altLang="en-US" sz="2800"/>
          </a:p>
          <a:p>
            <a:pPr marL="914400" lvl="1" indent="-457200">
              <a:buFont typeface="Arial" panose="020B0604020202020204" pitchFamily="34" charset="0"/>
              <a:buChar char="•"/>
            </a:pPr>
            <a:endParaRPr lang="en-US" altLang="en-US" sz="2800"/>
          </a:p>
          <a:p>
            <a:pPr lvl="1">
              <a:buFont typeface="Arial" panose="020B0604020202020204" pitchFamily="34" charset="0"/>
            </a:pPr>
            <a:r>
              <a:rPr lang="en-US" altLang="en-US" sz="2800" b="1"/>
              <a:t>Electrical </a:t>
            </a:r>
            <a:r>
              <a:rPr lang="en-US" altLang="en-US" sz="2800"/>
              <a:t>work:</a:t>
            </a:r>
            <a:endParaRPr lang="en-US" altLang="en-US" sz="2800"/>
          </a:p>
          <a:p>
            <a:pPr marL="914400" lvl="1" indent="-457200">
              <a:buFont typeface="Arial" panose="020B0604020202020204" pitchFamily="34" charset="0"/>
              <a:buChar char="•"/>
            </a:pPr>
            <a:r>
              <a:rPr lang="en-US" altLang="en-US" sz="2800"/>
              <a:t>involves a </a:t>
            </a:r>
            <a:r>
              <a:rPr lang="en-US" altLang="en-US" sz="2800" b="1"/>
              <a:t>current transferring </a:t>
            </a:r>
            <a:r>
              <a:rPr lang="en-US" altLang="en-US" sz="2800"/>
              <a:t>energy</a:t>
            </a:r>
            <a:endParaRPr lang="en-US" altLang="en-US" sz="2800"/>
          </a:p>
          <a:p>
            <a:pPr marL="914400" lvl="1" indent="-457200">
              <a:buFont typeface="Arial" panose="020B0604020202020204" pitchFamily="34" charset="0"/>
              <a:buChar char="•"/>
            </a:pPr>
            <a:endParaRPr lang="en-US" alt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2103755"/>
            <a:ext cx="7772400" cy="2595245"/>
          </a:xfrm>
          <a:ln w="57150" cap="rnd">
            <a:solidFill>
              <a:srgbClr val="002060"/>
            </a:solidFill>
          </a:ln>
          <a:effectLst/>
        </p:spPr>
        <p:txBody>
          <a:bodyPr/>
          <a:p>
            <a:r>
              <a:rPr lang="en-US" altLang="en-US" sz="8000" b="1" u="sng"/>
              <a:t>Kinetic Energy</a:t>
            </a:r>
            <a:endParaRPr lang="en-US" altLang="en-US" sz="8000" b="1" u="sng"/>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Work</a:t>
            </a:r>
            <a:endParaRPr lang="en-US" altLang="en-US" sz="4000"/>
          </a:p>
        </p:txBody>
      </p:sp>
      <p:pic>
        <p:nvPicPr>
          <p:cNvPr id="3" name="Picture 2"/>
          <p:cNvPicPr>
            <a:picLocks noChangeAspect="1"/>
          </p:cNvPicPr>
          <p:nvPr/>
        </p:nvPicPr>
        <p:blipFill>
          <a:blip r:embed="rId1"/>
          <a:stretch>
            <a:fillRect/>
          </a:stretch>
        </p:blipFill>
        <p:spPr>
          <a:xfrm>
            <a:off x="376555" y="950595"/>
            <a:ext cx="8388985" cy="4447540"/>
          </a:xfrm>
          <a:prstGeom prst="rect">
            <a:avLst/>
          </a:prstGeom>
        </p:spPr>
      </p:pic>
      <p:sp>
        <p:nvSpPr>
          <p:cNvPr id="4" name="Text Box 3"/>
          <p:cNvSpPr txBox="1"/>
          <p:nvPr/>
        </p:nvSpPr>
        <p:spPr>
          <a:xfrm>
            <a:off x="443865" y="5528310"/>
            <a:ext cx="8232775" cy="829945"/>
          </a:xfrm>
          <a:prstGeom prst="rect">
            <a:avLst/>
          </a:prstGeom>
          <a:noFill/>
        </p:spPr>
        <p:txBody>
          <a:bodyPr wrap="square" rtlCol="0">
            <a:spAutoFit/>
          </a:bodyPr>
          <a:p>
            <a:r>
              <a:rPr lang="en-US" altLang="en-US" sz="2400"/>
              <a:t>Energy is transferred between 3 different stores therefore work is being done</a:t>
            </a:r>
            <a:endParaRPr lang="en-US" altLang="en-US"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Work</a:t>
            </a:r>
            <a:endParaRPr lang="en-US" altLang="en-US" sz="4000"/>
          </a:p>
        </p:txBody>
      </p:sp>
      <p:sp>
        <p:nvSpPr>
          <p:cNvPr id="4" name="Text Box 3"/>
          <p:cNvSpPr txBox="1"/>
          <p:nvPr/>
        </p:nvSpPr>
        <p:spPr>
          <a:xfrm>
            <a:off x="347345" y="6018530"/>
            <a:ext cx="8232775" cy="460375"/>
          </a:xfrm>
          <a:prstGeom prst="rect">
            <a:avLst/>
          </a:prstGeom>
          <a:noFill/>
        </p:spPr>
        <p:txBody>
          <a:bodyPr wrap="square" rtlCol="0">
            <a:spAutoFit/>
          </a:bodyPr>
          <a:p>
            <a:r>
              <a:rPr lang="en-US" altLang="en-US" sz="2400" b="1"/>
              <a:t>Memorise this equation, it is not given in the exam</a:t>
            </a:r>
            <a:endParaRPr lang="en-US" altLang="en-US" sz="2400" b="1"/>
          </a:p>
        </p:txBody>
      </p:sp>
      <p:pic>
        <p:nvPicPr>
          <p:cNvPr id="2" name="Picture 1"/>
          <p:cNvPicPr>
            <a:picLocks noChangeAspect="1"/>
          </p:cNvPicPr>
          <p:nvPr/>
        </p:nvPicPr>
        <p:blipFill>
          <a:blip r:embed="rId1"/>
          <a:stretch>
            <a:fillRect/>
          </a:stretch>
        </p:blipFill>
        <p:spPr>
          <a:xfrm>
            <a:off x="744855" y="721360"/>
            <a:ext cx="7680960" cy="5248275"/>
          </a:xfrm>
          <a:prstGeom prst="rect">
            <a:avLst/>
          </a:prstGeom>
        </p:spPr>
      </p:pic>
      <p:pic>
        <p:nvPicPr>
          <p:cNvPr id="5" name="Picture 4"/>
          <p:cNvPicPr>
            <a:picLocks noChangeAspect="1"/>
          </p:cNvPicPr>
          <p:nvPr/>
        </p:nvPicPr>
        <p:blipFill>
          <a:blip r:embed="rId2"/>
          <a:stretch>
            <a:fillRect/>
          </a:stretch>
        </p:blipFill>
        <p:spPr>
          <a:xfrm>
            <a:off x="2139315" y="1825625"/>
            <a:ext cx="4648200" cy="1244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Work Done</a:t>
            </a:r>
            <a:endParaRPr lang="en-US" altLang="en-US"/>
          </a:p>
        </p:txBody>
      </p:sp>
      <p:pic>
        <p:nvPicPr>
          <p:cNvPr id="2" name="Picture 1"/>
          <p:cNvPicPr>
            <a:picLocks noChangeAspect="1"/>
          </p:cNvPicPr>
          <p:nvPr/>
        </p:nvPicPr>
        <p:blipFill>
          <a:blip r:embed="rId1"/>
          <a:stretch>
            <a:fillRect/>
          </a:stretch>
        </p:blipFill>
        <p:spPr>
          <a:xfrm>
            <a:off x="928370" y="672465"/>
            <a:ext cx="6990715" cy="1924050"/>
          </a:xfrm>
          <a:prstGeom prst="rect">
            <a:avLst/>
          </a:prstGeom>
        </p:spPr>
      </p:pic>
      <p:sp>
        <p:nvSpPr>
          <p:cNvPr id="3" name="Right Arrow 2"/>
          <p:cNvSpPr/>
          <p:nvPr/>
        </p:nvSpPr>
        <p:spPr>
          <a:xfrm>
            <a:off x="5267960" y="998220"/>
            <a:ext cx="1297305" cy="360045"/>
          </a:xfrm>
          <a:prstGeom prst="rightArrow">
            <a:avLst/>
          </a:prstGeom>
          <a:solidFill>
            <a:srgbClr val="FF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5" name="Text Box 4"/>
          <p:cNvSpPr txBox="1"/>
          <p:nvPr/>
        </p:nvSpPr>
        <p:spPr>
          <a:xfrm>
            <a:off x="6565265" y="897890"/>
            <a:ext cx="1236980" cy="460375"/>
          </a:xfrm>
          <a:prstGeom prst="rect">
            <a:avLst/>
          </a:prstGeom>
          <a:noFill/>
        </p:spPr>
        <p:txBody>
          <a:bodyPr wrap="square" rtlCol="0">
            <a:spAutoFit/>
          </a:bodyPr>
          <a:p>
            <a:r>
              <a:rPr lang="en-US" altLang="en-US" sz="2400" b="1">
                <a:solidFill>
                  <a:srgbClr val="FF0000"/>
                </a:solidFill>
                <a:effectLst>
                  <a:outerShdw blurRad="50800" dist="38100" dir="2700000" algn="tl" rotWithShape="0">
                    <a:prstClr val="black">
                      <a:alpha val="40000"/>
                    </a:prstClr>
                  </a:outerShdw>
                </a:effectLst>
              </a:rPr>
              <a:t>20 m/s</a:t>
            </a:r>
            <a:endParaRPr lang="en-US" altLang="en-US" sz="2400" b="1">
              <a:solidFill>
                <a:srgbClr val="FF0000"/>
              </a:solidFill>
              <a:effectLst>
                <a:outerShdw blurRad="50800" dist="38100" dir="2700000" algn="tl" rotWithShape="0">
                  <a:prstClr val="black">
                    <a:alpha val="40000"/>
                  </a:prstClr>
                </a:outerShdw>
              </a:effectLst>
            </a:endParaRPr>
          </a:p>
        </p:txBody>
      </p:sp>
      <p:sp>
        <p:nvSpPr>
          <p:cNvPr id="4" name="Text Box 3"/>
          <p:cNvSpPr txBox="1"/>
          <p:nvPr/>
        </p:nvSpPr>
        <p:spPr>
          <a:xfrm>
            <a:off x="12065" y="2785745"/>
            <a:ext cx="8304530" cy="1198880"/>
          </a:xfrm>
          <a:prstGeom prst="rect">
            <a:avLst/>
          </a:prstGeom>
          <a:noFill/>
        </p:spPr>
        <p:txBody>
          <a:bodyPr wrap="square" rtlCol="0">
            <a:spAutoFit/>
          </a:bodyPr>
          <a:p>
            <a:r>
              <a:rPr lang="en-US" altLang="en-US" sz="2400"/>
              <a:t>The moving car has a </a:t>
            </a:r>
            <a:r>
              <a:rPr lang="en-US" altLang="en-US" sz="2400" b="1"/>
              <a:t>kinetic energy store</a:t>
            </a:r>
            <a:endParaRPr lang="en-US" altLang="en-US" sz="2400"/>
          </a:p>
          <a:p>
            <a:r>
              <a:rPr lang="en-US" altLang="en-US" sz="2400"/>
              <a:t>The driver applies the </a:t>
            </a:r>
            <a:r>
              <a:rPr lang="en-US" altLang="en-US" sz="2400" b="1"/>
              <a:t>brakes </a:t>
            </a:r>
            <a:r>
              <a:rPr lang="en-US" altLang="en-US" sz="2400"/>
              <a:t>and the car comes to a </a:t>
            </a:r>
            <a:r>
              <a:rPr lang="en-US" altLang="en-US" sz="2400" b="1"/>
              <a:t>stop</a:t>
            </a:r>
            <a:endParaRPr lang="en-US" altLang="en-US" sz="2400" b="1"/>
          </a:p>
          <a:p>
            <a:endParaRPr lang="en-US" altLang="en-US" sz="2400" b="1"/>
          </a:p>
        </p:txBody>
      </p:sp>
      <p:pic>
        <p:nvPicPr>
          <p:cNvPr id="12" name="Picture 11" descr="Peek 2019-03-19 15-12"/>
          <p:cNvPicPr>
            <a:picLocks noChangeAspect="1"/>
          </p:cNvPicPr>
          <p:nvPr/>
        </p:nvPicPr>
        <p:blipFill>
          <a:blip r:embed="rId2"/>
          <a:stretch>
            <a:fillRect/>
          </a:stretch>
        </p:blipFill>
        <p:spPr>
          <a:xfrm>
            <a:off x="4925695" y="3782695"/>
            <a:ext cx="3304540" cy="2524125"/>
          </a:xfrm>
          <a:prstGeom prst="rect">
            <a:avLst/>
          </a:prstGeom>
        </p:spPr>
      </p:pic>
      <p:sp>
        <p:nvSpPr>
          <p:cNvPr id="13" name="Text Box 12"/>
          <p:cNvSpPr txBox="1"/>
          <p:nvPr/>
        </p:nvSpPr>
        <p:spPr>
          <a:xfrm>
            <a:off x="139700" y="4075430"/>
            <a:ext cx="4466590" cy="1938020"/>
          </a:xfrm>
          <a:prstGeom prst="rect">
            <a:avLst/>
          </a:prstGeom>
          <a:noFill/>
        </p:spPr>
        <p:txBody>
          <a:bodyPr wrap="square" rtlCol="0">
            <a:spAutoFit/>
          </a:bodyPr>
          <a:p>
            <a:r>
              <a:rPr lang="en-US" altLang="en-US" sz="2400"/>
              <a:t>The brake </a:t>
            </a:r>
            <a:r>
              <a:rPr lang="en-US" altLang="en-US" sz="2400" b="1"/>
              <a:t>presses </a:t>
            </a:r>
            <a:r>
              <a:rPr lang="en-US" altLang="en-US" sz="2400"/>
              <a:t>against the wheel creating </a:t>
            </a:r>
            <a:r>
              <a:rPr lang="en-US" altLang="en-US" sz="2400" b="1"/>
              <a:t>friction</a:t>
            </a:r>
            <a:endParaRPr lang="en-US" altLang="en-US" sz="2400" b="1"/>
          </a:p>
          <a:p>
            <a:r>
              <a:rPr lang="en-US" altLang="en-US" sz="2400"/>
              <a:t>The</a:t>
            </a:r>
            <a:r>
              <a:rPr lang="en-US" altLang="en-US" sz="2400" b="1"/>
              <a:t> kinetic energy</a:t>
            </a:r>
            <a:r>
              <a:rPr lang="en-US" altLang="en-US" sz="2400"/>
              <a:t> of the car is transferred to </a:t>
            </a:r>
            <a:r>
              <a:rPr lang="en-US" altLang="en-US" sz="2400" b="1"/>
              <a:t>thermal energy </a:t>
            </a:r>
            <a:r>
              <a:rPr lang="en-US" altLang="en-US" sz="2400"/>
              <a:t>of the brakes</a:t>
            </a:r>
            <a:endParaRPr lang="en-US" altLang="en-US"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Work Done</a:t>
            </a:r>
            <a:endParaRPr lang="en-US" altLang="en-US"/>
          </a:p>
        </p:txBody>
      </p:sp>
      <p:pic>
        <p:nvPicPr>
          <p:cNvPr id="6" name="Picture 5"/>
          <p:cNvPicPr>
            <a:picLocks noChangeAspect="1"/>
          </p:cNvPicPr>
          <p:nvPr/>
        </p:nvPicPr>
        <p:blipFill>
          <a:blip r:embed="rId1"/>
          <a:stretch>
            <a:fillRect/>
          </a:stretch>
        </p:blipFill>
        <p:spPr>
          <a:xfrm>
            <a:off x="907415" y="783590"/>
            <a:ext cx="7329170" cy="1334770"/>
          </a:xfrm>
          <a:prstGeom prst="rect">
            <a:avLst/>
          </a:prstGeom>
        </p:spPr>
      </p:pic>
      <p:pic>
        <p:nvPicPr>
          <p:cNvPr id="7" name="Picture 6"/>
          <p:cNvPicPr>
            <a:picLocks noChangeAspect="1"/>
          </p:cNvPicPr>
          <p:nvPr/>
        </p:nvPicPr>
        <p:blipFill>
          <a:blip r:embed="rId2"/>
          <a:stretch>
            <a:fillRect/>
          </a:stretch>
        </p:blipFill>
        <p:spPr>
          <a:xfrm>
            <a:off x="1419225" y="2450465"/>
            <a:ext cx="6304915" cy="3428365"/>
          </a:xfrm>
          <a:prstGeom prst="rect">
            <a:avLst/>
          </a:prstGeom>
        </p:spPr>
      </p:pic>
      <p:sp>
        <p:nvSpPr>
          <p:cNvPr id="8" name="Rectangle 7"/>
          <p:cNvSpPr/>
          <p:nvPr/>
        </p:nvSpPr>
        <p:spPr>
          <a:xfrm>
            <a:off x="1419225" y="2450465"/>
            <a:ext cx="6304915" cy="99504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9" name="Rectangle 8"/>
          <p:cNvSpPr/>
          <p:nvPr/>
        </p:nvSpPr>
        <p:spPr>
          <a:xfrm>
            <a:off x="1419860" y="3573145"/>
            <a:ext cx="6304915" cy="118364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0" name="Rectangle 9"/>
          <p:cNvSpPr/>
          <p:nvPr/>
        </p:nvSpPr>
        <p:spPr>
          <a:xfrm>
            <a:off x="1419860" y="4883785"/>
            <a:ext cx="6304915" cy="99504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32" fill="hold" grpId="0" nodeType="clickEffect">
                                  <p:stCondLst>
                                    <p:cond delay="0"/>
                                  </p:stCondLst>
                                  <p:childTnLst>
                                    <p:animEffect transition="out" filter="diamond(out)">
                                      <p:cBhvr>
                                        <p:cTn id="6" dur="500"/>
                                        <p:tgtEl>
                                          <p:spTgt spid="8"/>
                                        </p:tgtEl>
                                      </p:cBhvr>
                                    </p:animEffect>
                                    <p:set>
                                      <p:cBhvr>
                                        <p:cTn id="7" dur="1" fill="hold">
                                          <p:stCondLst>
                                            <p:cond delay="500"/>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8" presetClass="exit" presetSubtype="32" fill="hold" grpId="0" nodeType="clickEffect">
                                  <p:stCondLst>
                                    <p:cond delay="0"/>
                                  </p:stCondLst>
                                  <p:childTnLst>
                                    <p:animEffect transition="out" filter="diamond(out)">
                                      <p:cBhvr>
                                        <p:cTn id="11" dur="500"/>
                                        <p:tgtEl>
                                          <p:spTgt spid="9"/>
                                        </p:tgtEl>
                                      </p:cBhvr>
                                    </p:animEffect>
                                    <p:set>
                                      <p:cBhvr>
                                        <p:cTn id="12" dur="1" fill="hold">
                                          <p:stCondLst>
                                            <p:cond delay="500"/>
                                          </p:stCondLst>
                                        </p:cTn>
                                        <p:tgtEl>
                                          <p:spTgt spid="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8" presetClass="exit" presetSubtype="32" fill="hold" grpId="0" nodeType="clickEffect">
                                  <p:stCondLst>
                                    <p:cond delay="0"/>
                                  </p:stCondLst>
                                  <p:childTnLst>
                                    <p:animEffect transition="out" filter="diamond(out)">
                                      <p:cBhvr>
                                        <p:cTn id="16" dur="500"/>
                                        <p:tgtEl>
                                          <p:spTgt spid="10"/>
                                        </p:tgtEl>
                                      </p:cBhvr>
                                    </p:animEffect>
                                    <p:set>
                                      <p:cBhvr>
                                        <p:cTn id="17" dur="1" fill="hold">
                                          <p:stCondLst>
                                            <p:cond delay="50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bldLvl="0" animBg="1"/>
      <p:bldP spid="10" grpId="0" bldLvl="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4434" name="Rectangle 2"/>
          <p:cNvSpPr>
            <a:spLocks noGrp="1"/>
          </p:cNvSpPr>
          <p:nvPr>
            <p:ph type="title"/>
          </p:nvPr>
        </p:nvSpPr>
        <p:spPr/>
        <p:txBody>
          <a:bodyPr vert="horz" wrap="square" lIns="91440" tIns="45720" rIns="91440" bIns="45720" anchor="ctr"/>
          <a:p>
            <a:r>
              <a:rPr dirty="0">
                <a:solidFill>
                  <a:schemeClr val="bg1"/>
                </a:solidFill>
              </a:rPr>
              <a:t>Question 1</a:t>
            </a:r>
            <a:endParaRPr dirty="0">
              <a:solidFill>
                <a:schemeClr val="bg1"/>
              </a:solidFill>
            </a:endParaRPr>
          </a:p>
        </p:txBody>
      </p:sp>
      <p:sp>
        <p:nvSpPr>
          <p:cNvPr id="153603" name="Rectangle 3"/>
          <p:cNvSpPr>
            <a:spLocks noGrp="1"/>
          </p:cNvSpPr>
          <p:nvPr>
            <p:ph idx="1"/>
          </p:nvPr>
        </p:nvSpPr>
        <p:spPr/>
        <p:txBody>
          <a:bodyPr vert="horz" wrap="square" lIns="91440" tIns="45720" rIns="91440" bIns="45720" anchor="t"/>
          <a:p>
            <a:pPr marL="0" indent="0">
              <a:buNone/>
            </a:pPr>
            <a:r>
              <a:rPr i="1" dirty="0"/>
              <a:t>Calculate the work done when a force of         5 newtons moves through a distance of           3 metres.</a:t>
            </a:r>
            <a:endParaRPr i="1" dirty="0"/>
          </a:p>
          <a:p>
            <a:pPr marL="0" indent="0">
              <a:buNone/>
            </a:pPr>
            <a:r>
              <a:rPr b="1" dirty="0">
                <a:solidFill>
                  <a:schemeClr val="accent2"/>
                </a:solidFill>
              </a:rPr>
              <a:t>work = force x distance</a:t>
            </a:r>
            <a:endParaRPr b="1" dirty="0">
              <a:solidFill>
                <a:schemeClr val="accent2"/>
              </a:solidFill>
            </a:endParaRPr>
          </a:p>
          <a:p>
            <a:pPr marL="0" indent="0">
              <a:buNone/>
            </a:pPr>
            <a:r>
              <a:rPr dirty="0"/>
              <a:t>= 5N x 3m</a:t>
            </a:r>
            <a:endParaRPr dirty="0"/>
          </a:p>
          <a:p>
            <a:pPr marL="0" indent="0">
              <a:buNone/>
            </a:pPr>
            <a:r>
              <a:rPr b="1" dirty="0">
                <a:solidFill>
                  <a:srgbClr val="FF3300"/>
                </a:solidFill>
              </a:rPr>
              <a:t>work = 15 joules</a:t>
            </a:r>
            <a:r>
              <a:rPr dirty="0"/>
              <a:t> </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3603">
                                            <p:txEl>
                                              <p:charRg st="0" end="10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53603">
                                            <p:txEl>
                                              <p:charRg st="106" end="13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53603">
                                            <p:txEl>
                                              <p:charRg st="130" end="14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53603">
                                            <p:txEl>
                                              <p:charRg st="140" end="15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3" grpId="0" build="p"/>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6482" name="Rectangle 2"/>
          <p:cNvSpPr>
            <a:spLocks noGrp="1"/>
          </p:cNvSpPr>
          <p:nvPr>
            <p:ph type="title"/>
          </p:nvPr>
        </p:nvSpPr>
        <p:spPr/>
        <p:txBody>
          <a:bodyPr vert="horz" wrap="square" lIns="91440" tIns="45720" rIns="91440" bIns="45720" anchor="ctr"/>
          <a:p>
            <a:r>
              <a:rPr dirty="0">
                <a:solidFill>
                  <a:schemeClr val="bg1"/>
                </a:solidFill>
              </a:rPr>
              <a:t>Question 2</a:t>
            </a:r>
            <a:endParaRPr dirty="0">
              <a:solidFill>
                <a:schemeClr val="bg1"/>
              </a:solidFill>
            </a:endParaRPr>
          </a:p>
        </p:txBody>
      </p:sp>
      <p:sp>
        <p:nvSpPr>
          <p:cNvPr id="155651" name="Rectangle 3"/>
          <p:cNvSpPr>
            <a:spLocks noGrp="1"/>
          </p:cNvSpPr>
          <p:nvPr>
            <p:ph idx="1"/>
          </p:nvPr>
        </p:nvSpPr>
        <p:spPr/>
        <p:txBody>
          <a:bodyPr vert="horz" wrap="square" lIns="91440" tIns="45720" rIns="91440" bIns="45720" anchor="t"/>
          <a:p>
            <a:pPr marL="0" indent="0">
              <a:buNone/>
            </a:pPr>
            <a:r>
              <a:rPr i="1" dirty="0"/>
              <a:t>Calculate the work done when a force of        6 newtons moves through a distance of         40 centimetres.</a:t>
            </a:r>
            <a:endParaRPr i="1" dirty="0"/>
          </a:p>
          <a:p>
            <a:pPr marL="0" indent="0">
              <a:buNone/>
            </a:pPr>
            <a:r>
              <a:rPr b="1" dirty="0">
                <a:solidFill>
                  <a:schemeClr val="accent2"/>
                </a:solidFill>
              </a:rPr>
              <a:t>work = force x distance</a:t>
            </a:r>
            <a:endParaRPr b="1" dirty="0">
              <a:solidFill>
                <a:schemeClr val="accent2"/>
              </a:solidFill>
            </a:endParaRPr>
          </a:p>
          <a:p>
            <a:pPr marL="0" indent="0">
              <a:buNone/>
            </a:pPr>
            <a:r>
              <a:rPr dirty="0"/>
              <a:t>= 6 N x 40 cm</a:t>
            </a:r>
            <a:endParaRPr dirty="0"/>
          </a:p>
          <a:p>
            <a:pPr marL="0" indent="0">
              <a:buNone/>
            </a:pPr>
            <a:r>
              <a:rPr dirty="0"/>
              <a:t>= 6 N x 0.40 m</a:t>
            </a:r>
            <a:endParaRPr dirty="0"/>
          </a:p>
          <a:p>
            <a:pPr marL="0" indent="0">
              <a:buNone/>
            </a:pPr>
            <a:r>
              <a:rPr b="1" dirty="0">
                <a:solidFill>
                  <a:srgbClr val="FF0000"/>
                </a:solidFill>
              </a:rPr>
              <a:t>work = 2.4 joules</a:t>
            </a:r>
            <a:endParaRPr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5651">
                                            <p:txEl>
                                              <p:charRg st="0" end="10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55651">
                                            <p:txEl>
                                              <p:charRg st="109" end="13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55651">
                                            <p:txEl>
                                              <p:charRg st="133" end="14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55651">
                                            <p:txEl>
                                              <p:charRg st="147" end="16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55651">
                                            <p:txEl>
                                              <p:charRg st="162" end="18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51"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8530" name="Rectangle 2"/>
          <p:cNvSpPr>
            <a:spLocks noGrp="1"/>
          </p:cNvSpPr>
          <p:nvPr>
            <p:ph type="title"/>
          </p:nvPr>
        </p:nvSpPr>
        <p:spPr/>
        <p:txBody>
          <a:bodyPr vert="horz" wrap="square" lIns="91440" tIns="45720" rIns="91440" bIns="45720" anchor="ctr"/>
          <a:p>
            <a:r>
              <a:rPr dirty="0">
                <a:solidFill>
                  <a:schemeClr val="bg1"/>
                </a:solidFill>
              </a:rPr>
              <a:t>Question 3</a:t>
            </a:r>
            <a:endParaRPr dirty="0">
              <a:solidFill>
                <a:schemeClr val="bg1"/>
              </a:solidFill>
            </a:endParaRPr>
          </a:p>
        </p:txBody>
      </p:sp>
      <p:sp>
        <p:nvSpPr>
          <p:cNvPr id="157699" name="Rectangle 3"/>
          <p:cNvSpPr>
            <a:spLocks noGrp="1"/>
          </p:cNvSpPr>
          <p:nvPr>
            <p:ph idx="1"/>
          </p:nvPr>
        </p:nvSpPr>
        <p:spPr/>
        <p:txBody>
          <a:bodyPr vert="horz" wrap="square" lIns="91440" tIns="45720" rIns="91440" bIns="45720" anchor="t"/>
          <a:p>
            <a:pPr marL="0" indent="0">
              <a:buNone/>
            </a:pPr>
            <a:r>
              <a:rPr i="1" dirty="0"/>
              <a:t>Calculate the value of the force required to do 600 joules of work over a distance of 50 metres.</a:t>
            </a:r>
            <a:endParaRPr i="1" dirty="0"/>
          </a:p>
          <a:p>
            <a:pPr marL="0" indent="0">
              <a:buNone/>
            </a:pPr>
            <a:r>
              <a:rPr b="1" dirty="0">
                <a:solidFill>
                  <a:schemeClr val="accent2"/>
                </a:solidFill>
              </a:rPr>
              <a:t>work = force x distance</a:t>
            </a:r>
            <a:endParaRPr b="1" dirty="0">
              <a:solidFill>
                <a:schemeClr val="accent2"/>
              </a:solidFill>
            </a:endParaRPr>
          </a:p>
          <a:p>
            <a:pPr marL="0" indent="0">
              <a:buNone/>
            </a:pPr>
            <a:r>
              <a:rPr i="1" dirty="0"/>
              <a:t>becomes:</a:t>
            </a:r>
            <a:endParaRPr dirty="0"/>
          </a:p>
          <a:p>
            <a:pPr marL="0" indent="0">
              <a:buNone/>
            </a:pPr>
            <a:r>
              <a:rPr b="1" dirty="0">
                <a:solidFill>
                  <a:schemeClr val="accent2"/>
                </a:solidFill>
              </a:rPr>
              <a:t>force = work done </a:t>
            </a:r>
            <a:r>
              <a:rPr b="1" dirty="0">
                <a:solidFill>
                  <a:schemeClr val="accent2"/>
                </a:solidFill>
                <a:cs typeface="Arial" panose="020B0604020202020204" pitchFamily="34" charset="0"/>
              </a:rPr>
              <a:t>÷ </a:t>
            </a:r>
            <a:r>
              <a:rPr b="1" dirty="0">
                <a:solidFill>
                  <a:schemeClr val="accent2"/>
                </a:solidFill>
              </a:rPr>
              <a:t>distance </a:t>
            </a:r>
            <a:endParaRPr b="1" dirty="0">
              <a:solidFill>
                <a:schemeClr val="accent2"/>
              </a:solidFill>
            </a:endParaRPr>
          </a:p>
          <a:p>
            <a:pPr marL="0" indent="0">
              <a:buNone/>
            </a:pPr>
            <a:r>
              <a:rPr dirty="0"/>
              <a:t>= 600 J ÷ 50 m</a:t>
            </a:r>
            <a:endParaRPr dirty="0"/>
          </a:p>
          <a:p>
            <a:pPr marL="0" indent="0">
              <a:buNone/>
            </a:pPr>
            <a:r>
              <a:rPr b="1" dirty="0">
                <a:solidFill>
                  <a:srgbClr val="FF3300"/>
                </a:solidFill>
              </a:rPr>
              <a:t>force = 12 newtons</a:t>
            </a:r>
            <a:endParaRPr b="1" dirty="0">
              <a:solidFill>
                <a:srgbClr val="FF33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7699">
                                            <p:txEl>
                                              <p:charRg st="0" end="9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57699">
                                            <p:txEl>
                                              <p:charRg st="97" end="12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57699">
                                            <p:txEl>
                                              <p:charRg st="121" end="13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57699">
                                            <p:txEl>
                                              <p:charRg st="130" end="16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57699">
                                            <p:txEl>
                                              <p:charRg st="160" end="17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57699">
                                            <p:txEl>
                                              <p:charRg st="175" end="19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699"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0578" name="Rectangle 2"/>
          <p:cNvSpPr>
            <a:spLocks noGrp="1"/>
          </p:cNvSpPr>
          <p:nvPr>
            <p:ph type="title"/>
          </p:nvPr>
        </p:nvSpPr>
        <p:spPr/>
        <p:txBody>
          <a:bodyPr vert="horz" wrap="square" lIns="91440" tIns="45720" rIns="91440" bIns="45720" anchor="ctr"/>
          <a:p>
            <a:r>
              <a:rPr dirty="0">
                <a:solidFill>
                  <a:schemeClr val="bg1"/>
                </a:solidFill>
              </a:rPr>
              <a:t>Question 4</a:t>
            </a:r>
            <a:endParaRPr dirty="0">
              <a:solidFill>
                <a:schemeClr val="bg1"/>
              </a:solidFill>
            </a:endParaRPr>
          </a:p>
        </p:txBody>
      </p:sp>
      <p:sp>
        <p:nvSpPr>
          <p:cNvPr id="159747" name="Rectangle 3"/>
          <p:cNvSpPr>
            <a:spLocks noGrp="1"/>
          </p:cNvSpPr>
          <p:nvPr>
            <p:ph idx="1"/>
          </p:nvPr>
        </p:nvSpPr>
        <p:spPr/>
        <p:txBody>
          <a:bodyPr vert="horz" wrap="square" lIns="91440" tIns="45720" rIns="91440" bIns="45720" anchor="t"/>
          <a:p>
            <a:pPr marL="0" indent="0">
              <a:buNone/>
            </a:pPr>
            <a:r>
              <a:rPr i="1" dirty="0"/>
              <a:t>Calculate the distance moved by a force of     8 newtons when it does 72 joules of work.</a:t>
            </a:r>
            <a:endParaRPr i="1" dirty="0"/>
          </a:p>
          <a:p>
            <a:pPr marL="0" indent="0">
              <a:buNone/>
            </a:pPr>
            <a:r>
              <a:rPr b="1" dirty="0">
                <a:solidFill>
                  <a:schemeClr val="accent2"/>
                </a:solidFill>
              </a:rPr>
              <a:t>work = force x distance</a:t>
            </a:r>
            <a:endParaRPr b="1" dirty="0">
              <a:solidFill>
                <a:schemeClr val="accent2"/>
              </a:solidFill>
            </a:endParaRPr>
          </a:p>
          <a:p>
            <a:pPr marL="0" indent="0">
              <a:buNone/>
            </a:pPr>
            <a:r>
              <a:rPr i="1" dirty="0"/>
              <a:t>becomes:</a:t>
            </a:r>
            <a:endParaRPr dirty="0"/>
          </a:p>
          <a:p>
            <a:pPr marL="0" indent="0">
              <a:buNone/>
            </a:pPr>
            <a:r>
              <a:rPr b="1" dirty="0">
                <a:solidFill>
                  <a:schemeClr val="accent2"/>
                </a:solidFill>
              </a:rPr>
              <a:t>distance = work done </a:t>
            </a:r>
            <a:r>
              <a:rPr b="1" dirty="0">
                <a:solidFill>
                  <a:schemeClr val="accent2"/>
                </a:solidFill>
                <a:cs typeface="Arial" panose="020B0604020202020204" pitchFamily="34" charset="0"/>
              </a:rPr>
              <a:t>÷ </a:t>
            </a:r>
            <a:r>
              <a:rPr b="1" dirty="0">
                <a:solidFill>
                  <a:schemeClr val="accent2"/>
                </a:solidFill>
              </a:rPr>
              <a:t>force</a:t>
            </a:r>
            <a:endParaRPr dirty="0"/>
          </a:p>
          <a:p>
            <a:pPr marL="0" indent="0">
              <a:buNone/>
            </a:pPr>
            <a:r>
              <a:rPr dirty="0"/>
              <a:t>= 72 J ÷ 8 N</a:t>
            </a:r>
            <a:endParaRPr dirty="0"/>
          </a:p>
          <a:p>
            <a:pPr marL="0" indent="0">
              <a:buNone/>
            </a:pPr>
            <a:r>
              <a:rPr b="1" dirty="0">
                <a:solidFill>
                  <a:srgbClr val="FF3300"/>
                </a:solidFill>
              </a:rPr>
              <a:t>distance moved = 9 metres</a:t>
            </a:r>
            <a:endParaRPr b="1" dirty="0">
              <a:solidFill>
                <a:srgbClr val="FF33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9747">
                                            <p:txEl>
                                              <p:charRg st="0" end="8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59747">
                                            <p:txEl>
                                              <p:charRg st="89" end="11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59747">
                                            <p:txEl>
                                              <p:charRg st="113" end="12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59747">
                                            <p:txEl>
                                              <p:charRg st="122" end="15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59747">
                                            <p:txEl>
                                              <p:charRg st="151" end="16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59747">
                                            <p:txEl>
                                              <p:charRg st="164" end="19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7"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2626" name="Rectangle 2"/>
          <p:cNvSpPr>
            <a:spLocks noGrp="1"/>
          </p:cNvSpPr>
          <p:nvPr>
            <p:ph type="title"/>
          </p:nvPr>
        </p:nvSpPr>
        <p:spPr/>
        <p:txBody>
          <a:bodyPr vert="horz" wrap="square" lIns="91440" tIns="45720" rIns="91440" bIns="45720" anchor="ctr"/>
          <a:p>
            <a:r>
              <a:rPr sz="4000" dirty="0">
                <a:solidFill>
                  <a:schemeClr val="bg1"/>
                </a:solidFill>
              </a:rPr>
              <a:t>Question 5</a:t>
            </a:r>
            <a:endParaRPr sz="4000" dirty="0">
              <a:solidFill>
                <a:schemeClr val="bg1"/>
              </a:solidFill>
            </a:endParaRPr>
          </a:p>
        </p:txBody>
      </p:sp>
      <p:sp>
        <p:nvSpPr>
          <p:cNvPr id="161795" name="Rectangle 3"/>
          <p:cNvSpPr>
            <a:spLocks noGrp="1"/>
          </p:cNvSpPr>
          <p:nvPr>
            <p:ph idx="1"/>
          </p:nvPr>
        </p:nvSpPr>
        <p:spPr>
          <a:xfrm>
            <a:off x="107315" y="1491615"/>
            <a:ext cx="5364480" cy="4419600"/>
          </a:xfrm>
        </p:spPr>
        <p:txBody>
          <a:bodyPr vert="horz" wrap="square" lIns="91440" tIns="45720" rIns="91440" bIns="45720" anchor="t"/>
          <a:lstStyle>
            <a:lvl1pPr lvl="0">
              <a:defRPr sz="2800"/>
            </a:lvl1pPr>
            <a:lvl2pPr lvl="1">
              <a:defRPr sz="2400"/>
            </a:lvl2pPr>
            <a:lvl3pPr lvl="2">
              <a:defRPr sz="2000"/>
            </a:lvl3pPr>
            <a:lvl4pPr lvl="3">
              <a:defRPr sz="1800"/>
            </a:lvl4pPr>
            <a:lvl5pPr lvl="4">
              <a:defRPr sz="1800"/>
            </a:lvl5pPr>
          </a:lstStyle>
          <a:p>
            <a:pPr marL="0" lvl="0" indent="0">
              <a:buNone/>
            </a:pPr>
            <a:r>
              <a:rPr sz="2400" i="1" dirty="0"/>
              <a:t>Calculate the work done by a child of weight 300N who climbs up a set of stairs consisting of 12 steps each of height 20cm.</a:t>
            </a:r>
            <a:endParaRPr sz="2400" i="1" dirty="0"/>
          </a:p>
          <a:p>
            <a:pPr marL="0" lvl="0" indent="0">
              <a:buNone/>
            </a:pPr>
            <a:endParaRPr sz="2400" i="1" dirty="0"/>
          </a:p>
          <a:p>
            <a:pPr marL="0" lvl="0" indent="0">
              <a:buNone/>
            </a:pPr>
            <a:r>
              <a:rPr sz="2400" b="1" dirty="0">
                <a:solidFill>
                  <a:schemeClr val="accent2"/>
                </a:solidFill>
              </a:rPr>
              <a:t>work = force x distance</a:t>
            </a:r>
            <a:endParaRPr sz="2400" b="1" dirty="0">
              <a:solidFill>
                <a:schemeClr val="accent2"/>
              </a:solidFill>
            </a:endParaRPr>
          </a:p>
          <a:p>
            <a:pPr marL="0" lvl="0" indent="0">
              <a:buNone/>
            </a:pPr>
            <a:r>
              <a:rPr sz="2400" dirty="0"/>
              <a:t>The child must exert an upward force equal to its own weight.</a:t>
            </a:r>
            <a:endParaRPr sz="2400" dirty="0"/>
          </a:p>
          <a:p>
            <a:pPr marL="0" lvl="0" indent="0">
              <a:buNone/>
            </a:pPr>
            <a:r>
              <a:rPr sz="2400" i="1" dirty="0"/>
              <a:t>Therefore:</a:t>
            </a:r>
            <a:r>
              <a:rPr sz="2400" dirty="0"/>
              <a:t> </a:t>
            </a:r>
            <a:r>
              <a:rPr sz="2400" b="1" dirty="0">
                <a:solidFill>
                  <a:schemeClr val="accent2"/>
                </a:solidFill>
              </a:rPr>
              <a:t>force</a:t>
            </a:r>
            <a:r>
              <a:rPr sz="2400" dirty="0"/>
              <a:t> = 300N </a:t>
            </a:r>
            <a:endParaRPr sz="2400" dirty="0"/>
          </a:p>
        </p:txBody>
      </p:sp>
      <p:sp>
        <p:nvSpPr>
          <p:cNvPr id="161796" name="Rectangle 4"/>
          <p:cNvSpPr>
            <a:spLocks noGrp="1"/>
          </p:cNvSpPr>
          <p:nvPr>
            <p:ph type="body" sz="half" idx="4294967295"/>
          </p:nvPr>
        </p:nvSpPr>
        <p:spPr>
          <a:xfrm>
            <a:off x="5471795" y="1385570"/>
            <a:ext cx="3660775" cy="4525645"/>
          </a:xfrm>
        </p:spPr>
        <p:txBody>
          <a:bodyPr vert="horz" wrap="square" lIns="91440" tIns="45720" rIns="91440" bIns="45720" anchor="t"/>
          <a:lstStyle>
            <a:lvl1pPr lvl="0">
              <a:defRPr sz="2800"/>
            </a:lvl1pPr>
            <a:lvl2pPr lvl="1">
              <a:defRPr sz="2400"/>
            </a:lvl2pPr>
            <a:lvl3pPr lvl="2">
              <a:defRPr sz="2000"/>
            </a:lvl3pPr>
            <a:lvl4pPr lvl="3">
              <a:defRPr sz="1800"/>
            </a:lvl4pPr>
            <a:lvl5pPr lvl="4">
              <a:defRPr sz="1800"/>
            </a:lvl5pPr>
          </a:lstStyle>
          <a:p>
            <a:pPr marL="0" lvl="0" indent="0">
              <a:buNone/>
            </a:pPr>
            <a:r>
              <a:rPr sz="2400" dirty="0"/>
              <a:t>This force is exerted upwards and so the distance must also be measured upwards.</a:t>
            </a:r>
            <a:endParaRPr sz="2400" dirty="0"/>
          </a:p>
          <a:p>
            <a:pPr marL="0" lvl="0" indent="0">
              <a:buNone/>
            </a:pPr>
            <a:r>
              <a:rPr sz="2400" dirty="0"/>
              <a:t>= (12 x 20cm) </a:t>
            </a:r>
            <a:endParaRPr sz="2400" dirty="0"/>
          </a:p>
          <a:p>
            <a:pPr marL="0" lvl="0" indent="0">
              <a:buNone/>
            </a:pPr>
            <a:r>
              <a:rPr sz="2400" dirty="0"/>
              <a:t>= 2.4m</a:t>
            </a:r>
            <a:endParaRPr sz="2400" dirty="0"/>
          </a:p>
          <a:p>
            <a:pPr marL="0" lvl="0" indent="0">
              <a:buNone/>
            </a:pPr>
            <a:r>
              <a:rPr sz="2400" i="1" dirty="0"/>
              <a:t>therefore:</a:t>
            </a:r>
            <a:r>
              <a:rPr sz="2400" b="1" dirty="0">
                <a:solidFill>
                  <a:schemeClr val="accent2"/>
                </a:solidFill>
              </a:rPr>
              <a:t> </a:t>
            </a:r>
            <a:endParaRPr sz="2400" b="1" dirty="0">
              <a:solidFill>
                <a:schemeClr val="accent2"/>
              </a:solidFill>
            </a:endParaRPr>
          </a:p>
          <a:p>
            <a:pPr marL="0" lvl="0" indent="0">
              <a:buNone/>
            </a:pPr>
            <a:r>
              <a:rPr sz="2400" b="1" dirty="0">
                <a:solidFill>
                  <a:schemeClr val="accent2"/>
                </a:solidFill>
              </a:rPr>
              <a:t>work</a:t>
            </a:r>
            <a:r>
              <a:rPr sz="2400" dirty="0"/>
              <a:t> = 300 N x 2.4 m</a:t>
            </a:r>
            <a:endParaRPr sz="2400" dirty="0"/>
          </a:p>
          <a:p>
            <a:pPr marL="0" lvl="0" indent="0">
              <a:buNone/>
            </a:pPr>
            <a:endParaRPr sz="2400" b="1" dirty="0">
              <a:solidFill>
                <a:srgbClr val="FF3300"/>
              </a:solidFill>
            </a:endParaRPr>
          </a:p>
          <a:p>
            <a:pPr marL="0" lvl="0" indent="0">
              <a:buNone/>
            </a:pPr>
            <a:r>
              <a:rPr sz="2400" b="1" dirty="0">
                <a:solidFill>
                  <a:srgbClr val="FF3300"/>
                </a:solidFill>
              </a:rPr>
              <a:t>work = 720 J</a:t>
            </a:r>
            <a:endParaRPr sz="2400" b="1" dirty="0">
              <a:solidFill>
                <a:srgbClr val="FF3300"/>
              </a:solidFill>
            </a:endParaRPr>
          </a:p>
          <a:p>
            <a:pPr marL="0" lvl="0" indent="0"/>
            <a:endParaRP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1795">
                                            <p:txEl>
                                              <p:charRg st="0" end="12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1795">
                                            <p:txEl>
                                              <p:charRg st="125" end="149"/>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1795">
                                            <p:txEl>
                                              <p:charRg st="149" end="21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1795">
                                            <p:txEl>
                                              <p:charRg st="211" end="23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1796">
                                            <p:txEl>
                                              <p:charRg st="0" end="8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1796">
                                            <p:txEl>
                                              <p:charRg st="81" end="9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1796">
                                            <p:txEl>
                                              <p:charRg st="96" end="10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1796">
                                            <p:txEl>
                                              <p:charRg st="103" end="115"/>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61796">
                                            <p:txEl>
                                              <p:charRg st="115" end="136"/>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61796">
                                            <p:txEl>
                                              <p:charRg st="137" end="15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4674" name="Rectangle 2"/>
          <p:cNvSpPr>
            <a:spLocks noGrp="1"/>
          </p:cNvSpPr>
          <p:nvPr>
            <p:ph type="title"/>
          </p:nvPr>
        </p:nvSpPr>
        <p:spPr/>
        <p:txBody>
          <a:bodyPr vert="horz" wrap="square" lIns="91440" tIns="45720" rIns="91440" bIns="45720" anchor="ctr"/>
          <a:p>
            <a:r>
              <a:rPr sz="4000" dirty="0">
                <a:solidFill>
                  <a:schemeClr val="bg1"/>
                </a:solidFill>
              </a:rPr>
              <a:t>Question 6</a:t>
            </a:r>
            <a:endParaRPr sz="4000" dirty="0">
              <a:solidFill>
                <a:schemeClr val="bg1"/>
              </a:solidFill>
            </a:endParaRPr>
          </a:p>
        </p:txBody>
      </p:sp>
      <p:sp>
        <p:nvSpPr>
          <p:cNvPr id="163843" name="Rectangle 3"/>
          <p:cNvSpPr>
            <a:spLocks noGrp="1"/>
          </p:cNvSpPr>
          <p:nvPr>
            <p:ph idx="1"/>
          </p:nvPr>
        </p:nvSpPr>
        <p:spPr/>
        <p:txBody>
          <a:bodyPr vert="horz" wrap="square" lIns="91440" tIns="45720" rIns="91440" bIns="45720" anchor="t"/>
          <a:p>
            <a:pPr marL="0" indent="0">
              <a:buNone/>
            </a:pPr>
            <a:r>
              <a:rPr sz="2400" i="1" dirty="0"/>
              <a:t>Calculate the work done by a person of mass 80kg who climbs up a set of stairs consisting of 25 steps each of height 10cm.</a:t>
            </a:r>
            <a:endParaRPr i="1" dirty="0"/>
          </a:p>
          <a:p>
            <a:pPr marL="0" indent="0">
              <a:buNone/>
            </a:pPr>
            <a:r>
              <a:rPr sz="2400" b="1" dirty="0">
                <a:solidFill>
                  <a:schemeClr val="accent2"/>
                </a:solidFill>
              </a:rPr>
              <a:t>work = force x distance</a:t>
            </a:r>
            <a:endParaRPr sz="2400" b="1" dirty="0">
              <a:solidFill>
                <a:schemeClr val="accent2"/>
              </a:solidFill>
            </a:endParaRPr>
          </a:p>
          <a:p>
            <a:pPr marL="0" indent="0">
              <a:buNone/>
            </a:pPr>
            <a:r>
              <a:rPr sz="2400" dirty="0"/>
              <a:t>the person must exert an upward force equal their weight</a:t>
            </a:r>
            <a:endParaRPr sz="2400" dirty="0"/>
          </a:p>
          <a:p>
            <a:pPr marL="0" indent="0">
              <a:buNone/>
            </a:pPr>
            <a:r>
              <a:rPr sz="2400" dirty="0"/>
              <a:t>the person’s weight = (80kg x 10N/kg) = 800N</a:t>
            </a:r>
            <a:endParaRPr sz="2400" dirty="0"/>
          </a:p>
          <a:p>
            <a:pPr marL="0" indent="0">
              <a:buNone/>
            </a:pPr>
            <a:r>
              <a:rPr sz="2400" dirty="0"/>
              <a:t>the distance moved upwards equals (10 x 25cm) = 2.5m</a:t>
            </a:r>
            <a:endParaRPr sz="2400" dirty="0"/>
          </a:p>
          <a:p>
            <a:pPr marL="0" indent="0">
              <a:buNone/>
            </a:pPr>
            <a:r>
              <a:rPr sz="2400" dirty="0"/>
              <a:t>work = 800 N x 2.5 m</a:t>
            </a:r>
            <a:endParaRPr sz="2400" dirty="0"/>
          </a:p>
          <a:p>
            <a:pPr marL="0" indent="0">
              <a:buNone/>
            </a:pPr>
            <a:r>
              <a:rPr sz="2400" b="1" dirty="0">
                <a:solidFill>
                  <a:srgbClr val="FF3300"/>
                </a:solidFill>
              </a:rPr>
              <a:t>work = 2000 J</a:t>
            </a:r>
            <a:endParaRPr sz="2400" b="1" dirty="0">
              <a:solidFill>
                <a:srgbClr val="FF33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63843">
                                            <p:txEl>
                                              <p:charRg st="0" end="12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63843">
                                            <p:txEl>
                                              <p:charRg st="123" end="14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63843">
                                            <p:txEl>
                                              <p:charRg st="147" end="20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63843">
                                            <p:txEl>
                                              <p:charRg st="204" end="24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63843">
                                            <p:txEl>
                                              <p:charRg st="249" end="30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63843">
                                            <p:txEl>
                                              <p:charRg st="302" end="32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63843">
                                            <p:txEl>
                                              <p:charRg st="323" end="33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3"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30721" name="Title 1"/>
          <p:cNvSpPr>
            <a:spLocks noGrp="1"/>
          </p:cNvSpPr>
          <p:nvPr>
            <p:ph type="title"/>
          </p:nvPr>
        </p:nvSpPr>
        <p:spPr/>
        <p:txBody>
          <a:bodyPr anchor="ctr"/>
          <a:p>
            <a:r>
              <a:rPr lang="en-US" altLang="en-US"/>
              <a:t>Kinetic Energy</a:t>
            </a:r>
            <a:endParaRPr lang="en-US" altLang="en-US"/>
          </a:p>
        </p:txBody>
      </p:sp>
      <p:pic>
        <p:nvPicPr>
          <p:cNvPr id="3" name="Picture 2"/>
          <p:cNvPicPr>
            <a:picLocks noChangeAspect="1"/>
          </p:cNvPicPr>
          <p:nvPr/>
        </p:nvPicPr>
        <p:blipFill>
          <a:blip r:embed="rId1"/>
          <a:stretch>
            <a:fillRect/>
          </a:stretch>
        </p:blipFill>
        <p:spPr>
          <a:xfrm>
            <a:off x="989330" y="1994535"/>
            <a:ext cx="7098030" cy="4535805"/>
          </a:xfrm>
          <a:prstGeom prst="rect">
            <a:avLst/>
          </a:prstGeom>
        </p:spPr>
      </p:pic>
      <p:sp>
        <p:nvSpPr>
          <p:cNvPr id="4" name="Text Box 3"/>
          <p:cNvSpPr txBox="1"/>
          <p:nvPr/>
        </p:nvSpPr>
        <p:spPr>
          <a:xfrm>
            <a:off x="173990" y="672465"/>
            <a:ext cx="8796020" cy="1322070"/>
          </a:xfrm>
          <a:prstGeom prst="rect">
            <a:avLst/>
          </a:prstGeom>
          <a:noFill/>
        </p:spPr>
        <p:txBody>
          <a:bodyPr wrap="square" rtlCol="0">
            <a:spAutoFit/>
          </a:bodyPr>
          <a:p>
            <a:r>
              <a:rPr lang="en-US" altLang="en-US" sz="2400" b="1"/>
              <a:t>Kinetic Energy</a:t>
            </a:r>
            <a:r>
              <a:rPr lang="en-US" altLang="en-US" sz="2400"/>
              <a:t> is the energy stored in moving objects</a:t>
            </a:r>
            <a:endParaRPr lang="en-US" altLang="en-US" sz="2400"/>
          </a:p>
          <a:p>
            <a:r>
              <a:rPr lang="en-US" altLang="en-US" sz="2400"/>
              <a:t>Stationary objects have no kinetic energy</a:t>
            </a:r>
            <a:endParaRPr lang="en-US" altLang="en-US" sz="2400"/>
          </a:p>
          <a:p>
            <a:pPr algn="ctr"/>
            <a:r>
              <a:rPr lang="en-US" altLang="en-US" sz="3200" b="1"/>
              <a:t>K.E. = 0.5 mv</a:t>
            </a:r>
            <a:r>
              <a:rPr lang="en-US" altLang="en-US" sz="3200" b="1" baseline="30000"/>
              <a:t>2</a:t>
            </a:r>
            <a:endParaRPr lang="en-US" altLang="en-US" sz="3200" b="1" baseline="30000"/>
          </a:p>
        </p:txBody>
      </p:sp>
      <p:pic>
        <p:nvPicPr>
          <p:cNvPr id="5" name="Picture 4"/>
          <p:cNvPicPr>
            <a:picLocks noChangeAspect="1"/>
          </p:cNvPicPr>
          <p:nvPr/>
        </p:nvPicPr>
        <p:blipFill>
          <a:blip r:embed="rId2"/>
          <a:stretch>
            <a:fillRect/>
          </a:stretch>
        </p:blipFill>
        <p:spPr>
          <a:xfrm>
            <a:off x="989330" y="1994535"/>
            <a:ext cx="7016750" cy="2242820"/>
          </a:xfrm>
          <a:prstGeom prst="rect">
            <a:avLst/>
          </a:prstGeom>
        </p:spPr>
      </p:pic>
      <p:sp>
        <p:nvSpPr>
          <p:cNvPr id="6" name="Text Box 5"/>
          <p:cNvSpPr txBox="1"/>
          <p:nvPr/>
        </p:nvSpPr>
        <p:spPr>
          <a:xfrm>
            <a:off x="235585" y="4691380"/>
            <a:ext cx="8896350" cy="460375"/>
          </a:xfrm>
          <a:prstGeom prst="rect">
            <a:avLst/>
          </a:prstGeom>
          <a:noFill/>
        </p:spPr>
        <p:txBody>
          <a:bodyPr wrap="square" rtlCol="0">
            <a:spAutoFit/>
          </a:bodyPr>
          <a:p>
            <a:r>
              <a:rPr lang="en-US" altLang="en-US" sz="2400" b="1"/>
              <a:t>You must memorise this equation,it is not given in the exam</a:t>
            </a:r>
            <a:endParaRPr lang="en-US" altLang="en-US" sz="24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22" name="Rectangle 2"/>
          <p:cNvSpPr>
            <a:spLocks noGrp="1"/>
          </p:cNvSpPr>
          <p:nvPr>
            <p:ph type="title"/>
          </p:nvPr>
        </p:nvSpPr>
        <p:spPr/>
        <p:txBody>
          <a:bodyPr vert="horz" wrap="square" lIns="91440" tIns="45720" rIns="91440" bIns="45720" anchor="ctr"/>
          <a:p>
            <a:r>
              <a:rPr dirty="0"/>
              <a:t>Complete</a:t>
            </a:r>
            <a:endParaRPr dirty="0"/>
          </a:p>
        </p:txBody>
      </p:sp>
      <p:graphicFrame>
        <p:nvGraphicFramePr>
          <p:cNvPr id="172078" name="Group 46"/>
          <p:cNvGraphicFramePr>
            <a:graphicFrameLocks noGrp="1"/>
          </p:cNvGraphicFramePr>
          <p:nvPr>
            <p:ph idx="1"/>
          </p:nvPr>
        </p:nvGraphicFramePr>
        <p:xfrm>
          <a:off x="609600" y="1600200"/>
          <a:ext cx="7924800" cy="3883025"/>
        </p:xfrm>
        <a:graphic>
          <a:graphicData uri="http://schemas.openxmlformats.org/drawingml/2006/table">
            <a:tbl>
              <a:tblPr/>
              <a:tblGrid>
                <a:gridCol w="2641600"/>
                <a:gridCol w="2641600"/>
                <a:gridCol w="2641600"/>
              </a:tblGrid>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1" i="0" u="none" strike="noStrike" cap="none" normalizeH="0" baseline="0" smtClean="0">
                          <a:ln>
                            <a:noFill/>
                          </a:ln>
                          <a:solidFill>
                            <a:schemeClr val="tx1"/>
                          </a:solidFill>
                          <a:effectLst/>
                          <a:latin typeface="Arial" panose="020B0604020202020204" pitchFamily="34" charset="0"/>
                        </a:rPr>
                        <a:t>work</a:t>
                      </a:r>
                      <a:endParaRPr kumimoji="0" lang="en-GB" sz="2800" b="1"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1" i="0" u="none" strike="noStrike" cap="none" normalizeH="0" baseline="0" smtClean="0">
                          <a:ln>
                            <a:noFill/>
                          </a:ln>
                          <a:solidFill>
                            <a:schemeClr val="tx1"/>
                          </a:solidFill>
                          <a:effectLst/>
                          <a:latin typeface="Arial" panose="020B0604020202020204" pitchFamily="34" charset="0"/>
                        </a:rPr>
                        <a:t>force</a:t>
                      </a:r>
                      <a:endParaRPr kumimoji="0" lang="en-GB" sz="2800" b="1"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1" i="0" u="none" strike="noStrike" cap="none" normalizeH="0" baseline="0" smtClean="0">
                          <a:ln>
                            <a:noFill/>
                          </a:ln>
                          <a:solidFill>
                            <a:schemeClr val="tx1"/>
                          </a:solidFill>
                          <a:effectLst/>
                          <a:latin typeface="Arial" panose="020B0604020202020204" pitchFamily="34" charset="0"/>
                        </a:rPr>
                        <a:t>distance </a:t>
                      </a:r>
                      <a:endParaRPr kumimoji="0" lang="en-GB" sz="2800" b="1"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4525">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     J</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50 N</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3 m</a:t>
                      </a:r>
                      <a:endParaRPr kumimoji="0" lang="en-GB" sz="2800" b="0" i="0" u="none" strike="noStrike" cap="none" normalizeH="0" baseline="3000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800 J</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    N</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20 m</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500 J</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250 N</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  m</a:t>
                      </a:r>
                      <a:endParaRPr kumimoji="0" lang="en-GB" sz="2800" b="0" i="0" u="none" strike="noStrike" cap="none" normalizeH="0" baseline="3000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   kJ</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4000 N</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2 m</a:t>
                      </a:r>
                      <a:endParaRPr kumimoji="0" lang="en-GB" sz="2800" b="0" i="0" u="none" strike="noStrike" cap="none" normalizeH="0" baseline="3000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2 MJ</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bg1"/>
                          </a:solidFill>
                          <a:effectLst/>
                          <a:latin typeface="Arial" panose="020B0604020202020204" pitchFamily="34" charset="0"/>
                        </a:rPr>
                        <a:t>3.03</a:t>
                      </a:r>
                      <a:r>
                        <a:rPr kumimoji="0" lang="en-GB" sz="2800" b="0" i="0" u="none" strike="noStrike" cap="none" normalizeH="0" baseline="0" smtClean="0">
                          <a:ln>
                            <a:noFill/>
                          </a:ln>
                          <a:solidFill>
                            <a:schemeClr val="tx1"/>
                          </a:solidFill>
                          <a:effectLst/>
                          <a:latin typeface="Arial" panose="020B0604020202020204" pitchFamily="34" charset="0"/>
                        </a:rPr>
                        <a:t> N</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5 km</a:t>
                      </a:r>
                      <a:endParaRPr kumimoji="0" lang="en-GB" sz="2800" b="0" i="0" u="none" strike="noStrike" cap="none" normalizeH="0" baseline="3000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72069" name="Text Box 37"/>
          <p:cNvSpPr txBox="1"/>
          <p:nvPr/>
        </p:nvSpPr>
        <p:spPr>
          <a:xfrm>
            <a:off x="1120140" y="2221548"/>
            <a:ext cx="1081088" cy="521970"/>
          </a:xfrm>
          <a:prstGeom prst="rect">
            <a:avLst/>
          </a:prstGeom>
          <a:noFill/>
          <a:ln w="9525">
            <a:noFill/>
          </a:ln>
        </p:spPr>
        <p:txBody>
          <a:bodyPr>
            <a:spAutoFit/>
          </a:bodyPr>
          <a:p>
            <a:pPr>
              <a:spcBef>
                <a:spcPct val="50000"/>
              </a:spcBef>
            </a:pPr>
            <a:r>
              <a:rPr sz="2800" dirty="0">
                <a:solidFill>
                  <a:srgbClr val="FF3300"/>
                </a:solidFill>
              </a:rPr>
              <a:t>150</a:t>
            </a:r>
            <a:endParaRPr sz="2800" dirty="0">
              <a:solidFill>
                <a:srgbClr val="FF3300"/>
              </a:solidFill>
            </a:endParaRPr>
          </a:p>
        </p:txBody>
      </p:sp>
      <p:sp>
        <p:nvSpPr>
          <p:cNvPr id="172070" name="Text Box 38"/>
          <p:cNvSpPr txBox="1"/>
          <p:nvPr/>
        </p:nvSpPr>
        <p:spPr>
          <a:xfrm>
            <a:off x="4040505" y="2909888"/>
            <a:ext cx="792163" cy="521970"/>
          </a:xfrm>
          <a:prstGeom prst="rect">
            <a:avLst/>
          </a:prstGeom>
          <a:noFill/>
          <a:ln w="9525">
            <a:noFill/>
          </a:ln>
        </p:spPr>
        <p:txBody>
          <a:bodyPr>
            <a:spAutoFit/>
          </a:bodyPr>
          <a:p>
            <a:pPr>
              <a:spcBef>
                <a:spcPct val="50000"/>
              </a:spcBef>
            </a:pPr>
            <a:r>
              <a:rPr sz="2800" dirty="0">
                <a:solidFill>
                  <a:srgbClr val="FF3300"/>
                </a:solidFill>
              </a:rPr>
              <a:t>40</a:t>
            </a:r>
            <a:endParaRPr sz="2800" dirty="0">
              <a:solidFill>
                <a:srgbClr val="FF3300"/>
              </a:solidFill>
            </a:endParaRPr>
          </a:p>
        </p:txBody>
      </p:sp>
      <p:sp>
        <p:nvSpPr>
          <p:cNvPr id="172071" name="Text Box 39"/>
          <p:cNvSpPr txBox="1"/>
          <p:nvPr/>
        </p:nvSpPr>
        <p:spPr>
          <a:xfrm>
            <a:off x="6727825" y="3547428"/>
            <a:ext cx="504825" cy="521970"/>
          </a:xfrm>
          <a:prstGeom prst="rect">
            <a:avLst/>
          </a:prstGeom>
          <a:noFill/>
          <a:ln w="9525">
            <a:noFill/>
          </a:ln>
        </p:spPr>
        <p:txBody>
          <a:bodyPr>
            <a:spAutoFit/>
          </a:bodyPr>
          <a:p>
            <a:pPr>
              <a:spcBef>
                <a:spcPct val="50000"/>
              </a:spcBef>
            </a:pPr>
            <a:r>
              <a:rPr sz="2800" dirty="0">
                <a:solidFill>
                  <a:srgbClr val="FF3300"/>
                </a:solidFill>
              </a:rPr>
              <a:t>2</a:t>
            </a:r>
            <a:endParaRPr sz="2800" dirty="0">
              <a:solidFill>
                <a:srgbClr val="FF3300"/>
              </a:solidFill>
            </a:endParaRPr>
          </a:p>
        </p:txBody>
      </p:sp>
      <p:sp>
        <p:nvSpPr>
          <p:cNvPr id="172072" name="Text Box 40"/>
          <p:cNvSpPr txBox="1"/>
          <p:nvPr/>
        </p:nvSpPr>
        <p:spPr>
          <a:xfrm>
            <a:off x="1120140" y="4164648"/>
            <a:ext cx="649288" cy="521970"/>
          </a:xfrm>
          <a:prstGeom prst="rect">
            <a:avLst/>
          </a:prstGeom>
          <a:noFill/>
          <a:ln w="9525">
            <a:noFill/>
          </a:ln>
        </p:spPr>
        <p:txBody>
          <a:bodyPr>
            <a:spAutoFit/>
          </a:bodyPr>
          <a:p>
            <a:pPr>
              <a:spcBef>
                <a:spcPct val="50000"/>
              </a:spcBef>
            </a:pPr>
            <a:r>
              <a:rPr sz="2800" dirty="0">
                <a:solidFill>
                  <a:srgbClr val="FF3300"/>
                </a:solidFill>
              </a:rPr>
              <a:t>80</a:t>
            </a:r>
            <a:endParaRPr sz="2800" dirty="0">
              <a:solidFill>
                <a:srgbClr val="FF3300"/>
              </a:solidFill>
            </a:endParaRPr>
          </a:p>
        </p:txBody>
      </p:sp>
      <p:sp>
        <p:nvSpPr>
          <p:cNvPr id="172073" name="Text Box 41"/>
          <p:cNvSpPr txBox="1"/>
          <p:nvPr/>
        </p:nvSpPr>
        <p:spPr>
          <a:xfrm>
            <a:off x="3969068" y="4854575"/>
            <a:ext cx="865187" cy="521970"/>
          </a:xfrm>
          <a:prstGeom prst="rect">
            <a:avLst/>
          </a:prstGeom>
          <a:noFill/>
          <a:ln w="9525">
            <a:noFill/>
          </a:ln>
        </p:spPr>
        <p:txBody>
          <a:bodyPr>
            <a:spAutoFit/>
          </a:bodyPr>
          <a:p>
            <a:pPr>
              <a:spcBef>
                <a:spcPct val="50000"/>
              </a:spcBef>
            </a:pPr>
            <a:r>
              <a:rPr sz="2800" dirty="0">
                <a:solidFill>
                  <a:srgbClr val="FF3300"/>
                </a:solidFill>
              </a:rPr>
              <a:t>400</a:t>
            </a:r>
            <a:endParaRPr sz="2800" dirty="0">
              <a:solidFill>
                <a:srgbClr val="FF3300"/>
              </a:solidFill>
            </a:endParaRPr>
          </a:p>
        </p:txBody>
      </p:sp>
      <p:sp>
        <p:nvSpPr>
          <p:cNvPr id="172079" name="Text Box 47"/>
          <p:cNvSpPr txBox="1"/>
          <p:nvPr/>
        </p:nvSpPr>
        <p:spPr>
          <a:xfrm>
            <a:off x="3402648" y="672465"/>
            <a:ext cx="2519362" cy="706755"/>
          </a:xfrm>
          <a:prstGeom prst="rect">
            <a:avLst/>
          </a:prstGeom>
          <a:solidFill>
            <a:schemeClr val="bg1"/>
          </a:solidFill>
          <a:ln w="9525">
            <a:noFill/>
          </a:ln>
        </p:spPr>
        <p:txBody>
          <a:bodyPr>
            <a:spAutoFit/>
          </a:bodyPr>
          <a:p>
            <a:pPr>
              <a:spcBef>
                <a:spcPct val="50000"/>
              </a:spcBef>
            </a:pPr>
            <a:r>
              <a:rPr sz="4000" dirty="0">
                <a:solidFill>
                  <a:srgbClr val="FF0000"/>
                </a:solidFill>
              </a:rPr>
              <a:t>Answers</a:t>
            </a:r>
            <a:endParaRPr sz="40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20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2069">
                                            <p:txEl>
                                              <p:charRg st="0"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2070">
                                            <p:txEl>
                                              <p:charRg st="0"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2071">
                                            <p:txEl>
                                              <p:charRg st="0"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2072">
                                            <p:txEl>
                                              <p:charRg st="0"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2073">
                                            <p:txEl>
                                              <p:charRg st="0"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79" grpId="0" bldLvl="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8770" name="Text Box 2"/>
          <p:cNvSpPr txBox="1"/>
          <p:nvPr/>
        </p:nvSpPr>
        <p:spPr>
          <a:xfrm>
            <a:off x="395288" y="333375"/>
            <a:ext cx="8135937" cy="3622675"/>
          </a:xfrm>
          <a:prstGeom prst="rect">
            <a:avLst/>
          </a:prstGeom>
          <a:solidFill>
            <a:schemeClr val="bg1"/>
          </a:solidFill>
          <a:ln w="9525">
            <a:noFill/>
          </a:ln>
        </p:spPr>
        <p:txBody>
          <a:bodyPr>
            <a:spAutoFit/>
          </a:bodyPr>
          <a:p>
            <a:pPr eaLnBrk="0" hangingPunct="0">
              <a:spcBef>
                <a:spcPct val="50000"/>
              </a:spcBef>
            </a:pPr>
            <a:r>
              <a:rPr sz="2800" b="1" dirty="0">
                <a:solidFill>
                  <a:srgbClr val="FF3300"/>
                </a:solidFill>
                <a:latin typeface="Times New Roman" panose="02020603050405020304" charset="0"/>
              </a:rPr>
              <a:t>Choose appropriate words to fill in the gaps below:</a:t>
            </a:r>
            <a:endParaRPr sz="2800" b="1" dirty="0">
              <a:solidFill>
                <a:srgbClr val="FF3300"/>
              </a:solidFill>
              <a:latin typeface="Times New Roman" panose="02020603050405020304" charset="0"/>
            </a:endParaRPr>
          </a:p>
          <a:p>
            <a:pPr eaLnBrk="0" hangingPunct="0">
              <a:spcBef>
                <a:spcPct val="50000"/>
              </a:spcBef>
            </a:pPr>
            <a:r>
              <a:rPr sz="2400" b="1" dirty="0">
                <a:latin typeface="Times New Roman" panose="02020603050405020304" charset="0"/>
              </a:rPr>
              <a:t>Work is done when a _______ moves through a distance. </a:t>
            </a:r>
            <a:endParaRPr sz="2400" b="1" dirty="0">
              <a:latin typeface="Times New Roman" panose="02020603050405020304" charset="0"/>
            </a:endParaRPr>
          </a:p>
          <a:p>
            <a:pPr eaLnBrk="0" hangingPunct="0">
              <a:spcBef>
                <a:spcPct val="50000"/>
              </a:spcBef>
            </a:pPr>
            <a:r>
              <a:rPr sz="2400" b="1" dirty="0">
                <a:latin typeface="Times New Roman" panose="02020603050405020304" charset="0"/>
              </a:rPr>
              <a:t>The amount of _______ transferred is also equal to the work done. When a car brakes energy is transformed to ______.</a:t>
            </a:r>
            <a:endParaRPr sz="2400" b="1" dirty="0">
              <a:latin typeface="Times New Roman" panose="02020603050405020304" charset="0"/>
            </a:endParaRPr>
          </a:p>
          <a:p>
            <a:pPr eaLnBrk="0" hangingPunct="0">
              <a:spcBef>
                <a:spcPct val="50000"/>
              </a:spcBef>
            </a:pPr>
            <a:r>
              <a:rPr sz="2400" b="1" dirty="0">
                <a:latin typeface="Times New Roman" panose="02020603050405020304" charset="0"/>
              </a:rPr>
              <a:t>Work done is ______ to the force _________ by the distance moved in the __________ of the force. The work done is measured in ______ if the force is measured in newtons and the _________ in metres.</a:t>
            </a:r>
            <a:endParaRPr sz="2400" b="1" dirty="0">
              <a:latin typeface="Times New Roman" panose="02020603050405020304" charset="0"/>
            </a:endParaRPr>
          </a:p>
        </p:txBody>
      </p:sp>
      <p:sp>
        <p:nvSpPr>
          <p:cNvPr id="93187" name="Text Box 3"/>
          <p:cNvSpPr txBox="1"/>
          <p:nvPr/>
        </p:nvSpPr>
        <p:spPr>
          <a:xfrm>
            <a:off x="4140200" y="4508500"/>
            <a:ext cx="1370013" cy="366713"/>
          </a:xfrm>
          <a:prstGeom prst="rect">
            <a:avLst/>
          </a:prstGeom>
          <a:noFill/>
          <a:ln w="9525">
            <a:noFill/>
          </a:ln>
        </p:spPr>
        <p:txBody>
          <a:bodyPr>
            <a:spAutoFit/>
          </a:bodyPr>
          <a:p>
            <a:pPr>
              <a:spcBef>
                <a:spcPct val="50000"/>
              </a:spcBef>
            </a:pPr>
            <a:r>
              <a:rPr b="1" dirty="0">
                <a:solidFill>
                  <a:schemeClr val="accent2"/>
                </a:solidFill>
              </a:rPr>
              <a:t>multiplied</a:t>
            </a:r>
            <a:endParaRPr b="1" dirty="0">
              <a:solidFill>
                <a:schemeClr val="accent2"/>
              </a:solidFill>
            </a:endParaRPr>
          </a:p>
        </p:txBody>
      </p:sp>
      <p:sp>
        <p:nvSpPr>
          <p:cNvPr id="93188" name="Text Box 4"/>
          <p:cNvSpPr txBox="1"/>
          <p:nvPr/>
        </p:nvSpPr>
        <p:spPr>
          <a:xfrm>
            <a:off x="5364163" y="4508500"/>
            <a:ext cx="1150937" cy="366713"/>
          </a:xfrm>
          <a:prstGeom prst="rect">
            <a:avLst/>
          </a:prstGeom>
          <a:noFill/>
          <a:ln w="9525">
            <a:noFill/>
          </a:ln>
        </p:spPr>
        <p:txBody>
          <a:bodyPr>
            <a:spAutoFit/>
          </a:bodyPr>
          <a:p>
            <a:pPr>
              <a:spcBef>
                <a:spcPct val="50000"/>
              </a:spcBef>
            </a:pPr>
            <a:r>
              <a:rPr b="1" dirty="0">
                <a:solidFill>
                  <a:schemeClr val="accent2"/>
                </a:solidFill>
              </a:rPr>
              <a:t>distance</a:t>
            </a:r>
            <a:endParaRPr b="1" dirty="0">
              <a:solidFill>
                <a:schemeClr val="accent2"/>
              </a:solidFill>
            </a:endParaRPr>
          </a:p>
        </p:txBody>
      </p:sp>
      <p:sp>
        <p:nvSpPr>
          <p:cNvPr id="93189" name="Text Box 5"/>
          <p:cNvSpPr txBox="1"/>
          <p:nvPr/>
        </p:nvSpPr>
        <p:spPr>
          <a:xfrm>
            <a:off x="7092950" y="4508500"/>
            <a:ext cx="863600" cy="366713"/>
          </a:xfrm>
          <a:prstGeom prst="rect">
            <a:avLst/>
          </a:prstGeom>
          <a:noFill/>
          <a:ln w="9525">
            <a:noFill/>
          </a:ln>
        </p:spPr>
        <p:txBody>
          <a:bodyPr>
            <a:spAutoFit/>
          </a:bodyPr>
          <a:p>
            <a:pPr>
              <a:spcBef>
                <a:spcPct val="50000"/>
              </a:spcBef>
            </a:pPr>
            <a:r>
              <a:rPr b="1" dirty="0">
                <a:solidFill>
                  <a:schemeClr val="accent2"/>
                </a:solidFill>
              </a:rPr>
              <a:t>joules</a:t>
            </a:r>
            <a:endParaRPr b="1" dirty="0">
              <a:solidFill>
                <a:schemeClr val="accent2"/>
              </a:solidFill>
            </a:endParaRPr>
          </a:p>
        </p:txBody>
      </p:sp>
      <p:sp>
        <p:nvSpPr>
          <p:cNvPr id="93190" name="Text Box 6"/>
          <p:cNvSpPr txBox="1"/>
          <p:nvPr/>
        </p:nvSpPr>
        <p:spPr>
          <a:xfrm>
            <a:off x="3421063" y="4508500"/>
            <a:ext cx="793750" cy="366713"/>
          </a:xfrm>
          <a:prstGeom prst="rect">
            <a:avLst/>
          </a:prstGeom>
          <a:noFill/>
          <a:ln w="9525">
            <a:noFill/>
          </a:ln>
        </p:spPr>
        <p:txBody>
          <a:bodyPr>
            <a:spAutoFit/>
          </a:bodyPr>
          <a:p>
            <a:pPr>
              <a:spcBef>
                <a:spcPct val="50000"/>
              </a:spcBef>
            </a:pPr>
            <a:r>
              <a:rPr b="1" dirty="0">
                <a:solidFill>
                  <a:schemeClr val="accent2"/>
                </a:solidFill>
              </a:rPr>
              <a:t>equal</a:t>
            </a:r>
            <a:endParaRPr b="1" dirty="0">
              <a:solidFill>
                <a:schemeClr val="accent2"/>
              </a:solidFill>
            </a:endParaRPr>
          </a:p>
        </p:txBody>
      </p:sp>
      <p:sp>
        <p:nvSpPr>
          <p:cNvPr id="93191" name="Text Box 7"/>
          <p:cNvSpPr txBox="1"/>
          <p:nvPr/>
        </p:nvSpPr>
        <p:spPr>
          <a:xfrm>
            <a:off x="2700338" y="4508500"/>
            <a:ext cx="866775" cy="366713"/>
          </a:xfrm>
          <a:prstGeom prst="rect">
            <a:avLst/>
          </a:prstGeom>
          <a:noFill/>
          <a:ln w="9525">
            <a:noFill/>
          </a:ln>
        </p:spPr>
        <p:txBody>
          <a:bodyPr>
            <a:spAutoFit/>
          </a:bodyPr>
          <a:p>
            <a:pPr>
              <a:spcBef>
                <a:spcPct val="50000"/>
              </a:spcBef>
            </a:pPr>
            <a:r>
              <a:rPr b="1" dirty="0">
                <a:solidFill>
                  <a:schemeClr val="accent2"/>
                </a:solidFill>
              </a:rPr>
              <a:t>force</a:t>
            </a:r>
            <a:endParaRPr b="1" dirty="0">
              <a:solidFill>
                <a:schemeClr val="accent2"/>
              </a:solidFill>
            </a:endParaRPr>
          </a:p>
        </p:txBody>
      </p:sp>
      <p:sp>
        <p:nvSpPr>
          <p:cNvPr id="93192" name="Text Box 8"/>
          <p:cNvSpPr txBox="1"/>
          <p:nvPr/>
        </p:nvSpPr>
        <p:spPr>
          <a:xfrm>
            <a:off x="720725" y="4508500"/>
            <a:ext cx="1009650" cy="366713"/>
          </a:xfrm>
          <a:prstGeom prst="rect">
            <a:avLst/>
          </a:prstGeom>
          <a:noFill/>
          <a:ln w="9525">
            <a:noFill/>
          </a:ln>
        </p:spPr>
        <p:txBody>
          <a:bodyPr>
            <a:spAutoFit/>
          </a:bodyPr>
          <a:p>
            <a:pPr>
              <a:spcBef>
                <a:spcPct val="50000"/>
              </a:spcBef>
            </a:pPr>
            <a:r>
              <a:rPr b="1" dirty="0">
                <a:solidFill>
                  <a:schemeClr val="accent2"/>
                </a:solidFill>
              </a:rPr>
              <a:t>energy</a:t>
            </a:r>
            <a:endParaRPr b="1" dirty="0">
              <a:solidFill>
                <a:schemeClr val="accent2"/>
              </a:solidFill>
            </a:endParaRPr>
          </a:p>
        </p:txBody>
      </p:sp>
      <p:sp>
        <p:nvSpPr>
          <p:cNvPr id="93193" name="Text Box 9"/>
          <p:cNvSpPr txBox="1"/>
          <p:nvPr/>
        </p:nvSpPr>
        <p:spPr>
          <a:xfrm>
            <a:off x="1620838" y="4508500"/>
            <a:ext cx="1225550" cy="366713"/>
          </a:xfrm>
          <a:prstGeom prst="rect">
            <a:avLst/>
          </a:prstGeom>
          <a:noFill/>
          <a:ln w="9525">
            <a:noFill/>
          </a:ln>
        </p:spPr>
        <p:txBody>
          <a:bodyPr>
            <a:spAutoFit/>
          </a:bodyPr>
          <a:p>
            <a:pPr>
              <a:spcBef>
                <a:spcPct val="50000"/>
              </a:spcBef>
            </a:pPr>
            <a:r>
              <a:rPr b="1" dirty="0">
                <a:solidFill>
                  <a:schemeClr val="accent2"/>
                </a:solidFill>
              </a:rPr>
              <a:t>direction</a:t>
            </a:r>
            <a:endParaRPr b="1" dirty="0">
              <a:solidFill>
                <a:schemeClr val="accent2"/>
              </a:solidFill>
            </a:endParaRPr>
          </a:p>
        </p:txBody>
      </p:sp>
      <p:sp>
        <p:nvSpPr>
          <p:cNvPr id="93194" name="Text Box 10"/>
          <p:cNvSpPr txBox="1"/>
          <p:nvPr/>
        </p:nvSpPr>
        <p:spPr>
          <a:xfrm>
            <a:off x="3059113" y="4149725"/>
            <a:ext cx="2663825" cy="366713"/>
          </a:xfrm>
          <a:prstGeom prst="rect">
            <a:avLst/>
          </a:prstGeom>
          <a:noFill/>
          <a:ln w="9525">
            <a:noFill/>
          </a:ln>
        </p:spPr>
        <p:txBody>
          <a:bodyPr>
            <a:spAutoFit/>
          </a:bodyPr>
          <a:p>
            <a:pPr>
              <a:spcBef>
                <a:spcPct val="50000"/>
              </a:spcBef>
            </a:pPr>
            <a:r>
              <a:rPr b="1" i="1" dirty="0"/>
              <a:t>WORD SELECTION:</a:t>
            </a:r>
            <a:endParaRPr b="1" i="1" dirty="0"/>
          </a:p>
        </p:txBody>
      </p:sp>
      <p:sp>
        <p:nvSpPr>
          <p:cNvPr id="93195" name="Text Box 11"/>
          <p:cNvSpPr txBox="1"/>
          <p:nvPr/>
        </p:nvSpPr>
        <p:spPr>
          <a:xfrm>
            <a:off x="6445250" y="4508500"/>
            <a:ext cx="793750" cy="366713"/>
          </a:xfrm>
          <a:prstGeom prst="rect">
            <a:avLst/>
          </a:prstGeom>
          <a:noFill/>
          <a:ln w="9525">
            <a:noFill/>
          </a:ln>
        </p:spPr>
        <p:txBody>
          <a:bodyPr>
            <a:spAutoFit/>
          </a:bodyPr>
          <a:p>
            <a:pPr>
              <a:spcBef>
                <a:spcPct val="50000"/>
              </a:spcBef>
            </a:pPr>
            <a:r>
              <a:rPr b="1" dirty="0">
                <a:solidFill>
                  <a:schemeClr val="accent2"/>
                </a:solidFill>
              </a:rPr>
              <a:t>heat</a:t>
            </a:r>
            <a:endParaRPr b="1" dirty="0">
              <a:solidFill>
                <a:schemeClr val="accent2"/>
              </a:solidFill>
            </a:endParaRPr>
          </a:p>
        </p:txBody>
      </p:sp>
      <p:sp>
        <p:nvSpPr>
          <p:cNvPr id="93204" name="Text Box 20"/>
          <p:cNvSpPr txBox="1"/>
          <p:nvPr/>
        </p:nvSpPr>
        <p:spPr>
          <a:xfrm>
            <a:off x="4859338" y="2420938"/>
            <a:ext cx="1370012" cy="366712"/>
          </a:xfrm>
          <a:prstGeom prst="rect">
            <a:avLst/>
          </a:prstGeom>
          <a:noFill/>
          <a:ln w="9525">
            <a:noFill/>
          </a:ln>
        </p:spPr>
        <p:txBody>
          <a:bodyPr>
            <a:spAutoFit/>
          </a:bodyPr>
          <a:p>
            <a:pPr>
              <a:spcBef>
                <a:spcPct val="50000"/>
              </a:spcBef>
            </a:pPr>
            <a:r>
              <a:rPr b="1" dirty="0">
                <a:solidFill>
                  <a:schemeClr val="accent2"/>
                </a:solidFill>
              </a:rPr>
              <a:t>multiplied</a:t>
            </a:r>
            <a:endParaRPr b="1" dirty="0">
              <a:solidFill>
                <a:schemeClr val="accent2"/>
              </a:solidFill>
            </a:endParaRPr>
          </a:p>
        </p:txBody>
      </p:sp>
      <p:sp>
        <p:nvSpPr>
          <p:cNvPr id="93205" name="Text Box 21"/>
          <p:cNvSpPr txBox="1"/>
          <p:nvPr/>
        </p:nvSpPr>
        <p:spPr>
          <a:xfrm>
            <a:off x="1116013" y="3573463"/>
            <a:ext cx="1150937" cy="366712"/>
          </a:xfrm>
          <a:prstGeom prst="rect">
            <a:avLst/>
          </a:prstGeom>
          <a:noFill/>
          <a:ln w="9525">
            <a:noFill/>
          </a:ln>
        </p:spPr>
        <p:txBody>
          <a:bodyPr>
            <a:spAutoFit/>
          </a:bodyPr>
          <a:p>
            <a:pPr>
              <a:spcBef>
                <a:spcPct val="50000"/>
              </a:spcBef>
            </a:pPr>
            <a:r>
              <a:rPr b="1" dirty="0">
                <a:solidFill>
                  <a:schemeClr val="accent2"/>
                </a:solidFill>
              </a:rPr>
              <a:t>distance</a:t>
            </a:r>
            <a:endParaRPr b="1" dirty="0">
              <a:solidFill>
                <a:schemeClr val="accent2"/>
              </a:solidFill>
            </a:endParaRPr>
          </a:p>
        </p:txBody>
      </p:sp>
      <p:sp>
        <p:nvSpPr>
          <p:cNvPr id="93206" name="Text Box 22"/>
          <p:cNvSpPr txBox="1"/>
          <p:nvPr/>
        </p:nvSpPr>
        <p:spPr>
          <a:xfrm>
            <a:off x="2268538" y="3213100"/>
            <a:ext cx="863600" cy="366713"/>
          </a:xfrm>
          <a:prstGeom prst="rect">
            <a:avLst/>
          </a:prstGeom>
          <a:noFill/>
          <a:ln w="9525">
            <a:noFill/>
          </a:ln>
        </p:spPr>
        <p:txBody>
          <a:bodyPr>
            <a:spAutoFit/>
          </a:bodyPr>
          <a:p>
            <a:pPr>
              <a:spcBef>
                <a:spcPct val="50000"/>
              </a:spcBef>
            </a:pPr>
            <a:r>
              <a:rPr b="1" dirty="0">
                <a:solidFill>
                  <a:schemeClr val="accent2"/>
                </a:solidFill>
              </a:rPr>
              <a:t>joules</a:t>
            </a:r>
            <a:endParaRPr b="1" dirty="0">
              <a:solidFill>
                <a:schemeClr val="accent2"/>
              </a:solidFill>
            </a:endParaRPr>
          </a:p>
        </p:txBody>
      </p:sp>
      <p:sp>
        <p:nvSpPr>
          <p:cNvPr id="93207" name="Text Box 23"/>
          <p:cNvSpPr txBox="1"/>
          <p:nvPr/>
        </p:nvSpPr>
        <p:spPr>
          <a:xfrm>
            <a:off x="2411413" y="2420938"/>
            <a:ext cx="793750" cy="366712"/>
          </a:xfrm>
          <a:prstGeom prst="rect">
            <a:avLst/>
          </a:prstGeom>
          <a:noFill/>
          <a:ln w="9525">
            <a:noFill/>
          </a:ln>
        </p:spPr>
        <p:txBody>
          <a:bodyPr>
            <a:spAutoFit/>
          </a:bodyPr>
          <a:p>
            <a:pPr>
              <a:spcBef>
                <a:spcPct val="50000"/>
              </a:spcBef>
            </a:pPr>
            <a:r>
              <a:rPr b="1" dirty="0">
                <a:solidFill>
                  <a:schemeClr val="accent2"/>
                </a:solidFill>
              </a:rPr>
              <a:t>equal</a:t>
            </a:r>
            <a:endParaRPr b="1" dirty="0">
              <a:solidFill>
                <a:schemeClr val="accent2"/>
              </a:solidFill>
            </a:endParaRPr>
          </a:p>
        </p:txBody>
      </p:sp>
      <p:sp>
        <p:nvSpPr>
          <p:cNvPr id="93208" name="Text Box 24"/>
          <p:cNvSpPr txBox="1"/>
          <p:nvPr/>
        </p:nvSpPr>
        <p:spPr>
          <a:xfrm>
            <a:off x="3419475" y="981075"/>
            <a:ext cx="866775" cy="366713"/>
          </a:xfrm>
          <a:prstGeom prst="rect">
            <a:avLst/>
          </a:prstGeom>
          <a:noFill/>
          <a:ln w="9525">
            <a:noFill/>
          </a:ln>
        </p:spPr>
        <p:txBody>
          <a:bodyPr>
            <a:spAutoFit/>
          </a:bodyPr>
          <a:p>
            <a:pPr>
              <a:spcBef>
                <a:spcPct val="50000"/>
              </a:spcBef>
            </a:pPr>
            <a:r>
              <a:rPr b="1" dirty="0">
                <a:solidFill>
                  <a:schemeClr val="accent2"/>
                </a:solidFill>
              </a:rPr>
              <a:t>force</a:t>
            </a:r>
            <a:endParaRPr b="1" dirty="0">
              <a:solidFill>
                <a:schemeClr val="accent2"/>
              </a:solidFill>
            </a:endParaRPr>
          </a:p>
        </p:txBody>
      </p:sp>
      <p:sp>
        <p:nvSpPr>
          <p:cNvPr id="93209" name="Text Box 25"/>
          <p:cNvSpPr txBox="1"/>
          <p:nvPr/>
        </p:nvSpPr>
        <p:spPr>
          <a:xfrm>
            <a:off x="2555875" y="1557338"/>
            <a:ext cx="1009650" cy="366712"/>
          </a:xfrm>
          <a:prstGeom prst="rect">
            <a:avLst/>
          </a:prstGeom>
          <a:noFill/>
          <a:ln w="9525">
            <a:noFill/>
          </a:ln>
        </p:spPr>
        <p:txBody>
          <a:bodyPr>
            <a:spAutoFit/>
          </a:bodyPr>
          <a:p>
            <a:pPr>
              <a:spcBef>
                <a:spcPct val="50000"/>
              </a:spcBef>
            </a:pPr>
            <a:r>
              <a:rPr b="1" dirty="0">
                <a:solidFill>
                  <a:schemeClr val="accent2"/>
                </a:solidFill>
              </a:rPr>
              <a:t>energy</a:t>
            </a:r>
            <a:endParaRPr b="1" dirty="0">
              <a:solidFill>
                <a:schemeClr val="accent2"/>
              </a:solidFill>
            </a:endParaRPr>
          </a:p>
        </p:txBody>
      </p:sp>
      <p:sp>
        <p:nvSpPr>
          <p:cNvPr id="93210" name="Text Box 26"/>
          <p:cNvSpPr txBox="1"/>
          <p:nvPr/>
        </p:nvSpPr>
        <p:spPr>
          <a:xfrm>
            <a:off x="2411413" y="2852738"/>
            <a:ext cx="1225550" cy="366712"/>
          </a:xfrm>
          <a:prstGeom prst="rect">
            <a:avLst/>
          </a:prstGeom>
          <a:noFill/>
          <a:ln w="9525">
            <a:noFill/>
          </a:ln>
        </p:spPr>
        <p:txBody>
          <a:bodyPr>
            <a:spAutoFit/>
          </a:bodyPr>
          <a:p>
            <a:pPr>
              <a:spcBef>
                <a:spcPct val="50000"/>
              </a:spcBef>
            </a:pPr>
            <a:r>
              <a:rPr b="1" dirty="0">
                <a:solidFill>
                  <a:schemeClr val="accent2"/>
                </a:solidFill>
              </a:rPr>
              <a:t>direction</a:t>
            </a:r>
            <a:endParaRPr b="1" dirty="0">
              <a:solidFill>
                <a:schemeClr val="accent2"/>
              </a:solidFill>
            </a:endParaRPr>
          </a:p>
        </p:txBody>
      </p:sp>
      <p:sp>
        <p:nvSpPr>
          <p:cNvPr id="93211" name="Text Box 27"/>
          <p:cNvSpPr txBox="1"/>
          <p:nvPr/>
        </p:nvSpPr>
        <p:spPr>
          <a:xfrm>
            <a:off x="7164388" y="1916113"/>
            <a:ext cx="793750" cy="366712"/>
          </a:xfrm>
          <a:prstGeom prst="rect">
            <a:avLst/>
          </a:prstGeom>
          <a:noFill/>
          <a:ln w="9525">
            <a:noFill/>
          </a:ln>
        </p:spPr>
        <p:txBody>
          <a:bodyPr>
            <a:spAutoFit/>
          </a:bodyPr>
          <a:p>
            <a:pPr>
              <a:spcBef>
                <a:spcPct val="50000"/>
              </a:spcBef>
            </a:pPr>
            <a:r>
              <a:rPr b="1" dirty="0">
                <a:solidFill>
                  <a:schemeClr val="accent2"/>
                </a:solidFill>
              </a:rPr>
              <a:t>heat</a:t>
            </a:r>
            <a:endParaRPr b="1" dirty="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3187">
                                            <p:txEl>
                                              <p:charRg st="0" end="1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3188">
                                            <p:txEl>
                                              <p:charRg st="0" end="9"/>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3189">
                                            <p:txEl>
                                              <p:charRg st="0" end="7"/>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3190">
                                            <p:txEl>
                                              <p:charRg st="0" end="6"/>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3191">
                                            <p:txEl>
                                              <p:charRg st="0" end="6"/>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3192">
                                            <p:txEl>
                                              <p:charRg st="0" end="7"/>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3193">
                                            <p:txEl>
                                              <p:charRg st="0" end="1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3194">
                                            <p:txEl>
                                              <p:charRg st="0" end="1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3195">
                                            <p:txEl>
                                              <p:charRg st="0"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3208">
                                            <p:txEl>
                                              <p:charRg st="0" end="6"/>
                                            </p:txEl>
                                          </p:spTgt>
                                        </p:tgtEl>
                                        <p:attrNameLst>
                                          <p:attrName>style.visibility</p:attrName>
                                        </p:attrNameLst>
                                      </p:cBhvr>
                                      <p:to>
                                        <p:strVal val="visible"/>
                                      </p:to>
                                    </p:set>
                                  </p:childTnLst>
                                </p:cTn>
                              </p:par>
                              <p:par>
                                <p:cTn id="27" presetID="1" presetClass="exit" presetSubtype="0" fill="hold" nodeType="withEffect">
                                  <p:stCondLst>
                                    <p:cond delay="0"/>
                                  </p:stCondLst>
                                  <p:childTnLst>
                                    <p:set>
                                      <p:cBhvr>
                                        <p:cTn id="28" dur="1" fill="hold">
                                          <p:stCondLst>
                                            <p:cond delay="0"/>
                                          </p:stCondLst>
                                        </p:cTn>
                                        <p:tgtEl>
                                          <p:spTgt spid="93191">
                                            <p:txEl>
                                              <p:charRg st="0" end="6"/>
                                            </p:txEl>
                                          </p:spTgt>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93209">
                                            <p:txEl>
                                              <p:charRg st="0" end="7"/>
                                            </p:txEl>
                                          </p:spTgt>
                                        </p:tgtEl>
                                        <p:attrNameLst>
                                          <p:attrName>style.visibility</p:attrName>
                                        </p:attrNameLst>
                                      </p:cBhvr>
                                      <p:to>
                                        <p:strVal val="visible"/>
                                      </p:to>
                                    </p:set>
                                  </p:childTnLst>
                                </p:cTn>
                              </p:par>
                              <p:par>
                                <p:cTn id="33" presetID="1" presetClass="exit" presetSubtype="0" fill="hold" nodeType="withEffect">
                                  <p:stCondLst>
                                    <p:cond delay="0"/>
                                  </p:stCondLst>
                                  <p:childTnLst>
                                    <p:set>
                                      <p:cBhvr>
                                        <p:cTn id="34" dur="1" fill="hold">
                                          <p:stCondLst>
                                            <p:cond delay="0"/>
                                          </p:stCondLst>
                                        </p:cTn>
                                        <p:tgtEl>
                                          <p:spTgt spid="93192">
                                            <p:txEl>
                                              <p:charRg st="0" end="7"/>
                                            </p:txEl>
                                          </p:spTgt>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3211">
                                            <p:txEl>
                                              <p:charRg st="0" end="5"/>
                                            </p:txEl>
                                          </p:spTgt>
                                        </p:tgtEl>
                                        <p:attrNameLst>
                                          <p:attrName>style.visibility</p:attrName>
                                        </p:attrNameLst>
                                      </p:cBhvr>
                                      <p:to>
                                        <p:strVal val="visible"/>
                                      </p:to>
                                    </p:set>
                                  </p:childTnLst>
                                </p:cTn>
                              </p:par>
                              <p:par>
                                <p:cTn id="39" presetID="1" presetClass="exit" presetSubtype="0" fill="hold" nodeType="withEffect">
                                  <p:stCondLst>
                                    <p:cond delay="0"/>
                                  </p:stCondLst>
                                  <p:childTnLst>
                                    <p:set>
                                      <p:cBhvr>
                                        <p:cTn id="40" dur="1" fill="hold">
                                          <p:stCondLst>
                                            <p:cond delay="0"/>
                                          </p:stCondLst>
                                        </p:cTn>
                                        <p:tgtEl>
                                          <p:spTgt spid="93195">
                                            <p:txEl>
                                              <p:charRg st="0" end="5"/>
                                            </p:txEl>
                                          </p:spTgt>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93207">
                                            <p:txEl>
                                              <p:charRg st="0" end="6"/>
                                            </p:txEl>
                                          </p:spTgt>
                                        </p:tgtEl>
                                        <p:attrNameLst>
                                          <p:attrName>style.visibility</p:attrName>
                                        </p:attrNameLst>
                                      </p:cBhvr>
                                      <p:to>
                                        <p:strVal val="visible"/>
                                      </p:to>
                                    </p:set>
                                  </p:childTnLst>
                                </p:cTn>
                              </p:par>
                              <p:par>
                                <p:cTn id="45" presetID="1" presetClass="exit" presetSubtype="0" fill="hold" nodeType="withEffect">
                                  <p:stCondLst>
                                    <p:cond delay="0"/>
                                  </p:stCondLst>
                                  <p:childTnLst>
                                    <p:set>
                                      <p:cBhvr>
                                        <p:cTn id="46" dur="1" fill="hold">
                                          <p:stCondLst>
                                            <p:cond delay="0"/>
                                          </p:stCondLst>
                                        </p:cTn>
                                        <p:tgtEl>
                                          <p:spTgt spid="93190">
                                            <p:txEl>
                                              <p:charRg st="0" end="6"/>
                                            </p:txEl>
                                          </p:spTgt>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93204">
                                            <p:txEl>
                                              <p:charRg st="0" end="11"/>
                                            </p:txEl>
                                          </p:spTgt>
                                        </p:tgtEl>
                                        <p:attrNameLst>
                                          <p:attrName>style.visibility</p:attrName>
                                        </p:attrNameLst>
                                      </p:cBhvr>
                                      <p:to>
                                        <p:strVal val="visible"/>
                                      </p:to>
                                    </p:set>
                                  </p:childTnLst>
                                </p:cTn>
                              </p:par>
                              <p:par>
                                <p:cTn id="51" presetID="1" presetClass="exit" presetSubtype="0" fill="hold" nodeType="withEffect">
                                  <p:stCondLst>
                                    <p:cond delay="0"/>
                                  </p:stCondLst>
                                  <p:childTnLst>
                                    <p:set>
                                      <p:cBhvr>
                                        <p:cTn id="52" dur="1" fill="hold">
                                          <p:stCondLst>
                                            <p:cond delay="0"/>
                                          </p:stCondLst>
                                        </p:cTn>
                                        <p:tgtEl>
                                          <p:spTgt spid="93187">
                                            <p:txEl>
                                              <p:charRg st="0" end="11"/>
                                            </p:txEl>
                                          </p:spTgt>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93210">
                                            <p:txEl>
                                              <p:charRg st="0" end="10"/>
                                            </p:txEl>
                                          </p:spTgt>
                                        </p:tgtEl>
                                        <p:attrNameLst>
                                          <p:attrName>style.visibility</p:attrName>
                                        </p:attrNameLst>
                                      </p:cBhvr>
                                      <p:to>
                                        <p:strVal val="visible"/>
                                      </p:to>
                                    </p:set>
                                  </p:childTnLst>
                                </p:cTn>
                              </p:par>
                              <p:par>
                                <p:cTn id="57" presetID="1" presetClass="exit" presetSubtype="0" fill="hold" nodeType="withEffect">
                                  <p:stCondLst>
                                    <p:cond delay="0"/>
                                  </p:stCondLst>
                                  <p:childTnLst>
                                    <p:set>
                                      <p:cBhvr>
                                        <p:cTn id="58" dur="1" fill="hold">
                                          <p:stCondLst>
                                            <p:cond delay="0"/>
                                          </p:stCondLst>
                                        </p:cTn>
                                        <p:tgtEl>
                                          <p:spTgt spid="93193">
                                            <p:txEl>
                                              <p:charRg st="0" end="10"/>
                                            </p:txEl>
                                          </p:spTgt>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93206"/>
                                        </p:tgtEl>
                                        <p:attrNameLst>
                                          <p:attrName>style.visibility</p:attrName>
                                        </p:attrNameLst>
                                      </p:cBhvr>
                                      <p:to>
                                        <p:strVal val="visible"/>
                                      </p:to>
                                    </p:set>
                                  </p:childTnLst>
                                </p:cTn>
                              </p:par>
                              <p:par>
                                <p:cTn id="63" presetID="1" presetClass="exit" presetSubtype="0" fill="hold" nodeType="withEffect">
                                  <p:stCondLst>
                                    <p:cond delay="0"/>
                                  </p:stCondLst>
                                  <p:childTnLst>
                                    <p:set>
                                      <p:cBhvr>
                                        <p:cTn id="64" dur="1" fill="hold">
                                          <p:stCondLst>
                                            <p:cond delay="0"/>
                                          </p:stCondLst>
                                        </p:cTn>
                                        <p:tgtEl>
                                          <p:spTgt spid="93189">
                                            <p:txEl>
                                              <p:charRg st="0" end="7"/>
                                            </p:txEl>
                                          </p:spTgt>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93205">
                                            <p:txEl>
                                              <p:charRg st="0" end="9"/>
                                            </p:txEl>
                                          </p:spTgt>
                                        </p:tgtEl>
                                        <p:attrNameLst>
                                          <p:attrName>style.visibility</p:attrName>
                                        </p:attrNameLst>
                                      </p:cBhvr>
                                      <p:to>
                                        <p:strVal val="visible"/>
                                      </p:to>
                                    </p:set>
                                  </p:childTnLst>
                                </p:cTn>
                              </p:par>
                              <p:par>
                                <p:cTn id="69" presetID="1" presetClass="exit" presetSubtype="0" fill="hold" nodeType="withEffect">
                                  <p:stCondLst>
                                    <p:cond delay="0"/>
                                  </p:stCondLst>
                                  <p:childTnLst>
                                    <p:set>
                                      <p:cBhvr>
                                        <p:cTn id="70" dur="1" fill="hold">
                                          <p:stCondLst>
                                            <p:cond delay="0"/>
                                          </p:stCondLst>
                                        </p:cTn>
                                        <p:tgtEl>
                                          <p:spTgt spid="93188">
                                            <p:txEl>
                                              <p:charRg st="0" end="9"/>
                                            </p:txEl>
                                          </p:spTgt>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93194">
                                            <p:txEl>
                                              <p:charRg st="0" end="1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7" grpId="0" build="allAtOnce"/>
      <p:bldP spid="93188" grpId="0" build="allAtOnce"/>
      <p:bldP spid="93189" grpId="0" build="allAtOnce"/>
      <p:bldP spid="93190" grpId="0" build="allAtOnce"/>
      <p:bldP spid="93191" grpId="0" build="allAtOnce"/>
      <p:bldP spid="93192" grpId="0" build="allAtOnce"/>
      <p:bldP spid="93193" grpId="0" build="allAtOnce"/>
      <p:bldP spid="93194" grpId="0" build="allAtOnce"/>
      <p:bldP spid="93195" grpId="0" build="allAtOnce"/>
      <p:bldP spid="93206"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2103755"/>
            <a:ext cx="7772400" cy="2595245"/>
          </a:xfrm>
          <a:ln w="57150" cap="rnd">
            <a:solidFill>
              <a:srgbClr val="002060"/>
            </a:solidFill>
          </a:ln>
          <a:effectLst/>
        </p:spPr>
        <p:txBody>
          <a:bodyPr/>
          <a:p>
            <a:r>
              <a:rPr lang="en-US" altLang="en-US" sz="8000" b="1" u="sng"/>
              <a:t>Power</a:t>
            </a:r>
            <a:endParaRPr lang="en-US" altLang="en-US" sz="8000" b="1" u="sng"/>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Power</a:t>
            </a:r>
            <a:endParaRPr lang="en-US" altLang="en-US"/>
          </a:p>
        </p:txBody>
      </p:sp>
      <p:sp>
        <p:nvSpPr>
          <p:cNvPr id="2" name="Text Box 1"/>
          <p:cNvSpPr txBox="1"/>
          <p:nvPr/>
        </p:nvSpPr>
        <p:spPr>
          <a:xfrm>
            <a:off x="285115" y="1025525"/>
            <a:ext cx="8463915" cy="5262245"/>
          </a:xfrm>
          <a:prstGeom prst="rect">
            <a:avLst/>
          </a:prstGeom>
          <a:noFill/>
        </p:spPr>
        <p:txBody>
          <a:bodyPr wrap="square" rtlCol="0">
            <a:spAutoFit/>
          </a:bodyPr>
          <a:p>
            <a:r>
              <a:rPr lang="en-US" altLang="en-US" sz="2800"/>
              <a:t>Power is the </a:t>
            </a:r>
            <a:r>
              <a:rPr lang="en-US" altLang="en-US" sz="2800" b="1"/>
              <a:t>rate </a:t>
            </a:r>
            <a:r>
              <a:rPr lang="en-US" altLang="en-US" sz="2800"/>
              <a:t>at which energy is </a:t>
            </a:r>
            <a:r>
              <a:rPr lang="en-US" altLang="en-US" sz="2800" b="1"/>
              <a:t>transferred </a:t>
            </a:r>
            <a:r>
              <a:rPr lang="en-US" altLang="en-US" sz="2800"/>
              <a:t>or the rate at which </a:t>
            </a:r>
            <a:r>
              <a:rPr lang="en-US" altLang="en-US" sz="2800" b="1"/>
              <a:t>work </a:t>
            </a:r>
            <a:r>
              <a:rPr lang="en-US" altLang="en-US" sz="2800"/>
              <a:t>is done</a:t>
            </a:r>
            <a:endParaRPr lang="en-US" altLang="en-US" sz="2800"/>
          </a:p>
          <a:p>
            <a:endParaRPr lang="en-US" altLang="en-US" sz="2800"/>
          </a:p>
          <a:p>
            <a:endParaRPr lang="en-US" altLang="en-US" sz="2800"/>
          </a:p>
          <a:p>
            <a:endParaRPr lang="en-US" altLang="en-US" sz="2800"/>
          </a:p>
          <a:p>
            <a:endParaRPr lang="en-US" altLang="en-US" sz="2800"/>
          </a:p>
          <a:p>
            <a:endParaRPr lang="en-US" altLang="en-US" sz="2800"/>
          </a:p>
          <a:p>
            <a:endParaRPr lang="en-US" altLang="en-US" sz="2800"/>
          </a:p>
          <a:p>
            <a:endParaRPr lang="en-US" altLang="en-US" sz="2800"/>
          </a:p>
          <a:p>
            <a:endParaRPr lang="en-US" altLang="en-US" sz="2800"/>
          </a:p>
          <a:p>
            <a:endParaRPr lang="en-US" altLang="en-US" sz="2800"/>
          </a:p>
          <a:p>
            <a:r>
              <a:rPr lang="en-US" altLang="en-US" sz="2800"/>
              <a:t>1 Watt is an energy transfer of 1 Joule per second</a:t>
            </a:r>
            <a:endParaRPr lang="en-US" altLang="en-US" sz="2800"/>
          </a:p>
        </p:txBody>
      </p:sp>
      <p:pic>
        <p:nvPicPr>
          <p:cNvPr id="3" name="Picture 2"/>
          <p:cNvPicPr>
            <a:picLocks noChangeAspect="1"/>
          </p:cNvPicPr>
          <p:nvPr/>
        </p:nvPicPr>
        <p:blipFill>
          <a:blip r:embed="rId1"/>
          <a:stretch>
            <a:fillRect/>
          </a:stretch>
        </p:blipFill>
        <p:spPr>
          <a:xfrm>
            <a:off x="1478915" y="1978660"/>
            <a:ext cx="6076315" cy="324739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5634" name="Rectangle 2"/>
          <p:cNvSpPr>
            <a:spLocks noGrp="1"/>
          </p:cNvSpPr>
          <p:nvPr>
            <p:ph type="title"/>
          </p:nvPr>
        </p:nvSpPr>
        <p:spPr/>
        <p:txBody>
          <a:bodyPr vert="horz" wrap="square" lIns="91440" tIns="45720" rIns="91440" bIns="45720" anchor="ctr"/>
          <a:p>
            <a:r>
              <a:rPr sz="4000" dirty="0"/>
              <a:t>Power comparisons</a:t>
            </a:r>
            <a:endParaRPr sz="4000" dirty="0"/>
          </a:p>
        </p:txBody>
      </p:sp>
      <p:graphicFrame>
        <p:nvGraphicFramePr>
          <p:cNvPr id="149569" name="Group 65"/>
          <p:cNvGraphicFramePr>
            <a:graphicFrameLocks noGrp="1"/>
          </p:cNvGraphicFramePr>
          <p:nvPr>
            <p:ph idx="1"/>
          </p:nvPr>
        </p:nvGraphicFramePr>
        <p:xfrm>
          <a:off x="609600" y="1029970"/>
          <a:ext cx="7924800" cy="5066030"/>
        </p:xfrm>
        <a:graphic>
          <a:graphicData uri="http://schemas.openxmlformats.org/drawingml/2006/table">
            <a:tbl>
              <a:tblPr/>
              <a:tblGrid>
                <a:gridCol w="2809875"/>
                <a:gridCol w="5114925"/>
              </a:tblGrid>
              <a:tr h="64135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1" i="0" u="none" strike="noStrike" cap="none" normalizeH="0" baseline="0" smtClean="0">
                          <a:ln>
                            <a:noFill/>
                          </a:ln>
                          <a:solidFill>
                            <a:schemeClr val="tx1"/>
                          </a:solidFill>
                          <a:effectLst/>
                          <a:latin typeface="Arial" panose="020B0604020202020204" pitchFamily="34" charset="0"/>
                        </a:rPr>
                        <a:t>Device</a:t>
                      </a:r>
                      <a:endParaRPr kumimoji="0" lang="en-GB" sz="2800" b="1"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1" i="0" u="none" strike="noStrike" cap="none" normalizeH="0" baseline="0" smtClean="0">
                          <a:ln>
                            <a:noFill/>
                          </a:ln>
                          <a:solidFill>
                            <a:schemeClr val="tx1"/>
                          </a:solidFill>
                          <a:effectLst/>
                          <a:latin typeface="Arial" panose="020B0604020202020204" pitchFamily="34" charset="0"/>
                        </a:rPr>
                        <a:t>Power rating</a:t>
                      </a:r>
                      <a:endParaRPr kumimoji="0" lang="en-GB" sz="2800" b="1"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5013">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5013">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8188">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5013">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9300">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1838">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49537" name="Text Box 33"/>
          <p:cNvSpPr txBox="1"/>
          <p:nvPr/>
        </p:nvSpPr>
        <p:spPr>
          <a:xfrm>
            <a:off x="900113" y="1700213"/>
            <a:ext cx="1944687" cy="460375"/>
          </a:xfrm>
          <a:prstGeom prst="rect">
            <a:avLst/>
          </a:prstGeom>
          <a:noFill/>
          <a:ln w="9525">
            <a:noFill/>
          </a:ln>
        </p:spPr>
        <p:txBody>
          <a:bodyPr>
            <a:spAutoFit/>
          </a:bodyPr>
          <a:p>
            <a:pPr>
              <a:spcBef>
                <a:spcPct val="50000"/>
              </a:spcBef>
            </a:pPr>
            <a:r>
              <a:rPr sz="2400" b="1" dirty="0">
                <a:solidFill>
                  <a:schemeClr val="accent2"/>
                </a:solidFill>
              </a:rPr>
              <a:t>Torch</a:t>
            </a:r>
            <a:endParaRPr sz="2400" b="1" dirty="0">
              <a:solidFill>
                <a:schemeClr val="accent2"/>
              </a:solidFill>
            </a:endParaRPr>
          </a:p>
        </p:txBody>
      </p:sp>
      <p:sp>
        <p:nvSpPr>
          <p:cNvPr id="149538" name="Text Box 34"/>
          <p:cNvSpPr txBox="1"/>
          <p:nvPr/>
        </p:nvSpPr>
        <p:spPr>
          <a:xfrm>
            <a:off x="5507038" y="1700213"/>
            <a:ext cx="1152525" cy="460375"/>
          </a:xfrm>
          <a:prstGeom prst="rect">
            <a:avLst/>
          </a:prstGeom>
          <a:noFill/>
          <a:ln w="9525">
            <a:noFill/>
          </a:ln>
        </p:spPr>
        <p:txBody>
          <a:bodyPr>
            <a:spAutoFit/>
          </a:bodyPr>
          <a:p>
            <a:pPr algn="ctr">
              <a:spcBef>
                <a:spcPct val="50000"/>
              </a:spcBef>
            </a:pPr>
            <a:r>
              <a:rPr sz="2400" b="1" dirty="0">
                <a:solidFill>
                  <a:srgbClr val="FF0000"/>
                </a:solidFill>
              </a:rPr>
              <a:t>1W</a:t>
            </a:r>
            <a:endParaRPr sz="2400" b="1" dirty="0">
              <a:solidFill>
                <a:srgbClr val="FF0000"/>
              </a:solidFill>
            </a:endParaRPr>
          </a:p>
        </p:txBody>
      </p:sp>
      <p:sp>
        <p:nvSpPr>
          <p:cNvPr id="149540" name="Text Box 36"/>
          <p:cNvSpPr txBox="1"/>
          <p:nvPr/>
        </p:nvSpPr>
        <p:spPr>
          <a:xfrm>
            <a:off x="900113" y="2492375"/>
            <a:ext cx="2305050" cy="460375"/>
          </a:xfrm>
          <a:prstGeom prst="rect">
            <a:avLst/>
          </a:prstGeom>
          <a:noFill/>
          <a:ln w="9525">
            <a:noFill/>
          </a:ln>
        </p:spPr>
        <p:txBody>
          <a:bodyPr>
            <a:spAutoFit/>
          </a:bodyPr>
          <a:p>
            <a:pPr>
              <a:spcBef>
                <a:spcPct val="50000"/>
              </a:spcBef>
            </a:pPr>
            <a:r>
              <a:rPr sz="2400" b="1" dirty="0">
                <a:solidFill>
                  <a:schemeClr val="accent2"/>
                </a:solidFill>
              </a:rPr>
              <a:t>Electric kettle</a:t>
            </a:r>
            <a:endParaRPr sz="2400" b="1" dirty="0">
              <a:solidFill>
                <a:schemeClr val="accent2"/>
              </a:solidFill>
            </a:endParaRPr>
          </a:p>
        </p:txBody>
      </p:sp>
      <p:sp>
        <p:nvSpPr>
          <p:cNvPr id="149541" name="Text Box 37"/>
          <p:cNvSpPr txBox="1"/>
          <p:nvPr/>
        </p:nvSpPr>
        <p:spPr>
          <a:xfrm>
            <a:off x="4464050" y="2492375"/>
            <a:ext cx="3240088" cy="460375"/>
          </a:xfrm>
          <a:prstGeom prst="rect">
            <a:avLst/>
          </a:prstGeom>
          <a:noFill/>
          <a:ln w="9525">
            <a:noFill/>
          </a:ln>
        </p:spPr>
        <p:txBody>
          <a:bodyPr>
            <a:spAutoFit/>
          </a:bodyPr>
          <a:p>
            <a:pPr algn="ctr">
              <a:spcBef>
                <a:spcPct val="50000"/>
              </a:spcBef>
            </a:pPr>
            <a:r>
              <a:rPr sz="2400" b="1" dirty="0">
                <a:solidFill>
                  <a:srgbClr val="FF0000"/>
                </a:solidFill>
              </a:rPr>
              <a:t>2 000 W or 2 kW</a:t>
            </a:r>
            <a:endParaRPr sz="2400" b="1" dirty="0">
              <a:solidFill>
                <a:srgbClr val="FF0000"/>
              </a:solidFill>
            </a:endParaRPr>
          </a:p>
        </p:txBody>
      </p:sp>
      <p:sp>
        <p:nvSpPr>
          <p:cNvPr id="149543" name="Text Box 39"/>
          <p:cNvSpPr txBox="1"/>
          <p:nvPr/>
        </p:nvSpPr>
        <p:spPr>
          <a:xfrm>
            <a:off x="900113" y="3932238"/>
            <a:ext cx="2233612" cy="460375"/>
          </a:xfrm>
          <a:prstGeom prst="rect">
            <a:avLst/>
          </a:prstGeom>
          <a:noFill/>
          <a:ln w="9525">
            <a:noFill/>
          </a:ln>
        </p:spPr>
        <p:txBody>
          <a:bodyPr>
            <a:spAutoFit/>
          </a:bodyPr>
          <a:p>
            <a:pPr>
              <a:spcBef>
                <a:spcPct val="50000"/>
              </a:spcBef>
            </a:pPr>
            <a:r>
              <a:rPr sz="2400" b="1" dirty="0">
                <a:solidFill>
                  <a:schemeClr val="accent2"/>
                </a:solidFill>
              </a:rPr>
              <a:t>Space rocket</a:t>
            </a:r>
            <a:endParaRPr sz="2400" b="1" dirty="0">
              <a:solidFill>
                <a:schemeClr val="accent2"/>
              </a:solidFill>
            </a:endParaRPr>
          </a:p>
        </p:txBody>
      </p:sp>
      <p:sp>
        <p:nvSpPr>
          <p:cNvPr id="149544" name="Text Box 40"/>
          <p:cNvSpPr txBox="1"/>
          <p:nvPr/>
        </p:nvSpPr>
        <p:spPr>
          <a:xfrm>
            <a:off x="3724275" y="3932238"/>
            <a:ext cx="4718050" cy="460375"/>
          </a:xfrm>
          <a:prstGeom prst="rect">
            <a:avLst/>
          </a:prstGeom>
          <a:noFill/>
          <a:ln w="9525">
            <a:noFill/>
          </a:ln>
        </p:spPr>
        <p:txBody>
          <a:bodyPr>
            <a:spAutoFit/>
          </a:bodyPr>
          <a:p>
            <a:pPr algn="ctr">
              <a:spcBef>
                <a:spcPct val="50000"/>
              </a:spcBef>
            </a:pPr>
            <a:r>
              <a:rPr sz="2400" b="1" dirty="0">
                <a:solidFill>
                  <a:srgbClr val="FF0000"/>
                </a:solidFill>
              </a:rPr>
              <a:t>100 000 000 W or 100 MW</a:t>
            </a:r>
            <a:endParaRPr sz="2400" b="1" dirty="0">
              <a:solidFill>
                <a:srgbClr val="FF0000"/>
              </a:solidFill>
            </a:endParaRPr>
          </a:p>
        </p:txBody>
      </p:sp>
      <p:sp>
        <p:nvSpPr>
          <p:cNvPr id="149546" name="Text Box 42"/>
          <p:cNvSpPr txBox="1"/>
          <p:nvPr/>
        </p:nvSpPr>
        <p:spPr>
          <a:xfrm>
            <a:off x="900113" y="3213100"/>
            <a:ext cx="900112" cy="460375"/>
          </a:xfrm>
          <a:prstGeom prst="rect">
            <a:avLst/>
          </a:prstGeom>
          <a:noFill/>
          <a:ln w="9525">
            <a:noFill/>
          </a:ln>
        </p:spPr>
        <p:txBody>
          <a:bodyPr>
            <a:spAutoFit/>
          </a:bodyPr>
          <a:p>
            <a:pPr>
              <a:spcBef>
                <a:spcPct val="50000"/>
              </a:spcBef>
            </a:pPr>
            <a:r>
              <a:rPr sz="2400" b="1" dirty="0">
                <a:solidFill>
                  <a:schemeClr val="accent2"/>
                </a:solidFill>
              </a:rPr>
              <a:t>Car</a:t>
            </a:r>
            <a:endParaRPr sz="2400" b="1" dirty="0">
              <a:solidFill>
                <a:schemeClr val="accent2"/>
              </a:solidFill>
            </a:endParaRPr>
          </a:p>
        </p:txBody>
      </p:sp>
      <p:sp>
        <p:nvSpPr>
          <p:cNvPr id="149547" name="Text Box 43"/>
          <p:cNvSpPr txBox="1"/>
          <p:nvPr/>
        </p:nvSpPr>
        <p:spPr>
          <a:xfrm>
            <a:off x="4319588" y="3213100"/>
            <a:ext cx="3529012" cy="460375"/>
          </a:xfrm>
          <a:prstGeom prst="rect">
            <a:avLst/>
          </a:prstGeom>
          <a:noFill/>
          <a:ln w="9525">
            <a:noFill/>
          </a:ln>
        </p:spPr>
        <p:txBody>
          <a:bodyPr>
            <a:spAutoFit/>
          </a:bodyPr>
          <a:p>
            <a:pPr algn="ctr">
              <a:spcBef>
                <a:spcPct val="50000"/>
              </a:spcBef>
            </a:pPr>
            <a:r>
              <a:rPr sz="2400" b="1" dirty="0">
                <a:solidFill>
                  <a:srgbClr val="FF0000"/>
                </a:solidFill>
              </a:rPr>
              <a:t>50 000 W or 50 kW</a:t>
            </a:r>
            <a:endParaRPr sz="2400" b="1" dirty="0">
              <a:solidFill>
                <a:srgbClr val="FF0000"/>
              </a:solidFill>
            </a:endParaRPr>
          </a:p>
        </p:txBody>
      </p:sp>
      <p:sp>
        <p:nvSpPr>
          <p:cNvPr id="149549" name="Text Box 45"/>
          <p:cNvSpPr txBox="1"/>
          <p:nvPr/>
        </p:nvSpPr>
        <p:spPr>
          <a:xfrm>
            <a:off x="900113" y="4724400"/>
            <a:ext cx="2374900" cy="460375"/>
          </a:xfrm>
          <a:prstGeom prst="rect">
            <a:avLst/>
          </a:prstGeom>
          <a:noFill/>
          <a:ln w="9525">
            <a:noFill/>
          </a:ln>
        </p:spPr>
        <p:txBody>
          <a:bodyPr>
            <a:spAutoFit/>
          </a:bodyPr>
          <a:p>
            <a:pPr>
              <a:spcBef>
                <a:spcPct val="50000"/>
              </a:spcBef>
            </a:pPr>
            <a:r>
              <a:rPr sz="2400" b="1" dirty="0">
                <a:solidFill>
                  <a:schemeClr val="accent2"/>
                </a:solidFill>
              </a:rPr>
              <a:t>Power station</a:t>
            </a:r>
            <a:endParaRPr dirty="0"/>
          </a:p>
        </p:txBody>
      </p:sp>
      <p:sp>
        <p:nvSpPr>
          <p:cNvPr id="149550" name="Text Box 46"/>
          <p:cNvSpPr txBox="1"/>
          <p:nvPr/>
        </p:nvSpPr>
        <p:spPr>
          <a:xfrm>
            <a:off x="4643438" y="4724400"/>
            <a:ext cx="2881312" cy="460375"/>
          </a:xfrm>
          <a:prstGeom prst="rect">
            <a:avLst/>
          </a:prstGeom>
          <a:noFill/>
          <a:ln w="9525">
            <a:noFill/>
          </a:ln>
        </p:spPr>
        <p:txBody>
          <a:bodyPr>
            <a:spAutoFit/>
          </a:bodyPr>
          <a:p>
            <a:pPr algn="ctr">
              <a:spcBef>
                <a:spcPct val="50000"/>
              </a:spcBef>
            </a:pPr>
            <a:r>
              <a:rPr sz="2400" b="1" dirty="0">
                <a:solidFill>
                  <a:srgbClr val="FF0000"/>
                </a:solidFill>
              </a:rPr>
              <a:t>10 000 MW</a:t>
            </a:r>
            <a:endParaRPr sz="2400" b="1" dirty="0">
              <a:solidFill>
                <a:srgbClr val="FF0000"/>
              </a:solidFill>
            </a:endParaRPr>
          </a:p>
        </p:txBody>
      </p:sp>
      <p:sp>
        <p:nvSpPr>
          <p:cNvPr id="149556" name="Text Box 52"/>
          <p:cNvSpPr txBox="1"/>
          <p:nvPr/>
        </p:nvSpPr>
        <p:spPr>
          <a:xfrm>
            <a:off x="900113" y="5372100"/>
            <a:ext cx="1944687" cy="460375"/>
          </a:xfrm>
          <a:prstGeom prst="rect">
            <a:avLst/>
          </a:prstGeom>
          <a:noFill/>
          <a:ln w="9525">
            <a:noFill/>
          </a:ln>
        </p:spPr>
        <p:txBody>
          <a:bodyPr>
            <a:spAutoFit/>
          </a:bodyPr>
          <a:p>
            <a:pPr>
              <a:spcBef>
                <a:spcPct val="50000"/>
              </a:spcBef>
            </a:pPr>
            <a:r>
              <a:rPr sz="2400" b="1" dirty="0">
                <a:solidFill>
                  <a:schemeClr val="accent2"/>
                </a:solidFill>
              </a:rPr>
              <a:t>The Sun</a:t>
            </a:r>
            <a:endParaRPr sz="2400" b="1" dirty="0">
              <a:solidFill>
                <a:schemeClr val="accent2"/>
              </a:solidFill>
            </a:endParaRPr>
          </a:p>
        </p:txBody>
      </p:sp>
      <p:sp>
        <p:nvSpPr>
          <p:cNvPr id="149557" name="Text Box 53"/>
          <p:cNvSpPr txBox="1"/>
          <p:nvPr/>
        </p:nvSpPr>
        <p:spPr>
          <a:xfrm>
            <a:off x="3419475" y="5372100"/>
            <a:ext cx="5327650" cy="460375"/>
          </a:xfrm>
          <a:prstGeom prst="rect">
            <a:avLst/>
          </a:prstGeom>
          <a:noFill/>
          <a:ln w="9525">
            <a:noFill/>
          </a:ln>
        </p:spPr>
        <p:txBody>
          <a:bodyPr>
            <a:spAutoFit/>
          </a:bodyPr>
          <a:p>
            <a:pPr algn="ctr">
              <a:spcBef>
                <a:spcPct val="50000"/>
              </a:spcBef>
            </a:pPr>
            <a:r>
              <a:rPr sz="2400" b="1" dirty="0">
                <a:solidFill>
                  <a:srgbClr val="FF0000"/>
                </a:solidFill>
              </a:rPr>
              <a:t>100 000 000 000 000 000 000 MW</a:t>
            </a:r>
            <a:endParaRPr sz="24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95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95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95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954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954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954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954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954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954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955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955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95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37" grpId="0"/>
      <p:bldP spid="149538" grpId="0"/>
      <p:bldP spid="149540" grpId="0"/>
      <p:bldP spid="149541" grpId="0"/>
      <p:bldP spid="149543" grpId="0"/>
      <p:bldP spid="149544" grpId="0"/>
      <p:bldP spid="149546" grpId="0"/>
      <p:bldP spid="149547" grpId="0"/>
      <p:bldP spid="149549" grpId="0"/>
      <p:bldP spid="149550" grpId="0"/>
      <p:bldP spid="149556" grpId="0"/>
      <p:bldP spid="149557"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Power</a:t>
            </a:r>
            <a:endParaRPr lang="en-US" altLang="en-US"/>
          </a:p>
        </p:txBody>
      </p:sp>
      <p:pic>
        <p:nvPicPr>
          <p:cNvPr id="4" name="Picture 3"/>
          <p:cNvPicPr>
            <a:picLocks noChangeAspect="1"/>
          </p:cNvPicPr>
          <p:nvPr/>
        </p:nvPicPr>
        <p:blipFill>
          <a:blip r:embed="rId1"/>
          <a:stretch>
            <a:fillRect/>
          </a:stretch>
        </p:blipFill>
        <p:spPr>
          <a:xfrm>
            <a:off x="648970" y="758825"/>
            <a:ext cx="8047990" cy="5839460"/>
          </a:xfrm>
          <a:prstGeom prst="rect">
            <a:avLst/>
          </a:prstGeom>
        </p:spPr>
      </p:pic>
      <p:sp>
        <p:nvSpPr>
          <p:cNvPr id="8" name="Rectangle 7"/>
          <p:cNvSpPr/>
          <p:nvPr/>
        </p:nvSpPr>
        <p:spPr>
          <a:xfrm>
            <a:off x="648970" y="4843145"/>
            <a:ext cx="3879850" cy="1355725"/>
          </a:xfrm>
          <a:prstGeom prst="rect">
            <a:avLst/>
          </a:prstGeom>
          <a:solidFill>
            <a:srgbClr val="2438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5" name="Rectangle 4"/>
          <p:cNvSpPr/>
          <p:nvPr/>
        </p:nvSpPr>
        <p:spPr>
          <a:xfrm>
            <a:off x="4779645" y="4843145"/>
            <a:ext cx="3917950" cy="1355725"/>
          </a:xfrm>
          <a:prstGeom prst="rect">
            <a:avLst/>
          </a:prstGeom>
          <a:solidFill>
            <a:srgbClr val="2438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6" name="Rectangle 5"/>
          <p:cNvSpPr/>
          <p:nvPr/>
        </p:nvSpPr>
        <p:spPr>
          <a:xfrm>
            <a:off x="648970" y="6198870"/>
            <a:ext cx="3879850" cy="399415"/>
          </a:xfrm>
          <a:prstGeom prst="rect">
            <a:avLst/>
          </a:prstGeom>
          <a:solidFill>
            <a:srgbClr val="2438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7" name="Rectangle 6"/>
          <p:cNvSpPr/>
          <p:nvPr/>
        </p:nvSpPr>
        <p:spPr>
          <a:xfrm>
            <a:off x="4779645" y="6198870"/>
            <a:ext cx="3879850" cy="399415"/>
          </a:xfrm>
          <a:prstGeom prst="rect">
            <a:avLst/>
          </a:prstGeom>
          <a:solidFill>
            <a:srgbClr val="2438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32" fill="hold" grpId="0" nodeType="clickEffect">
                                  <p:stCondLst>
                                    <p:cond delay="0"/>
                                  </p:stCondLst>
                                  <p:childTnLst>
                                    <p:animEffect transition="out" filter="diamond(out)">
                                      <p:cBhvr>
                                        <p:cTn id="6" dur="500"/>
                                        <p:tgtEl>
                                          <p:spTgt spid="8"/>
                                        </p:tgtEl>
                                      </p:cBhvr>
                                    </p:animEffect>
                                    <p:set>
                                      <p:cBhvr>
                                        <p:cTn id="7" dur="1" fill="hold">
                                          <p:stCondLst>
                                            <p:cond delay="500"/>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8" presetClass="exit" presetSubtype="32" fill="hold" grpId="0" nodeType="clickEffect">
                                  <p:stCondLst>
                                    <p:cond delay="0"/>
                                  </p:stCondLst>
                                  <p:childTnLst>
                                    <p:animEffect transition="out" filter="diamond(out)">
                                      <p:cBhvr>
                                        <p:cTn id="11" dur="500"/>
                                        <p:tgtEl>
                                          <p:spTgt spid="6"/>
                                        </p:tgtEl>
                                      </p:cBhvr>
                                    </p:animEffect>
                                    <p:set>
                                      <p:cBhvr>
                                        <p:cTn id="12" dur="1" fill="hold">
                                          <p:stCondLst>
                                            <p:cond delay="500"/>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8" presetClass="exit" presetSubtype="32" fill="hold" grpId="0" nodeType="clickEffect">
                                  <p:stCondLst>
                                    <p:cond delay="0"/>
                                  </p:stCondLst>
                                  <p:childTnLst>
                                    <p:animEffect transition="out" filter="diamond(out)">
                                      <p:cBhvr>
                                        <p:cTn id="16" dur="500"/>
                                        <p:tgtEl>
                                          <p:spTgt spid="5"/>
                                        </p:tgtEl>
                                      </p:cBhvr>
                                    </p:animEffect>
                                    <p:set>
                                      <p:cBhvr>
                                        <p:cTn id="17" dur="1" fill="hold">
                                          <p:stCondLst>
                                            <p:cond delay="500"/>
                                          </p:stCondLst>
                                        </p:cTn>
                                        <p:tgtEl>
                                          <p:spTgt spid="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8" presetClass="exit" presetSubtype="32" fill="hold" grpId="0" nodeType="clickEffect">
                                  <p:stCondLst>
                                    <p:cond delay="0"/>
                                  </p:stCondLst>
                                  <p:childTnLst>
                                    <p:animEffect transition="out" filter="diamond(out)">
                                      <p:cBhvr>
                                        <p:cTn id="21" dur="500"/>
                                        <p:tgtEl>
                                          <p:spTgt spid="7"/>
                                        </p:tgtEl>
                                      </p:cBhvr>
                                    </p:animEffect>
                                    <p:set>
                                      <p:cBhvr>
                                        <p:cTn id="22" dur="1" fill="hold">
                                          <p:stCondLst>
                                            <p:cond delay="50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5" grpId="0" bldLvl="0" animBg="1"/>
      <p:bldP spid="6" grpId="0" bldLvl="0" animBg="1"/>
      <p:bldP spid="7" grpId="0" bldLvl="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Power</a:t>
            </a:r>
            <a:endParaRPr lang="en-US" altLang="en-US"/>
          </a:p>
        </p:txBody>
      </p:sp>
      <p:pic>
        <p:nvPicPr>
          <p:cNvPr id="4" name="Picture 3"/>
          <p:cNvPicPr>
            <a:picLocks noChangeAspect="1"/>
          </p:cNvPicPr>
          <p:nvPr/>
        </p:nvPicPr>
        <p:blipFill>
          <a:blip r:embed="rId1"/>
          <a:stretch>
            <a:fillRect/>
          </a:stretch>
        </p:blipFill>
        <p:spPr>
          <a:xfrm>
            <a:off x="648970" y="758825"/>
            <a:ext cx="8047990" cy="5839460"/>
          </a:xfrm>
          <a:prstGeom prst="rect">
            <a:avLst/>
          </a:prstGeom>
        </p:spPr>
      </p:pic>
      <p:sp>
        <p:nvSpPr>
          <p:cNvPr id="8" name="Rectangle 7"/>
          <p:cNvSpPr/>
          <p:nvPr/>
        </p:nvSpPr>
        <p:spPr>
          <a:xfrm>
            <a:off x="648970" y="4843145"/>
            <a:ext cx="3879850" cy="1355725"/>
          </a:xfrm>
          <a:prstGeom prst="rect">
            <a:avLst/>
          </a:prstGeom>
          <a:solidFill>
            <a:srgbClr val="2438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5" name="Rectangle 4"/>
          <p:cNvSpPr/>
          <p:nvPr/>
        </p:nvSpPr>
        <p:spPr>
          <a:xfrm>
            <a:off x="4779645" y="4843145"/>
            <a:ext cx="3917950" cy="1355725"/>
          </a:xfrm>
          <a:prstGeom prst="rect">
            <a:avLst/>
          </a:prstGeom>
          <a:solidFill>
            <a:srgbClr val="2438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6" name="Rectangle 5"/>
          <p:cNvSpPr/>
          <p:nvPr/>
        </p:nvSpPr>
        <p:spPr>
          <a:xfrm>
            <a:off x="648970" y="6198870"/>
            <a:ext cx="3879850" cy="399415"/>
          </a:xfrm>
          <a:prstGeom prst="rect">
            <a:avLst/>
          </a:prstGeom>
          <a:solidFill>
            <a:srgbClr val="2438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7" name="Rectangle 6"/>
          <p:cNvSpPr/>
          <p:nvPr/>
        </p:nvSpPr>
        <p:spPr>
          <a:xfrm>
            <a:off x="4779645" y="6198870"/>
            <a:ext cx="3879850" cy="399415"/>
          </a:xfrm>
          <a:prstGeom prst="rect">
            <a:avLst/>
          </a:prstGeom>
          <a:solidFill>
            <a:srgbClr val="2438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32" fill="hold" grpId="0" nodeType="clickEffect">
                                  <p:stCondLst>
                                    <p:cond delay="0"/>
                                  </p:stCondLst>
                                  <p:childTnLst>
                                    <p:animEffect transition="out" filter="diamond(out)">
                                      <p:cBhvr>
                                        <p:cTn id="6" dur="500"/>
                                        <p:tgtEl>
                                          <p:spTgt spid="8"/>
                                        </p:tgtEl>
                                      </p:cBhvr>
                                    </p:animEffect>
                                    <p:set>
                                      <p:cBhvr>
                                        <p:cTn id="7" dur="1" fill="hold">
                                          <p:stCondLst>
                                            <p:cond delay="500"/>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8" presetClass="exit" presetSubtype="32" fill="hold" grpId="0" nodeType="clickEffect">
                                  <p:stCondLst>
                                    <p:cond delay="0"/>
                                  </p:stCondLst>
                                  <p:childTnLst>
                                    <p:animEffect transition="out" filter="diamond(out)">
                                      <p:cBhvr>
                                        <p:cTn id="11" dur="500"/>
                                        <p:tgtEl>
                                          <p:spTgt spid="6"/>
                                        </p:tgtEl>
                                      </p:cBhvr>
                                    </p:animEffect>
                                    <p:set>
                                      <p:cBhvr>
                                        <p:cTn id="12" dur="1" fill="hold">
                                          <p:stCondLst>
                                            <p:cond delay="500"/>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8" presetClass="exit" presetSubtype="32" fill="hold" grpId="0" nodeType="clickEffect">
                                  <p:stCondLst>
                                    <p:cond delay="0"/>
                                  </p:stCondLst>
                                  <p:childTnLst>
                                    <p:animEffect transition="out" filter="diamond(out)">
                                      <p:cBhvr>
                                        <p:cTn id="16" dur="500"/>
                                        <p:tgtEl>
                                          <p:spTgt spid="5"/>
                                        </p:tgtEl>
                                      </p:cBhvr>
                                    </p:animEffect>
                                    <p:set>
                                      <p:cBhvr>
                                        <p:cTn id="17" dur="1" fill="hold">
                                          <p:stCondLst>
                                            <p:cond delay="500"/>
                                          </p:stCondLst>
                                        </p:cTn>
                                        <p:tgtEl>
                                          <p:spTgt spid="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8" presetClass="exit" presetSubtype="32" fill="hold" grpId="0" nodeType="clickEffect">
                                  <p:stCondLst>
                                    <p:cond delay="0"/>
                                  </p:stCondLst>
                                  <p:childTnLst>
                                    <p:animEffect transition="out" filter="diamond(out)">
                                      <p:cBhvr>
                                        <p:cTn id="21" dur="500"/>
                                        <p:tgtEl>
                                          <p:spTgt spid="7"/>
                                        </p:tgtEl>
                                      </p:cBhvr>
                                    </p:animEffect>
                                    <p:set>
                                      <p:cBhvr>
                                        <p:cTn id="22" dur="1" fill="hold">
                                          <p:stCondLst>
                                            <p:cond delay="50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5" grpId="0" bldLvl="0" animBg="1"/>
      <p:bldP spid="6" grpId="0" bldLvl="0" animBg="1"/>
      <p:bldP spid="7" grpId="0" bldLvl="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Picture 2"/>
          <p:cNvPicPr>
            <a:picLocks noChangeAspect="1"/>
          </p:cNvPicPr>
          <p:nvPr/>
        </p:nvPicPr>
        <p:blipFill>
          <a:blip r:embed="rId1"/>
          <a:stretch>
            <a:fillRect/>
          </a:stretch>
        </p:blipFill>
        <p:spPr>
          <a:xfrm>
            <a:off x="1778000" y="2371725"/>
            <a:ext cx="5914390" cy="3552190"/>
          </a:xfrm>
          <a:prstGeom prst="rect">
            <a:avLst/>
          </a:prstGeom>
        </p:spPr>
      </p:pic>
      <p:sp>
        <p:nvSpPr>
          <p:cNvPr id="30721" name="Title 1"/>
          <p:cNvSpPr>
            <a:spLocks noGrp="1"/>
          </p:cNvSpPr>
          <p:nvPr>
            <p:ph type="title"/>
          </p:nvPr>
        </p:nvSpPr>
        <p:spPr/>
        <p:txBody>
          <a:bodyPr anchor="ctr"/>
          <a:p>
            <a:r>
              <a:rPr lang="en-US" altLang="en-US" b="1">
                <a:sym typeface="+mn-ea"/>
              </a:rPr>
              <a:t>Power</a:t>
            </a:r>
            <a:endParaRPr lang="en-US" altLang="en-US"/>
          </a:p>
        </p:txBody>
      </p:sp>
      <p:sp>
        <p:nvSpPr>
          <p:cNvPr id="8" name="Rectangle 7"/>
          <p:cNvSpPr/>
          <p:nvPr/>
        </p:nvSpPr>
        <p:spPr>
          <a:xfrm>
            <a:off x="1778000" y="2371725"/>
            <a:ext cx="5913755" cy="1437005"/>
          </a:xfrm>
          <a:prstGeom prst="rect">
            <a:avLst/>
          </a:prstGeom>
          <a:solidFill>
            <a:srgbClr val="2438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5" name="Rectangle 4"/>
          <p:cNvSpPr/>
          <p:nvPr/>
        </p:nvSpPr>
        <p:spPr>
          <a:xfrm>
            <a:off x="1778000" y="4843145"/>
            <a:ext cx="5913120" cy="1081405"/>
          </a:xfrm>
          <a:prstGeom prst="rect">
            <a:avLst/>
          </a:prstGeom>
          <a:solidFill>
            <a:srgbClr val="2438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6" name="Rectangle 5"/>
          <p:cNvSpPr/>
          <p:nvPr/>
        </p:nvSpPr>
        <p:spPr>
          <a:xfrm>
            <a:off x="1776730" y="3728085"/>
            <a:ext cx="5915660" cy="1115060"/>
          </a:xfrm>
          <a:prstGeom prst="rect">
            <a:avLst/>
          </a:prstGeom>
          <a:solidFill>
            <a:srgbClr val="2438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pic>
        <p:nvPicPr>
          <p:cNvPr id="2" name="Picture 1"/>
          <p:cNvPicPr>
            <a:picLocks noChangeAspect="1"/>
          </p:cNvPicPr>
          <p:nvPr/>
        </p:nvPicPr>
        <p:blipFill>
          <a:blip r:embed="rId2"/>
          <a:stretch>
            <a:fillRect/>
          </a:stretch>
        </p:blipFill>
        <p:spPr>
          <a:xfrm>
            <a:off x="1401445" y="785495"/>
            <a:ext cx="6341745" cy="1473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32" fill="hold" grpId="0" nodeType="clickEffect">
                                  <p:stCondLst>
                                    <p:cond delay="0"/>
                                  </p:stCondLst>
                                  <p:childTnLst>
                                    <p:animEffect transition="out" filter="diamond(out)">
                                      <p:cBhvr>
                                        <p:cTn id="6" dur="500"/>
                                        <p:tgtEl>
                                          <p:spTgt spid="8"/>
                                        </p:tgtEl>
                                      </p:cBhvr>
                                    </p:animEffect>
                                    <p:set>
                                      <p:cBhvr>
                                        <p:cTn id="7" dur="1" fill="hold">
                                          <p:stCondLst>
                                            <p:cond delay="500"/>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8" presetClass="exit" presetSubtype="32" fill="hold" grpId="0" nodeType="clickEffect">
                                  <p:stCondLst>
                                    <p:cond delay="0"/>
                                  </p:stCondLst>
                                  <p:childTnLst>
                                    <p:animEffect transition="out" filter="diamond(out)">
                                      <p:cBhvr>
                                        <p:cTn id="11" dur="500"/>
                                        <p:tgtEl>
                                          <p:spTgt spid="6"/>
                                        </p:tgtEl>
                                      </p:cBhvr>
                                    </p:animEffect>
                                    <p:set>
                                      <p:cBhvr>
                                        <p:cTn id="12" dur="1" fill="hold">
                                          <p:stCondLst>
                                            <p:cond delay="500"/>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8" presetClass="exit" presetSubtype="32" fill="hold" grpId="0" nodeType="clickEffect">
                                  <p:stCondLst>
                                    <p:cond delay="0"/>
                                  </p:stCondLst>
                                  <p:childTnLst>
                                    <p:animEffect transition="out" filter="diamond(out)">
                                      <p:cBhvr>
                                        <p:cTn id="16" dur="500"/>
                                        <p:tgtEl>
                                          <p:spTgt spid="5"/>
                                        </p:tgtEl>
                                      </p:cBhvr>
                                    </p:animEffect>
                                    <p:set>
                                      <p:cBhvr>
                                        <p:cTn id="17" dur="1" fill="hold">
                                          <p:stCondLst>
                                            <p:cond delay="50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5" grpId="0" bldLvl="0" animBg="1"/>
      <p:bldP spid="6" grpId="0" bldLvl="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1"/>
          <p:cNvPicPr>
            <a:picLocks noChangeAspect="1"/>
          </p:cNvPicPr>
          <p:nvPr/>
        </p:nvPicPr>
        <p:blipFill>
          <a:blip r:embed="rId1"/>
          <a:stretch>
            <a:fillRect/>
          </a:stretch>
        </p:blipFill>
        <p:spPr>
          <a:xfrm>
            <a:off x="648970" y="672465"/>
            <a:ext cx="8309610" cy="6170930"/>
          </a:xfrm>
          <a:prstGeom prst="rect">
            <a:avLst/>
          </a:prstGeom>
        </p:spPr>
      </p:pic>
      <p:sp>
        <p:nvSpPr>
          <p:cNvPr id="30721" name="Title 1"/>
          <p:cNvSpPr>
            <a:spLocks noGrp="1"/>
          </p:cNvSpPr>
          <p:nvPr>
            <p:ph type="title"/>
          </p:nvPr>
        </p:nvSpPr>
        <p:spPr/>
        <p:txBody>
          <a:bodyPr anchor="ctr"/>
          <a:p>
            <a:r>
              <a:rPr lang="en-US" altLang="en-US" b="1">
                <a:sym typeface="+mn-ea"/>
              </a:rPr>
              <a:t>Power</a:t>
            </a:r>
            <a:endParaRPr lang="en-US" altLang="en-US"/>
          </a:p>
        </p:txBody>
      </p:sp>
      <p:sp>
        <p:nvSpPr>
          <p:cNvPr id="8" name="Rectangle 7"/>
          <p:cNvSpPr/>
          <p:nvPr/>
        </p:nvSpPr>
        <p:spPr>
          <a:xfrm>
            <a:off x="648970" y="4843145"/>
            <a:ext cx="3961765" cy="1355725"/>
          </a:xfrm>
          <a:prstGeom prst="rect">
            <a:avLst/>
          </a:prstGeom>
          <a:solidFill>
            <a:srgbClr val="2431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5" name="Rectangle 4"/>
          <p:cNvSpPr/>
          <p:nvPr/>
        </p:nvSpPr>
        <p:spPr>
          <a:xfrm>
            <a:off x="4779645" y="4843145"/>
            <a:ext cx="4179570" cy="1355725"/>
          </a:xfrm>
          <a:prstGeom prst="rect">
            <a:avLst/>
          </a:prstGeom>
          <a:solidFill>
            <a:srgbClr val="2431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6" name="Rectangle 5"/>
          <p:cNvSpPr/>
          <p:nvPr/>
        </p:nvSpPr>
        <p:spPr>
          <a:xfrm>
            <a:off x="648970" y="6307455"/>
            <a:ext cx="3879850" cy="399415"/>
          </a:xfrm>
          <a:prstGeom prst="rect">
            <a:avLst/>
          </a:prstGeom>
          <a:solidFill>
            <a:srgbClr val="2431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7" name="Rectangle 6"/>
          <p:cNvSpPr/>
          <p:nvPr/>
        </p:nvSpPr>
        <p:spPr>
          <a:xfrm>
            <a:off x="4779645" y="6307455"/>
            <a:ext cx="4178935" cy="399415"/>
          </a:xfrm>
          <a:prstGeom prst="rect">
            <a:avLst/>
          </a:prstGeom>
          <a:solidFill>
            <a:srgbClr val="2431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32" fill="hold" grpId="0" nodeType="clickEffect">
                                  <p:stCondLst>
                                    <p:cond delay="0"/>
                                  </p:stCondLst>
                                  <p:childTnLst>
                                    <p:animEffect transition="out" filter="diamond(out)">
                                      <p:cBhvr>
                                        <p:cTn id="6" dur="500"/>
                                        <p:tgtEl>
                                          <p:spTgt spid="8"/>
                                        </p:tgtEl>
                                      </p:cBhvr>
                                    </p:animEffect>
                                    <p:set>
                                      <p:cBhvr>
                                        <p:cTn id="7" dur="1" fill="hold">
                                          <p:stCondLst>
                                            <p:cond delay="500"/>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8" presetClass="exit" presetSubtype="32" fill="hold" grpId="0" nodeType="clickEffect">
                                  <p:stCondLst>
                                    <p:cond delay="0"/>
                                  </p:stCondLst>
                                  <p:childTnLst>
                                    <p:animEffect transition="out" filter="diamond(out)">
                                      <p:cBhvr>
                                        <p:cTn id="11" dur="500"/>
                                        <p:tgtEl>
                                          <p:spTgt spid="6"/>
                                        </p:tgtEl>
                                      </p:cBhvr>
                                    </p:animEffect>
                                    <p:set>
                                      <p:cBhvr>
                                        <p:cTn id="12" dur="1" fill="hold">
                                          <p:stCondLst>
                                            <p:cond delay="500"/>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8" presetClass="exit" presetSubtype="32" fill="hold" grpId="0" nodeType="clickEffect">
                                  <p:stCondLst>
                                    <p:cond delay="0"/>
                                  </p:stCondLst>
                                  <p:childTnLst>
                                    <p:animEffect transition="out" filter="diamond(out)">
                                      <p:cBhvr>
                                        <p:cTn id="16" dur="500"/>
                                        <p:tgtEl>
                                          <p:spTgt spid="5"/>
                                        </p:tgtEl>
                                      </p:cBhvr>
                                    </p:animEffect>
                                    <p:set>
                                      <p:cBhvr>
                                        <p:cTn id="17" dur="1" fill="hold">
                                          <p:stCondLst>
                                            <p:cond delay="500"/>
                                          </p:stCondLst>
                                        </p:cTn>
                                        <p:tgtEl>
                                          <p:spTgt spid="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8" presetClass="exit" presetSubtype="32" fill="hold" grpId="0" nodeType="clickEffect">
                                  <p:stCondLst>
                                    <p:cond delay="0"/>
                                  </p:stCondLst>
                                  <p:childTnLst>
                                    <p:animEffect transition="out" filter="diamond(out)">
                                      <p:cBhvr>
                                        <p:cTn id="21" dur="500"/>
                                        <p:tgtEl>
                                          <p:spTgt spid="7"/>
                                        </p:tgtEl>
                                      </p:cBhvr>
                                    </p:animEffect>
                                    <p:set>
                                      <p:cBhvr>
                                        <p:cTn id="22" dur="1" fill="hold">
                                          <p:stCondLst>
                                            <p:cond delay="50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5" grpId="0" bldLvl="0" animBg="1"/>
      <p:bldP spid="6" grpId="0" bldLvl="0" animBg="1"/>
      <p:bldP spid="7" grpId="0" bldLvl="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7682" name="Rectangle 2"/>
          <p:cNvSpPr>
            <a:spLocks noGrp="1"/>
          </p:cNvSpPr>
          <p:nvPr>
            <p:ph type="title"/>
          </p:nvPr>
        </p:nvSpPr>
        <p:spPr/>
        <p:txBody>
          <a:bodyPr vert="horz" wrap="square" lIns="91440" tIns="45720" rIns="91440" bIns="45720" anchor="ctr"/>
          <a:p>
            <a:r>
              <a:rPr sz="3600" dirty="0"/>
              <a:t>Question 1</a:t>
            </a:r>
            <a:r>
              <a:rPr sz="4000" dirty="0"/>
              <a:t> </a:t>
            </a:r>
            <a:endParaRPr sz="4000" dirty="0"/>
          </a:p>
        </p:txBody>
      </p:sp>
      <p:sp>
        <p:nvSpPr>
          <p:cNvPr id="125955" name="Rectangle 3"/>
          <p:cNvSpPr>
            <a:spLocks noGrp="1"/>
          </p:cNvSpPr>
          <p:nvPr>
            <p:ph idx="1"/>
          </p:nvPr>
        </p:nvSpPr>
        <p:spPr/>
        <p:txBody>
          <a:bodyPr vert="horz" wrap="square" lIns="91440" tIns="45720" rIns="91440" bIns="45720" anchor="t"/>
          <a:p>
            <a:pPr marL="0" indent="0">
              <a:lnSpc>
                <a:spcPct val="80000"/>
              </a:lnSpc>
              <a:buNone/>
            </a:pPr>
            <a:r>
              <a:rPr sz="2800" i="1" dirty="0"/>
              <a:t>Calculate the power of a light bulb that uses      2400 joules of electrical energy in 60 seconds.</a:t>
            </a:r>
            <a:endParaRPr sz="2800" i="1" dirty="0"/>
          </a:p>
          <a:p>
            <a:pPr marL="0" indent="0">
              <a:lnSpc>
                <a:spcPct val="80000"/>
              </a:lnSpc>
              <a:buNone/>
            </a:pPr>
            <a:endParaRPr sz="2800" i="1" dirty="0"/>
          </a:p>
          <a:p>
            <a:pPr marL="0" indent="0">
              <a:lnSpc>
                <a:spcPct val="80000"/>
              </a:lnSpc>
              <a:buNone/>
            </a:pPr>
            <a:r>
              <a:rPr sz="2400" b="1" dirty="0">
                <a:solidFill>
                  <a:srgbClr val="FF0000"/>
                </a:solidFill>
              </a:rPr>
              <a:t>electrical power =  </a:t>
            </a:r>
            <a:r>
              <a:rPr sz="2400" b="1" u="sng" dirty="0">
                <a:solidFill>
                  <a:srgbClr val="FF0000"/>
                </a:solidFill>
              </a:rPr>
              <a:t>electrical energy</a:t>
            </a:r>
            <a:r>
              <a:rPr sz="2400" b="1" dirty="0">
                <a:solidFill>
                  <a:srgbClr val="FF0000"/>
                </a:solidFill>
              </a:rPr>
              <a:t> </a:t>
            </a:r>
            <a:endParaRPr sz="2400" b="1" dirty="0">
              <a:solidFill>
                <a:srgbClr val="FF0000"/>
              </a:solidFill>
            </a:endParaRPr>
          </a:p>
          <a:p>
            <a:pPr marL="0" indent="0">
              <a:lnSpc>
                <a:spcPct val="80000"/>
              </a:lnSpc>
              <a:buNone/>
            </a:pPr>
            <a:r>
              <a:rPr sz="2400" b="1" dirty="0">
                <a:solidFill>
                  <a:srgbClr val="FF0000"/>
                </a:solidFill>
              </a:rPr>
              <a:t>				time</a:t>
            </a:r>
            <a:endParaRPr sz="2400" b="1" dirty="0">
              <a:solidFill>
                <a:srgbClr val="FF0000"/>
              </a:solidFill>
            </a:endParaRPr>
          </a:p>
          <a:p>
            <a:pPr marL="0" indent="0">
              <a:lnSpc>
                <a:spcPct val="80000"/>
              </a:lnSpc>
              <a:buNone/>
            </a:pPr>
            <a:endParaRPr sz="2400" b="1" dirty="0">
              <a:solidFill>
                <a:srgbClr val="FF0000"/>
              </a:solidFill>
            </a:endParaRPr>
          </a:p>
          <a:p>
            <a:pPr marL="0" indent="0">
              <a:lnSpc>
                <a:spcPct val="80000"/>
              </a:lnSpc>
              <a:buNone/>
            </a:pPr>
            <a:r>
              <a:rPr sz="2400" b="1" dirty="0">
                <a:solidFill>
                  <a:srgbClr val="FF0000"/>
                </a:solidFill>
              </a:rPr>
              <a:t>			= </a:t>
            </a:r>
            <a:r>
              <a:rPr sz="2400" b="1" u="sng" dirty="0">
                <a:solidFill>
                  <a:srgbClr val="FF0000"/>
                </a:solidFill>
              </a:rPr>
              <a:t>2400 J</a:t>
            </a:r>
            <a:endParaRPr sz="2400" b="1" u="sng" dirty="0">
              <a:solidFill>
                <a:srgbClr val="FF0000"/>
              </a:solidFill>
            </a:endParaRPr>
          </a:p>
          <a:p>
            <a:pPr marL="0" indent="0">
              <a:lnSpc>
                <a:spcPct val="80000"/>
              </a:lnSpc>
              <a:buNone/>
            </a:pPr>
            <a:r>
              <a:rPr sz="2400" b="1" dirty="0">
                <a:solidFill>
                  <a:srgbClr val="FF0000"/>
                </a:solidFill>
              </a:rPr>
              <a:t>	     		      60 s</a:t>
            </a:r>
            <a:endParaRPr sz="2400" b="1" dirty="0">
              <a:solidFill>
                <a:srgbClr val="FF0000"/>
              </a:solidFill>
            </a:endParaRPr>
          </a:p>
          <a:p>
            <a:pPr marL="0" indent="0">
              <a:lnSpc>
                <a:spcPct val="80000"/>
              </a:lnSpc>
              <a:buNone/>
            </a:pPr>
            <a:endParaRPr sz="2400" b="1" dirty="0">
              <a:solidFill>
                <a:srgbClr val="FF0000"/>
              </a:solidFill>
            </a:endParaRPr>
          </a:p>
          <a:p>
            <a:pPr marL="0" indent="0">
              <a:lnSpc>
                <a:spcPct val="80000"/>
              </a:lnSpc>
              <a:buNone/>
            </a:pPr>
            <a:r>
              <a:rPr sz="2400" b="1" dirty="0">
                <a:solidFill>
                  <a:srgbClr val="3333FF"/>
                </a:solidFill>
              </a:rPr>
              <a:t>electrical power = 40 watts</a:t>
            </a:r>
            <a:endParaRPr sz="2400" b="1" dirty="0">
              <a:solidFill>
                <a:srgbClr val="3333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955">
                                            <p:txEl>
                                              <p:charRg st="100" end="13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5955">
                                            <p:txEl>
                                              <p:charRg st="139" end="148"/>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5955">
                                            <p:txEl>
                                              <p:charRg st="149" end="16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5955">
                                            <p:txEl>
                                              <p:charRg st="161" end="18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955">
                                            <p:txEl>
                                              <p:charRg st="181" end="20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adial">
  <a:themeElements>
    <a:clrScheme name="">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989E5"/>
      </a:accent6>
      <a:hlink>
        <a:srgbClr val="996666"/>
      </a:hlink>
      <a:folHlink>
        <a:srgbClr val="6666CC"/>
      </a:folHlink>
    </a:clrScheme>
    <a:fontScheme na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989E5"/>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789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FFFFFF"/>
        </a:dk2>
        <a:lt2>
          <a:srgbClr val="CC6600"/>
        </a:lt2>
        <a:accent1>
          <a:srgbClr val="FF6600"/>
        </a:accent1>
        <a:accent2>
          <a:srgbClr val="33CCCC"/>
        </a:accent2>
        <a:accent3>
          <a:srgbClr val="C1AAAA"/>
        </a:accent3>
        <a:accent4>
          <a:srgbClr val="DCDCDC"/>
        </a:accent4>
        <a:accent5>
          <a:srgbClr val="FFB9AA"/>
        </a:accent5>
        <a:accent6>
          <a:srgbClr val="2DB7B7"/>
        </a:accent6>
        <a:hlink>
          <a:srgbClr val="99FF33"/>
        </a:hlink>
        <a:folHlink>
          <a:srgbClr val="CC3300"/>
        </a:folHlink>
      </a:clrScheme>
      <a:clrMap bg1="lt1" tx1="dk1" bg2="lt2" tx2="dk2" accent1="accent1" accent2="accent2" accent3="accent3" accent4="accent4" accent5="accent5" accent6="accent6" hlink="hlink" folHlink="folHlink"/>
    </a:extraClrScheme>
    <a:extraClrScheme>
      <a:clrScheme name="">
        <a:dk1>
          <a:srgbClr val="FFFFFF"/>
        </a:dk1>
        <a:lt1>
          <a:srgbClr val="431A01"/>
        </a:lt1>
        <a:dk2>
          <a:srgbClr val="FFFFFF"/>
        </a:dk2>
        <a:lt2>
          <a:srgbClr val="993300"/>
        </a:lt2>
        <a:accent1>
          <a:srgbClr val="FFCC00"/>
        </a:accent1>
        <a:accent2>
          <a:srgbClr val="FF9966"/>
        </a:accent2>
        <a:accent3>
          <a:srgbClr val="B0AAAA"/>
        </a:accent3>
        <a:accent4>
          <a:srgbClr val="DCDCDC"/>
        </a:accent4>
        <a:accent5>
          <a:srgbClr val="FFE2AA"/>
        </a:accent5>
        <a:accent6>
          <a:srgbClr val="E5895B"/>
        </a:accent6>
        <a:hlink>
          <a:srgbClr val="FF6600"/>
        </a:hlink>
        <a:folHlink>
          <a:srgbClr val="CC3300"/>
        </a:folHlink>
      </a:clrScheme>
      <a:clrMap bg1="lt1" tx1="dk1" bg2="lt2" tx2="dk2" accent1="accent1" accent2="accent2" accent3="accent3" accent4="accent4" accent5="accent5" accent6="accent6" hlink="hlink" folHlink="folHlink"/>
    </a:extraClrScheme>
    <a:extraClrScheme>
      <a:clrScheme name="">
        <a:dk1>
          <a:srgbClr val="FFFFFF"/>
        </a:dk1>
        <a:lt1>
          <a:srgbClr val="260000"/>
        </a:lt1>
        <a:dk2>
          <a:srgbClr val="FFFFFF"/>
        </a:dk2>
        <a:lt2>
          <a:srgbClr val="75878B"/>
        </a:lt2>
        <a:accent1>
          <a:srgbClr val="0099CC"/>
        </a:accent1>
        <a:accent2>
          <a:srgbClr val="FF3300"/>
        </a:accent2>
        <a:accent3>
          <a:srgbClr val="ABAAAA"/>
        </a:accent3>
        <a:accent4>
          <a:srgbClr val="DCDCDC"/>
        </a:accent4>
        <a:accent5>
          <a:srgbClr val="AACAE2"/>
        </a:accent5>
        <a:accent6>
          <a:srgbClr val="E52D00"/>
        </a:accent6>
        <a:hlink>
          <a:srgbClr val="FFCC00"/>
        </a:hlink>
        <a:folHlink>
          <a:srgbClr val="CC0000"/>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FFFFFF"/>
        </a:dk2>
        <a:lt2>
          <a:srgbClr val="666699"/>
        </a:lt2>
        <a:accent1>
          <a:srgbClr val="9966FF"/>
        </a:accent1>
        <a:accent2>
          <a:srgbClr val="99CCFF"/>
        </a:accent2>
        <a:accent3>
          <a:srgbClr val="AAAAAA"/>
        </a:accent3>
        <a:accent4>
          <a:srgbClr val="DCDCDC"/>
        </a:accent4>
        <a:accent5>
          <a:srgbClr val="CAB9FF"/>
        </a:accent5>
        <a:accent6>
          <a:srgbClr val="89B7E5"/>
        </a:accent6>
        <a:hlink>
          <a:srgbClr val="FFFFCC"/>
        </a:hlink>
        <a:folHlink>
          <a:srgbClr val="6600CC"/>
        </a:folHlink>
      </a:clrScheme>
      <a:clrMap bg1="lt1" tx1="dk1" bg2="lt2" tx2="dk2" accent1="accent1" accent2="accent2" accent3="accent3" accent4="accent4" accent5="accent5" accent6="accent6" hlink="hlink" folHlink="folHlink"/>
    </a:extraClrScheme>
    <a:extraClrScheme>
      <a:clrScheme name="">
        <a:dk1>
          <a:srgbClr val="FFFFFF"/>
        </a:dk1>
        <a:lt1>
          <a:srgbClr val="2A2A40"/>
        </a:lt1>
        <a:dk2>
          <a:srgbClr val="FFFFFF"/>
        </a:dk2>
        <a:lt2>
          <a:srgbClr val="666699"/>
        </a:lt2>
        <a:accent1>
          <a:srgbClr val="006699"/>
        </a:accent1>
        <a:accent2>
          <a:srgbClr val="CC9900"/>
        </a:accent2>
        <a:accent3>
          <a:srgbClr val="ACACB0"/>
        </a:accent3>
        <a:accent4>
          <a:srgbClr val="DCDCDC"/>
        </a:accent4>
        <a:accent5>
          <a:srgbClr val="AAB9CA"/>
        </a:accent5>
        <a:accent6>
          <a:srgbClr val="B78900"/>
        </a:accent6>
        <a:hlink>
          <a:srgbClr val="CC6600"/>
        </a:hlink>
        <a:folHlink>
          <a:srgbClr val="6C948A"/>
        </a:folHlink>
      </a:clrScheme>
      <a:clrMap bg1="lt1" tx1="dk1" bg2="lt2" tx2="dk2" accent1="accent1" accent2="accent2" accent3="accent3" accent4="accent4" accent5="accent5" accent6="accent6" hlink="hlink" folHlink="folHlink"/>
    </a:extraClrScheme>
    <a:extraClrScheme>
      <a:clrScheme name="">
        <a:dk1>
          <a:srgbClr val="FFFFFF"/>
        </a:dk1>
        <a:lt1>
          <a:srgbClr val="2B335B"/>
        </a:lt1>
        <a:dk2>
          <a:srgbClr val="FFFFFF"/>
        </a:dk2>
        <a:lt2>
          <a:srgbClr val="BECBD8"/>
        </a:lt2>
        <a:accent1>
          <a:srgbClr val="0099CC"/>
        </a:accent1>
        <a:accent2>
          <a:srgbClr val="B5DBE3"/>
        </a:accent2>
        <a:accent3>
          <a:srgbClr val="ACADB6"/>
        </a:accent3>
        <a:accent4>
          <a:srgbClr val="DCDCDC"/>
        </a:accent4>
        <a:accent5>
          <a:srgbClr val="AACAE2"/>
        </a:accent5>
        <a:accent6>
          <a:srgbClr val="A2C4CB"/>
        </a:accent6>
        <a:hlink>
          <a:srgbClr val="FFCC00"/>
        </a:hlink>
        <a:folHlink>
          <a:srgbClr val="58648C"/>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FFFFFF"/>
        </a:dk2>
        <a:lt2>
          <a:srgbClr val="3333FF"/>
        </a:lt2>
        <a:accent1>
          <a:srgbClr val="339966"/>
        </a:accent1>
        <a:accent2>
          <a:srgbClr val="9999FF"/>
        </a:accent2>
        <a:accent3>
          <a:srgbClr val="AAAACA"/>
        </a:accent3>
        <a:accent4>
          <a:srgbClr val="DCDCDC"/>
        </a:accent4>
        <a:accent5>
          <a:srgbClr val="ADCAB9"/>
        </a:accent5>
        <a:accent6>
          <a:srgbClr val="8989E5"/>
        </a:accent6>
        <a:hlink>
          <a:srgbClr val="FFFF99"/>
        </a:hlink>
        <a:folHlink>
          <a:srgbClr val="17A0D1"/>
        </a:folHlink>
      </a:clrScheme>
      <a:clrMap bg1="lt1" tx1="dk1" bg2="lt2" tx2="dk2" accent1="accent1" accent2="accent2" accent3="accent3" accent4="accent4" accent5="accent5" accent6="accent6" hlink="hlink" folHlink="folHlink"/>
    </a:extraClrScheme>
    <a:extraClrScheme>
      <a:clrScheme name="">
        <a:dk1>
          <a:srgbClr val="FFFFFF"/>
        </a:dk1>
        <a:lt1>
          <a:srgbClr val="354418"/>
        </a:lt1>
        <a:dk2>
          <a:srgbClr val="FFFFFF"/>
        </a:dk2>
        <a:lt2>
          <a:srgbClr val="808000"/>
        </a:lt2>
        <a:accent1>
          <a:srgbClr val="60897C"/>
        </a:accent1>
        <a:accent2>
          <a:srgbClr val="99CC00"/>
        </a:accent2>
        <a:accent3>
          <a:srgbClr val="AEB0AA"/>
        </a:accent3>
        <a:accent4>
          <a:srgbClr val="DCDCDC"/>
        </a:accent4>
        <a:accent5>
          <a:srgbClr val="B7C4BF"/>
        </a:accent5>
        <a:accent6>
          <a:srgbClr val="89B700"/>
        </a:accent6>
        <a:hlink>
          <a:srgbClr val="CCCC00"/>
        </a:hlink>
        <a:folHlink>
          <a:srgbClr val="6699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7"/>
      </a:accent6>
      <a:hlink>
        <a:srgbClr val="CCCCFF"/>
      </a:hlink>
      <a:folHlink>
        <a:srgbClr val="B2B2B2"/>
      </a:folHlink>
    </a:clrScheme>
    <a:fontScheme nam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FFFFFF"/>
        </a:dk1>
        <a:lt1>
          <a:srgbClr val="0000FF"/>
        </a:lt1>
        <a:dk2>
          <a:srgbClr val="FFFF00"/>
        </a:dk2>
        <a:lt2>
          <a:srgbClr val="000000"/>
        </a:lt2>
        <a:accent1>
          <a:srgbClr val="FF9900"/>
        </a:accent1>
        <a:accent2>
          <a:srgbClr val="00FFFF"/>
        </a:accent2>
        <a:accent3>
          <a:srgbClr val="AAAAFF"/>
        </a:accent3>
        <a:accent4>
          <a:srgbClr val="DCDCDC"/>
        </a:accent4>
        <a:accent5>
          <a:srgbClr val="FFCAAA"/>
        </a:accent5>
        <a:accent6>
          <a:srgbClr val="00E5E5"/>
        </a:accent6>
        <a:hlink>
          <a:srgbClr val="FF0000"/>
        </a:hlink>
        <a:folHlink>
          <a:srgbClr val="969696"/>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7"/>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27272"/>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2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9"/>
        </a:accent5>
        <a:accent6>
          <a:srgbClr val="0000E5"/>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BE5"/>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9E5B7"/>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Radial">
  <a:themeElements>
    <a:clrScheme name="">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989E5"/>
      </a:accent6>
      <a:hlink>
        <a:srgbClr val="996666"/>
      </a:hlink>
      <a:folHlink>
        <a:srgbClr val="6666CC"/>
      </a:folHlink>
    </a:clrScheme>
    <a:fontScheme na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989E5"/>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789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FFFFFF"/>
        </a:dk2>
        <a:lt2>
          <a:srgbClr val="CC6600"/>
        </a:lt2>
        <a:accent1>
          <a:srgbClr val="FF6600"/>
        </a:accent1>
        <a:accent2>
          <a:srgbClr val="33CCCC"/>
        </a:accent2>
        <a:accent3>
          <a:srgbClr val="C1AAAA"/>
        </a:accent3>
        <a:accent4>
          <a:srgbClr val="DCDCDC"/>
        </a:accent4>
        <a:accent5>
          <a:srgbClr val="FFB9AA"/>
        </a:accent5>
        <a:accent6>
          <a:srgbClr val="2DB7B7"/>
        </a:accent6>
        <a:hlink>
          <a:srgbClr val="99FF33"/>
        </a:hlink>
        <a:folHlink>
          <a:srgbClr val="CC3300"/>
        </a:folHlink>
      </a:clrScheme>
      <a:clrMap bg1="lt1" tx1="dk1" bg2="lt2" tx2="dk2" accent1="accent1" accent2="accent2" accent3="accent3" accent4="accent4" accent5="accent5" accent6="accent6" hlink="hlink" folHlink="folHlink"/>
    </a:extraClrScheme>
    <a:extraClrScheme>
      <a:clrScheme name="">
        <a:dk1>
          <a:srgbClr val="FFFFFF"/>
        </a:dk1>
        <a:lt1>
          <a:srgbClr val="431A01"/>
        </a:lt1>
        <a:dk2>
          <a:srgbClr val="FFFFFF"/>
        </a:dk2>
        <a:lt2>
          <a:srgbClr val="993300"/>
        </a:lt2>
        <a:accent1>
          <a:srgbClr val="FFCC00"/>
        </a:accent1>
        <a:accent2>
          <a:srgbClr val="FF9966"/>
        </a:accent2>
        <a:accent3>
          <a:srgbClr val="B0AAAA"/>
        </a:accent3>
        <a:accent4>
          <a:srgbClr val="DCDCDC"/>
        </a:accent4>
        <a:accent5>
          <a:srgbClr val="FFE2AA"/>
        </a:accent5>
        <a:accent6>
          <a:srgbClr val="E5895B"/>
        </a:accent6>
        <a:hlink>
          <a:srgbClr val="FF6600"/>
        </a:hlink>
        <a:folHlink>
          <a:srgbClr val="CC3300"/>
        </a:folHlink>
      </a:clrScheme>
      <a:clrMap bg1="lt1" tx1="dk1" bg2="lt2" tx2="dk2" accent1="accent1" accent2="accent2" accent3="accent3" accent4="accent4" accent5="accent5" accent6="accent6" hlink="hlink" folHlink="folHlink"/>
    </a:extraClrScheme>
    <a:extraClrScheme>
      <a:clrScheme name="">
        <a:dk1>
          <a:srgbClr val="FFFFFF"/>
        </a:dk1>
        <a:lt1>
          <a:srgbClr val="260000"/>
        </a:lt1>
        <a:dk2>
          <a:srgbClr val="FFFFFF"/>
        </a:dk2>
        <a:lt2>
          <a:srgbClr val="75878B"/>
        </a:lt2>
        <a:accent1>
          <a:srgbClr val="0099CC"/>
        </a:accent1>
        <a:accent2>
          <a:srgbClr val="FF3300"/>
        </a:accent2>
        <a:accent3>
          <a:srgbClr val="ABAAAA"/>
        </a:accent3>
        <a:accent4>
          <a:srgbClr val="DCDCDC"/>
        </a:accent4>
        <a:accent5>
          <a:srgbClr val="AACAE2"/>
        </a:accent5>
        <a:accent6>
          <a:srgbClr val="E52D00"/>
        </a:accent6>
        <a:hlink>
          <a:srgbClr val="FFCC00"/>
        </a:hlink>
        <a:folHlink>
          <a:srgbClr val="CC0000"/>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FFFFFF"/>
        </a:dk2>
        <a:lt2>
          <a:srgbClr val="666699"/>
        </a:lt2>
        <a:accent1>
          <a:srgbClr val="9966FF"/>
        </a:accent1>
        <a:accent2>
          <a:srgbClr val="99CCFF"/>
        </a:accent2>
        <a:accent3>
          <a:srgbClr val="AAAAAA"/>
        </a:accent3>
        <a:accent4>
          <a:srgbClr val="DCDCDC"/>
        </a:accent4>
        <a:accent5>
          <a:srgbClr val="CAB9FF"/>
        </a:accent5>
        <a:accent6>
          <a:srgbClr val="89B7E5"/>
        </a:accent6>
        <a:hlink>
          <a:srgbClr val="FFFFCC"/>
        </a:hlink>
        <a:folHlink>
          <a:srgbClr val="6600CC"/>
        </a:folHlink>
      </a:clrScheme>
      <a:clrMap bg1="lt1" tx1="dk1" bg2="lt2" tx2="dk2" accent1="accent1" accent2="accent2" accent3="accent3" accent4="accent4" accent5="accent5" accent6="accent6" hlink="hlink" folHlink="folHlink"/>
    </a:extraClrScheme>
    <a:extraClrScheme>
      <a:clrScheme name="">
        <a:dk1>
          <a:srgbClr val="FFFFFF"/>
        </a:dk1>
        <a:lt1>
          <a:srgbClr val="2A2A40"/>
        </a:lt1>
        <a:dk2>
          <a:srgbClr val="FFFFFF"/>
        </a:dk2>
        <a:lt2>
          <a:srgbClr val="666699"/>
        </a:lt2>
        <a:accent1>
          <a:srgbClr val="006699"/>
        </a:accent1>
        <a:accent2>
          <a:srgbClr val="CC9900"/>
        </a:accent2>
        <a:accent3>
          <a:srgbClr val="ACACB0"/>
        </a:accent3>
        <a:accent4>
          <a:srgbClr val="DCDCDC"/>
        </a:accent4>
        <a:accent5>
          <a:srgbClr val="AAB9CA"/>
        </a:accent5>
        <a:accent6>
          <a:srgbClr val="B78900"/>
        </a:accent6>
        <a:hlink>
          <a:srgbClr val="CC6600"/>
        </a:hlink>
        <a:folHlink>
          <a:srgbClr val="6C948A"/>
        </a:folHlink>
      </a:clrScheme>
      <a:clrMap bg1="lt1" tx1="dk1" bg2="lt2" tx2="dk2" accent1="accent1" accent2="accent2" accent3="accent3" accent4="accent4" accent5="accent5" accent6="accent6" hlink="hlink" folHlink="folHlink"/>
    </a:extraClrScheme>
    <a:extraClrScheme>
      <a:clrScheme name="">
        <a:dk1>
          <a:srgbClr val="FFFFFF"/>
        </a:dk1>
        <a:lt1>
          <a:srgbClr val="2B335B"/>
        </a:lt1>
        <a:dk2>
          <a:srgbClr val="FFFFFF"/>
        </a:dk2>
        <a:lt2>
          <a:srgbClr val="BECBD8"/>
        </a:lt2>
        <a:accent1>
          <a:srgbClr val="0099CC"/>
        </a:accent1>
        <a:accent2>
          <a:srgbClr val="B5DBE3"/>
        </a:accent2>
        <a:accent3>
          <a:srgbClr val="ACADB6"/>
        </a:accent3>
        <a:accent4>
          <a:srgbClr val="DCDCDC"/>
        </a:accent4>
        <a:accent5>
          <a:srgbClr val="AACAE2"/>
        </a:accent5>
        <a:accent6>
          <a:srgbClr val="A2C4CB"/>
        </a:accent6>
        <a:hlink>
          <a:srgbClr val="FFCC00"/>
        </a:hlink>
        <a:folHlink>
          <a:srgbClr val="58648C"/>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FFFFFF"/>
        </a:dk2>
        <a:lt2>
          <a:srgbClr val="3333FF"/>
        </a:lt2>
        <a:accent1>
          <a:srgbClr val="339966"/>
        </a:accent1>
        <a:accent2>
          <a:srgbClr val="9999FF"/>
        </a:accent2>
        <a:accent3>
          <a:srgbClr val="AAAACA"/>
        </a:accent3>
        <a:accent4>
          <a:srgbClr val="DCDCDC"/>
        </a:accent4>
        <a:accent5>
          <a:srgbClr val="ADCAB9"/>
        </a:accent5>
        <a:accent6>
          <a:srgbClr val="8989E5"/>
        </a:accent6>
        <a:hlink>
          <a:srgbClr val="FFFF99"/>
        </a:hlink>
        <a:folHlink>
          <a:srgbClr val="17A0D1"/>
        </a:folHlink>
      </a:clrScheme>
      <a:clrMap bg1="lt1" tx1="dk1" bg2="lt2" tx2="dk2" accent1="accent1" accent2="accent2" accent3="accent3" accent4="accent4" accent5="accent5" accent6="accent6" hlink="hlink" folHlink="folHlink"/>
    </a:extraClrScheme>
    <a:extraClrScheme>
      <a:clrScheme name="">
        <a:dk1>
          <a:srgbClr val="FFFFFF"/>
        </a:dk1>
        <a:lt1>
          <a:srgbClr val="354418"/>
        </a:lt1>
        <a:dk2>
          <a:srgbClr val="FFFFFF"/>
        </a:dk2>
        <a:lt2>
          <a:srgbClr val="808000"/>
        </a:lt2>
        <a:accent1>
          <a:srgbClr val="60897C"/>
        </a:accent1>
        <a:accent2>
          <a:srgbClr val="99CC00"/>
        </a:accent2>
        <a:accent3>
          <a:srgbClr val="AEB0AA"/>
        </a:accent3>
        <a:accent4>
          <a:srgbClr val="DCDCDC"/>
        </a:accent4>
        <a:accent5>
          <a:srgbClr val="B7C4BF"/>
        </a:accent5>
        <a:accent6>
          <a:srgbClr val="89B700"/>
        </a:accent6>
        <a:hlink>
          <a:srgbClr val="CCCC00"/>
        </a:hlink>
        <a:folHlink>
          <a:srgbClr val="6699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Radial</Template>
  <TotalTime>0</TotalTime>
  <Words>25077</Words>
  <Application>WPS Presentation</Application>
  <PresentationFormat>On-screen Show</PresentationFormat>
  <Paragraphs>1532</Paragraphs>
  <Slides>146</Slides>
  <Notes>0</Notes>
  <HiddenSlides>0</HiddenSlides>
  <MMClips>0</MMClips>
  <ScaleCrop>false</ScaleCrop>
  <HeadingPairs>
    <vt:vector size="8" baseType="variant">
      <vt:variant>
        <vt:lpstr>已用的字体</vt:lpstr>
      </vt:variant>
      <vt:variant>
        <vt:i4>17</vt:i4>
      </vt:variant>
      <vt:variant>
        <vt:lpstr>主题</vt:lpstr>
      </vt:variant>
      <vt:variant>
        <vt:i4>3</vt:i4>
      </vt:variant>
      <vt:variant>
        <vt:lpstr>嵌入 OLE 服务器</vt:lpstr>
      </vt:variant>
      <vt:variant>
        <vt:i4>2</vt:i4>
      </vt:variant>
      <vt:variant>
        <vt:lpstr>幻灯片标题</vt:lpstr>
      </vt:variant>
      <vt:variant>
        <vt:i4>146</vt:i4>
      </vt:variant>
    </vt:vector>
  </HeadingPairs>
  <TitlesOfParts>
    <vt:vector size="168" baseType="lpstr">
      <vt:lpstr>Arial</vt:lpstr>
      <vt:lpstr>SimSun</vt:lpstr>
      <vt:lpstr>Wingdings</vt:lpstr>
      <vt:lpstr>Calibri</vt:lpstr>
      <vt:lpstr>Times New Roman</vt:lpstr>
      <vt:lpstr>MS PGothic</vt:lpstr>
      <vt:lpstr>Comic Sans MS</vt:lpstr>
      <vt:lpstr>Symbol</vt:lpstr>
      <vt:lpstr>Century Gothic</vt:lpstr>
      <vt:lpstr>宋体</vt:lpstr>
      <vt:lpstr>Tahoma</vt:lpstr>
      <vt:lpstr>Times New Roman</vt:lpstr>
      <vt:lpstr>Verdana</vt:lpstr>
      <vt:lpstr>Arial Black</vt:lpstr>
      <vt:lpstr>微软雅黑</vt:lpstr>
      <vt:lpstr>Arial Unicode MS</vt:lpstr>
      <vt:lpstr>Batang</vt:lpstr>
      <vt:lpstr>Radial</vt:lpstr>
      <vt:lpstr>Default Design</vt:lpstr>
      <vt:lpstr>1_Radial</vt:lpstr>
      <vt:lpstr>Paint.Picture</vt:lpstr>
      <vt:lpstr>Paint.Picture</vt:lpstr>
      <vt:lpstr>Types of Energy</vt:lpstr>
      <vt:lpstr>PowerPoint 演示文稿</vt:lpstr>
      <vt:lpstr>PowerPoint 演示文稿</vt:lpstr>
      <vt:lpstr>PowerPoint 演示文稿</vt:lpstr>
      <vt:lpstr>PowerPoint 演示文稿</vt:lpstr>
      <vt:lpstr>PowerPoint 演示文稿</vt:lpstr>
      <vt:lpstr>PowerPoint 演示文稿</vt:lpstr>
      <vt:lpstr>Kinetic Energy</vt:lpstr>
      <vt:lpstr>Kinetic Energy</vt:lpstr>
      <vt:lpstr>Energy Changes</vt:lpstr>
      <vt:lpstr>Kinetic Energy</vt:lpstr>
      <vt:lpstr>Kinetic Energy</vt:lpstr>
      <vt:lpstr>Kinetic Energy</vt:lpstr>
      <vt:lpstr>Question 1</vt:lpstr>
      <vt:lpstr>Question 2</vt:lpstr>
      <vt:lpstr>Question 3</vt:lpstr>
      <vt:lpstr>Question 4</vt:lpstr>
      <vt:lpstr>Question 5</vt:lpstr>
      <vt:lpstr>Question 6</vt:lpstr>
      <vt:lpstr>Complete</vt:lpstr>
      <vt:lpstr>Gravitational Potential Energy</vt:lpstr>
      <vt:lpstr>Gravitational Potential Energy</vt:lpstr>
      <vt:lpstr>Gravitational Potential Energy</vt:lpstr>
      <vt:lpstr>Gravitational Potential Energy</vt:lpstr>
      <vt:lpstr>Gravitational Potential Energy</vt:lpstr>
      <vt:lpstr>Question</vt:lpstr>
      <vt:lpstr>Question</vt:lpstr>
      <vt:lpstr>Complete</vt:lpstr>
      <vt:lpstr>Review of concepts so far</vt:lpstr>
      <vt:lpstr>PowerPoint 演示文稿</vt:lpstr>
      <vt:lpstr>Elastic Potential Energy</vt:lpstr>
      <vt:lpstr>Elastic Potential Energy</vt:lpstr>
      <vt:lpstr>Elastic Potential Energy</vt:lpstr>
      <vt:lpstr>Elastic Potential Energy</vt:lpstr>
      <vt:lpstr>Elastic Potential Energy</vt:lpstr>
      <vt:lpstr>Elastic Potential Energy</vt:lpstr>
      <vt:lpstr>Energy Transfers: Pendulum</vt:lpstr>
      <vt:lpstr>Energy Transfers</vt:lpstr>
      <vt:lpstr>The Law of Conservation of Energy</vt:lpstr>
      <vt:lpstr>The Law of Conservation of Energy</vt:lpstr>
      <vt:lpstr>The Law of Conservation of Energy</vt:lpstr>
      <vt:lpstr>The Law of Conservation of Energy</vt:lpstr>
      <vt:lpstr>The Law of Conservation of Energy</vt:lpstr>
      <vt:lpstr>The Law of Conservation of Energy</vt:lpstr>
      <vt:lpstr>Energy Transfers: Bungee Jumper</vt:lpstr>
      <vt:lpstr>The Law of Conservation of Energy</vt:lpstr>
      <vt:lpstr>The Law of Conservation of Energy</vt:lpstr>
      <vt:lpstr>The Law of Conservation of Energy</vt:lpstr>
      <vt:lpstr>The Law of Conservation of Energy</vt:lpstr>
      <vt:lpstr>The Law of Conservation of Energy</vt:lpstr>
      <vt:lpstr>The Law of Conservation of Energy</vt:lpstr>
      <vt:lpstr>The Law of Conservation of Energy</vt:lpstr>
      <vt:lpstr>The Law of Conservation of Energy</vt:lpstr>
      <vt:lpstr>The Law of Conservation of Energy</vt:lpstr>
      <vt:lpstr>Efficiency</vt:lpstr>
      <vt:lpstr>Efficiency</vt:lpstr>
      <vt:lpstr>Efficiency</vt:lpstr>
      <vt:lpstr>Efficiency</vt:lpstr>
      <vt:lpstr>Efficiency</vt:lpstr>
      <vt:lpstr>Efficiency</vt:lpstr>
      <vt:lpstr>Improving efficiency</vt:lpstr>
      <vt:lpstr>Question 1</vt:lpstr>
      <vt:lpstr>Question 2</vt:lpstr>
      <vt:lpstr>Question</vt:lpstr>
      <vt:lpstr>Complete</vt:lpstr>
      <vt:lpstr>Energy Transfers Sankey Diagrams</vt:lpstr>
      <vt:lpstr>Energy flow diagrams</vt:lpstr>
      <vt:lpstr>PowerPoint 演示文稿</vt:lpstr>
      <vt:lpstr>PowerPoint 演示文稿</vt:lpstr>
      <vt:lpstr>PowerPoint 演示文稿</vt:lpstr>
      <vt:lpstr>PowerPoint 演示文稿</vt:lpstr>
      <vt:lpstr>Complete the table below:</vt:lpstr>
      <vt:lpstr>PowerPoint 演示文稿</vt:lpstr>
      <vt:lpstr>PowerPoint 演示文稿</vt:lpstr>
      <vt:lpstr>PowerPoint 演示文稿</vt:lpstr>
      <vt:lpstr>PowerPoint 演示文稿</vt:lpstr>
      <vt:lpstr>PowerPoint 演示文稿</vt:lpstr>
      <vt:lpstr>Work</vt:lpstr>
      <vt:lpstr>Work</vt:lpstr>
      <vt:lpstr>Work</vt:lpstr>
      <vt:lpstr>Work</vt:lpstr>
      <vt:lpstr>Work Done</vt:lpstr>
      <vt:lpstr>Work Done</vt:lpstr>
      <vt:lpstr>Question 1</vt:lpstr>
      <vt:lpstr>Question 2</vt:lpstr>
      <vt:lpstr>Question 3</vt:lpstr>
      <vt:lpstr>Question 4</vt:lpstr>
      <vt:lpstr>Question 5</vt:lpstr>
      <vt:lpstr>Question 6</vt:lpstr>
      <vt:lpstr>Complete</vt:lpstr>
      <vt:lpstr>PowerPoint 演示文稿</vt:lpstr>
      <vt:lpstr>Power</vt:lpstr>
      <vt:lpstr>Power</vt:lpstr>
      <vt:lpstr>Power comparisons</vt:lpstr>
      <vt:lpstr>Power</vt:lpstr>
      <vt:lpstr>Power</vt:lpstr>
      <vt:lpstr>Power</vt:lpstr>
      <vt:lpstr>Power</vt:lpstr>
      <vt:lpstr>Question 1 </vt:lpstr>
      <vt:lpstr>Question 2 </vt:lpstr>
      <vt:lpstr>Complete:</vt:lpstr>
      <vt:lpstr>PowerPoint 演示文稿</vt:lpstr>
      <vt:lpstr>Electricity Production</vt:lpstr>
      <vt:lpstr>Electricity Production</vt:lpstr>
      <vt:lpstr>Electricity Production</vt:lpstr>
      <vt:lpstr>Electricity Production</vt:lpstr>
      <vt:lpstr>PowerPoint 演示文稿</vt:lpstr>
      <vt:lpstr>Energy from fossil fuels</vt:lpstr>
      <vt:lpstr>Energy from fossil fuels</vt:lpstr>
      <vt:lpstr>Energy from fossil fuels</vt:lpstr>
      <vt:lpstr>Energy from fossil fuels</vt:lpstr>
      <vt:lpstr>Nuclear Power</vt:lpstr>
      <vt:lpstr>Nuclear Power</vt:lpstr>
      <vt:lpstr>Nuclear Power</vt:lpstr>
      <vt:lpstr>Nuclear Power</vt:lpstr>
      <vt:lpstr>Nuclear Power</vt:lpstr>
      <vt:lpstr>The UK's Energy Mix</vt:lpstr>
      <vt:lpstr>The UK's Energy Mix</vt:lpstr>
      <vt:lpstr>The UK's Energy Mix</vt:lpstr>
      <vt:lpstr>The UK's Energy Mix</vt:lpstr>
      <vt:lpstr>The UK's Energy Mix</vt:lpstr>
      <vt:lpstr>The UK's Energy Mix</vt:lpstr>
      <vt:lpstr>The UK's Energy Mix</vt:lpstr>
      <vt:lpstr>The UK's Energy Mix</vt:lpstr>
      <vt:lpstr>Renewable Energy</vt:lpstr>
      <vt:lpstr>Renewable Energy</vt:lpstr>
      <vt:lpstr>Renewable Energy</vt:lpstr>
      <vt:lpstr>Renewable Energy</vt:lpstr>
      <vt:lpstr>Renewable Energy</vt:lpstr>
      <vt:lpstr>Wave Power</vt:lpstr>
      <vt:lpstr>Geothermal energy</vt:lpstr>
      <vt:lpstr>PowerPoint 演示文稿</vt:lpstr>
      <vt:lpstr>Biofuels</vt:lpstr>
      <vt:lpstr>Hydroelectric Dam</vt:lpstr>
      <vt:lpstr>Hydroelectric Dam</vt:lpstr>
      <vt:lpstr>PowerPoint 演示文稿</vt:lpstr>
      <vt:lpstr>PowerPoint 演示文稿</vt:lpstr>
      <vt:lpstr>Hydroelectric Tidal Power</vt:lpstr>
      <vt:lpstr>Solar Heating</vt:lpstr>
      <vt:lpstr>Solar Electricity</vt:lpstr>
      <vt:lpstr>Solar Electricity</vt:lpstr>
      <vt:lpstr>PowerPoint 演示文稿</vt:lpstr>
      <vt:lpstr>PowerPoint 演示文稿</vt:lpstr>
      <vt:lpstr>PowerPoint 演示文稿</vt:lpstr>
      <vt:lpstr>PowerPoint 演示文稿</vt:lpstr>
      <vt:lpstr>PowerPoint 演示文稿</vt:lpstr>
    </vt:vector>
  </TitlesOfParts>
  <Company>Microsoft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Eleven Electricity. K.Williams</dc:title>
  <dc:creator>User</dc:creator>
  <cp:lastModifiedBy>jonathan</cp:lastModifiedBy>
  <cp:revision>243</cp:revision>
  <dcterms:created xsi:type="dcterms:W3CDTF">2020-03-03T01:31:39Z</dcterms:created>
  <dcterms:modified xsi:type="dcterms:W3CDTF">2020-03-03T01:31:39Z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1033-11.1.0.9126</vt:lpwstr>
  </property>
</Properties>
</file>